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8"/>
  </p:notesMasterIdLst>
  <p:sldIdLst>
    <p:sldId id="1088" r:id="rId2"/>
    <p:sldId id="1134" r:id="rId3"/>
    <p:sldId id="1141" r:id="rId4"/>
    <p:sldId id="1142" r:id="rId5"/>
    <p:sldId id="1143" r:id="rId6"/>
    <p:sldId id="1154" r:id="rId7"/>
    <p:sldId id="1144" r:id="rId8"/>
    <p:sldId id="1155" r:id="rId9"/>
    <p:sldId id="1153" r:id="rId10"/>
    <p:sldId id="1156" r:id="rId11"/>
    <p:sldId id="1148" r:id="rId12"/>
    <p:sldId id="1157" r:id="rId13"/>
    <p:sldId id="1106" r:id="rId14"/>
    <p:sldId id="1158" r:id="rId15"/>
    <p:sldId id="1160" r:id="rId16"/>
    <p:sldId id="1161" r:id="rId17"/>
    <p:sldId id="1164" r:id="rId18"/>
    <p:sldId id="1146" r:id="rId19"/>
    <p:sldId id="1185" r:id="rId20"/>
    <p:sldId id="1177" r:id="rId21"/>
    <p:sldId id="1176" r:id="rId22"/>
    <p:sldId id="1183" r:id="rId23"/>
    <p:sldId id="1187" r:id="rId24"/>
    <p:sldId id="1163" r:id="rId25"/>
    <p:sldId id="1192" r:id="rId26"/>
    <p:sldId id="1194" r:id="rId27"/>
    <p:sldId id="1123" r:id="rId28"/>
    <p:sldId id="1128" r:id="rId29"/>
    <p:sldId id="1129" r:id="rId30"/>
    <p:sldId id="1132" r:id="rId31"/>
    <p:sldId id="1133" r:id="rId32"/>
    <p:sldId id="412" r:id="rId33"/>
    <p:sldId id="413" r:id="rId34"/>
    <p:sldId id="1196" r:id="rId35"/>
    <p:sldId id="1195" r:id="rId36"/>
    <p:sldId id="1173" r:id="rId37"/>
    <p:sldId id="1174" r:id="rId38"/>
    <p:sldId id="1197" r:id="rId39"/>
    <p:sldId id="1175" r:id="rId40"/>
    <p:sldId id="1198" r:id="rId41"/>
    <p:sldId id="1199" r:id="rId42"/>
    <p:sldId id="1200" r:id="rId43"/>
    <p:sldId id="1201" r:id="rId44"/>
    <p:sldId id="1208" r:id="rId45"/>
    <p:sldId id="1209" r:id="rId46"/>
    <p:sldId id="1202" r:id="rId47"/>
    <p:sldId id="1212" r:id="rId48"/>
    <p:sldId id="1211" r:id="rId49"/>
    <p:sldId id="1204" r:id="rId50"/>
    <p:sldId id="1205" r:id="rId51"/>
    <p:sldId id="1213" r:id="rId52"/>
    <p:sldId id="1203" r:id="rId53"/>
    <p:sldId id="418" r:id="rId54"/>
    <p:sldId id="1214" r:id="rId55"/>
    <p:sldId id="390" r:id="rId56"/>
    <p:sldId id="1215" r:id="rId57"/>
  </p:sldIdLst>
  <p:sldSz cx="12192000" cy="6858000"/>
  <p:notesSz cx="6858000" cy="9144000"/>
  <p:defaultTextStyle>
    <a:defPPr>
      <a:defRPr lang="en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1E1E"/>
    <a:srgbClr val="2F325C"/>
    <a:srgbClr val="E5780C"/>
    <a:srgbClr val="E7DF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6"/>
    <p:restoredTop sz="56667"/>
  </p:normalViewPr>
  <p:slideViewPr>
    <p:cSldViewPr snapToGrid="0">
      <p:cViewPr varScale="1">
        <p:scale>
          <a:sx n="69" d="100"/>
          <a:sy n="69" d="100"/>
        </p:scale>
        <p:origin x="2784" y="192"/>
      </p:cViewPr>
      <p:guideLst/>
    </p:cSldViewPr>
  </p:slideViewPr>
  <p:outlineViewPr>
    <p:cViewPr>
      <p:scale>
        <a:sx n="33" d="100"/>
        <a:sy n="33" d="100"/>
      </p:scale>
      <p:origin x="0" y="-540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B778AA-C56C-B146-9088-31BF409A916A}" type="datetimeFigureOut">
              <a:rPr lang="en-SK" smtClean="0"/>
              <a:t>30/08/2024</a:t>
            </a:fld>
            <a:endParaRPr lang="en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D72782-683D-5840-A2B9-EF26B0A4F154}" type="slidenum">
              <a:rPr lang="en-SK" smtClean="0"/>
              <a:t>‹#›</a:t>
            </a:fld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30059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72782-683D-5840-A2B9-EF26B0A4F154}" type="slidenum">
              <a:rPr lang="en-SK" smtClean="0"/>
              <a:t>1</a:t>
            </a:fld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17797318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0510">
              <a:lnSpc>
                <a:spcPct val="115000"/>
              </a:lnSpc>
            </a:pPr>
            <a:endParaRPr lang="en-GB" sz="1200" b="0" i="0" dirty="0">
              <a:solidFill>
                <a:srgbClr val="374151"/>
              </a:solidFill>
              <a:effectLst/>
              <a:latin typeface="Söhn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72782-683D-5840-A2B9-EF26B0A4F154}" type="slidenum">
              <a:rPr lang="en-SK" smtClean="0"/>
              <a:t>10</a:t>
            </a:fld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31556456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0510">
              <a:lnSpc>
                <a:spcPct val="115000"/>
              </a:lnSpc>
            </a:pPr>
            <a:endParaRPr lang="sk-SK" sz="1000" kern="100" dirty="0" err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72782-683D-5840-A2B9-EF26B0A4F154}" type="slidenum">
              <a:rPr lang="en-SK" smtClean="0"/>
              <a:t>11</a:t>
            </a:fld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14155883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0510">
              <a:lnSpc>
                <a:spcPct val="115000"/>
              </a:lnSpc>
            </a:pPr>
            <a:endParaRPr lang="en-GB" sz="1200" b="0" i="0" dirty="0">
              <a:solidFill>
                <a:srgbClr val="374151"/>
              </a:solidFill>
              <a:effectLst/>
              <a:latin typeface="Söhn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72782-683D-5840-A2B9-EF26B0A4F154}" type="slidenum">
              <a:rPr lang="en-SK" smtClean="0"/>
              <a:t>12</a:t>
            </a:fld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34027940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72782-683D-5840-A2B9-EF26B0A4F154}" type="slidenum">
              <a:rPr lang="en-SK" smtClean="0"/>
              <a:t>13</a:t>
            </a:fld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682121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72782-683D-5840-A2B9-EF26B0A4F154}" type="slidenum">
              <a:rPr lang="en-SK" smtClean="0"/>
              <a:t>14</a:t>
            </a:fld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4323512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72782-683D-5840-A2B9-EF26B0A4F154}" type="slidenum">
              <a:rPr lang="en-SK" smtClean="0"/>
              <a:t>15</a:t>
            </a:fld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25323236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72782-683D-5840-A2B9-EF26B0A4F154}" type="slidenum">
              <a:rPr lang="en-SK" smtClean="0"/>
              <a:t>16</a:t>
            </a:fld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18099718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72782-683D-5840-A2B9-EF26B0A4F154}" type="slidenum">
              <a:rPr lang="en-SK" smtClean="0"/>
              <a:t>17</a:t>
            </a:fld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28047657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eleNeo Office ExtraBold"/>
              <a:ea typeface="+mj-ea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72782-683D-5840-A2B9-EF26B0A4F154}" type="slidenum">
              <a:rPr lang="en-SK" smtClean="0"/>
              <a:t>18</a:t>
            </a:fld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3404666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eleNeo Office ExtraBold"/>
              <a:ea typeface="+mj-ea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72782-683D-5840-A2B9-EF26B0A4F154}" type="slidenum">
              <a:rPr lang="en-SK" smtClean="0"/>
              <a:t>19</a:t>
            </a:fld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1479713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72782-683D-5840-A2B9-EF26B0A4F154}" type="slidenum">
              <a:rPr lang="en-SK" smtClean="0"/>
              <a:t>2</a:t>
            </a:fld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32124379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sng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eleNeo Office ExtraBold"/>
              <a:ea typeface="+mj-ea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72782-683D-5840-A2B9-EF26B0A4F154}" type="slidenum">
              <a:rPr lang="en-SK" smtClean="0"/>
              <a:t>20</a:t>
            </a:fld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13801097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eleNeo Office ExtraBold"/>
              <a:ea typeface="+mj-ea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72782-683D-5840-A2B9-EF26B0A4F154}" type="slidenum">
              <a:rPr lang="en-SK" smtClean="0"/>
              <a:t>21</a:t>
            </a:fld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4022190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eleNeo Office ExtraBold"/>
              <a:ea typeface="+mj-ea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72782-683D-5840-A2B9-EF26B0A4F154}" type="slidenum">
              <a:rPr lang="en-SK" smtClean="0"/>
              <a:t>22</a:t>
            </a:fld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7466590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eleNeo Office ExtraBold"/>
              <a:ea typeface="+mj-ea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72782-683D-5840-A2B9-EF26B0A4F154}" type="slidenum">
              <a:rPr lang="en-SK" smtClean="0"/>
              <a:t>23</a:t>
            </a:fld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10991131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K" strike="noStrik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72782-683D-5840-A2B9-EF26B0A4F154}" type="slidenum">
              <a:rPr lang="en-SK" smtClean="0"/>
              <a:t>24</a:t>
            </a:fld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16495361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K" strike="noStrik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72782-683D-5840-A2B9-EF26B0A4F154}" type="slidenum">
              <a:rPr lang="en-SK" smtClean="0"/>
              <a:t>25</a:t>
            </a:fld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39375611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72782-683D-5840-A2B9-EF26B0A4F154}" type="slidenum">
              <a:rPr lang="en-SK" smtClean="0"/>
              <a:t>26</a:t>
            </a:fld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21638531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72782-683D-5840-A2B9-EF26B0A4F154}" type="slidenum">
              <a:rPr lang="en-SK" smtClean="0"/>
              <a:t>27</a:t>
            </a:fld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15054511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72782-683D-5840-A2B9-EF26B0A4F154}" type="slidenum">
              <a:rPr lang="en-SK" smtClean="0"/>
              <a:t>28</a:t>
            </a:fld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39928622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72782-683D-5840-A2B9-EF26B0A4F154}" type="slidenum">
              <a:rPr lang="en-SK" smtClean="0"/>
              <a:t>29</a:t>
            </a:fld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1418786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72782-683D-5840-A2B9-EF26B0A4F154}" type="slidenum">
              <a:rPr lang="en-SK" smtClean="0"/>
              <a:t>3</a:t>
            </a:fld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17454740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72782-683D-5840-A2B9-EF26B0A4F154}" type="slidenum">
              <a:rPr lang="en-SK" smtClean="0"/>
              <a:t>30</a:t>
            </a:fld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12574534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72782-683D-5840-A2B9-EF26B0A4F154}" type="slidenum">
              <a:rPr lang="en-SK" smtClean="0"/>
              <a:t>31</a:t>
            </a:fld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326285819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440E4F-EC83-4D7A-33B3-8796B4887D9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2850840" y="8685360"/>
            <a:ext cx="1155960" cy="458279"/>
          </a:xfrm>
        </p:spPr>
        <p:txBody>
          <a:bodyPr wrap="square" lIns="90000" tIns="45000" rIns="90000" bIns="45000" anchor="t"/>
          <a:lstStyle/>
          <a:p>
            <a:pPr lvl="0" algn="l" hangingPunct="1"/>
            <a:fld id="{892A58A5-718E-433F-B178-65D42750812E}" type="slidenum">
              <a:t>32</a:t>
            </a:fld>
            <a:endParaRPr lang="sk-SK" sz="1800">
              <a:solidFill>
                <a:srgbClr val="FFFFFF"/>
              </a:solidFill>
              <a:latin typeface="+mn-lt" pitchFamily="18"/>
              <a:ea typeface="+mn-ea" pitchFamily="2"/>
              <a:cs typeface="+mn-cs" pitchFamily="2"/>
            </a:endParaRPr>
          </a:p>
        </p:txBody>
      </p:sp>
      <p:sp>
        <p:nvSpPr>
          <p:cNvPr id="8" name="Zástupný objekt pre číslo snímky 6">
            <a:extLst>
              <a:ext uri="{FF2B5EF4-FFF2-40B4-BE49-F238E27FC236}">
                <a16:creationId xmlns:a16="http://schemas.microsoft.com/office/drawing/2014/main" id="{54CE3813-68BD-2ADE-0276-486377C6A06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3EDFFA08-A98C-498A-BCE7-DBDCF0523B2D}" type="slidenum">
              <a:t>32</a:t>
            </a:fld>
            <a:endParaRPr lang="sk-SK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E7E7E72-9DEA-E236-6B25-F5507507FD2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685800" y="514350"/>
            <a:ext cx="5486400" cy="30861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D3439A5-9FE1-A8A4-CB1E-E018C2A9A31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3886200"/>
            <a:ext cx="5486040" cy="4798800"/>
          </a:xfrm>
        </p:spPr>
        <p:txBody>
          <a:bodyPr wrap="square" lIns="90000" tIns="45000" rIns="90000" bIns="45000" anchor="t">
            <a:noAutofit/>
          </a:bodyPr>
          <a:lstStyle/>
          <a:p>
            <a:pPr marL="270510">
              <a:lnSpc>
                <a:spcPct val="115000"/>
              </a:lnSpc>
            </a:pPr>
            <a:endParaRPr lang="en-US" sz="1800" strike="sngStrike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88720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440E4F-EC83-4D7A-33B3-8796B4887D9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2850840" y="8685360"/>
            <a:ext cx="1155960" cy="458279"/>
          </a:xfrm>
        </p:spPr>
        <p:txBody>
          <a:bodyPr wrap="square" lIns="90000" tIns="45000" rIns="90000" bIns="45000" anchor="t"/>
          <a:lstStyle/>
          <a:p>
            <a:pPr lvl="0" algn="l" hangingPunct="1"/>
            <a:fld id="{892A58A5-718E-433F-B178-65D42750812E}" type="slidenum">
              <a:t>33</a:t>
            </a:fld>
            <a:endParaRPr lang="sk-SK" sz="1800">
              <a:solidFill>
                <a:srgbClr val="FFFFFF"/>
              </a:solidFill>
              <a:latin typeface="+mn-lt" pitchFamily="18"/>
              <a:ea typeface="+mn-ea" pitchFamily="2"/>
              <a:cs typeface="+mn-cs" pitchFamily="2"/>
            </a:endParaRPr>
          </a:p>
        </p:txBody>
      </p:sp>
      <p:sp>
        <p:nvSpPr>
          <p:cNvPr id="8" name="Zástupný objekt pre číslo snímky 6">
            <a:extLst>
              <a:ext uri="{FF2B5EF4-FFF2-40B4-BE49-F238E27FC236}">
                <a16:creationId xmlns:a16="http://schemas.microsoft.com/office/drawing/2014/main" id="{54CE3813-68BD-2ADE-0276-486377C6A06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3EDFFA08-A98C-498A-BCE7-DBDCF0523B2D}" type="slidenum">
              <a:t>33</a:t>
            </a:fld>
            <a:endParaRPr lang="sk-SK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E7E7E72-9DEA-E236-6B25-F5507507FD2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685800" y="514350"/>
            <a:ext cx="5486400" cy="30861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D3439A5-9FE1-A8A4-CB1E-E018C2A9A31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3886200"/>
            <a:ext cx="5486040" cy="4798800"/>
          </a:xfrm>
        </p:spPr>
        <p:txBody>
          <a:bodyPr wrap="square" lIns="90000" tIns="45000" rIns="90000" bIns="45000" anchor="t">
            <a:noAutofit/>
          </a:bodyPr>
          <a:lstStyle/>
          <a:p>
            <a:pPr lvl="0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2523265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440E4F-EC83-4D7A-33B3-8796B4887D9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2850840" y="8685360"/>
            <a:ext cx="1155960" cy="458279"/>
          </a:xfrm>
        </p:spPr>
        <p:txBody>
          <a:bodyPr wrap="square" lIns="90000" tIns="45000" rIns="90000" bIns="45000" anchor="t"/>
          <a:lstStyle/>
          <a:p>
            <a:pPr lvl="0" algn="l" hangingPunct="1"/>
            <a:fld id="{892A58A5-718E-433F-B178-65D42750812E}" type="slidenum">
              <a:t>34</a:t>
            </a:fld>
            <a:endParaRPr lang="sk-SK" sz="1800">
              <a:solidFill>
                <a:srgbClr val="FFFFFF"/>
              </a:solidFill>
              <a:latin typeface="+mn-lt" pitchFamily="18"/>
              <a:ea typeface="+mn-ea" pitchFamily="2"/>
              <a:cs typeface="+mn-cs" pitchFamily="2"/>
            </a:endParaRPr>
          </a:p>
        </p:txBody>
      </p:sp>
      <p:sp>
        <p:nvSpPr>
          <p:cNvPr id="8" name="Zástupný objekt pre číslo snímky 6">
            <a:extLst>
              <a:ext uri="{FF2B5EF4-FFF2-40B4-BE49-F238E27FC236}">
                <a16:creationId xmlns:a16="http://schemas.microsoft.com/office/drawing/2014/main" id="{54CE3813-68BD-2ADE-0276-486377C6A06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3EDFFA08-A98C-498A-BCE7-DBDCF0523B2D}" type="slidenum">
              <a:t>34</a:t>
            </a:fld>
            <a:endParaRPr lang="sk-SK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E7E7E72-9DEA-E236-6B25-F5507507FD2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685800" y="514350"/>
            <a:ext cx="5486400" cy="30861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D3439A5-9FE1-A8A4-CB1E-E018C2A9A31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3886200"/>
            <a:ext cx="5486040" cy="4798800"/>
          </a:xfrm>
        </p:spPr>
        <p:txBody>
          <a:bodyPr wrap="square" lIns="90000" tIns="45000" rIns="90000" bIns="45000" anchor="t">
            <a:noAutofit/>
          </a:bodyPr>
          <a:lstStyle/>
          <a:p>
            <a:pPr marL="270510">
              <a:lnSpc>
                <a:spcPct val="115000"/>
              </a:lnSpc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8581808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72782-683D-5840-A2B9-EF26B0A4F154}" type="slidenum">
              <a:rPr lang="en-SK" smtClean="0"/>
              <a:t>35</a:t>
            </a:fld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427269495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eleNeo Office ExtraBold"/>
              <a:ea typeface="+mj-ea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72782-683D-5840-A2B9-EF26B0A4F154}" type="slidenum">
              <a:rPr lang="en-SK" smtClean="0"/>
              <a:t>36</a:t>
            </a:fld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405624049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eleNeo Office ExtraBold"/>
              <a:ea typeface="+mj-ea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72782-683D-5840-A2B9-EF26B0A4F154}" type="slidenum">
              <a:rPr lang="en-SK" smtClean="0"/>
              <a:t>37</a:t>
            </a:fld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382826450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eleNeo Office ExtraBold"/>
              <a:ea typeface="+mj-ea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72782-683D-5840-A2B9-EF26B0A4F154}" type="slidenum">
              <a:rPr lang="en-SK" smtClean="0"/>
              <a:t>38</a:t>
            </a:fld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134812564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eleNeo Office ExtraBold"/>
              <a:ea typeface="+mj-ea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72782-683D-5840-A2B9-EF26B0A4F154}" type="slidenum">
              <a:rPr lang="en-SK" smtClean="0"/>
              <a:t>39</a:t>
            </a:fld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700996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72782-683D-5840-A2B9-EF26B0A4F154}" type="slidenum">
              <a:rPr lang="en-SK" smtClean="0"/>
              <a:t>4</a:t>
            </a:fld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256056660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eleNeo Office ExtraBold"/>
              <a:ea typeface="+mj-ea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72782-683D-5840-A2B9-EF26B0A4F154}" type="slidenum">
              <a:rPr lang="en-SK" smtClean="0"/>
              <a:t>40</a:t>
            </a:fld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356905853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eleNeo Office ExtraBold"/>
              <a:ea typeface="+mj-ea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72782-683D-5840-A2B9-EF26B0A4F154}" type="slidenum">
              <a:rPr lang="en-SK" smtClean="0"/>
              <a:t>41</a:t>
            </a:fld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302612871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eleNeo Office ExtraBold"/>
              <a:ea typeface="+mj-ea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72782-683D-5840-A2B9-EF26B0A4F154}" type="slidenum">
              <a:rPr lang="en-SK" smtClean="0"/>
              <a:t>42</a:t>
            </a:fld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403540727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eleNeo Office ExtraBold"/>
              <a:ea typeface="+mj-ea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72782-683D-5840-A2B9-EF26B0A4F154}" type="slidenum">
              <a:rPr lang="en-SK" smtClean="0"/>
              <a:t>43</a:t>
            </a:fld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1733606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sk-SK" sz="1000" b="1" i="0" u="none" strike="noStrike" kern="1200" spc="0" dirty="0">
              <a:ln>
                <a:noFill/>
              </a:ln>
              <a:solidFill>
                <a:schemeClr val="tx2"/>
              </a:solidFill>
              <a:latin typeface="Amazon Ember Display" pitchFamily="34"/>
              <a:ea typeface="Amazon Ember Display" pitchFamily="1"/>
              <a:cs typeface="Amazon Ember Display" pitchFamily="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72782-683D-5840-A2B9-EF26B0A4F154}" type="slidenum">
              <a:rPr lang="en-SK" smtClean="0"/>
              <a:t>44</a:t>
            </a:fld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427564855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eleNeo Office ExtraBold"/>
              <a:ea typeface="+mj-ea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72782-683D-5840-A2B9-EF26B0A4F154}" type="slidenum">
              <a:rPr lang="en-SK" smtClean="0"/>
              <a:t>45</a:t>
            </a:fld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343868057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eleNeo Office ExtraBold"/>
              <a:ea typeface="+mj-ea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72782-683D-5840-A2B9-EF26B0A4F154}" type="slidenum">
              <a:rPr lang="en-SK" smtClean="0"/>
              <a:t>46</a:t>
            </a:fld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390799742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eleNeo Office ExtraBold"/>
              <a:ea typeface="+mj-ea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72782-683D-5840-A2B9-EF26B0A4F154}" type="slidenum">
              <a:rPr lang="en-SK" smtClean="0"/>
              <a:t>47</a:t>
            </a:fld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362939775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eleNeo Office ExtraBold"/>
              <a:ea typeface="+mj-ea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72782-683D-5840-A2B9-EF26B0A4F154}" type="slidenum">
              <a:rPr lang="en-SK" smtClean="0"/>
              <a:t>48</a:t>
            </a:fld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282049046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eleNeo Office ExtraBold"/>
              <a:ea typeface="+mj-ea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72782-683D-5840-A2B9-EF26B0A4F154}" type="slidenum">
              <a:rPr lang="en-SK" smtClean="0"/>
              <a:t>49</a:t>
            </a:fld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1302629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0510">
              <a:lnSpc>
                <a:spcPct val="115000"/>
              </a:lnSpc>
            </a:pPr>
            <a:endParaRPr lang="en-US" sz="1000" b="1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72782-683D-5840-A2B9-EF26B0A4F154}" type="slidenum">
              <a:rPr lang="en-SK" smtClean="0"/>
              <a:t>5</a:t>
            </a:fld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244405367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eleNeo Office ExtraBold"/>
              <a:ea typeface="+mj-ea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72782-683D-5840-A2B9-EF26B0A4F154}" type="slidenum">
              <a:rPr lang="en-SK" smtClean="0"/>
              <a:t>50</a:t>
            </a:fld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144221109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eleNeo Office ExtraBold"/>
              <a:ea typeface="+mj-ea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72782-683D-5840-A2B9-EF26B0A4F154}" type="slidenum">
              <a:rPr lang="en-SK" smtClean="0"/>
              <a:t>51</a:t>
            </a:fld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346739470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eleNeo Office ExtraBold"/>
              <a:ea typeface="+mj-ea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72782-683D-5840-A2B9-EF26B0A4F154}" type="slidenum">
              <a:rPr lang="en-SK" smtClean="0"/>
              <a:t>52</a:t>
            </a:fld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327202025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440E4F-EC83-4D7A-33B3-8796B4887D9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2850840" y="8685360"/>
            <a:ext cx="1155960" cy="458279"/>
          </a:xfrm>
        </p:spPr>
        <p:txBody>
          <a:bodyPr wrap="square" lIns="90000" tIns="45000" rIns="90000" bIns="45000" anchor="t"/>
          <a:lstStyle/>
          <a:p>
            <a:pPr lvl="0" algn="l" hangingPunct="1"/>
            <a:fld id="{892A58A5-718E-433F-B178-65D42750812E}" type="slidenum">
              <a:t>53</a:t>
            </a:fld>
            <a:endParaRPr lang="sk-SK" sz="1800">
              <a:solidFill>
                <a:srgbClr val="FFFFFF"/>
              </a:solidFill>
              <a:latin typeface="+mn-lt" pitchFamily="18"/>
              <a:ea typeface="+mn-ea" pitchFamily="2"/>
              <a:cs typeface="+mn-cs" pitchFamily="2"/>
            </a:endParaRPr>
          </a:p>
        </p:txBody>
      </p:sp>
      <p:sp>
        <p:nvSpPr>
          <p:cNvPr id="8" name="Zástupný objekt pre číslo snímky 6">
            <a:extLst>
              <a:ext uri="{FF2B5EF4-FFF2-40B4-BE49-F238E27FC236}">
                <a16:creationId xmlns:a16="http://schemas.microsoft.com/office/drawing/2014/main" id="{54CE3813-68BD-2ADE-0276-486377C6A06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3EDFFA08-A98C-498A-BCE7-DBDCF0523B2D}" type="slidenum">
              <a:t>53</a:t>
            </a:fld>
            <a:endParaRPr lang="sk-SK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E7E7E72-9DEA-E236-6B25-F5507507FD2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685800" y="514350"/>
            <a:ext cx="5486400" cy="30861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D3439A5-9FE1-A8A4-CB1E-E018C2A9A31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3886200"/>
            <a:ext cx="5486040" cy="4798800"/>
          </a:xfrm>
        </p:spPr>
        <p:txBody>
          <a:bodyPr wrap="square" lIns="90000" tIns="45000" rIns="90000" bIns="45000" anchor="t">
            <a:noAutofit/>
          </a:bodyPr>
          <a:lstStyle/>
          <a:p>
            <a:pPr marL="270510">
              <a:lnSpc>
                <a:spcPct val="115000"/>
              </a:lnSpc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24156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C4A1B9-0758-5F49-AAD3-D1EB0501240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2850840" y="8685360"/>
            <a:ext cx="1155960" cy="458279"/>
          </a:xfrm>
        </p:spPr>
        <p:txBody>
          <a:bodyPr wrap="square" lIns="90000" tIns="45000" rIns="90000" bIns="45000" anchor="t"/>
          <a:lstStyle/>
          <a:p>
            <a:pPr lvl="0" algn="l" hangingPunct="1"/>
            <a:fld id="{F26AC33D-B3E0-4CB7-99D9-7731A6856109}" type="slidenum">
              <a:t>54</a:t>
            </a:fld>
            <a:endParaRPr lang="sk-SK" sz="1800">
              <a:solidFill>
                <a:srgbClr val="FFFFFF"/>
              </a:solidFill>
              <a:latin typeface="+mn-lt" pitchFamily="18"/>
              <a:ea typeface="+mn-ea" pitchFamily="2"/>
              <a:cs typeface="+mn-cs" pitchFamily="2"/>
            </a:endParaRPr>
          </a:p>
        </p:txBody>
      </p:sp>
      <p:sp>
        <p:nvSpPr>
          <p:cNvPr id="8" name="Zástupný objekt pre číslo snímky 6">
            <a:extLst>
              <a:ext uri="{FF2B5EF4-FFF2-40B4-BE49-F238E27FC236}">
                <a16:creationId xmlns:a16="http://schemas.microsoft.com/office/drawing/2014/main" id="{AC8620CC-FF31-2B71-49CA-5AFD1601948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0A78792C-CF5C-4BAF-A7C2-8CB4B373CFEC}" type="slidenum">
              <a:t>54</a:t>
            </a:fld>
            <a:endParaRPr lang="sk-SK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5D2D64-133D-7D55-3608-218D378E2FF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685800" y="514350"/>
            <a:ext cx="5486400" cy="30861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2CE4194-FF4E-0B06-3F65-70C8CBABB74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3886200"/>
            <a:ext cx="5486040" cy="4798800"/>
          </a:xfrm>
        </p:spPr>
        <p:txBody>
          <a:bodyPr wrap="square" lIns="90000" tIns="45000" rIns="90000" bIns="45000" anchor="t">
            <a:noAutofit/>
          </a:bodyPr>
          <a:lstStyle/>
          <a:p>
            <a:pPr lvl="0"/>
            <a:endParaRPr lang="sk-SK" dirty="0" err="1"/>
          </a:p>
        </p:txBody>
      </p:sp>
    </p:spTree>
    <p:extLst>
      <p:ext uri="{BB962C8B-B14F-4D97-AF65-F5344CB8AC3E}">
        <p14:creationId xmlns:p14="http://schemas.microsoft.com/office/powerpoint/2010/main" val="319647394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C4A1B9-0758-5F49-AAD3-D1EB0501240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2850840" y="8685360"/>
            <a:ext cx="1155960" cy="458279"/>
          </a:xfrm>
        </p:spPr>
        <p:txBody>
          <a:bodyPr wrap="square" lIns="90000" tIns="45000" rIns="90000" bIns="45000" anchor="t"/>
          <a:lstStyle/>
          <a:p>
            <a:pPr lvl="0" algn="l" hangingPunct="1"/>
            <a:fld id="{F26AC33D-B3E0-4CB7-99D9-7731A6856109}" type="slidenum">
              <a:t>55</a:t>
            </a:fld>
            <a:endParaRPr lang="sk-SK" sz="1800">
              <a:solidFill>
                <a:srgbClr val="FFFFFF"/>
              </a:solidFill>
              <a:latin typeface="+mn-lt" pitchFamily="18"/>
              <a:ea typeface="+mn-ea" pitchFamily="2"/>
              <a:cs typeface="+mn-cs" pitchFamily="2"/>
            </a:endParaRPr>
          </a:p>
        </p:txBody>
      </p:sp>
      <p:sp>
        <p:nvSpPr>
          <p:cNvPr id="8" name="Zástupný objekt pre číslo snímky 6">
            <a:extLst>
              <a:ext uri="{FF2B5EF4-FFF2-40B4-BE49-F238E27FC236}">
                <a16:creationId xmlns:a16="http://schemas.microsoft.com/office/drawing/2014/main" id="{AC8620CC-FF31-2B71-49CA-5AFD1601948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0A78792C-CF5C-4BAF-A7C2-8CB4B373CFEC}" type="slidenum">
              <a:t>55</a:t>
            </a:fld>
            <a:endParaRPr lang="sk-SK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5D2D64-133D-7D55-3608-218D378E2FF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685800" y="514350"/>
            <a:ext cx="5486400" cy="30861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2CE4194-FF4E-0B06-3F65-70C8CBABB74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3886200"/>
            <a:ext cx="5486040" cy="4798800"/>
          </a:xfrm>
        </p:spPr>
        <p:txBody>
          <a:bodyPr wrap="square" lIns="90000" tIns="45000" rIns="90000" bIns="45000" anchor="t">
            <a:noAutofit/>
          </a:bodyPr>
          <a:lstStyle/>
          <a:p>
            <a:pPr lvl="0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0129641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eleNeo Office ExtraBold"/>
              <a:ea typeface="+mj-ea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72782-683D-5840-A2B9-EF26B0A4F154}" type="slidenum">
              <a:rPr lang="en-SK" smtClean="0"/>
              <a:t>56</a:t>
            </a:fld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9459660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72782-683D-5840-A2B9-EF26B0A4F154}" type="slidenum">
              <a:rPr lang="en-SK" smtClean="0"/>
              <a:t>6</a:t>
            </a:fld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14472272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0510">
              <a:lnSpc>
                <a:spcPct val="115000"/>
              </a:lnSpc>
            </a:pPr>
            <a:endParaRPr lang="en-US" sz="1000" b="1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72782-683D-5840-A2B9-EF26B0A4F154}" type="slidenum">
              <a:rPr lang="en-SK" smtClean="0"/>
              <a:t>7</a:t>
            </a:fld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41794645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72782-683D-5840-A2B9-EF26B0A4F154}" type="slidenum">
              <a:rPr lang="en-SK" smtClean="0"/>
              <a:t>8</a:t>
            </a:fld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36054890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0510">
              <a:lnSpc>
                <a:spcPct val="115000"/>
              </a:lnSpc>
            </a:pPr>
            <a:endParaRPr lang="en-GB" sz="1200" b="0" i="0" dirty="0">
              <a:solidFill>
                <a:srgbClr val="374151"/>
              </a:solidFill>
              <a:effectLst/>
              <a:latin typeface="Söhn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72782-683D-5840-A2B9-EF26B0A4F154}" type="slidenum">
              <a:rPr lang="en-SK" smtClean="0"/>
              <a:t>9</a:t>
            </a:fld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1536188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long 0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0E780C9C-54F2-4355-8844-2AA50F6BC46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5297864" y="0"/>
            <a:ext cx="6894136" cy="6858000"/>
          </a:xfrm>
          <a:custGeom>
            <a:avLst/>
            <a:gdLst>
              <a:gd name="connsiteX0" fmla="*/ 6894136 w 6894136"/>
              <a:gd name="connsiteY0" fmla="*/ 0 h 6858000"/>
              <a:gd name="connsiteX1" fmla="*/ 6894136 w 6894136"/>
              <a:gd name="connsiteY1" fmla="*/ 6858000 h 6858000"/>
              <a:gd name="connsiteX2" fmla="*/ 0 w 6894136"/>
              <a:gd name="connsiteY2" fmla="*/ 6858000 h 6858000"/>
              <a:gd name="connsiteX3" fmla="*/ 1265474 w 6894136"/>
              <a:gd name="connsiteY3" fmla="*/ 1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94136" h="6858000">
                <a:moveTo>
                  <a:pt x="6894136" y="0"/>
                </a:moveTo>
                <a:lnTo>
                  <a:pt x="6894136" y="6858000"/>
                </a:lnTo>
                <a:lnTo>
                  <a:pt x="0" y="6858000"/>
                </a:lnTo>
                <a:lnTo>
                  <a:pt x="1265474" y="197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bIns="576000" anchor="ctr">
            <a:noAutofit/>
          </a:bodyPr>
          <a:lstStyle>
            <a:lvl1pPr marL="0" indent="0" algn="ctr">
              <a:spcAft>
                <a:spcPts val="0"/>
              </a:spcAft>
              <a:buFont typeface="+mn-lt" panose="020B0604020202020204" pitchFamily="34" charset="0"/>
              <a:buNone/>
              <a:tabLst/>
              <a:defRPr sz="1000" baseline="0">
                <a:solidFill>
                  <a:schemeClr val="bg2"/>
                </a:solidFill>
                <a:latin typeface="+mn-lt"/>
              </a:defRPr>
            </a:lvl1pPr>
            <a:lvl2pPr marL="0" indent="0" algn="ctr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2pPr>
            <a:lvl3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3pPr>
            <a:lvl4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4pPr>
            <a:lvl5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5pPr>
            <a:lvl6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6pPr>
            <a:lvl7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7pPr>
            <a:lvl8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8pPr>
            <a:lvl9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Add picture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95DB660-BEA6-4B99-9720-1536CF7D2D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479376" y="1484313"/>
            <a:ext cx="4536000" cy="2140911"/>
          </a:xfrm>
        </p:spPr>
        <p:txBody>
          <a:bodyPr lIns="0" bIns="0" anchor="b"/>
          <a:lstStyle>
            <a:lvl1pPr algn="l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Title of presentation</a:t>
            </a:r>
            <a:endParaRPr lang="en-US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4891937-CC24-41A9-9EB6-06AEE112BE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479376" y="3789096"/>
            <a:ext cx="4536000" cy="504000"/>
          </a:xfrm>
        </p:spPr>
        <p:txBody>
          <a:bodyPr lIns="0" bIns="0" anchor="t"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3pPr>
            <a:lvl4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4pPr>
            <a:lvl5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5pPr>
            <a:lvl6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6pPr>
            <a:lvl7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7pPr>
            <a:lvl8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8pPr>
            <a:lvl9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Subtitle | Author | Place | Date</a:t>
            </a:r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6F9BAA1A-E911-4D42-917F-05D80DB2F2DB}"/>
              </a:ext>
            </a:extLst>
          </p:cNvPr>
          <p:cNvSpPr>
            <a:spLocks noChangeAspect="1" noEditPoints="1"/>
          </p:cNvSpPr>
          <p:nvPr userDrawn="1"/>
        </p:nvSpPr>
        <p:spPr bwMode="gray">
          <a:xfrm>
            <a:off x="479424" y="5733256"/>
            <a:ext cx="544302" cy="648000"/>
          </a:xfrm>
          <a:custGeom>
            <a:avLst/>
            <a:gdLst>
              <a:gd name="T0" fmla="*/ 10667 w 14000"/>
              <a:gd name="T1" fmla="*/ 11000 h 16667"/>
              <a:gd name="T2" fmla="*/ 14000 w 14000"/>
              <a:gd name="T3" fmla="*/ 11000 h 16667"/>
              <a:gd name="T4" fmla="*/ 14000 w 14000"/>
              <a:gd name="T5" fmla="*/ 7667 h 16667"/>
              <a:gd name="T6" fmla="*/ 12333 w 14000"/>
              <a:gd name="T7" fmla="*/ 7667 h 16667"/>
              <a:gd name="T8" fmla="*/ 10667 w 14000"/>
              <a:gd name="T9" fmla="*/ 7667 h 16667"/>
              <a:gd name="T10" fmla="*/ 10667 w 14000"/>
              <a:gd name="T11" fmla="*/ 11000 h 16667"/>
              <a:gd name="T12" fmla="*/ 0 w 14000"/>
              <a:gd name="T13" fmla="*/ 0 h 16667"/>
              <a:gd name="T14" fmla="*/ 0 w 14000"/>
              <a:gd name="T15" fmla="*/ 5667 h 16667"/>
              <a:gd name="T16" fmla="*/ 1000 w 14000"/>
              <a:gd name="T17" fmla="*/ 5667 h 16667"/>
              <a:gd name="T18" fmla="*/ 1000 w 14000"/>
              <a:gd name="T19" fmla="*/ 5500 h 16667"/>
              <a:gd name="T20" fmla="*/ 5333 w 14000"/>
              <a:gd name="T21" fmla="*/ 1167 h 16667"/>
              <a:gd name="T22" fmla="*/ 5500 w 14000"/>
              <a:gd name="T23" fmla="*/ 1167 h 16667"/>
              <a:gd name="T24" fmla="*/ 5500 w 14000"/>
              <a:gd name="T25" fmla="*/ 13167 h 16667"/>
              <a:gd name="T26" fmla="*/ 3167 w 14000"/>
              <a:gd name="T27" fmla="*/ 15500 h 16667"/>
              <a:gd name="T28" fmla="*/ 2667 w 14000"/>
              <a:gd name="T29" fmla="*/ 15500 h 16667"/>
              <a:gd name="T30" fmla="*/ 2667 w 14000"/>
              <a:gd name="T31" fmla="*/ 16667 h 16667"/>
              <a:gd name="T32" fmla="*/ 11333 w 14000"/>
              <a:gd name="T33" fmla="*/ 16667 h 16667"/>
              <a:gd name="T34" fmla="*/ 11333 w 14000"/>
              <a:gd name="T35" fmla="*/ 15500 h 16667"/>
              <a:gd name="T36" fmla="*/ 10833 w 14000"/>
              <a:gd name="T37" fmla="*/ 15500 h 16667"/>
              <a:gd name="T38" fmla="*/ 8500 w 14000"/>
              <a:gd name="T39" fmla="*/ 13167 h 16667"/>
              <a:gd name="T40" fmla="*/ 8500 w 14000"/>
              <a:gd name="T41" fmla="*/ 1167 h 16667"/>
              <a:gd name="T42" fmla="*/ 8667 w 14000"/>
              <a:gd name="T43" fmla="*/ 1167 h 16667"/>
              <a:gd name="T44" fmla="*/ 13000 w 14000"/>
              <a:gd name="T45" fmla="*/ 5500 h 16667"/>
              <a:gd name="T46" fmla="*/ 13000 w 14000"/>
              <a:gd name="T47" fmla="*/ 5667 h 16667"/>
              <a:gd name="T48" fmla="*/ 14000 w 14000"/>
              <a:gd name="T49" fmla="*/ 5667 h 16667"/>
              <a:gd name="T50" fmla="*/ 14000 w 14000"/>
              <a:gd name="T51" fmla="*/ 0 h 16667"/>
              <a:gd name="T52" fmla="*/ 0 w 14000"/>
              <a:gd name="T53" fmla="*/ 0 h 16667"/>
              <a:gd name="T54" fmla="*/ 3333 w 14000"/>
              <a:gd name="T55" fmla="*/ 11000 h 16667"/>
              <a:gd name="T56" fmla="*/ 0 w 14000"/>
              <a:gd name="T57" fmla="*/ 11000 h 16667"/>
              <a:gd name="T58" fmla="*/ 0 w 14000"/>
              <a:gd name="T59" fmla="*/ 7667 h 16667"/>
              <a:gd name="T60" fmla="*/ 1667 w 14000"/>
              <a:gd name="T61" fmla="*/ 7667 h 16667"/>
              <a:gd name="T62" fmla="*/ 3333 w 14000"/>
              <a:gd name="T63" fmla="*/ 7667 h 16667"/>
              <a:gd name="T64" fmla="*/ 3333 w 14000"/>
              <a:gd name="T65" fmla="*/ 11000 h 16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4000" h="16667">
                <a:moveTo>
                  <a:pt x="10667" y="11000"/>
                </a:moveTo>
                <a:lnTo>
                  <a:pt x="14000" y="11000"/>
                </a:lnTo>
                <a:lnTo>
                  <a:pt x="14000" y="7667"/>
                </a:lnTo>
                <a:lnTo>
                  <a:pt x="12333" y="7667"/>
                </a:lnTo>
                <a:lnTo>
                  <a:pt x="10667" y="7667"/>
                </a:lnTo>
                <a:lnTo>
                  <a:pt x="10667" y="11000"/>
                </a:lnTo>
                <a:close/>
                <a:moveTo>
                  <a:pt x="0" y="0"/>
                </a:moveTo>
                <a:lnTo>
                  <a:pt x="0" y="5667"/>
                </a:lnTo>
                <a:lnTo>
                  <a:pt x="1000" y="5667"/>
                </a:lnTo>
                <a:lnTo>
                  <a:pt x="1000" y="5500"/>
                </a:lnTo>
                <a:cubicBezTo>
                  <a:pt x="1000" y="2833"/>
                  <a:pt x="2500" y="1167"/>
                  <a:pt x="5333" y="1167"/>
                </a:cubicBezTo>
                <a:lnTo>
                  <a:pt x="5500" y="1167"/>
                </a:lnTo>
                <a:lnTo>
                  <a:pt x="5500" y="13167"/>
                </a:lnTo>
                <a:cubicBezTo>
                  <a:pt x="5500" y="14833"/>
                  <a:pt x="4833" y="15500"/>
                  <a:pt x="3167" y="15500"/>
                </a:cubicBezTo>
                <a:lnTo>
                  <a:pt x="2667" y="15500"/>
                </a:lnTo>
                <a:lnTo>
                  <a:pt x="2667" y="16667"/>
                </a:lnTo>
                <a:lnTo>
                  <a:pt x="11333" y="16667"/>
                </a:lnTo>
                <a:lnTo>
                  <a:pt x="11333" y="15500"/>
                </a:lnTo>
                <a:lnTo>
                  <a:pt x="10833" y="15500"/>
                </a:lnTo>
                <a:cubicBezTo>
                  <a:pt x="9167" y="15500"/>
                  <a:pt x="8500" y="14833"/>
                  <a:pt x="8500" y="13167"/>
                </a:cubicBezTo>
                <a:lnTo>
                  <a:pt x="8500" y="1167"/>
                </a:lnTo>
                <a:lnTo>
                  <a:pt x="8667" y="1167"/>
                </a:lnTo>
                <a:cubicBezTo>
                  <a:pt x="11500" y="1167"/>
                  <a:pt x="13000" y="2833"/>
                  <a:pt x="13000" y="5500"/>
                </a:cubicBezTo>
                <a:lnTo>
                  <a:pt x="13000" y="5667"/>
                </a:lnTo>
                <a:lnTo>
                  <a:pt x="14000" y="5667"/>
                </a:lnTo>
                <a:lnTo>
                  <a:pt x="14000" y="0"/>
                </a:lnTo>
                <a:lnTo>
                  <a:pt x="0" y="0"/>
                </a:lnTo>
                <a:close/>
                <a:moveTo>
                  <a:pt x="3333" y="11000"/>
                </a:moveTo>
                <a:lnTo>
                  <a:pt x="0" y="11000"/>
                </a:lnTo>
                <a:lnTo>
                  <a:pt x="0" y="7667"/>
                </a:lnTo>
                <a:lnTo>
                  <a:pt x="1667" y="7667"/>
                </a:lnTo>
                <a:lnTo>
                  <a:pt x="3333" y="7667"/>
                </a:lnTo>
                <a:lnTo>
                  <a:pt x="3333" y="11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7708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221700B-8639-459A-9DB3-8908E70798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A1A5E10D-79A5-49BA-9648-53481340C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25773F91-952B-4027-A509-D0FC05D7DA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Headline short 40pt (2 lines 24pt/space 1)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91FD126-04E4-4103-B3F0-0C5F4BE146E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pPr algn="l"/>
            <a:r>
              <a:rPr lang="en-US" dirty="0"/>
              <a:t>&lt;Define details via Insert | Header and Footer&gt; confidential, internal, public | Author | Topic of presentation | Date</a:t>
            </a:r>
          </a:p>
        </p:txBody>
      </p:sp>
    </p:spTree>
    <p:extLst>
      <p:ext uri="{BB962C8B-B14F-4D97-AF65-F5344CB8AC3E}">
        <p14:creationId xmlns:p14="http://schemas.microsoft.com/office/powerpoint/2010/main" val="1391461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C5366064-1808-4159-BB7D-81B4B8BCFD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1460624" y="6459822"/>
            <a:ext cx="252000" cy="32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A1A5E10D-79A5-49BA-9648-53481340C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6B1C9843-9CCD-4707-BCAD-91FEBBD1A2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algn="l"/>
            <a:r>
              <a:rPr lang="en-US" dirty="0"/>
              <a:t>&lt;Define details via Insert | Header and Footer&gt; confidential, internal, public | Author | Topic of presentation | Date</a:t>
            </a:r>
          </a:p>
        </p:txBody>
      </p:sp>
    </p:spTree>
    <p:extLst>
      <p:ext uri="{BB962C8B-B14F-4D97-AF65-F5344CB8AC3E}">
        <p14:creationId xmlns:p14="http://schemas.microsoft.com/office/powerpoint/2010/main" val="15688783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3E96A5-93EA-451A-88A2-0C4325907D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Headline short 40pt (2 lines 24pt/space 1)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5D6AE95-30E2-4E14-9028-628793137D1D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 bwMode="gray">
          <a:xfrm>
            <a:off x="479376" y="1484313"/>
            <a:ext cx="5472000" cy="4896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20BABE80-E0D1-46E7-8B60-730D1088E23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 bwMode="gray">
          <a:xfrm>
            <a:off x="6240000" y="1483726"/>
            <a:ext cx="5472000" cy="4896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5645BF9-9EDA-419B-AB36-7B935620D10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 bwMode="gray"/>
        <p:txBody>
          <a:bodyPr/>
          <a:lstStyle/>
          <a:p>
            <a:pPr algn="l"/>
            <a:r>
              <a:rPr lang="en-US" dirty="0"/>
              <a:t>&lt;Define details via Insert | Header and Footer&gt; confidential, internal, public | Author | Topic of presentation | Date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42DE23C-5423-48CE-8882-D6C06C2846C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A1A5E10D-79A5-49BA-9648-53481340C6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885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CF5EE6-FFD8-44FD-9C80-95B68F34D2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Headline short 40pt (2 lines 24pt/space 1)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422070A-7303-4B7F-93D4-191685839B59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 bwMode="gray">
          <a:xfrm>
            <a:off x="479376" y="1484313"/>
            <a:ext cx="3528000" cy="4896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7D9598B6-CEA7-42C6-8376-9C8FFAD9B4C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 bwMode="gray">
          <a:xfrm>
            <a:off x="4296000" y="1484313"/>
            <a:ext cx="3600000" cy="4896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508F3AD6-ECB1-46C4-8C4D-7E86183245A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 bwMode="gray">
          <a:xfrm>
            <a:off x="8184624" y="1484313"/>
            <a:ext cx="3528000" cy="4896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0889586-28CC-47C6-B178-BBAB3175501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pPr algn="l"/>
            <a:r>
              <a:rPr lang="en-US" dirty="0"/>
              <a:t>&lt;Define details via Insert | Header and Footer&gt; confidential, internal, public | Author | Topic of presentation | Date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D1528BA-A52E-4337-B474-61A6A8DD5EE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A1A5E10D-79A5-49BA-9648-53481340C6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9061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BE4F56-CAAF-476E-A2B9-F1A0D25C8BAC}"/>
              </a:ext>
            </a:extLst>
          </p:cNvPr>
          <p:cNvSpPr>
            <a:spLocks noGrp="1"/>
          </p:cNvSpPr>
          <p:nvPr>
            <p:ph type="title" sz="quarter" hasCustomPrompt="1"/>
          </p:nvPr>
        </p:nvSpPr>
        <p:spPr bwMode="gray"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Headline short 40pt (2 lines 24pt/space 1)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4B6057D-AA55-47BF-A331-2E2648C311B9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 bwMode="gray">
          <a:xfrm>
            <a:off x="479376" y="1484313"/>
            <a:ext cx="2592000" cy="4896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D73B4FC-B74D-4CE7-B959-B58A486BFB4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 bwMode="gray">
          <a:xfrm>
            <a:off x="3359696" y="1484313"/>
            <a:ext cx="2592000" cy="4896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5C02444F-BCE5-47EE-A8CF-C44F258655A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 bwMode="gray">
          <a:xfrm>
            <a:off x="6240000" y="1484313"/>
            <a:ext cx="2592000" cy="4896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Inhaltsplatzhalter 13">
            <a:extLst>
              <a:ext uri="{FF2B5EF4-FFF2-40B4-BE49-F238E27FC236}">
                <a16:creationId xmlns:a16="http://schemas.microsoft.com/office/drawing/2014/main" id="{747D8B36-797B-4379-B1D3-EFD569BF81EF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 bwMode="gray">
          <a:xfrm>
            <a:off x="9120624" y="1484313"/>
            <a:ext cx="2592000" cy="4896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BF96E58-B088-4C9A-B95A-5833E90EA5E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pPr algn="l"/>
            <a:r>
              <a:rPr lang="en-US" dirty="0"/>
              <a:t>&lt;Define details via Insert | Header and Footer&gt; confidential, internal, public | Author | Topic of presentation | Date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743D715B-42D7-4FC5-83D7-9CCA39782F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A1A5E10D-79A5-49BA-9648-53481340C6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5684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 with highlight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A968421-13D9-452E-9E1F-D6F5FE4699B5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 bwMode="gray">
          <a:xfrm>
            <a:off x="479376" y="1484313"/>
            <a:ext cx="3528000" cy="4896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61FA861B-DD93-4B8B-8DB8-0BCD738A172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 bwMode="gray">
          <a:xfrm>
            <a:off x="4295800" y="1484313"/>
            <a:ext cx="3600000" cy="4896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7BBEDD2-BE9F-4A3C-BB81-2353AC6C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Headline short 40pt (2 lines 24pt/space 1)</a:t>
            </a:r>
          </a:p>
        </p:txBody>
      </p:sp>
      <p:sp>
        <p:nvSpPr>
          <p:cNvPr id="8" name="Freeform: Shape 12">
            <a:extLst>
              <a:ext uri="{FF2B5EF4-FFF2-40B4-BE49-F238E27FC236}">
                <a16:creationId xmlns:a16="http://schemas.microsoft.com/office/drawing/2014/main" id="{9D0862D2-AED8-4E0B-92B3-CB48CC15A0E0}"/>
              </a:ext>
            </a:extLst>
          </p:cNvPr>
          <p:cNvSpPr/>
          <p:nvPr userDrawn="1"/>
        </p:nvSpPr>
        <p:spPr bwMode="gray">
          <a:xfrm>
            <a:off x="7913792" y="1484312"/>
            <a:ext cx="4278208" cy="4897438"/>
          </a:xfrm>
          <a:custGeom>
            <a:avLst/>
            <a:gdLst>
              <a:gd name="connsiteX0" fmla="*/ 3150760 w 4278208"/>
              <a:gd name="connsiteY0" fmla="*/ 0 h 4897438"/>
              <a:gd name="connsiteX1" fmla="*/ 4278208 w 4278208"/>
              <a:gd name="connsiteY1" fmla="*/ 0 h 4897438"/>
              <a:gd name="connsiteX2" fmla="*/ 4278208 w 4278208"/>
              <a:gd name="connsiteY2" fmla="*/ 4897438 h 4897438"/>
              <a:gd name="connsiteX3" fmla="*/ 4089262 w 4278208"/>
              <a:gd name="connsiteY3" fmla="*/ 4897438 h 4897438"/>
              <a:gd name="connsiteX4" fmla="*/ 3150760 w 4278208"/>
              <a:gd name="connsiteY4" fmla="*/ 4897438 h 4897438"/>
              <a:gd name="connsiteX5" fmla="*/ 0 w 4278208"/>
              <a:gd name="connsiteY5" fmla="*/ 4897438 h 4897438"/>
              <a:gd name="connsiteX6" fmla="*/ 163558 w 4278208"/>
              <a:gd name="connsiteY6" fmla="*/ 4029750 h 4897438"/>
              <a:gd name="connsiteX7" fmla="*/ 913209 w 4278208"/>
              <a:gd name="connsiteY7" fmla="*/ 677 h 4897438"/>
              <a:gd name="connsiteX8" fmla="*/ 3150760 w 4278208"/>
              <a:gd name="connsiteY8" fmla="*/ 677 h 48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78208" h="4897438">
                <a:moveTo>
                  <a:pt x="3150760" y="0"/>
                </a:moveTo>
                <a:lnTo>
                  <a:pt x="4278208" y="0"/>
                </a:lnTo>
                <a:lnTo>
                  <a:pt x="4278208" y="4897438"/>
                </a:lnTo>
                <a:lnTo>
                  <a:pt x="4089262" y="4897438"/>
                </a:lnTo>
                <a:lnTo>
                  <a:pt x="3150760" y="4897438"/>
                </a:lnTo>
                <a:lnTo>
                  <a:pt x="0" y="4897438"/>
                </a:lnTo>
                <a:lnTo>
                  <a:pt x="163558" y="4029750"/>
                </a:lnTo>
                <a:cubicBezTo>
                  <a:pt x="413442" y="2686726"/>
                  <a:pt x="655958" y="1343702"/>
                  <a:pt x="913209" y="677"/>
                </a:cubicBezTo>
                <a:lnTo>
                  <a:pt x="3150760" y="677"/>
                </a:lnTo>
                <a:close/>
              </a:path>
            </a:pathLst>
          </a:cu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71D49593-9508-492B-90C5-F09125A9C1D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 bwMode="gray"/>
        <p:txBody>
          <a:bodyPr/>
          <a:lstStyle/>
          <a:p>
            <a:pPr algn="l"/>
            <a:r>
              <a:rPr lang="en-US" dirty="0"/>
              <a:t>&lt;Define details via Insert | Header and Footer&gt; confidential, internal, public | Author | Topic of presentation | Date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9C7C8EAF-3E10-43D6-9B69-D139BF64DF5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A1A5E10D-79A5-49BA-9648-53481340C6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8235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3F1334-0C30-417F-8C36-14E54C69E5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Headline short 40pt (2 lines 24pt/space 1)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390C6A2-43FF-4452-B80E-84686F69C3A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 bwMode="gray">
          <a:xfrm>
            <a:off x="479425" y="1484588"/>
            <a:ext cx="3528000" cy="489716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reeform: Shape 11">
            <a:extLst>
              <a:ext uri="{FF2B5EF4-FFF2-40B4-BE49-F238E27FC236}">
                <a16:creationId xmlns:a16="http://schemas.microsoft.com/office/drawing/2014/main" id="{12A89A98-38F0-4125-B055-9C860DA9FC1A}"/>
              </a:ext>
            </a:extLst>
          </p:cNvPr>
          <p:cNvSpPr/>
          <p:nvPr userDrawn="1"/>
        </p:nvSpPr>
        <p:spPr bwMode="gray">
          <a:xfrm>
            <a:off x="4295800" y="1484312"/>
            <a:ext cx="7896200" cy="4897438"/>
          </a:xfrm>
          <a:custGeom>
            <a:avLst/>
            <a:gdLst>
              <a:gd name="connsiteX0" fmla="*/ 3150760 w 7896200"/>
              <a:gd name="connsiteY0" fmla="*/ 0 h 4897438"/>
              <a:gd name="connsiteX1" fmla="*/ 4278208 w 7896200"/>
              <a:gd name="connsiteY1" fmla="*/ 0 h 4897438"/>
              <a:gd name="connsiteX2" fmla="*/ 4278208 w 7896200"/>
              <a:gd name="connsiteY2" fmla="*/ 816 h 4897438"/>
              <a:gd name="connsiteX3" fmla="*/ 7896200 w 7896200"/>
              <a:gd name="connsiteY3" fmla="*/ 816 h 4897438"/>
              <a:gd name="connsiteX4" fmla="*/ 7896200 w 7896200"/>
              <a:gd name="connsiteY4" fmla="*/ 4897438 h 4897438"/>
              <a:gd name="connsiteX5" fmla="*/ 4278208 w 7896200"/>
              <a:gd name="connsiteY5" fmla="*/ 4897438 h 4897438"/>
              <a:gd name="connsiteX6" fmla="*/ 4089262 w 7896200"/>
              <a:gd name="connsiteY6" fmla="*/ 4897438 h 4897438"/>
              <a:gd name="connsiteX7" fmla="*/ 3150760 w 7896200"/>
              <a:gd name="connsiteY7" fmla="*/ 4897438 h 4897438"/>
              <a:gd name="connsiteX8" fmla="*/ 74220 w 7896200"/>
              <a:gd name="connsiteY8" fmla="*/ 4897438 h 4897438"/>
              <a:gd name="connsiteX9" fmla="*/ 0 w 7896200"/>
              <a:gd name="connsiteY9" fmla="*/ 4897438 h 4897438"/>
              <a:gd name="connsiteX10" fmla="*/ 163558 w 7896200"/>
              <a:gd name="connsiteY10" fmla="*/ 4029750 h 4897438"/>
              <a:gd name="connsiteX11" fmla="*/ 913209 w 7896200"/>
              <a:gd name="connsiteY11" fmla="*/ 677 h 4897438"/>
              <a:gd name="connsiteX12" fmla="*/ 3150760 w 7896200"/>
              <a:gd name="connsiteY12" fmla="*/ 677 h 48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896200" h="4897438">
                <a:moveTo>
                  <a:pt x="3150760" y="0"/>
                </a:moveTo>
                <a:lnTo>
                  <a:pt x="4278208" y="0"/>
                </a:lnTo>
                <a:lnTo>
                  <a:pt x="4278208" y="816"/>
                </a:lnTo>
                <a:lnTo>
                  <a:pt x="7896200" y="816"/>
                </a:lnTo>
                <a:lnTo>
                  <a:pt x="7896200" y="4897438"/>
                </a:lnTo>
                <a:lnTo>
                  <a:pt x="4278208" y="4897438"/>
                </a:lnTo>
                <a:lnTo>
                  <a:pt x="4089262" y="4897438"/>
                </a:lnTo>
                <a:lnTo>
                  <a:pt x="3150760" y="4897438"/>
                </a:lnTo>
                <a:lnTo>
                  <a:pt x="74220" y="4897438"/>
                </a:lnTo>
                <a:lnTo>
                  <a:pt x="0" y="4897438"/>
                </a:lnTo>
                <a:lnTo>
                  <a:pt x="163558" y="4029750"/>
                </a:lnTo>
                <a:cubicBezTo>
                  <a:pt x="413442" y="2686726"/>
                  <a:pt x="655958" y="1343702"/>
                  <a:pt x="913209" y="677"/>
                </a:cubicBezTo>
                <a:lnTo>
                  <a:pt x="3150760" y="677"/>
                </a:lnTo>
                <a:close/>
              </a:path>
            </a:pathLst>
          </a:custGeom>
          <a:solidFill>
            <a:srgbClr val="E20074"/>
          </a:solidFill>
          <a:ln w="301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DFBB1CA-C61D-4A97-B9D5-A805CCF931E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 bwMode="gray"/>
        <p:txBody>
          <a:bodyPr/>
          <a:lstStyle/>
          <a:p>
            <a:pPr algn="l"/>
            <a:r>
              <a:rPr lang="en-US" dirty="0"/>
              <a:t>&lt;Define details via Insert | Header and Footer&gt; confidential, internal, public | Author | Topic of presentation | Date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FF85986-C820-4AB9-8209-3195C3E49A4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gray"/>
        <p:txBody>
          <a:bodyPr/>
          <a:lstStyle/>
          <a:p>
            <a:fld id="{A1A5E10D-79A5-49BA-9648-53481340C6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6114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>
            <a:extLst>
              <a:ext uri="{FF2B5EF4-FFF2-40B4-BE49-F238E27FC236}">
                <a16:creationId xmlns:a16="http://schemas.microsoft.com/office/drawing/2014/main" id="{B38C1338-03E2-479A-84CD-1A9C778CC6C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10920536" y="0"/>
            <a:ext cx="1271464" cy="6858000"/>
          </a:xfrm>
          <a:custGeom>
            <a:avLst/>
            <a:gdLst>
              <a:gd name="connsiteX0" fmla="*/ 1271464 w 1271464"/>
              <a:gd name="connsiteY0" fmla="*/ 0 h 6858000"/>
              <a:gd name="connsiteX1" fmla="*/ 1271464 w 1271464"/>
              <a:gd name="connsiteY1" fmla="*/ 6858000 h 6858000"/>
              <a:gd name="connsiteX2" fmla="*/ 0 w 1271464"/>
              <a:gd name="connsiteY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71464" h="6858000">
                <a:moveTo>
                  <a:pt x="1271464" y="0"/>
                </a:moveTo>
                <a:lnTo>
                  <a:pt x="127146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504000" tIns="1620000" bIns="0" anchor="ctr">
            <a:noAutofit/>
          </a:bodyPr>
          <a:lstStyle>
            <a:lvl1pPr marL="0" indent="0" algn="ctr" defTabSz="179388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1pPr>
            <a:lvl2pPr marL="0" indent="0" algn="ctr" defTabSz="179388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2pPr>
            <a:lvl3pPr marL="0" indent="0" algn="ctr" defTabSz="179388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3pPr>
            <a:lvl4pPr marL="0" indent="0" algn="ctr" defTabSz="179388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4pPr>
            <a:lvl5pPr marL="0" indent="0" algn="ctr" defTabSz="179388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5pPr>
            <a:lvl6pPr marL="0" indent="0" algn="ctr" defTabSz="179388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6pPr>
            <a:lvl7pPr marL="0" indent="0" algn="ctr" defTabSz="179388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7pPr>
            <a:lvl8pPr marL="0" indent="0" algn="ctr" defTabSz="179388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8pPr>
            <a:lvl9pPr marL="0" indent="0" algn="ctr" defTabSz="179388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White </a:t>
            </a:r>
            <a:br>
              <a:rPr lang="en-US" dirty="0"/>
            </a:br>
            <a:r>
              <a:rPr lang="en-US" dirty="0"/>
              <a:t>background </a:t>
            </a:r>
            <a:br>
              <a:rPr lang="en-US" dirty="0"/>
            </a:br>
            <a:r>
              <a:rPr lang="en-US" dirty="0"/>
              <a:t>or add gradient </a:t>
            </a:r>
            <a:br>
              <a:rPr lang="en-US" dirty="0"/>
            </a:br>
            <a:r>
              <a:rPr lang="en-US" dirty="0"/>
              <a:t>as a picture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8F2A4CF4-F40B-4E8A-9194-82C4992C32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422800" y="2134800"/>
            <a:ext cx="7344000" cy="2448000"/>
          </a:xfrm>
        </p:spPr>
        <p:txBody>
          <a:bodyPr anchor="ctr">
            <a:noAutofit/>
          </a:bodyPr>
          <a:lstStyle>
            <a:lvl1pPr marL="0" indent="0">
              <a:lnSpc>
                <a:spcPct val="80000"/>
              </a:lnSpc>
              <a:buFont typeface="+mn-lt" panose="020B0604020202020204" pitchFamily="34" charset="0"/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0" indent="0" algn="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Font typeface="+mn-lt" panose="020B0604020202020204" pitchFamily="34" charset="0"/>
              <a:buNone/>
              <a:defRPr sz="1800">
                <a:solidFill>
                  <a:schemeClr val="bg1"/>
                </a:solidFill>
                <a:latin typeface="+mn-lt"/>
              </a:defRPr>
            </a:lvl2pPr>
            <a:lvl3pPr marL="0" indent="0" algn="r">
              <a:lnSpc>
                <a:spcPct val="8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  <a:latin typeface="+mn-lt"/>
              </a:defRPr>
            </a:lvl3pPr>
            <a:lvl4pPr marL="0" indent="0" algn="r">
              <a:lnSpc>
                <a:spcPct val="8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  <a:latin typeface="+mn-lt"/>
              </a:defRPr>
            </a:lvl4pPr>
            <a:lvl5pPr marL="0" indent="0" algn="r">
              <a:lnSpc>
                <a:spcPct val="8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  <a:latin typeface="+mn-lt"/>
              </a:defRPr>
            </a:lvl5pPr>
            <a:lvl6pPr marL="0" indent="0" algn="r">
              <a:lnSpc>
                <a:spcPct val="8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  <a:latin typeface="+mn-lt"/>
              </a:defRPr>
            </a:lvl6pPr>
            <a:lvl7pPr marL="0" indent="0" algn="r">
              <a:lnSpc>
                <a:spcPct val="8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  <a:latin typeface="+mn-lt"/>
              </a:defRPr>
            </a:lvl7pPr>
            <a:lvl8pPr marL="0" indent="0" algn="r">
              <a:lnSpc>
                <a:spcPct val="8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  <a:latin typeface="+mn-lt"/>
              </a:defRPr>
            </a:lvl8pPr>
            <a:lvl9pPr marL="0" indent="0" algn="r">
              <a:lnSpc>
                <a:spcPct val="8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“Click to insert a powerful quote, multi-lined possible”</a:t>
            </a:r>
          </a:p>
          <a:p>
            <a:pPr lvl="1"/>
            <a:r>
              <a:rPr lang="en-US" dirty="0"/>
              <a:t>– Author</a:t>
            </a:r>
          </a:p>
        </p:txBody>
      </p:sp>
    </p:spTree>
    <p:extLst>
      <p:ext uri="{BB962C8B-B14F-4D97-AF65-F5344CB8AC3E}">
        <p14:creationId xmlns:p14="http://schemas.microsoft.com/office/powerpoint/2010/main" val="31525502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3FB304-618D-40B7-940D-69DE27A219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Headline short 40pt (2 lines 24pt/space 1)</a:t>
            </a:r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18C1C1B3-2B43-47F5-9FA0-80C6D4477A0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6240016" y="1484313"/>
            <a:ext cx="5953200" cy="4896000"/>
          </a:xfrm>
        </p:spPr>
        <p:txBody>
          <a:bodyPr bIns="576000" anchor="ctr">
            <a:noAutofit/>
          </a:bodyPr>
          <a:lstStyle>
            <a:lvl1pPr marL="0" indent="0" algn="ctr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1pPr>
            <a:lvl2pPr marL="0" indent="0" algn="ctr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2pPr>
            <a:lvl3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3pPr>
            <a:lvl4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4pPr>
            <a:lvl5pPr marL="0" indent="0" algn="ctr">
              <a:spcAft>
                <a:spcPts val="0"/>
              </a:spcAft>
              <a:buNone/>
              <a:tabLst>
                <a:tab pos="2687638" algn="l"/>
              </a:tabLst>
              <a:defRPr sz="1000">
                <a:solidFill>
                  <a:schemeClr val="bg2"/>
                </a:solidFill>
                <a:latin typeface="+mn-lt"/>
              </a:defRPr>
            </a:lvl5pPr>
            <a:lvl6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6pPr>
            <a:lvl7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7pPr>
            <a:lvl8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8pPr>
            <a:lvl9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9pPr>
          </a:lstStyle>
          <a:p>
            <a:pPr lvl="4"/>
            <a:r>
              <a:rPr lang="en-US" dirty="0"/>
              <a:t>Add picture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B4C7612-0C84-4376-B998-B34EAE1F544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 bwMode="gray">
          <a:xfrm>
            <a:off x="479376" y="1484313"/>
            <a:ext cx="5472000" cy="4896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5CD8C59-AB08-4E68-ABC5-054B8E96A15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pPr algn="l"/>
            <a:r>
              <a:rPr lang="en-US" dirty="0"/>
              <a:t>&lt;Define details via Insert | Header and Footer&gt; confidential, internal, public | Author | Topic of presentation | Date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1ABB7E4-4C03-4625-A9FD-0653E9CDEE0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A1A5E10D-79A5-49BA-9648-53481340C6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7658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902E79-B5C3-4A51-9C68-88010755DD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Headline short 40pt (2 lines 24pt/space 1)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9CD48E90-58F3-40B4-B97C-453785FBBAB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 bwMode="gray">
          <a:xfrm>
            <a:off x="8184624" y="1484313"/>
            <a:ext cx="3528000" cy="4896000"/>
          </a:xfrm>
        </p:spPr>
        <p:txBody>
          <a:bodyPr>
            <a:noAutofit/>
          </a:bodyPr>
          <a:lstStyle>
            <a:lvl5pPr>
              <a:defRPr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A40AE5EC-538A-4BF1-ABC1-3EE1CF9C15F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479375" y="1485312"/>
            <a:ext cx="7416000" cy="4896000"/>
          </a:xfrm>
        </p:spPr>
        <p:txBody>
          <a:bodyPr bIns="576000" anchor="ctr">
            <a:noAutofit/>
          </a:bodyPr>
          <a:lstStyle>
            <a:lvl1pPr marL="0" indent="0" algn="ctr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tx1"/>
                </a:solidFill>
                <a:latin typeface="+mn-lt"/>
              </a:defRPr>
            </a:lvl1pPr>
            <a:lvl2pPr marL="0" indent="0" algn="ctr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tx1"/>
                </a:solidFill>
                <a:latin typeface="+mn-lt"/>
              </a:defRPr>
            </a:lvl2pPr>
            <a:lvl3pPr marL="0" indent="0" algn="ctr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+mn-lt"/>
              </a:defRPr>
            </a:lvl3pPr>
            <a:lvl4pPr marL="0" indent="0" algn="ctr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+mn-lt"/>
              </a:defRPr>
            </a:lvl4pPr>
            <a:lvl5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5pPr>
            <a:lvl6pPr marL="0" indent="0" algn="ctr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+mn-lt"/>
              </a:defRPr>
            </a:lvl6pPr>
            <a:lvl7pPr marL="0" indent="0" algn="ctr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+mn-lt"/>
              </a:defRPr>
            </a:lvl7pPr>
            <a:lvl8pPr marL="0" indent="0" algn="ctr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+mn-lt"/>
              </a:defRPr>
            </a:lvl8pPr>
            <a:lvl9pPr marL="0" indent="0" algn="ctr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lvl="4"/>
            <a:r>
              <a:rPr lang="en-US" dirty="0"/>
              <a:t>Add picture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D2B3D04-CC57-411E-8F02-823234E22B1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 bwMode="gray"/>
        <p:txBody>
          <a:bodyPr/>
          <a:lstStyle/>
          <a:p>
            <a:pPr algn="l"/>
            <a:r>
              <a:rPr lang="en-US" dirty="0"/>
              <a:t>&lt;Define details via Insert | Header and Footer&gt; confidential, internal, public | Author | Topic of presentation | Date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DE116DD-4D66-41B8-8695-AE80DF78EDF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A1A5E10D-79A5-49BA-9648-53481340C6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750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long 0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19DF1A20-2D08-4001-ACCD-157B201C6BA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0" y="2"/>
            <a:ext cx="6979050" cy="6857999"/>
          </a:xfrm>
          <a:custGeom>
            <a:avLst/>
            <a:gdLst>
              <a:gd name="connsiteX0" fmla="*/ 0 w 6979050"/>
              <a:gd name="connsiteY0" fmla="*/ 0 h 6857999"/>
              <a:gd name="connsiteX1" fmla="*/ 6979050 w 6979050"/>
              <a:gd name="connsiteY1" fmla="*/ 0 h 6857999"/>
              <a:gd name="connsiteX2" fmla="*/ 5721751 w 6979050"/>
              <a:gd name="connsiteY2" fmla="*/ 6857999 h 6857999"/>
              <a:gd name="connsiteX3" fmla="*/ 5718661 w 6979050"/>
              <a:gd name="connsiteY3" fmla="*/ 6857999 h 6857999"/>
              <a:gd name="connsiteX4" fmla="*/ 0 w 6979050"/>
              <a:gd name="connsiteY4" fmla="*/ 6856108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79050" h="6857999">
                <a:moveTo>
                  <a:pt x="0" y="0"/>
                </a:moveTo>
                <a:lnTo>
                  <a:pt x="6979050" y="0"/>
                </a:lnTo>
                <a:lnTo>
                  <a:pt x="5721751" y="6857999"/>
                </a:lnTo>
                <a:lnTo>
                  <a:pt x="5718661" y="6857999"/>
                </a:lnTo>
                <a:lnTo>
                  <a:pt x="0" y="6856108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bIns="576000" anchor="ctr">
            <a:noAutofit/>
          </a:bodyPr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1pPr>
            <a:lvl2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2pPr>
            <a:lvl3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3pPr>
            <a:lvl4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4pPr>
            <a:lvl5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5pPr>
            <a:lvl6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6pPr>
            <a:lvl7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7pPr>
            <a:lvl8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8pPr>
            <a:lvl9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Add picture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855CF3A-8745-495B-9FFE-CE92A5F4D68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7176113" y="1484313"/>
            <a:ext cx="4536000" cy="2142783"/>
          </a:xfrm>
        </p:spPr>
        <p:txBody>
          <a:bodyPr lIns="0" anchor="b"/>
          <a:lstStyle>
            <a:lvl1pPr algn="l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Title of presentation</a:t>
            </a:r>
            <a:endParaRPr lang="en-US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931B0A1-8DE4-4F87-9296-AE72B35697A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7176113" y="3789096"/>
            <a:ext cx="4536000" cy="504000"/>
          </a:xfrm>
        </p:spPr>
        <p:txBody>
          <a:bodyPr lIns="0"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n-lt"/>
              </a:defRPr>
            </a:lvl1pPr>
            <a:lvl2pPr marL="0" indent="0" algn="l">
              <a:lnSpc>
                <a:spcPct val="90000"/>
              </a:lnSpc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n-lt"/>
              </a:defRPr>
            </a:lvl2pPr>
            <a:lvl3pPr marL="0" indent="0" algn="l">
              <a:lnSpc>
                <a:spcPct val="90000"/>
              </a:lnSpc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n-lt"/>
              </a:defRPr>
            </a:lvl3pPr>
            <a:lvl4pPr marL="0" indent="0" algn="l">
              <a:lnSpc>
                <a:spcPct val="90000"/>
              </a:lnSpc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n-lt"/>
              </a:defRPr>
            </a:lvl4pPr>
            <a:lvl5pPr marL="0" indent="0" algn="l">
              <a:lnSpc>
                <a:spcPct val="90000"/>
              </a:lnSpc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n-lt"/>
              </a:defRPr>
            </a:lvl5pPr>
            <a:lvl6pPr marL="0" indent="0" algn="l">
              <a:lnSpc>
                <a:spcPct val="90000"/>
              </a:lnSpc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n-lt"/>
              </a:defRPr>
            </a:lvl6pPr>
            <a:lvl7pPr marL="0" indent="0" algn="l">
              <a:lnSpc>
                <a:spcPct val="90000"/>
              </a:lnSpc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n-lt"/>
              </a:defRPr>
            </a:lvl7pPr>
            <a:lvl8pPr marL="0" indent="0" algn="l">
              <a:lnSpc>
                <a:spcPct val="90000"/>
              </a:lnSpc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n-lt"/>
              </a:defRPr>
            </a:lvl8pPr>
            <a:lvl9pPr marL="0" indent="0" algn="l">
              <a:lnSpc>
                <a:spcPct val="90000"/>
              </a:lnSpc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dirty="0"/>
              <a:t>Subtitle | Author | Place | Date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38A7530A-F2BE-4960-A13F-DF414D0EA816}"/>
              </a:ext>
            </a:extLst>
          </p:cNvPr>
          <p:cNvSpPr>
            <a:spLocks noChangeAspect="1" noEditPoints="1"/>
          </p:cNvSpPr>
          <p:nvPr userDrawn="1"/>
        </p:nvSpPr>
        <p:spPr bwMode="gray">
          <a:xfrm>
            <a:off x="11168273" y="5733256"/>
            <a:ext cx="544302" cy="648000"/>
          </a:xfrm>
          <a:custGeom>
            <a:avLst/>
            <a:gdLst>
              <a:gd name="T0" fmla="*/ 10667 w 14000"/>
              <a:gd name="T1" fmla="*/ 11000 h 16667"/>
              <a:gd name="T2" fmla="*/ 14000 w 14000"/>
              <a:gd name="T3" fmla="*/ 11000 h 16667"/>
              <a:gd name="T4" fmla="*/ 14000 w 14000"/>
              <a:gd name="T5" fmla="*/ 7667 h 16667"/>
              <a:gd name="T6" fmla="*/ 12333 w 14000"/>
              <a:gd name="T7" fmla="*/ 7667 h 16667"/>
              <a:gd name="T8" fmla="*/ 10667 w 14000"/>
              <a:gd name="T9" fmla="*/ 7667 h 16667"/>
              <a:gd name="T10" fmla="*/ 10667 w 14000"/>
              <a:gd name="T11" fmla="*/ 11000 h 16667"/>
              <a:gd name="T12" fmla="*/ 0 w 14000"/>
              <a:gd name="T13" fmla="*/ 0 h 16667"/>
              <a:gd name="T14" fmla="*/ 0 w 14000"/>
              <a:gd name="T15" fmla="*/ 5667 h 16667"/>
              <a:gd name="T16" fmla="*/ 1000 w 14000"/>
              <a:gd name="T17" fmla="*/ 5667 h 16667"/>
              <a:gd name="T18" fmla="*/ 1000 w 14000"/>
              <a:gd name="T19" fmla="*/ 5500 h 16667"/>
              <a:gd name="T20" fmla="*/ 5333 w 14000"/>
              <a:gd name="T21" fmla="*/ 1167 h 16667"/>
              <a:gd name="T22" fmla="*/ 5500 w 14000"/>
              <a:gd name="T23" fmla="*/ 1167 h 16667"/>
              <a:gd name="T24" fmla="*/ 5500 w 14000"/>
              <a:gd name="T25" fmla="*/ 13167 h 16667"/>
              <a:gd name="T26" fmla="*/ 3167 w 14000"/>
              <a:gd name="T27" fmla="*/ 15500 h 16667"/>
              <a:gd name="T28" fmla="*/ 2667 w 14000"/>
              <a:gd name="T29" fmla="*/ 15500 h 16667"/>
              <a:gd name="T30" fmla="*/ 2667 w 14000"/>
              <a:gd name="T31" fmla="*/ 16667 h 16667"/>
              <a:gd name="T32" fmla="*/ 11333 w 14000"/>
              <a:gd name="T33" fmla="*/ 16667 h 16667"/>
              <a:gd name="T34" fmla="*/ 11333 w 14000"/>
              <a:gd name="T35" fmla="*/ 15500 h 16667"/>
              <a:gd name="T36" fmla="*/ 10833 w 14000"/>
              <a:gd name="T37" fmla="*/ 15500 h 16667"/>
              <a:gd name="T38" fmla="*/ 8500 w 14000"/>
              <a:gd name="T39" fmla="*/ 13167 h 16667"/>
              <a:gd name="T40" fmla="*/ 8500 w 14000"/>
              <a:gd name="T41" fmla="*/ 1167 h 16667"/>
              <a:gd name="T42" fmla="*/ 8667 w 14000"/>
              <a:gd name="T43" fmla="*/ 1167 h 16667"/>
              <a:gd name="T44" fmla="*/ 13000 w 14000"/>
              <a:gd name="T45" fmla="*/ 5500 h 16667"/>
              <a:gd name="T46" fmla="*/ 13000 w 14000"/>
              <a:gd name="T47" fmla="*/ 5667 h 16667"/>
              <a:gd name="T48" fmla="*/ 14000 w 14000"/>
              <a:gd name="T49" fmla="*/ 5667 h 16667"/>
              <a:gd name="T50" fmla="*/ 14000 w 14000"/>
              <a:gd name="T51" fmla="*/ 0 h 16667"/>
              <a:gd name="T52" fmla="*/ 0 w 14000"/>
              <a:gd name="T53" fmla="*/ 0 h 16667"/>
              <a:gd name="T54" fmla="*/ 3333 w 14000"/>
              <a:gd name="T55" fmla="*/ 11000 h 16667"/>
              <a:gd name="T56" fmla="*/ 0 w 14000"/>
              <a:gd name="T57" fmla="*/ 11000 h 16667"/>
              <a:gd name="T58" fmla="*/ 0 w 14000"/>
              <a:gd name="T59" fmla="*/ 7667 h 16667"/>
              <a:gd name="T60" fmla="*/ 1667 w 14000"/>
              <a:gd name="T61" fmla="*/ 7667 h 16667"/>
              <a:gd name="T62" fmla="*/ 3333 w 14000"/>
              <a:gd name="T63" fmla="*/ 7667 h 16667"/>
              <a:gd name="T64" fmla="*/ 3333 w 14000"/>
              <a:gd name="T65" fmla="*/ 11000 h 16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4000" h="16667">
                <a:moveTo>
                  <a:pt x="10667" y="11000"/>
                </a:moveTo>
                <a:lnTo>
                  <a:pt x="14000" y="11000"/>
                </a:lnTo>
                <a:lnTo>
                  <a:pt x="14000" y="7667"/>
                </a:lnTo>
                <a:lnTo>
                  <a:pt x="12333" y="7667"/>
                </a:lnTo>
                <a:lnTo>
                  <a:pt x="10667" y="7667"/>
                </a:lnTo>
                <a:lnTo>
                  <a:pt x="10667" y="11000"/>
                </a:lnTo>
                <a:close/>
                <a:moveTo>
                  <a:pt x="0" y="0"/>
                </a:moveTo>
                <a:lnTo>
                  <a:pt x="0" y="5667"/>
                </a:lnTo>
                <a:lnTo>
                  <a:pt x="1000" y="5667"/>
                </a:lnTo>
                <a:lnTo>
                  <a:pt x="1000" y="5500"/>
                </a:lnTo>
                <a:cubicBezTo>
                  <a:pt x="1000" y="2833"/>
                  <a:pt x="2500" y="1167"/>
                  <a:pt x="5333" y="1167"/>
                </a:cubicBezTo>
                <a:lnTo>
                  <a:pt x="5500" y="1167"/>
                </a:lnTo>
                <a:lnTo>
                  <a:pt x="5500" y="13167"/>
                </a:lnTo>
                <a:cubicBezTo>
                  <a:pt x="5500" y="14833"/>
                  <a:pt x="4833" y="15500"/>
                  <a:pt x="3167" y="15500"/>
                </a:cubicBezTo>
                <a:lnTo>
                  <a:pt x="2667" y="15500"/>
                </a:lnTo>
                <a:lnTo>
                  <a:pt x="2667" y="16667"/>
                </a:lnTo>
                <a:lnTo>
                  <a:pt x="11333" y="16667"/>
                </a:lnTo>
                <a:lnTo>
                  <a:pt x="11333" y="15500"/>
                </a:lnTo>
                <a:lnTo>
                  <a:pt x="10833" y="15500"/>
                </a:lnTo>
                <a:cubicBezTo>
                  <a:pt x="9167" y="15500"/>
                  <a:pt x="8500" y="14833"/>
                  <a:pt x="8500" y="13167"/>
                </a:cubicBezTo>
                <a:lnTo>
                  <a:pt x="8500" y="1167"/>
                </a:lnTo>
                <a:lnTo>
                  <a:pt x="8667" y="1167"/>
                </a:lnTo>
                <a:cubicBezTo>
                  <a:pt x="11500" y="1167"/>
                  <a:pt x="13000" y="2833"/>
                  <a:pt x="13000" y="5500"/>
                </a:cubicBezTo>
                <a:lnTo>
                  <a:pt x="13000" y="5667"/>
                </a:lnTo>
                <a:lnTo>
                  <a:pt x="14000" y="5667"/>
                </a:lnTo>
                <a:lnTo>
                  <a:pt x="14000" y="0"/>
                </a:lnTo>
                <a:lnTo>
                  <a:pt x="0" y="0"/>
                </a:lnTo>
                <a:close/>
                <a:moveTo>
                  <a:pt x="3333" y="11000"/>
                </a:moveTo>
                <a:lnTo>
                  <a:pt x="0" y="11000"/>
                </a:lnTo>
                <a:lnTo>
                  <a:pt x="0" y="7667"/>
                </a:lnTo>
                <a:lnTo>
                  <a:pt x="1667" y="7667"/>
                </a:lnTo>
                <a:lnTo>
                  <a:pt x="3333" y="7667"/>
                </a:lnTo>
                <a:lnTo>
                  <a:pt x="3333" y="11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1192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(fullsca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758364E8-4ECD-4C26-A5E5-021E95A628B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0" y="0"/>
            <a:ext cx="12192000" cy="6858000"/>
          </a:xfrm>
        </p:spPr>
        <p:txBody>
          <a:bodyPr bIns="576000" anchor="ctr">
            <a:noAutofit/>
          </a:bodyPr>
          <a:lstStyle>
            <a:lvl1pPr marL="0" indent="0" algn="ctr">
              <a:spcAft>
                <a:spcPts val="0"/>
              </a:spcAft>
              <a:buFont typeface="+mn-lt" panose="020B0604020202020204" pitchFamily="34" charset="0"/>
              <a:buNone/>
              <a:tabLst/>
              <a:defRPr sz="1000">
                <a:solidFill>
                  <a:schemeClr val="bg2"/>
                </a:solidFill>
                <a:latin typeface="+mn-lt"/>
              </a:defRPr>
            </a:lvl1pPr>
            <a:lvl2pPr marL="0" indent="0" algn="ctr">
              <a:spcAft>
                <a:spcPts val="0"/>
              </a:spcAft>
              <a:buFont typeface="+mn-lt" panose="020B0604020202020204" pitchFamily="34" charset="0"/>
              <a:buNone/>
              <a:tabLst/>
              <a:defRPr sz="1000">
                <a:solidFill>
                  <a:schemeClr val="bg2"/>
                </a:solidFill>
                <a:latin typeface="+mn-lt"/>
              </a:defRPr>
            </a:lvl2pPr>
            <a:lvl3pPr marL="0" indent="0" algn="ctr">
              <a:spcAft>
                <a:spcPts val="0"/>
              </a:spcAft>
              <a:buNone/>
              <a:tabLst/>
              <a:defRPr sz="1000">
                <a:solidFill>
                  <a:schemeClr val="bg2"/>
                </a:solidFill>
                <a:latin typeface="+mn-lt"/>
              </a:defRPr>
            </a:lvl3pPr>
            <a:lvl4pPr marL="0" indent="0" algn="ctr">
              <a:spcAft>
                <a:spcPts val="0"/>
              </a:spcAft>
              <a:buNone/>
              <a:tabLst/>
              <a:defRPr sz="1000">
                <a:solidFill>
                  <a:schemeClr val="bg2"/>
                </a:solidFill>
                <a:latin typeface="+mn-lt"/>
              </a:defRPr>
            </a:lvl4pPr>
            <a:lvl5pPr marL="0" indent="0" algn="ctr">
              <a:spcAft>
                <a:spcPts val="0"/>
              </a:spcAft>
              <a:buNone/>
              <a:tabLst/>
              <a:defRPr sz="1000">
                <a:solidFill>
                  <a:schemeClr val="bg2"/>
                </a:solidFill>
                <a:latin typeface="+mn-lt"/>
              </a:defRPr>
            </a:lvl5pPr>
            <a:lvl6pPr marL="0" indent="0" algn="ctr">
              <a:spcAft>
                <a:spcPts val="0"/>
              </a:spcAft>
              <a:buNone/>
              <a:tabLst/>
              <a:defRPr sz="1000">
                <a:solidFill>
                  <a:schemeClr val="bg2"/>
                </a:solidFill>
                <a:latin typeface="+mn-lt"/>
              </a:defRPr>
            </a:lvl6pPr>
            <a:lvl7pPr marL="0" indent="0" algn="ctr">
              <a:spcAft>
                <a:spcPts val="0"/>
              </a:spcAft>
              <a:buNone/>
              <a:tabLst/>
              <a:defRPr sz="1000">
                <a:solidFill>
                  <a:schemeClr val="bg2"/>
                </a:solidFill>
                <a:latin typeface="+mn-lt"/>
              </a:defRPr>
            </a:lvl7pPr>
            <a:lvl8pPr marL="0" indent="0" algn="ctr">
              <a:spcAft>
                <a:spcPts val="0"/>
              </a:spcAft>
              <a:buNone/>
              <a:tabLst/>
              <a:defRPr sz="1000">
                <a:solidFill>
                  <a:schemeClr val="bg2"/>
                </a:solidFill>
                <a:latin typeface="+mn-lt"/>
              </a:defRPr>
            </a:lvl8pPr>
            <a:lvl9pPr marL="0" indent="0" algn="ctr">
              <a:spcAft>
                <a:spcPts val="0"/>
              </a:spcAft>
              <a:buNone/>
              <a:tabLst/>
              <a:defRPr sz="1000">
                <a:solidFill>
                  <a:schemeClr val="bg2"/>
                </a:solidFill>
                <a:latin typeface="+mn-lt"/>
              </a:defRPr>
            </a:lvl9pPr>
          </a:lstStyle>
          <a:p>
            <a:pPr lvl="4"/>
            <a:r>
              <a:rPr lang="en-US" dirty="0"/>
              <a:t>Add picture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3C2C57A-9E9C-4D5E-A671-30A26FCD5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l"/>
            <a:r>
              <a:rPr lang="en-US" dirty="0"/>
              <a:t>&lt;Define details via Insert | Header and Footer&gt; confidential, internal, public | Author | Topic of presentation | Date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F4D60B8-EBC4-4141-8E22-C02E87953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A1A5E10D-79A5-49BA-9648-53481340C6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9757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758364E8-4ECD-4C26-A5E5-021E95A628B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79425" y="0"/>
            <a:ext cx="11712575" cy="6858000"/>
          </a:xfrm>
        </p:spPr>
        <p:txBody>
          <a:bodyPr bIns="576000" anchor="ctr">
            <a:noAutofit/>
          </a:bodyPr>
          <a:lstStyle>
            <a:lvl1pPr marL="0" indent="0" algn="ctr">
              <a:spcAft>
                <a:spcPts val="0"/>
              </a:spcAft>
              <a:buFont typeface="+mn-lt" panose="020B0604020202020204" pitchFamily="34" charset="0"/>
              <a:buNone/>
              <a:tabLst/>
              <a:defRPr sz="1000">
                <a:solidFill>
                  <a:schemeClr val="bg2"/>
                </a:solidFill>
                <a:latin typeface="+mn-lt"/>
              </a:defRPr>
            </a:lvl1pPr>
            <a:lvl2pPr marL="0" indent="0" algn="ctr">
              <a:spcAft>
                <a:spcPts val="0"/>
              </a:spcAft>
              <a:buFont typeface="+mn-lt" panose="020B0604020202020204" pitchFamily="34" charset="0"/>
              <a:buNone/>
              <a:tabLst/>
              <a:defRPr sz="1000">
                <a:solidFill>
                  <a:schemeClr val="bg2"/>
                </a:solidFill>
                <a:latin typeface="+mn-lt"/>
              </a:defRPr>
            </a:lvl2pPr>
            <a:lvl3pPr marL="0" indent="0" algn="ctr">
              <a:spcAft>
                <a:spcPts val="0"/>
              </a:spcAft>
              <a:buNone/>
              <a:tabLst/>
              <a:defRPr sz="1000">
                <a:solidFill>
                  <a:schemeClr val="bg2"/>
                </a:solidFill>
                <a:latin typeface="+mn-lt"/>
              </a:defRPr>
            </a:lvl3pPr>
            <a:lvl4pPr marL="0" indent="0" algn="ctr">
              <a:spcAft>
                <a:spcPts val="0"/>
              </a:spcAft>
              <a:buNone/>
              <a:tabLst/>
              <a:defRPr sz="1000">
                <a:solidFill>
                  <a:schemeClr val="bg2"/>
                </a:solidFill>
                <a:latin typeface="+mn-lt"/>
              </a:defRPr>
            </a:lvl4pPr>
            <a:lvl5pPr marL="0" indent="0" algn="ctr">
              <a:spcAft>
                <a:spcPts val="0"/>
              </a:spcAft>
              <a:buNone/>
              <a:tabLst/>
              <a:defRPr sz="1000">
                <a:solidFill>
                  <a:schemeClr val="bg2"/>
                </a:solidFill>
                <a:latin typeface="+mn-lt"/>
              </a:defRPr>
            </a:lvl5pPr>
            <a:lvl6pPr marL="0" indent="0" algn="ctr">
              <a:spcAft>
                <a:spcPts val="0"/>
              </a:spcAft>
              <a:buNone/>
              <a:tabLst/>
              <a:defRPr sz="1000">
                <a:solidFill>
                  <a:schemeClr val="bg2"/>
                </a:solidFill>
                <a:latin typeface="+mn-lt"/>
              </a:defRPr>
            </a:lvl6pPr>
            <a:lvl7pPr marL="0" indent="0" algn="ctr">
              <a:spcAft>
                <a:spcPts val="0"/>
              </a:spcAft>
              <a:buNone/>
              <a:tabLst/>
              <a:defRPr sz="1000">
                <a:solidFill>
                  <a:schemeClr val="bg2"/>
                </a:solidFill>
                <a:latin typeface="+mn-lt"/>
              </a:defRPr>
            </a:lvl7pPr>
            <a:lvl8pPr marL="0" indent="0" algn="ctr">
              <a:spcAft>
                <a:spcPts val="0"/>
              </a:spcAft>
              <a:buNone/>
              <a:tabLst/>
              <a:defRPr sz="1000">
                <a:solidFill>
                  <a:schemeClr val="bg2"/>
                </a:solidFill>
                <a:latin typeface="+mn-lt"/>
              </a:defRPr>
            </a:lvl8pPr>
            <a:lvl9pPr marL="0" indent="0" algn="ctr">
              <a:spcAft>
                <a:spcPts val="0"/>
              </a:spcAft>
              <a:buNone/>
              <a:tabLst/>
              <a:defRPr sz="1000">
                <a:solidFill>
                  <a:schemeClr val="bg2"/>
                </a:solidFill>
                <a:latin typeface="+mn-lt"/>
              </a:defRPr>
            </a:lvl9pPr>
          </a:lstStyle>
          <a:p>
            <a:pPr lvl="4"/>
            <a:r>
              <a:rPr lang="en-US" dirty="0"/>
              <a:t>Add picture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8DF5307-E60A-4BDF-B8C6-709DBA494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l"/>
            <a:r>
              <a:rPr lang="en-US" dirty="0"/>
              <a:t>&lt;Define details via Insert | Header and Footer&gt; confidential, internal, public | Author | Topic of presentation | Date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CE5E996-493D-48DC-9368-0094BFC4E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A1A5E10D-79A5-49BA-9648-53481340C6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8516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09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hort 0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ildplatzhalter 16">
            <a:extLst>
              <a:ext uri="{FF2B5EF4-FFF2-40B4-BE49-F238E27FC236}">
                <a16:creationId xmlns:a16="http://schemas.microsoft.com/office/drawing/2014/main" id="{7981B2F9-E477-4910-B6C8-B4166311C89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2067877 h 6858000"/>
              <a:gd name="connsiteX1" fmla="*/ 952 w 12192000"/>
              <a:gd name="connsiteY1" fmla="*/ 6858000 h 6858000"/>
              <a:gd name="connsiteX2" fmla="*/ 0 w 12192000"/>
              <a:gd name="connsiteY2" fmla="*/ 6858000 h 6858000"/>
              <a:gd name="connsiteX3" fmla="*/ 0 w 12192000"/>
              <a:gd name="connsiteY3" fmla="*/ 0 h 6858000"/>
              <a:gd name="connsiteX4" fmla="*/ 12192000 w 12192000"/>
              <a:gd name="connsiteY4" fmla="*/ 0 h 6858000"/>
              <a:gd name="connsiteX5" fmla="*/ 12192000 w 12192000"/>
              <a:gd name="connsiteY5" fmla="*/ 6858000 h 6858000"/>
              <a:gd name="connsiteX6" fmla="*/ 952 w 12192000"/>
              <a:gd name="connsiteY6" fmla="*/ 6858000 h 6858000"/>
              <a:gd name="connsiteX7" fmla="*/ 5554980 w 12192000"/>
              <a:gd name="connsiteY7" fmla="*/ 6857999 h 6858000"/>
              <a:gd name="connsiteX8" fmla="*/ 6454140 w 12192000"/>
              <a:gd name="connsiteY8" fmla="*/ 2067877 h 6858000"/>
              <a:gd name="connsiteX9" fmla="*/ 0 w 12192000"/>
              <a:gd name="connsiteY9" fmla="*/ 20678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2067877"/>
                </a:moveTo>
                <a:cubicBezTo>
                  <a:pt x="317" y="3664585"/>
                  <a:pt x="635" y="5261292"/>
                  <a:pt x="952" y="6858000"/>
                </a:cubicBezTo>
                <a:lnTo>
                  <a:pt x="0" y="685800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952" y="6858000"/>
                </a:lnTo>
                <a:lnTo>
                  <a:pt x="5554980" y="6857999"/>
                </a:lnTo>
                <a:lnTo>
                  <a:pt x="6454140" y="2067877"/>
                </a:lnTo>
                <a:lnTo>
                  <a:pt x="0" y="2067877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576000" anchor="ctr">
            <a:noAutofit/>
          </a:bodyPr>
          <a:lstStyle>
            <a:lvl1pPr marL="0" indent="0" algn="ctr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1pPr>
            <a:lvl2pPr marL="0" indent="0" algn="ctr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2pPr>
            <a:lvl3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3pPr>
            <a:lvl4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4pPr>
            <a:lvl5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5pPr>
            <a:lvl6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6pPr>
            <a:lvl7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7pPr>
            <a:lvl8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8pPr>
            <a:lvl9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Add picture</a:t>
            </a:r>
          </a:p>
        </p:txBody>
      </p:sp>
      <p:sp>
        <p:nvSpPr>
          <p:cNvPr id="19" name="Untertitel 2">
            <a:extLst>
              <a:ext uri="{FF2B5EF4-FFF2-40B4-BE49-F238E27FC236}">
                <a16:creationId xmlns:a16="http://schemas.microsoft.com/office/drawing/2014/main" id="{B4DB53C6-4A5C-48C2-AF98-0DC609E20D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479376" y="4676400"/>
            <a:ext cx="5040000" cy="504000"/>
          </a:xfrm>
        </p:spPr>
        <p:txBody>
          <a:bodyPr lIns="0" bIns="0" anchor="t"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3pPr>
            <a:lvl4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4pPr>
            <a:lvl5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5pPr>
            <a:lvl6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6pPr>
            <a:lvl7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7pPr>
            <a:lvl8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8pPr>
            <a:lvl9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Subtitle | Author | Place | Date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92CC7B3-5721-4953-BA56-DB66B353865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479376" y="2349120"/>
            <a:ext cx="5040000" cy="2160000"/>
          </a:xfrm>
        </p:spPr>
        <p:txBody>
          <a:bodyPr lIns="0" bIns="0" anchor="b"/>
          <a:lstStyle>
            <a:lvl1pPr algn="l">
              <a:lnSpc>
                <a:spcPct val="90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Title of presentation</a:t>
            </a:r>
            <a:endParaRPr lang="en-US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3CD1DD9C-F02A-47C8-8743-11F4261A4C3F}"/>
              </a:ext>
            </a:extLst>
          </p:cNvPr>
          <p:cNvSpPr>
            <a:spLocks noChangeAspect="1" noEditPoints="1"/>
          </p:cNvSpPr>
          <p:nvPr userDrawn="1"/>
        </p:nvSpPr>
        <p:spPr bwMode="gray">
          <a:xfrm>
            <a:off x="479424" y="5733256"/>
            <a:ext cx="544302" cy="648000"/>
          </a:xfrm>
          <a:custGeom>
            <a:avLst/>
            <a:gdLst>
              <a:gd name="T0" fmla="*/ 10667 w 14000"/>
              <a:gd name="T1" fmla="*/ 11000 h 16667"/>
              <a:gd name="T2" fmla="*/ 14000 w 14000"/>
              <a:gd name="T3" fmla="*/ 11000 h 16667"/>
              <a:gd name="T4" fmla="*/ 14000 w 14000"/>
              <a:gd name="T5" fmla="*/ 7667 h 16667"/>
              <a:gd name="T6" fmla="*/ 12333 w 14000"/>
              <a:gd name="T7" fmla="*/ 7667 h 16667"/>
              <a:gd name="T8" fmla="*/ 10667 w 14000"/>
              <a:gd name="T9" fmla="*/ 7667 h 16667"/>
              <a:gd name="T10" fmla="*/ 10667 w 14000"/>
              <a:gd name="T11" fmla="*/ 11000 h 16667"/>
              <a:gd name="T12" fmla="*/ 0 w 14000"/>
              <a:gd name="T13" fmla="*/ 0 h 16667"/>
              <a:gd name="T14" fmla="*/ 0 w 14000"/>
              <a:gd name="T15" fmla="*/ 5667 h 16667"/>
              <a:gd name="T16" fmla="*/ 1000 w 14000"/>
              <a:gd name="T17" fmla="*/ 5667 h 16667"/>
              <a:gd name="T18" fmla="*/ 1000 w 14000"/>
              <a:gd name="T19" fmla="*/ 5500 h 16667"/>
              <a:gd name="T20" fmla="*/ 5333 w 14000"/>
              <a:gd name="T21" fmla="*/ 1167 h 16667"/>
              <a:gd name="T22" fmla="*/ 5500 w 14000"/>
              <a:gd name="T23" fmla="*/ 1167 h 16667"/>
              <a:gd name="T24" fmla="*/ 5500 w 14000"/>
              <a:gd name="T25" fmla="*/ 13167 h 16667"/>
              <a:gd name="T26" fmla="*/ 3167 w 14000"/>
              <a:gd name="T27" fmla="*/ 15500 h 16667"/>
              <a:gd name="T28" fmla="*/ 2667 w 14000"/>
              <a:gd name="T29" fmla="*/ 15500 h 16667"/>
              <a:gd name="T30" fmla="*/ 2667 w 14000"/>
              <a:gd name="T31" fmla="*/ 16667 h 16667"/>
              <a:gd name="T32" fmla="*/ 11333 w 14000"/>
              <a:gd name="T33" fmla="*/ 16667 h 16667"/>
              <a:gd name="T34" fmla="*/ 11333 w 14000"/>
              <a:gd name="T35" fmla="*/ 15500 h 16667"/>
              <a:gd name="T36" fmla="*/ 10833 w 14000"/>
              <a:gd name="T37" fmla="*/ 15500 h 16667"/>
              <a:gd name="T38" fmla="*/ 8500 w 14000"/>
              <a:gd name="T39" fmla="*/ 13167 h 16667"/>
              <a:gd name="T40" fmla="*/ 8500 w 14000"/>
              <a:gd name="T41" fmla="*/ 1167 h 16667"/>
              <a:gd name="T42" fmla="*/ 8667 w 14000"/>
              <a:gd name="T43" fmla="*/ 1167 h 16667"/>
              <a:gd name="T44" fmla="*/ 13000 w 14000"/>
              <a:gd name="T45" fmla="*/ 5500 h 16667"/>
              <a:gd name="T46" fmla="*/ 13000 w 14000"/>
              <a:gd name="T47" fmla="*/ 5667 h 16667"/>
              <a:gd name="T48" fmla="*/ 14000 w 14000"/>
              <a:gd name="T49" fmla="*/ 5667 h 16667"/>
              <a:gd name="T50" fmla="*/ 14000 w 14000"/>
              <a:gd name="T51" fmla="*/ 0 h 16667"/>
              <a:gd name="T52" fmla="*/ 0 w 14000"/>
              <a:gd name="T53" fmla="*/ 0 h 16667"/>
              <a:gd name="T54" fmla="*/ 3333 w 14000"/>
              <a:gd name="T55" fmla="*/ 11000 h 16667"/>
              <a:gd name="T56" fmla="*/ 0 w 14000"/>
              <a:gd name="T57" fmla="*/ 11000 h 16667"/>
              <a:gd name="T58" fmla="*/ 0 w 14000"/>
              <a:gd name="T59" fmla="*/ 7667 h 16667"/>
              <a:gd name="T60" fmla="*/ 1667 w 14000"/>
              <a:gd name="T61" fmla="*/ 7667 h 16667"/>
              <a:gd name="T62" fmla="*/ 3333 w 14000"/>
              <a:gd name="T63" fmla="*/ 7667 h 16667"/>
              <a:gd name="T64" fmla="*/ 3333 w 14000"/>
              <a:gd name="T65" fmla="*/ 11000 h 16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4000" h="16667">
                <a:moveTo>
                  <a:pt x="10667" y="11000"/>
                </a:moveTo>
                <a:lnTo>
                  <a:pt x="14000" y="11000"/>
                </a:lnTo>
                <a:lnTo>
                  <a:pt x="14000" y="7667"/>
                </a:lnTo>
                <a:lnTo>
                  <a:pt x="12333" y="7667"/>
                </a:lnTo>
                <a:lnTo>
                  <a:pt x="10667" y="7667"/>
                </a:lnTo>
                <a:lnTo>
                  <a:pt x="10667" y="11000"/>
                </a:lnTo>
                <a:close/>
                <a:moveTo>
                  <a:pt x="0" y="0"/>
                </a:moveTo>
                <a:lnTo>
                  <a:pt x="0" y="5667"/>
                </a:lnTo>
                <a:lnTo>
                  <a:pt x="1000" y="5667"/>
                </a:lnTo>
                <a:lnTo>
                  <a:pt x="1000" y="5500"/>
                </a:lnTo>
                <a:cubicBezTo>
                  <a:pt x="1000" y="2833"/>
                  <a:pt x="2500" y="1167"/>
                  <a:pt x="5333" y="1167"/>
                </a:cubicBezTo>
                <a:lnTo>
                  <a:pt x="5500" y="1167"/>
                </a:lnTo>
                <a:lnTo>
                  <a:pt x="5500" y="13167"/>
                </a:lnTo>
                <a:cubicBezTo>
                  <a:pt x="5500" y="14833"/>
                  <a:pt x="4833" y="15500"/>
                  <a:pt x="3167" y="15500"/>
                </a:cubicBezTo>
                <a:lnTo>
                  <a:pt x="2667" y="15500"/>
                </a:lnTo>
                <a:lnTo>
                  <a:pt x="2667" y="16667"/>
                </a:lnTo>
                <a:lnTo>
                  <a:pt x="11333" y="16667"/>
                </a:lnTo>
                <a:lnTo>
                  <a:pt x="11333" y="15500"/>
                </a:lnTo>
                <a:lnTo>
                  <a:pt x="10833" y="15500"/>
                </a:lnTo>
                <a:cubicBezTo>
                  <a:pt x="9167" y="15500"/>
                  <a:pt x="8500" y="14833"/>
                  <a:pt x="8500" y="13167"/>
                </a:cubicBezTo>
                <a:lnTo>
                  <a:pt x="8500" y="1167"/>
                </a:lnTo>
                <a:lnTo>
                  <a:pt x="8667" y="1167"/>
                </a:lnTo>
                <a:cubicBezTo>
                  <a:pt x="11500" y="1167"/>
                  <a:pt x="13000" y="2833"/>
                  <a:pt x="13000" y="5500"/>
                </a:cubicBezTo>
                <a:lnTo>
                  <a:pt x="13000" y="5667"/>
                </a:lnTo>
                <a:lnTo>
                  <a:pt x="14000" y="5667"/>
                </a:lnTo>
                <a:lnTo>
                  <a:pt x="14000" y="0"/>
                </a:lnTo>
                <a:lnTo>
                  <a:pt x="0" y="0"/>
                </a:lnTo>
                <a:close/>
                <a:moveTo>
                  <a:pt x="3333" y="11000"/>
                </a:moveTo>
                <a:lnTo>
                  <a:pt x="0" y="11000"/>
                </a:lnTo>
                <a:lnTo>
                  <a:pt x="0" y="7667"/>
                </a:lnTo>
                <a:lnTo>
                  <a:pt x="1667" y="7667"/>
                </a:lnTo>
                <a:lnTo>
                  <a:pt x="3333" y="7667"/>
                </a:lnTo>
                <a:lnTo>
                  <a:pt x="3333" y="11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521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hort 0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4E87C846-8014-43F0-BCFB-649C50CDBD1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2069183 h 6858000"/>
              <a:gd name="connsiteX3" fmla="*/ 6630185 w 12192000"/>
              <a:gd name="connsiteY3" fmla="*/ 2069183 h 6858000"/>
              <a:gd name="connsiteX4" fmla="*/ 5725212 w 12192000"/>
              <a:gd name="connsiteY4" fmla="*/ 6858000 h 6858000"/>
              <a:gd name="connsiteX5" fmla="*/ 0 w 121920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2069183"/>
                </a:lnTo>
                <a:lnTo>
                  <a:pt x="6630185" y="2069183"/>
                </a:lnTo>
                <a:lnTo>
                  <a:pt x="572521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bIns="576000" anchor="ctr">
            <a:noAutofit/>
          </a:bodyPr>
          <a:lstStyle>
            <a:lvl1pPr marL="0" indent="0" algn="ctr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1pPr>
            <a:lvl2pPr marL="0" indent="0" algn="ctr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2pPr>
            <a:lvl3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3pPr>
            <a:lvl4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4pPr>
            <a:lvl5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5pPr>
            <a:lvl6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6pPr>
            <a:lvl7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7pPr>
            <a:lvl8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8pPr>
            <a:lvl9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Add picture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776EA0-9308-4136-9D96-5081DF8610A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6744608" y="2348880"/>
            <a:ext cx="4968000" cy="2160000"/>
          </a:xfrm>
        </p:spPr>
        <p:txBody>
          <a:bodyPr lIns="0" anchor="b"/>
          <a:lstStyle>
            <a:lvl1pPr algn="l">
              <a:lnSpc>
                <a:spcPct val="90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Title of presentation</a:t>
            </a:r>
            <a:endParaRPr lang="en-US" dirty="0"/>
          </a:p>
        </p:txBody>
      </p:sp>
      <p:sp>
        <p:nvSpPr>
          <p:cNvPr id="17" name="Untertitel 2">
            <a:extLst>
              <a:ext uri="{FF2B5EF4-FFF2-40B4-BE49-F238E27FC236}">
                <a16:creationId xmlns:a16="http://schemas.microsoft.com/office/drawing/2014/main" id="{768CC432-56E4-4092-B0F1-5C6FD1847CA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6744608" y="4672800"/>
            <a:ext cx="4968000" cy="504000"/>
          </a:xfrm>
        </p:spPr>
        <p:txBody>
          <a:bodyPr lIns="0" bIns="0" anchor="t"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3pPr>
            <a:lvl4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4pPr>
            <a:lvl5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5pPr>
            <a:lvl6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6pPr>
            <a:lvl7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7pPr>
            <a:lvl8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8pPr>
            <a:lvl9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Subtitle | Author | Place | Date</a:t>
            </a:r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81C213A6-316B-4042-A9E0-954B2D89EE86}"/>
              </a:ext>
            </a:extLst>
          </p:cNvPr>
          <p:cNvSpPr>
            <a:spLocks noChangeAspect="1" noEditPoints="1"/>
          </p:cNvSpPr>
          <p:nvPr userDrawn="1"/>
        </p:nvSpPr>
        <p:spPr bwMode="gray">
          <a:xfrm>
            <a:off x="11168273" y="5733256"/>
            <a:ext cx="544302" cy="648000"/>
          </a:xfrm>
          <a:custGeom>
            <a:avLst/>
            <a:gdLst>
              <a:gd name="T0" fmla="*/ 10667 w 14000"/>
              <a:gd name="T1" fmla="*/ 11000 h 16667"/>
              <a:gd name="T2" fmla="*/ 14000 w 14000"/>
              <a:gd name="T3" fmla="*/ 11000 h 16667"/>
              <a:gd name="T4" fmla="*/ 14000 w 14000"/>
              <a:gd name="T5" fmla="*/ 7667 h 16667"/>
              <a:gd name="T6" fmla="*/ 12333 w 14000"/>
              <a:gd name="T7" fmla="*/ 7667 h 16667"/>
              <a:gd name="T8" fmla="*/ 10667 w 14000"/>
              <a:gd name="T9" fmla="*/ 7667 h 16667"/>
              <a:gd name="T10" fmla="*/ 10667 w 14000"/>
              <a:gd name="T11" fmla="*/ 11000 h 16667"/>
              <a:gd name="T12" fmla="*/ 0 w 14000"/>
              <a:gd name="T13" fmla="*/ 0 h 16667"/>
              <a:gd name="T14" fmla="*/ 0 w 14000"/>
              <a:gd name="T15" fmla="*/ 5667 h 16667"/>
              <a:gd name="T16" fmla="*/ 1000 w 14000"/>
              <a:gd name="T17" fmla="*/ 5667 h 16667"/>
              <a:gd name="T18" fmla="*/ 1000 w 14000"/>
              <a:gd name="T19" fmla="*/ 5500 h 16667"/>
              <a:gd name="T20" fmla="*/ 5333 w 14000"/>
              <a:gd name="T21" fmla="*/ 1167 h 16667"/>
              <a:gd name="T22" fmla="*/ 5500 w 14000"/>
              <a:gd name="T23" fmla="*/ 1167 h 16667"/>
              <a:gd name="T24" fmla="*/ 5500 w 14000"/>
              <a:gd name="T25" fmla="*/ 13167 h 16667"/>
              <a:gd name="T26" fmla="*/ 3167 w 14000"/>
              <a:gd name="T27" fmla="*/ 15500 h 16667"/>
              <a:gd name="T28" fmla="*/ 2667 w 14000"/>
              <a:gd name="T29" fmla="*/ 15500 h 16667"/>
              <a:gd name="T30" fmla="*/ 2667 w 14000"/>
              <a:gd name="T31" fmla="*/ 16667 h 16667"/>
              <a:gd name="T32" fmla="*/ 11333 w 14000"/>
              <a:gd name="T33" fmla="*/ 16667 h 16667"/>
              <a:gd name="T34" fmla="*/ 11333 w 14000"/>
              <a:gd name="T35" fmla="*/ 15500 h 16667"/>
              <a:gd name="T36" fmla="*/ 10833 w 14000"/>
              <a:gd name="T37" fmla="*/ 15500 h 16667"/>
              <a:gd name="T38" fmla="*/ 8500 w 14000"/>
              <a:gd name="T39" fmla="*/ 13167 h 16667"/>
              <a:gd name="T40" fmla="*/ 8500 w 14000"/>
              <a:gd name="T41" fmla="*/ 1167 h 16667"/>
              <a:gd name="T42" fmla="*/ 8667 w 14000"/>
              <a:gd name="T43" fmla="*/ 1167 h 16667"/>
              <a:gd name="T44" fmla="*/ 13000 w 14000"/>
              <a:gd name="T45" fmla="*/ 5500 h 16667"/>
              <a:gd name="T46" fmla="*/ 13000 w 14000"/>
              <a:gd name="T47" fmla="*/ 5667 h 16667"/>
              <a:gd name="T48" fmla="*/ 14000 w 14000"/>
              <a:gd name="T49" fmla="*/ 5667 h 16667"/>
              <a:gd name="T50" fmla="*/ 14000 w 14000"/>
              <a:gd name="T51" fmla="*/ 0 h 16667"/>
              <a:gd name="T52" fmla="*/ 0 w 14000"/>
              <a:gd name="T53" fmla="*/ 0 h 16667"/>
              <a:gd name="T54" fmla="*/ 3333 w 14000"/>
              <a:gd name="T55" fmla="*/ 11000 h 16667"/>
              <a:gd name="T56" fmla="*/ 0 w 14000"/>
              <a:gd name="T57" fmla="*/ 11000 h 16667"/>
              <a:gd name="T58" fmla="*/ 0 w 14000"/>
              <a:gd name="T59" fmla="*/ 7667 h 16667"/>
              <a:gd name="T60" fmla="*/ 1667 w 14000"/>
              <a:gd name="T61" fmla="*/ 7667 h 16667"/>
              <a:gd name="T62" fmla="*/ 3333 w 14000"/>
              <a:gd name="T63" fmla="*/ 7667 h 16667"/>
              <a:gd name="T64" fmla="*/ 3333 w 14000"/>
              <a:gd name="T65" fmla="*/ 11000 h 16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4000" h="16667">
                <a:moveTo>
                  <a:pt x="10667" y="11000"/>
                </a:moveTo>
                <a:lnTo>
                  <a:pt x="14000" y="11000"/>
                </a:lnTo>
                <a:lnTo>
                  <a:pt x="14000" y="7667"/>
                </a:lnTo>
                <a:lnTo>
                  <a:pt x="12333" y="7667"/>
                </a:lnTo>
                <a:lnTo>
                  <a:pt x="10667" y="7667"/>
                </a:lnTo>
                <a:lnTo>
                  <a:pt x="10667" y="11000"/>
                </a:lnTo>
                <a:close/>
                <a:moveTo>
                  <a:pt x="0" y="0"/>
                </a:moveTo>
                <a:lnTo>
                  <a:pt x="0" y="5667"/>
                </a:lnTo>
                <a:lnTo>
                  <a:pt x="1000" y="5667"/>
                </a:lnTo>
                <a:lnTo>
                  <a:pt x="1000" y="5500"/>
                </a:lnTo>
                <a:cubicBezTo>
                  <a:pt x="1000" y="2833"/>
                  <a:pt x="2500" y="1167"/>
                  <a:pt x="5333" y="1167"/>
                </a:cubicBezTo>
                <a:lnTo>
                  <a:pt x="5500" y="1167"/>
                </a:lnTo>
                <a:lnTo>
                  <a:pt x="5500" y="13167"/>
                </a:lnTo>
                <a:cubicBezTo>
                  <a:pt x="5500" y="14833"/>
                  <a:pt x="4833" y="15500"/>
                  <a:pt x="3167" y="15500"/>
                </a:cubicBezTo>
                <a:lnTo>
                  <a:pt x="2667" y="15500"/>
                </a:lnTo>
                <a:lnTo>
                  <a:pt x="2667" y="16667"/>
                </a:lnTo>
                <a:lnTo>
                  <a:pt x="11333" y="16667"/>
                </a:lnTo>
                <a:lnTo>
                  <a:pt x="11333" y="15500"/>
                </a:lnTo>
                <a:lnTo>
                  <a:pt x="10833" y="15500"/>
                </a:lnTo>
                <a:cubicBezTo>
                  <a:pt x="9167" y="15500"/>
                  <a:pt x="8500" y="14833"/>
                  <a:pt x="8500" y="13167"/>
                </a:cubicBezTo>
                <a:lnTo>
                  <a:pt x="8500" y="1167"/>
                </a:lnTo>
                <a:lnTo>
                  <a:pt x="8667" y="1167"/>
                </a:lnTo>
                <a:cubicBezTo>
                  <a:pt x="11500" y="1167"/>
                  <a:pt x="13000" y="2833"/>
                  <a:pt x="13000" y="5500"/>
                </a:cubicBezTo>
                <a:lnTo>
                  <a:pt x="13000" y="5667"/>
                </a:lnTo>
                <a:lnTo>
                  <a:pt x="14000" y="5667"/>
                </a:lnTo>
                <a:lnTo>
                  <a:pt x="14000" y="0"/>
                </a:lnTo>
                <a:lnTo>
                  <a:pt x="0" y="0"/>
                </a:lnTo>
                <a:close/>
                <a:moveTo>
                  <a:pt x="3333" y="11000"/>
                </a:moveTo>
                <a:lnTo>
                  <a:pt x="0" y="11000"/>
                </a:lnTo>
                <a:lnTo>
                  <a:pt x="0" y="7667"/>
                </a:lnTo>
                <a:lnTo>
                  <a:pt x="1667" y="7667"/>
                </a:lnTo>
                <a:lnTo>
                  <a:pt x="3333" y="7667"/>
                </a:lnTo>
                <a:lnTo>
                  <a:pt x="3333" y="11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1482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0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B883D2FF-D647-45CD-A73D-4072E12B26E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7248114" y="368"/>
            <a:ext cx="4943886" cy="6857632"/>
          </a:xfrm>
          <a:custGeom>
            <a:avLst/>
            <a:gdLst>
              <a:gd name="connsiteX0" fmla="*/ 4943886 w 4943886"/>
              <a:gd name="connsiteY0" fmla="*/ 0 h 6857632"/>
              <a:gd name="connsiteX1" fmla="*/ 4943886 w 4943886"/>
              <a:gd name="connsiteY1" fmla="*/ 6857632 h 6857632"/>
              <a:gd name="connsiteX2" fmla="*/ 0 w 4943886"/>
              <a:gd name="connsiteY2" fmla="*/ 6857632 h 6857632"/>
              <a:gd name="connsiteX3" fmla="*/ 1277303 w 4943886"/>
              <a:gd name="connsiteY3" fmla="*/ 586 h 6857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43886" h="6857632">
                <a:moveTo>
                  <a:pt x="4943886" y="0"/>
                </a:moveTo>
                <a:lnTo>
                  <a:pt x="4943886" y="6857632"/>
                </a:lnTo>
                <a:lnTo>
                  <a:pt x="0" y="6857632"/>
                </a:lnTo>
                <a:lnTo>
                  <a:pt x="1277303" y="58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bIns="576000" anchor="ctr">
            <a:noAutofit/>
          </a:bodyPr>
          <a:lstStyle>
            <a:lvl1pPr marL="0" indent="0" algn="ctr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1pPr>
            <a:lvl2pPr marL="0" indent="0" algn="ctr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2pPr>
            <a:lvl3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3pPr>
            <a:lvl4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4pPr>
            <a:lvl5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5pPr>
            <a:lvl6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6pPr>
            <a:lvl7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7pPr>
            <a:lvl8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8pPr>
            <a:lvl9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Add picture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15287F2-4C81-49CB-BD75-94BEC6AF1B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79705" y="1989160"/>
            <a:ext cx="6624000" cy="504000"/>
          </a:xfrm>
        </p:spPr>
        <p:txBody>
          <a:bodyPr anchor="b"/>
          <a:lstStyle>
            <a:lvl1pPr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4" name="Untertitel 2">
            <a:extLst>
              <a:ext uri="{FF2B5EF4-FFF2-40B4-BE49-F238E27FC236}">
                <a16:creationId xmlns:a16="http://schemas.microsoft.com/office/drawing/2014/main" id="{E3FD7DC8-726A-46D4-A85A-BF1992E8210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479376" y="2565160"/>
            <a:ext cx="6624000" cy="2304000"/>
          </a:xfrm>
        </p:spPr>
        <p:txBody>
          <a:bodyPr lIns="0" bIns="0" anchor="t"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4000">
                <a:solidFill>
                  <a:schemeClr val="bg1"/>
                </a:solidFill>
                <a:latin typeface="+mn-lt"/>
              </a:defRPr>
            </a:lvl1pPr>
            <a:lvl2pPr marL="0" indent="0" algn="l">
              <a:lnSpc>
                <a:spcPct val="90000"/>
              </a:lnSpc>
              <a:spcAft>
                <a:spcPts val="0"/>
              </a:spcAft>
              <a:buNone/>
              <a:defRPr sz="4000">
                <a:solidFill>
                  <a:schemeClr val="bg1"/>
                </a:solidFill>
              </a:defRPr>
            </a:lvl2pPr>
            <a:lvl3pPr marL="0" indent="0" algn="l">
              <a:lnSpc>
                <a:spcPct val="90000"/>
              </a:lnSpc>
              <a:spcAft>
                <a:spcPts val="0"/>
              </a:spcAft>
              <a:buNone/>
              <a:defRPr sz="4000">
                <a:solidFill>
                  <a:schemeClr val="bg1"/>
                </a:solidFill>
              </a:defRPr>
            </a:lvl3pPr>
            <a:lvl4pPr marL="0" indent="0" algn="l">
              <a:lnSpc>
                <a:spcPct val="90000"/>
              </a:lnSpc>
              <a:spcAft>
                <a:spcPts val="0"/>
              </a:spcAft>
              <a:buNone/>
              <a:defRPr sz="4000">
                <a:solidFill>
                  <a:schemeClr val="bg1"/>
                </a:solidFill>
              </a:defRPr>
            </a:lvl4pPr>
            <a:lvl5pPr marL="0" indent="0" algn="l">
              <a:lnSpc>
                <a:spcPct val="90000"/>
              </a:lnSpc>
              <a:spcAft>
                <a:spcPts val="0"/>
              </a:spcAft>
              <a:buNone/>
              <a:defRPr sz="4000">
                <a:solidFill>
                  <a:schemeClr val="bg1"/>
                </a:solidFill>
              </a:defRPr>
            </a:lvl5pPr>
            <a:lvl6pPr marL="0" indent="0" algn="l">
              <a:lnSpc>
                <a:spcPct val="90000"/>
              </a:lnSpc>
              <a:spcAft>
                <a:spcPts val="0"/>
              </a:spcAft>
              <a:buNone/>
              <a:defRPr sz="4000">
                <a:solidFill>
                  <a:schemeClr val="bg1"/>
                </a:solidFill>
              </a:defRPr>
            </a:lvl6pPr>
            <a:lvl7pPr marL="0" indent="0" algn="l">
              <a:lnSpc>
                <a:spcPct val="90000"/>
              </a:lnSpc>
              <a:spcAft>
                <a:spcPts val="0"/>
              </a:spcAft>
              <a:buNone/>
              <a:defRPr sz="4000">
                <a:solidFill>
                  <a:schemeClr val="bg1"/>
                </a:solidFill>
              </a:defRPr>
            </a:lvl7pPr>
            <a:lvl8pPr marL="0" indent="0" algn="l">
              <a:lnSpc>
                <a:spcPct val="90000"/>
              </a:lnSpc>
              <a:spcAft>
                <a:spcPts val="0"/>
              </a:spcAft>
              <a:buNone/>
              <a:defRPr sz="4000">
                <a:solidFill>
                  <a:schemeClr val="bg1"/>
                </a:solidFill>
              </a:defRPr>
            </a:lvl8pPr>
            <a:lvl9pPr marL="0" indent="0" algn="l">
              <a:lnSpc>
                <a:spcPct val="90000"/>
              </a:lnSpc>
              <a:spcAft>
                <a:spcPts val="0"/>
              </a:spcAft>
              <a:buNone/>
              <a:defRPr sz="4000">
                <a:solidFill>
                  <a:schemeClr val="bg1"/>
                </a:solidFill>
              </a:defRPr>
            </a:lvl9pPr>
          </a:lstStyle>
          <a:p>
            <a:pPr lvl="4"/>
            <a:r>
              <a:rPr lang="en-US" dirty="0"/>
              <a:t>Divider slide to separate chapters</a:t>
            </a:r>
          </a:p>
        </p:txBody>
      </p:sp>
    </p:spTree>
    <p:extLst>
      <p:ext uri="{BB962C8B-B14F-4D97-AF65-F5344CB8AC3E}">
        <p14:creationId xmlns:p14="http://schemas.microsoft.com/office/powerpoint/2010/main" val="15240878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0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>
            <a:extLst>
              <a:ext uri="{FF2B5EF4-FFF2-40B4-BE49-F238E27FC236}">
                <a16:creationId xmlns:a16="http://schemas.microsoft.com/office/drawing/2014/main" id="{EC348A62-6FBD-48EB-857E-EA302D879D3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1" y="0"/>
            <a:ext cx="4439815" cy="6858000"/>
          </a:xfrm>
          <a:custGeom>
            <a:avLst/>
            <a:gdLst>
              <a:gd name="connsiteX0" fmla="*/ 0 w 4439815"/>
              <a:gd name="connsiteY0" fmla="*/ 0 h 6858000"/>
              <a:gd name="connsiteX1" fmla="*/ 4439815 w 4439815"/>
              <a:gd name="connsiteY1" fmla="*/ 0 h 6858000"/>
              <a:gd name="connsiteX2" fmla="*/ 3186243 w 4439815"/>
              <a:gd name="connsiteY2" fmla="*/ 6858000 h 6858000"/>
              <a:gd name="connsiteX3" fmla="*/ 0 w 443981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39815" h="6858000">
                <a:moveTo>
                  <a:pt x="0" y="0"/>
                </a:moveTo>
                <a:lnTo>
                  <a:pt x="4439815" y="0"/>
                </a:lnTo>
                <a:lnTo>
                  <a:pt x="318624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bIns="576000" anchor="ctr">
            <a:noAutofit/>
          </a:bodyPr>
          <a:lstStyle>
            <a:lvl1pPr marL="0" indent="0" algn="ctr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1pPr>
            <a:lvl2pPr marL="0" indent="0" algn="ctr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2pPr>
            <a:lvl3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3pPr>
            <a:lvl4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4pPr>
            <a:lvl5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5pPr>
            <a:lvl6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6pPr>
            <a:lvl7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7pPr>
            <a:lvl8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8pPr>
            <a:lvl9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Add picture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E4369FD-4569-413B-8637-ED89BF8BE4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872624" y="1988840"/>
            <a:ext cx="6840000" cy="504000"/>
          </a:xfr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7" name="Untertitel 2">
            <a:extLst>
              <a:ext uri="{FF2B5EF4-FFF2-40B4-BE49-F238E27FC236}">
                <a16:creationId xmlns:a16="http://schemas.microsoft.com/office/drawing/2014/main" id="{A4E67476-8A11-4E03-B57B-AF937AFD8E2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4872624" y="2564840"/>
            <a:ext cx="6840000" cy="2304000"/>
          </a:xfrm>
        </p:spPr>
        <p:txBody>
          <a:bodyPr lIns="0" bIns="0" anchor="t"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4000">
                <a:solidFill>
                  <a:schemeClr val="bg1"/>
                </a:solidFill>
                <a:latin typeface="+mn-lt"/>
              </a:defRPr>
            </a:lvl1pPr>
            <a:lvl2pPr marL="0" indent="0" algn="l">
              <a:lnSpc>
                <a:spcPct val="90000"/>
              </a:lnSpc>
              <a:spcAft>
                <a:spcPts val="0"/>
              </a:spcAft>
              <a:buNone/>
              <a:defRPr sz="4000">
                <a:solidFill>
                  <a:schemeClr val="bg1"/>
                </a:solidFill>
              </a:defRPr>
            </a:lvl2pPr>
            <a:lvl3pPr marL="0" indent="0" algn="l">
              <a:lnSpc>
                <a:spcPct val="90000"/>
              </a:lnSpc>
              <a:spcAft>
                <a:spcPts val="0"/>
              </a:spcAft>
              <a:buNone/>
              <a:defRPr sz="4000">
                <a:solidFill>
                  <a:schemeClr val="bg1"/>
                </a:solidFill>
              </a:defRPr>
            </a:lvl3pPr>
            <a:lvl4pPr marL="0" indent="0" algn="l">
              <a:lnSpc>
                <a:spcPct val="90000"/>
              </a:lnSpc>
              <a:spcAft>
                <a:spcPts val="0"/>
              </a:spcAft>
              <a:buNone/>
              <a:defRPr sz="4000">
                <a:solidFill>
                  <a:schemeClr val="bg1"/>
                </a:solidFill>
              </a:defRPr>
            </a:lvl4pPr>
            <a:lvl5pPr marL="0" indent="0" algn="l">
              <a:lnSpc>
                <a:spcPct val="90000"/>
              </a:lnSpc>
              <a:spcAft>
                <a:spcPts val="0"/>
              </a:spcAft>
              <a:buNone/>
              <a:defRPr sz="4000">
                <a:solidFill>
                  <a:schemeClr val="bg1"/>
                </a:solidFill>
              </a:defRPr>
            </a:lvl5pPr>
            <a:lvl6pPr marL="0" indent="0" algn="l">
              <a:lnSpc>
                <a:spcPct val="90000"/>
              </a:lnSpc>
              <a:spcAft>
                <a:spcPts val="0"/>
              </a:spcAft>
              <a:buNone/>
              <a:defRPr sz="4000">
                <a:solidFill>
                  <a:schemeClr val="bg1"/>
                </a:solidFill>
              </a:defRPr>
            </a:lvl6pPr>
            <a:lvl7pPr marL="0" indent="0" algn="l">
              <a:lnSpc>
                <a:spcPct val="90000"/>
              </a:lnSpc>
              <a:spcAft>
                <a:spcPts val="0"/>
              </a:spcAft>
              <a:buNone/>
              <a:defRPr sz="4000">
                <a:solidFill>
                  <a:schemeClr val="bg1"/>
                </a:solidFill>
              </a:defRPr>
            </a:lvl7pPr>
            <a:lvl8pPr marL="0" indent="0" algn="l">
              <a:lnSpc>
                <a:spcPct val="90000"/>
              </a:lnSpc>
              <a:spcAft>
                <a:spcPts val="0"/>
              </a:spcAft>
              <a:buNone/>
              <a:defRPr sz="4000">
                <a:solidFill>
                  <a:schemeClr val="bg1"/>
                </a:solidFill>
              </a:defRPr>
            </a:lvl8pPr>
            <a:lvl9pPr marL="0" indent="0" algn="l">
              <a:lnSpc>
                <a:spcPct val="90000"/>
              </a:lnSpc>
              <a:spcAft>
                <a:spcPts val="0"/>
              </a:spcAft>
              <a:buNone/>
              <a:defRPr sz="4000">
                <a:solidFill>
                  <a:schemeClr val="bg1"/>
                </a:solidFill>
              </a:defRPr>
            </a:lvl9pPr>
          </a:lstStyle>
          <a:p>
            <a:pPr lvl="4"/>
            <a:r>
              <a:rPr lang="en-US" dirty="0"/>
              <a:t>Divider slide to separate chapters</a:t>
            </a:r>
          </a:p>
        </p:txBody>
      </p:sp>
    </p:spTree>
    <p:extLst>
      <p:ext uri="{BB962C8B-B14F-4D97-AF65-F5344CB8AC3E}">
        <p14:creationId xmlns:p14="http://schemas.microsoft.com/office/powerpoint/2010/main" val="33546559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0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>
            <a:extLst>
              <a:ext uri="{FF2B5EF4-FFF2-40B4-BE49-F238E27FC236}">
                <a16:creationId xmlns:a16="http://schemas.microsoft.com/office/drawing/2014/main" id="{CB0FE816-662D-4D4A-9BA2-ED66087E5A2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2" y="0"/>
            <a:ext cx="7281150" cy="6858000"/>
          </a:xfrm>
          <a:custGeom>
            <a:avLst/>
            <a:gdLst>
              <a:gd name="connsiteX0" fmla="*/ 0 w 7281150"/>
              <a:gd name="connsiteY0" fmla="*/ 0 h 6858000"/>
              <a:gd name="connsiteX1" fmla="*/ 7281150 w 7281150"/>
              <a:gd name="connsiteY1" fmla="*/ 0 h 6858000"/>
              <a:gd name="connsiteX2" fmla="*/ 6011976 w 7281150"/>
              <a:gd name="connsiteY2" fmla="*/ 6858000 h 6858000"/>
              <a:gd name="connsiteX3" fmla="*/ 0 w 728115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81150" h="6858000">
                <a:moveTo>
                  <a:pt x="0" y="0"/>
                </a:moveTo>
                <a:lnTo>
                  <a:pt x="7281150" y="0"/>
                </a:lnTo>
                <a:lnTo>
                  <a:pt x="60119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bIns="576000" anchor="ctr">
            <a:noAutofit/>
          </a:bodyPr>
          <a:lstStyle>
            <a:lvl1pPr marL="0" indent="0" algn="ctr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1pPr>
            <a:lvl2pPr marL="0" indent="0" algn="ctr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2pPr>
            <a:lvl3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3pPr>
            <a:lvl4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4pPr>
            <a:lvl5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5pPr>
            <a:lvl6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6pPr>
            <a:lvl7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7pPr>
            <a:lvl8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8pPr>
            <a:lvl9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Add picture</a:t>
            </a:r>
          </a:p>
        </p:txBody>
      </p:sp>
      <p:sp>
        <p:nvSpPr>
          <p:cNvPr id="22" name="Titel 1">
            <a:extLst>
              <a:ext uri="{FF2B5EF4-FFF2-40B4-BE49-F238E27FC236}">
                <a16:creationId xmlns:a16="http://schemas.microsoft.com/office/drawing/2014/main" id="{04B637A3-33C5-4A94-B8A3-0C6F5F53D6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7248128" y="1988896"/>
            <a:ext cx="4464000" cy="504000"/>
          </a:xfr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3" name="Untertitel 2">
            <a:extLst>
              <a:ext uri="{FF2B5EF4-FFF2-40B4-BE49-F238E27FC236}">
                <a16:creationId xmlns:a16="http://schemas.microsoft.com/office/drawing/2014/main" id="{E119360A-7028-4033-BE23-C2EE0FCAA94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7250400" y="2564904"/>
            <a:ext cx="4464000" cy="2304000"/>
          </a:xfrm>
        </p:spPr>
        <p:txBody>
          <a:bodyPr lIns="0" bIns="0" anchor="t"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4000">
                <a:solidFill>
                  <a:schemeClr val="bg1"/>
                </a:solidFill>
                <a:latin typeface="+mn-lt"/>
              </a:defRPr>
            </a:lvl1pPr>
            <a:lvl2pPr marL="0" indent="0" algn="l">
              <a:lnSpc>
                <a:spcPct val="90000"/>
              </a:lnSpc>
              <a:spcAft>
                <a:spcPts val="0"/>
              </a:spcAft>
              <a:buNone/>
              <a:defRPr sz="4000">
                <a:solidFill>
                  <a:schemeClr val="bg1"/>
                </a:solidFill>
              </a:defRPr>
            </a:lvl2pPr>
            <a:lvl3pPr marL="0" indent="0" algn="l">
              <a:lnSpc>
                <a:spcPct val="90000"/>
              </a:lnSpc>
              <a:spcAft>
                <a:spcPts val="0"/>
              </a:spcAft>
              <a:buNone/>
              <a:defRPr sz="4000">
                <a:solidFill>
                  <a:schemeClr val="bg1"/>
                </a:solidFill>
              </a:defRPr>
            </a:lvl3pPr>
            <a:lvl4pPr marL="0" indent="0" algn="l">
              <a:lnSpc>
                <a:spcPct val="90000"/>
              </a:lnSpc>
              <a:spcAft>
                <a:spcPts val="0"/>
              </a:spcAft>
              <a:buNone/>
              <a:defRPr sz="4000">
                <a:solidFill>
                  <a:schemeClr val="bg1"/>
                </a:solidFill>
              </a:defRPr>
            </a:lvl4pPr>
            <a:lvl5pPr marL="0" indent="0" algn="l">
              <a:lnSpc>
                <a:spcPct val="90000"/>
              </a:lnSpc>
              <a:spcAft>
                <a:spcPts val="0"/>
              </a:spcAft>
              <a:buNone/>
              <a:defRPr sz="4000">
                <a:solidFill>
                  <a:schemeClr val="bg1"/>
                </a:solidFill>
              </a:defRPr>
            </a:lvl5pPr>
            <a:lvl6pPr marL="0" indent="0" algn="l">
              <a:lnSpc>
                <a:spcPct val="90000"/>
              </a:lnSpc>
              <a:spcAft>
                <a:spcPts val="0"/>
              </a:spcAft>
              <a:buNone/>
              <a:defRPr sz="4000">
                <a:solidFill>
                  <a:schemeClr val="bg1"/>
                </a:solidFill>
              </a:defRPr>
            </a:lvl6pPr>
            <a:lvl7pPr marL="0" indent="0" algn="l">
              <a:lnSpc>
                <a:spcPct val="90000"/>
              </a:lnSpc>
              <a:spcAft>
                <a:spcPts val="0"/>
              </a:spcAft>
              <a:buNone/>
              <a:defRPr sz="4000">
                <a:solidFill>
                  <a:schemeClr val="bg1"/>
                </a:solidFill>
              </a:defRPr>
            </a:lvl7pPr>
            <a:lvl8pPr marL="0" indent="0" algn="l">
              <a:lnSpc>
                <a:spcPct val="90000"/>
              </a:lnSpc>
              <a:spcAft>
                <a:spcPts val="0"/>
              </a:spcAft>
              <a:buNone/>
              <a:defRPr sz="4000">
                <a:solidFill>
                  <a:schemeClr val="bg1"/>
                </a:solidFill>
              </a:defRPr>
            </a:lvl8pPr>
            <a:lvl9pPr marL="0" indent="0" algn="l">
              <a:lnSpc>
                <a:spcPct val="90000"/>
              </a:lnSpc>
              <a:spcAft>
                <a:spcPts val="0"/>
              </a:spcAft>
              <a:buNone/>
              <a:defRPr sz="4000">
                <a:solidFill>
                  <a:schemeClr val="bg1"/>
                </a:solidFill>
              </a:defRPr>
            </a:lvl9pPr>
          </a:lstStyle>
          <a:p>
            <a:pPr lvl="4"/>
            <a:r>
              <a:rPr lang="en-US" dirty="0"/>
              <a:t>Divider slide to separate chapters</a:t>
            </a:r>
          </a:p>
        </p:txBody>
      </p:sp>
    </p:spTree>
    <p:extLst>
      <p:ext uri="{BB962C8B-B14F-4D97-AF65-F5344CB8AC3E}">
        <p14:creationId xmlns:p14="http://schemas.microsoft.com/office/powerpoint/2010/main" val="633568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>
            <a:extLst>
              <a:ext uri="{FF2B5EF4-FFF2-40B4-BE49-F238E27FC236}">
                <a16:creationId xmlns:a16="http://schemas.microsoft.com/office/drawing/2014/main" id="{20769089-5068-4C15-9B22-3B1239886FE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1" y="0"/>
            <a:ext cx="5121825" cy="6858000"/>
          </a:xfrm>
          <a:custGeom>
            <a:avLst/>
            <a:gdLst>
              <a:gd name="connsiteX0" fmla="*/ 0 w 5121825"/>
              <a:gd name="connsiteY0" fmla="*/ 0 h 6858000"/>
              <a:gd name="connsiteX1" fmla="*/ 5121825 w 5121825"/>
              <a:gd name="connsiteY1" fmla="*/ 0 h 6858000"/>
              <a:gd name="connsiteX2" fmla="*/ 3858175 w 5121825"/>
              <a:gd name="connsiteY2" fmla="*/ 6858000 h 6858000"/>
              <a:gd name="connsiteX3" fmla="*/ 0 w 512182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21825" h="6858000">
                <a:moveTo>
                  <a:pt x="0" y="0"/>
                </a:moveTo>
                <a:lnTo>
                  <a:pt x="5121825" y="0"/>
                </a:lnTo>
                <a:lnTo>
                  <a:pt x="385817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bIns="576000" anchor="ctr">
            <a:noAutofit/>
          </a:bodyPr>
          <a:lstStyle>
            <a:lvl1pPr marL="0" indent="0" algn="ctr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1pPr>
            <a:lvl2pPr marL="0" indent="0" algn="ctr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2pPr>
            <a:lvl3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3pPr>
            <a:lvl4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4pPr>
            <a:lvl5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5pPr>
            <a:lvl6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6pPr>
            <a:lvl7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7pPr>
            <a:lvl8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8pPr>
            <a:lvl9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Add picture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8830D87-D07A-43A8-A980-AB5EBED7AB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79376" y="405000"/>
            <a:ext cx="3528000" cy="72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  <p:cxnSp>
        <p:nvCxnSpPr>
          <p:cNvPr id="20" name="Gerader Verbinder 34">
            <a:extLst>
              <a:ext uri="{FF2B5EF4-FFF2-40B4-BE49-F238E27FC236}">
                <a16:creationId xmlns:a16="http://schemas.microsoft.com/office/drawing/2014/main" id="{2B1F3CF2-72B7-458C-91FB-CAC468766B3E}"/>
              </a:ext>
            </a:extLst>
          </p:cNvPr>
          <p:cNvCxnSpPr>
            <a:cxnSpLocks/>
          </p:cNvCxnSpPr>
          <p:nvPr userDrawn="1"/>
        </p:nvCxnSpPr>
        <p:spPr bwMode="gray">
          <a:xfrm rot="5400000">
            <a:off x="-150688" y="422672"/>
            <a:ext cx="0" cy="1080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r Verbinder 34">
            <a:extLst>
              <a:ext uri="{FF2B5EF4-FFF2-40B4-BE49-F238E27FC236}">
                <a16:creationId xmlns:a16="http://schemas.microsoft.com/office/drawing/2014/main" id="{35B15501-DA39-4405-A501-B808FEEAC7B2}"/>
              </a:ext>
            </a:extLst>
          </p:cNvPr>
          <p:cNvCxnSpPr>
            <a:cxnSpLocks/>
          </p:cNvCxnSpPr>
          <p:nvPr userDrawn="1"/>
        </p:nvCxnSpPr>
        <p:spPr bwMode="gray">
          <a:xfrm rot="5400000">
            <a:off x="-150688" y="1430712"/>
            <a:ext cx="0" cy="1080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34">
            <a:extLst>
              <a:ext uri="{FF2B5EF4-FFF2-40B4-BE49-F238E27FC236}">
                <a16:creationId xmlns:a16="http://schemas.microsoft.com/office/drawing/2014/main" id="{20E6086C-F980-44D4-8F7B-4091DDC2E9E9}"/>
              </a:ext>
            </a:extLst>
          </p:cNvPr>
          <p:cNvCxnSpPr>
            <a:cxnSpLocks/>
          </p:cNvCxnSpPr>
          <p:nvPr userDrawn="1"/>
        </p:nvCxnSpPr>
        <p:spPr bwMode="gray">
          <a:xfrm rot="5400000">
            <a:off x="-150688" y="6327328"/>
            <a:ext cx="0" cy="1080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F60262B2-3FC0-4933-A938-8A3C6B34A7D5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5952000" y="-171000"/>
            <a:ext cx="0" cy="1080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6B585910-715B-4A53-B6DB-D2F11724C83B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6240000" y="-171000"/>
            <a:ext cx="0" cy="1080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AD03814F-80B6-4F95-AA09-B575532BCBF4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7896232" y="-171000"/>
            <a:ext cx="0" cy="1080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r Verbinder 25">
            <a:extLst>
              <a:ext uri="{FF2B5EF4-FFF2-40B4-BE49-F238E27FC236}">
                <a16:creationId xmlns:a16="http://schemas.microsoft.com/office/drawing/2014/main" id="{78660860-D3F9-4B5A-8FF3-EE882E710905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8184232" y="-171000"/>
            <a:ext cx="0" cy="1080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r Verbinder 26">
            <a:extLst>
              <a:ext uri="{FF2B5EF4-FFF2-40B4-BE49-F238E27FC236}">
                <a16:creationId xmlns:a16="http://schemas.microsoft.com/office/drawing/2014/main" id="{F3877F4A-7091-4406-9127-67DCF4A164DF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4007768" y="-171000"/>
            <a:ext cx="0" cy="1080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F2A3D405-9365-47F4-B065-FA28F4C28C09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4295768" y="-171000"/>
            <a:ext cx="0" cy="1080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35613885-F031-47F6-9EE6-97B59BF6C8E3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3071664" y="-171000"/>
            <a:ext cx="0" cy="1080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id="{0336CE15-2DA5-4767-9E03-49CA6669E5B9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3359664" y="-171000"/>
            <a:ext cx="0" cy="1080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r Verbinder 30">
            <a:extLst>
              <a:ext uri="{FF2B5EF4-FFF2-40B4-BE49-F238E27FC236}">
                <a16:creationId xmlns:a16="http://schemas.microsoft.com/office/drawing/2014/main" id="{2DB14636-94C8-43AE-A018-56FDBB27DB71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8832336" y="-171000"/>
            <a:ext cx="0" cy="1080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r Verbinder 31">
            <a:extLst>
              <a:ext uri="{FF2B5EF4-FFF2-40B4-BE49-F238E27FC236}">
                <a16:creationId xmlns:a16="http://schemas.microsoft.com/office/drawing/2014/main" id="{E0942DD0-8B7B-4844-8E00-A77A0694FE0C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9120336" y="-171000"/>
            <a:ext cx="0" cy="1080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r Verbinder 34">
            <a:extLst>
              <a:ext uri="{FF2B5EF4-FFF2-40B4-BE49-F238E27FC236}">
                <a16:creationId xmlns:a16="http://schemas.microsoft.com/office/drawing/2014/main" id="{EAEB2504-940C-4858-823B-F837809221E5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479376" y="-171000"/>
            <a:ext cx="0" cy="1080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r Verbinder 37">
            <a:extLst>
              <a:ext uri="{FF2B5EF4-FFF2-40B4-BE49-F238E27FC236}">
                <a16:creationId xmlns:a16="http://schemas.microsoft.com/office/drawing/2014/main" id="{6FDACDB1-F571-4B51-87C2-51B68697CAEB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11712624" y="-171000"/>
            <a:ext cx="0" cy="1080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0405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351FED-C2FB-40B3-9812-6EDF2B43DC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Headline short 40pt (2 lines 24pt/space 1)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C186323F-21B0-414B-B738-0CBC5536F22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 bwMode="gray">
          <a:xfrm>
            <a:off x="479425" y="1485024"/>
            <a:ext cx="11233150" cy="4896726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689CEA4-0C81-4360-9410-F4CF7D802D8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gray"/>
        <p:txBody>
          <a:bodyPr/>
          <a:lstStyle/>
          <a:p>
            <a:fld id="{A1A5E10D-79A5-49BA-9648-53481340C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98AA2BF-B96A-4188-807E-4ACBAECC824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pPr algn="l"/>
            <a:r>
              <a:rPr lang="en-US" dirty="0"/>
              <a:t>&lt;Define details via Insert | Header and Footer&gt; confidential, internal, public | Author | Topic of presentation | Date</a:t>
            </a:r>
          </a:p>
        </p:txBody>
      </p:sp>
    </p:spTree>
    <p:extLst>
      <p:ext uri="{BB962C8B-B14F-4D97-AF65-F5344CB8AC3E}">
        <p14:creationId xmlns:p14="http://schemas.microsoft.com/office/powerpoint/2010/main" val="857457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152CBC3-B660-49EC-8CFF-BDC08B2D060E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79425" y="405000"/>
            <a:ext cx="11233150" cy="72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Headline short 40pt (2 lines 24pt/space 1)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47DA143-B8D4-4CBA-A16E-07B0484BAAA6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479425" y="1484712"/>
            <a:ext cx="11233150" cy="48970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  <a:p>
            <a:pPr lvl="4"/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3E0E978-16D5-413F-A203-BAC957010E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479425" y="6459822"/>
            <a:ext cx="8352000" cy="32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900" kern="900" baseline="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/>
              <a:t>&lt;Define details via Insert | Header and Footer&gt; confidential, internal, public | Author | Topic of presentation | Date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290EB52-2700-4288-B91E-A90263E48C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1460624" y="6459822"/>
            <a:ext cx="252000" cy="32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A1A5E10D-79A5-49BA-9648-53481340C65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2" name="Gerader Verbinder 34">
            <a:extLst>
              <a:ext uri="{FF2B5EF4-FFF2-40B4-BE49-F238E27FC236}">
                <a16:creationId xmlns:a16="http://schemas.microsoft.com/office/drawing/2014/main" id="{6ABAA016-7E93-4746-B97E-C5BEEEC441D1}"/>
              </a:ext>
            </a:extLst>
          </p:cNvPr>
          <p:cNvCxnSpPr>
            <a:cxnSpLocks/>
          </p:cNvCxnSpPr>
          <p:nvPr userDrawn="1"/>
        </p:nvCxnSpPr>
        <p:spPr bwMode="gray">
          <a:xfrm rot="5400000">
            <a:off x="-150688" y="422672"/>
            <a:ext cx="0" cy="1080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r Verbinder 34">
            <a:extLst>
              <a:ext uri="{FF2B5EF4-FFF2-40B4-BE49-F238E27FC236}">
                <a16:creationId xmlns:a16="http://schemas.microsoft.com/office/drawing/2014/main" id="{7552A32A-6F02-474B-9C7E-E0B4CC3582BC}"/>
              </a:ext>
            </a:extLst>
          </p:cNvPr>
          <p:cNvCxnSpPr>
            <a:cxnSpLocks/>
          </p:cNvCxnSpPr>
          <p:nvPr userDrawn="1"/>
        </p:nvCxnSpPr>
        <p:spPr bwMode="gray">
          <a:xfrm rot="5400000">
            <a:off x="-150688" y="1430712"/>
            <a:ext cx="0" cy="1080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r Verbinder 34">
            <a:extLst>
              <a:ext uri="{FF2B5EF4-FFF2-40B4-BE49-F238E27FC236}">
                <a16:creationId xmlns:a16="http://schemas.microsoft.com/office/drawing/2014/main" id="{D0B16D45-53B5-4DBF-8E57-06CA9A86E703}"/>
              </a:ext>
            </a:extLst>
          </p:cNvPr>
          <p:cNvCxnSpPr>
            <a:cxnSpLocks/>
          </p:cNvCxnSpPr>
          <p:nvPr userDrawn="1"/>
        </p:nvCxnSpPr>
        <p:spPr bwMode="gray">
          <a:xfrm rot="5400000">
            <a:off x="-150688" y="6327328"/>
            <a:ext cx="0" cy="1080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178AA04B-918F-4D40-A391-BF3B18F58B43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5952000" y="-171000"/>
            <a:ext cx="0" cy="1080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r Verbinder 25">
            <a:extLst>
              <a:ext uri="{FF2B5EF4-FFF2-40B4-BE49-F238E27FC236}">
                <a16:creationId xmlns:a16="http://schemas.microsoft.com/office/drawing/2014/main" id="{8BD96E97-9BA7-4E3E-A9C2-87882CE9B682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6240000" y="-171000"/>
            <a:ext cx="0" cy="1080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r Verbinder 26">
            <a:extLst>
              <a:ext uri="{FF2B5EF4-FFF2-40B4-BE49-F238E27FC236}">
                <a16:creationId xmlns:a16="http://schemas.microsoft.com/office/drawing/2014/main" id="{9C3B3188-2DFB-4EAE-B916-8338F8959830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7896232" y="-171000"/>
            <a:ext cx="0" cy="1080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BAF2FA0F-2910-4B07-9AE8-C61BD24F4753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8184232" y="-171000"/>
            <a:ext cx="0" cy="1080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r Verbinder 38">
            <a:extLst>
              <a:ext uri="{FF2B5EF4-FFF2-40B4-BE49-F238E27FC236}">
                <a16:creationId xmlns:a16="http://schemas.microsoft.com/office/drawing/2014/main" id="{E4A84EB4-277B-4B14-9434-662F666B2B2E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4007768" y="-171000"/>
            <a:ext cx="0" cy="1080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r Verbinder 39">
            <a:extLst>
              <a:ext uri="{FF2B5EF4-FFF2-40B4-BE49-F238E27FC236}">
                <a16:creationId xmlns:a16="http://schemas.microsoft.com/office/drawing/2014/main" id="{C2D4A9C3-2A22-4099-A755-D44118620B9F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4295768" y="-171000"/>
            <a:ext cx="0" cy="1080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r Verbinder 40">
            <a:extLst>
              <a:ext uri="{FF2B5EF4-FFF2-40B4-BE49-F238E27FC236}">
                <a16:creationId xmlns:a16="http://schemas.microsoft.com/office/drawing/2014/main" id="{AF88AD17-67FE-4421-81DF-B5630CA12896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3071664" y="-171000"/>
            <a:ext cx="0" cy="1080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r Verbinder 41">
            <a:extLst>
              <a:ext uri="{FF2B5EF4-FFF2-40B4-BE49-F238E27FC236}">
                <a16:creationId xmlns:a16="http://schemas.microsoft.com/office/drawing/2014/main" id="{F1FE4F92-3BD0-42CE-87DE-F4F39963A3F6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3359664" y="-171000"/>
            <a:ext cx="0" cy="1080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r Verbinder 42">
            <a:extLst>
              <a:ext uri="{FF2B5EF4-FFF2-40B4-BE49-F238E27FC236}">
                <a16:creationId xmlns:a16="http://schemas.microsoft.com/office/drawing/2014/main" id="{0B915BF1-CC33-48EB-856F-8685951631DB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8832336" y="-171000"/>
            <a:ext cx="0" cy="1080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r Verbinder 43">
            <a:extLst>
              <a:ext uri="{FF2B5EF4-FFF2-40B4-BE49-F238E27FC236}">
                <a16:creationId xmlns:a16="http://schemas.microsoft.com/office/drawing/2014/main" id="{E5FF1E84-FC22-4E3A-9D5B-2B569BB83C53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9120336" y="-171000"/>
            <a:ext cx="0" cy="1080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r Verbinder 34">
            <a:extLst>
              <a:ext uri="{FF2B5EF4-FFF2-40B4-BE49-F238E27FC236}">
                <a16:creationId xmlns:a16="http://schemas.microsoft.com/office/drawing/2014/main" id="{446BADBC-7AE7-4AC0-B7B1-FE319EC0CF76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479376" y="-171000"/>
            <a:ext cx="0" cy="1080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r Verbinder 37">
            <a:extLst>
              <a:ext uri="{FF2B5EF4-FFF2-40B4-BE49-F238E27FC236}">
                <a16:creationId xmlns:a16="http://schemas.microsoft.com/office/drawing/2014/main" id="{05A70AEF-370F-44FC-B5F2-E6060FF46101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11712624" y="-171000"/>
            <a:ext cx="0" cy="1080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9641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j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44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TeleNeo Office" panose="020B0504040202090203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288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TeleNeo Office" panose="020B0504040202090203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432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TeleNeo Office" panose="020B0504040202090203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576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TeleNeo Office" panose="020B0504040202090203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720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TeleNeo Office" panose="020B0504040202090203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864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TeleNeo Office" panose="020B0504040202090203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1008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TeleNeo Office" panose="020B0504040202090203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02">
          <p15:clr>
            <a:srgbClr val="F26B43"/>
          </p15:clr>
        </p15:guide>
        <p15:guide id="2" pos="7378">
          <p15:clr>
            <a:srgbClr val="F26B43"/>
          </p15:clr>
        </p15:guide>
        <p15:guide id="4" orient="horz" pos="4020">
          <p15:clr>
            <a:srgbClr val="F26B43"/>
          </p15:clr>
        </p15:guide>
        <p15:guide id="6" orient="horz" pos="935">
          <p15:clr>
            <a:srgbClr val="F26B43"/>
          </p15:clr>
        </p15:guide>
        <p15:guide id="7" orient="horz" pos="30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1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1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1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1.png"/><Relationship Id="rId7" Type="http://schemas.openxmlformats.org/officeDocument/2006/relationships/image" Target="../media/image44.sv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31.png"/><Relationship Id="rId9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microsoft.com/office/2007/relationships/hdphoto" Target="../media/hdphoto1.wdp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1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42.png"/><Relationship Id="rId3" Type="http://schemas.openxmlformats.org/officeDocument/2006/relationships/image" Target="../media/image1.png"/><Relationship Id="rId7" Type="http://schemas.openxmlformats.org/officeDocument/2006/relationships/image" Target="../media/image50.png"/><Relationship Id="rId12" Type="http://schemas.openxmlformats.org/officeDocument/2006/relationships/image" Target="../media/image31.png"/><Relationship Id="rId17" Type="http://schemas.openxmlformats.org/officeDocument/2006/relationships/image" Target="../media/image46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9.png"/><Relationship Id="rId11" Type="http://schemas.openxmlformats.org/officeDocument/2006/relationships/image" Target="../media/image53.png"/><Relationship Id="rId5" Type="http://schemas.openxmlformats.org/officeDocument/2006/relationships/image" Target="../media/image48.png"/><Relationship Id="rId15" Type="http://schemas.openxmlformats.org/officeDocument/2006/relationships/image" Target="../media/image44.svg"/><Relationship Id="rId10" Type="http://schemas.openxmlformats.org/officeDocument/2006/relationships/image" Target="../media/image52.png"/><Relationship Id="rId4" Type="http://schemas.openxmlformats.org/officeDocument/2006/relationships/image" Target="../media/image47.png"/><Relationship Id="rId9" Type="http://schemas.openxmlformats.org/officeDocument/2006/relationships/image" Target="../media/image40.png"/><Relationship Id="rId1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42.png"/><Relationship Id="rId3" Type="http://schemas.openxmlformats.org/officeDocument/2006/relationships/image" Target="../media/image1.png"/><Relationship Id="rId7" Type="http://schemas.openxmlformats.org/officeDocument/2006/relationships/image" Target="../media/image50.png"/><Relationship Id="rId12" Type="http://schemas.openxmlformats.org/officeDocument/2006/relationships/image" Target="../media/image31.png"/><Relationship Id="rId17" Type="http://schemas.openxmlformats.org/officeDocument/2006/relationships/image" Target="../media/image46.png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9.png"/><Relationship Id="rId11" Type="http://schemas.openxmlformats.org/officeDocument/2006/relationships/image" Target="../media/image53.png"/><Relationship Id="rId5" Type="http://schemas.openxmlformats.org/officeDocument/2006/relationships/image" Target="../media/image48.png"/><Relationship Id="rId15" Type="http://schemas.openxmlformats.org/officeDocument/2006/relationships/image" Target="../media/image44.svg"/><Relationship Id="rId10" Type="http://schemas.openxmlformats.org/officeDocument/2006/relationships/image" Target="../media/image52.png"/><Relationship Id="rId4" Type="http://schemas.openxmlformats.org/officeDocument/2006/relationships/image" Target="../media/image47.png"/><Relationship Id="rId9" Type="http://schemas.openxmlformats.org/officeDocument/2006/relationships/image" Target="../media/image40.png"/><Relationship Id="rId1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1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40.png"/><Relationship Id="rId9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image" Target="../media/image1.png"/><Relationship Id="rId7" Type="http://schemas.openxmlformats.org/officeDocument/2006/relationships/image" Target="../media/image4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3.png"/><Relationship Id="rId11" Type="http://schemas.openxmlformats.org/officeDocument/2006/relationships/image" Target="../media/image30.png"/><Relationship Id="rId5" Type="http://schemas.openxmlformats.org/officeDocument/2006/relationships/image" Target="../media/image52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4" Type="http://schemas.openxmlformats.org/officeDocument/2006/relationships/image" Target="../media/image40.png"/><Relationship Id="rId9" Type="http://schemas.openxmlformats.org/officeDocument/2006/relationships/image" Target="../media/image54.png"/><Relationship Id="rId1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5.png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9.png"/><Relationship Id="rId5" Type="http://schemas.openxmlformats.org/officeDocument/2006/relationships/image" Target="../media/image56.png"/><Relationship Id="rId4" Type="http://schemas.openxmlformats.org/officeDocument/2006/relationships/image" Target="../media/image42.png"/><Relationship Id="rId9" Type="http://schemas.openxmlformats.org/officeDocument/2006/relationships/image" Target="../media/image5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1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4.png"/><Relationship Id="rId5" Type="http://schemas.openxmlformats.org/officeDocument/2006/relationships/image" Target="../media/image39.png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7.png"/><Relationship Id="rId5" Type="http://schemas.openxmlformats.org/officeDocument/2006/relationships/image" Target="../media/image54.png"/><Relationship Id="rId4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1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58.png"/><Relationship Id="rId5" Type="http://schemas.openxmlformats.org/officeDocument/2006/relationships/image" Target="../media/image30.png"/><Relationship Id="rId4" Type="http://schemas.openxmlformats.org/officeDocument/2006/relationships/image" Target="../media/image40.png"/><Relationship Id="rId9" Type="http://schemas.openxmlformats.org/officeDocument/2006/relationships/image" Target="../media/image5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1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58.png"/><Relationship Id="rId5" Type="http://schemas.openxmlformats.org/officeDocument/2006/relationships/image" Target="../media/image30.png"/><Relationship Id="rId4" Type="http://schemas.openxmlformats.org/officeDocument/2006/relationships/image" Target="../media/image40.png"/><Relationship Id="rId9" Type="http://schemas.openxmlformats.org/officeDocument/2006/relationships/image" Target="../media/image5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1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58.png"/><Relationship Id="rId5" Type="http://schemas.openxmlformats.org/officeDocument/2006/relationships/image" Target="../media/image30.png"/><Relationship Id="rId4" Type="http://schemas.openxmlformats.org/officeDocument/2006/relationships/image" Target="../media/image40.png"/><Relationship Id="rId9" Type="http://schemas.openxmlformats.org/officeDocument/2006/relationships/image" Target="../media/image5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4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4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1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40.png"/><Relationship Id="rId9" Type="http://schemas.openxmlformats.org/officeDocument/2006/relationships/image" Target="../media/image60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svg"/><Relationship Id="rId3" Type="http://schemas.openxmlformats.org/officeDocument/2006/relationships/image" Target="../media/image1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5.jpe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1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52.png"/><Relationship Id="rId5" Type="http://schemas.openxmlformats.org/officeDocument/2006/relationships/image" Target="../media/image40.png"/><Relationship Id="rId10" Type="http://schemas.openxmlformats.org/officeDocument/2006/relationships/image" Target="../media/image53.png"/><Relationship Id="rId4" Type="http://schemas.openxmlformats.org/officeDocument/2006/relationships/image" Target="../media/image29.png"/><Relationship Id="rId9" Type="http://schemas.openxmlformats.org/officeDocument/2006/relationships/image" Target="../media/image42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3.svg"/><Relationship Id="rId18" Type="http://schemas.openxmlformats.org/officeDocument/2006/relationships/image" Target="../media/image35.png"/><Relationship Id="rId26" Type="http://schemas.openxmlformats.org/officeDocument/2006/relationships/image" Target="../media/image52.png"/><Relationship Id="rId3" Type="http://schemas.openxmlformats.org/officeDocument/2006/relationships/image" Target="../media/image1.png"/><Relationship Id="rId21" Type="http://schemas.openxmlformats.org/officeDocument/2006/relationships/image" Target="../media/image77.png"/><Relationship Id="rId7" Type="http://schemas.openxmlformats.org/officeDocument/2006/relationships/image" Target="../media/image68.svg"/><Relationship Id="rId12" Type="http://schemas.openxmlformats.org/officeDocument/2006/relationships/image" Target="../media/image30.png"/><Relationship Id="rId17" Type="http://schemas.openxmlformats.org/officeDocument/2006/relationships/image" Target="../media/image75.svg"/><Relationship Id="rId25" Type="http://schemas.openxmlformats.org/officeDocument/2006/relationships/image" Target="../media/image58.png"/><Relationship Id="rId2" Type="http://schemas.openxmlformats.org/officeDocument/2006/relationships/notesSlide" Target="../notesSlides/notesSlide54.xml"/><Relationship Id="rId16" Type="http://schemas.openxmlformats.org/officeDocument/2006/relationships/image" Target="../media/image74.png"/><Relationship Id="rId20" Type="http://schemas.openxmlformats.org/officeDocument/2006/relationships/image" Target="../media/image76.png"/><Relationship Id="rId29" Type="http://schemas.openxmlformats.org/officeDocument/2006/relationships/image" Target="../media/image78.sv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4.png"/><Relationship Id="rId11" Type="http://schemas.openxmlformats.org/officeDocument/2006/relationships/image" Target="../media/image72.svg"/><Relationship Id="rId24" Type="http://schemas.openxmlformats.org/officeDocument/2006/relationships/image" Target="../media/image19.png"/><Relationship Id="rId5" Type="http://schemas.openxmlformats.org/officeDocument/2006/relationships/image" Target="../media/image67.svg"/><Relationship Id="rId15" Type="http://schemas.openxmlformats.org/officeDocument/2006/relationships/image" Target="../media/image33.png"/><Relationship Id="rId23" Type="http://schemas.openxmlformats.org/officeDocument/2006/relationships/image" Target="../media/image18.png"/><Relationship Id="rId28" Type="http://schemas.openxmlformats.org/officeDocument/2006/relationships/image" Target="../media/image26.png"/><Relationship Id="rId10" Type="http://schemas.openxmlformats.org/officeDocument/2006/relationships/image" Target="../media/image71.png"/><Relationship Id="rId19" Type="http://schemas.openxmlformats.org/officeDocument/2006/relationships/image" Target="../media/image36.png"/><Relationship Id="rId31" Type="http://schemas.openxmlformats.org/officeDocument/2006/relationships/image" Target="../media/image42.png"/><Relationship Id="rId4" Type="http://schemas.openxmlformats.org/officeDocument/2006/relationships/image" Target="../media/image29.png"/><Relationship Id="rId9" Type="http://schemas.openxmlformats.org/officeDocument/2006/relationships/image" Target="../media/image70.svg"/><Relationship Id="rId14" Type="http://schemas.openxmlformats.org/officeDocument/2006/relationships/image" Target="../media/image66.png"/><Relationship Id="rId22" Type="http://schemas.openxmlformats.org/officeDocument/2006/relationships/image" Target="../media/image31.png"/><Relationship Id="rId27" Type="http://schemas.openxmlformats.org/officeDocument/2006/relationships/image" Target="../media/image53.png"/><Relationship Id="rId30" Type="http://schemas.openxmlformats.org/officeDocument/2006/relationships/image" Target="../media/image79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3.svg"/><Relationship Id="rId18" Type="http://schemas.openxmlformats.org/officeDocument/2006/relationships/image" Target="../media/image35.png"/><Relationship Id="rId26" Type="http://schemas.openxmlformats.org/officeDocument/2006/relationships/image" Target="../media/image52.png"/><Relationship Id="rId3" Type="http://schemas.openxmlformats.org/officeDocument/2006/relationships/image" Target="../media/image1.png"/><Relationship Id="rId21" Type="http://schemas.openxmlformats.org/officeDocument/2006/relationships/image" Target="../media/image77.png"/><Relationship Id="rId7" Type="http://schemas.openxmlformats.org/officeDocument/2006/relationships/image" Target="../media/image68.svg"/><Relationship Id="rId12" Type="http://schemas.openxmlformats.org/officeDocument/2006/relationships/image" Target="../media/image30.png"/><Relationship Id="rId17" Type="http://schemas.openxmlformats.org/officeDocument/2006/relationships/image" Target="../media/image75.svg"/><Relationship Id="rId25" Type="http://schemas.openxmlformats.org/officeDocument/2006/relationships/image" Target="../media/image58.png"/><Relationship Id="rId2" Type="http://schemas.openxmlformats.org/officeDocument/2006/relationships/notesSlide" Target="../notesSlides/notesSlide55.xml"/><Relationship Id="rId16" Type="http://schemas.openxmlformats.org/officeDocument/2006/relationships/image" Target="../media/image74.png"/><Relationship Id="rId20" Type="http://schemas.openxmlformats.org/officeDocument/2006/relationships/image" Target="../media/image76.png"/><Relationship Id="rId29" Type="http://schemas.openxmlformats.org/officeDocument/2006/relationships/image" Target="../media/image26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4.png"/><Relationship Id="rId11" Type="http://schemas.openxmlformats.org/officeDocument/2006/relationships/image" Target="../media/image72.svg"/><Relationship Id="rId24" Type="http://schemas.openxmlformats.org/officeDocument/2006/relationships/image" Target="../media/image19.png"/><Relationship Id="rId5" Type="http://schemas.openxmlformats.org/officeDocument/2006/relationships/image" Target="../media/image67.svg"/><Relationship Id="rId15" Type="http://schemas.openxmlformats.org/officeDocument/2006/relationships/image" Target="../media/image33.png"/><Relationship Id="rId23" Type="http://schemas.openxmlformats.org/officeDocument/2006/relationships/image" Target="../media/image18.png"/><Relationship Id="rId28" Type="http://schemas.openxmlformats.org/officeDocument/2006/relationships/image" Target="../media/image42.png"/><Relationship Id="rId10" Type="http://schemas.openxmlformats.org/officeDocument/2006/relationships/image" Target="../media/image71.png"/><Relationship Id="rId19" Type="http://schemas.openxmlformats.org/officeDocument/2006/relationships/image" Target="../media/image36.png"/><Relationship Id="rId31" Type="http://schemas.openxmlformats.org/officeDocument/2006/relationships/image" Target="../media/image79.png"/><Relationship Id="rId4" Type="http://schemas.openxmlformats.org/officeDocument/2006/relationships/image" Target="../media/image29.png"/><Relationship Id="rId9" Type="http://schemas.openxmlformats.org/officeDocument/2006/relationships/image" Target="../media/image70.svg"/><Relationship Id="rId14" Type="http://schemas.openxmlformats.org/officeDocument/2006/relationships/image" Target="../media/image66.png"/><Relationship Id="rId22" Type="http://schemas.openxmlformats.org/officeDocument/2006/relationships/image" Target="../media/image31.png"/><Relationship Id="rId27" Type="http://schemas.openxmlformats.org/officeDocument/2006/relationships/image" Target="../media/image53.png"/><Relationship Id="rId30" Type="http://schemas.openxmlformats.org/officeDocument/2006/relationships/image" Target="../media/image78.sv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svg"/><Relationship Id="rId3" Type="http://schemas.openxmlformats.org/officeDocument/2006/relationships/image" Target="../media/image1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michal-salanci.s3.eu-central-1.amazonaws.com/index.html" TargetMode="External"/><Relationship Id="rId5" Type="http://schemas.openxmlformats.org/officeDocument/2006/relationships/hyperlink" Target="https://www.linkedin.com/in/michal-salanci-3496724b/" TargetMode="External"/><Relationship Id="rId4" Type="http://schemas.openxmlformats.org/officeDocument/2006/relationships/hyperlink" Target="mailto:michal.salanci@t-systems.com" TargetMode="External"/><Relationship Id="rId9" Type="http://schemas.openxmlformats.org/officeDocument/2006/relationships/image" Target="../media/image8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Simple background Stock Images - Search Stock Images on Everypixel">
            <a:extLst>
              <a:ext uri="{FF2B5EF4-FFF2-40B4-BE49-F238E27FC236}">
                <a16:creationId xmlns:a16="http://schemas.microsoft.com/office/drawing/2014/main" id="{FCC8CB45-5A2F-BA8B-6840-E98481299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879928-A044-5A1C-5A08-87543205B12E}"/>
              </a:ext>
            </a:extLst>
          </p:cNvPr>
          <p:cNvSpPr txBox="1"/>
          <p:nvPr/>
        </p:nvSpPr>
        <p:spPr>
          <a:xfrm>
            <a:off x="1159099" y="139091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44000" indent="-144000" algn="l"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</a:pPr>
            <a:endParaRPr lang="en-S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7282A89-D157-0A60-5677-4EFCBE116CB8}"/>
              </a:ext>
            </a:extLst>
          </p:cNvPr>
          <p:cNvSpPr txBox="1">
            <a:spLocks/>
          </p:cNvSpPr>
          <p:nvPr/>
        </p:nvSpPr>
        <p:spPr bwMode="gray">
          <a:xfrm>
            <a:off x="256674" y="2265315"/>
            <a:ext cx="6570189" cy="232736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More on network security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Forward proxy with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AWS Network Firewall and Fargate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7" name="Picture 6" descr="Cartoon character running in a cloud&#10;&#10;Description automatically generated">
            <a:extLst>
              <a:ext uri="{FF2B5EF4-FFF2-40B4-BE49-F238E27FC236}">
                <a16:creationId xmlns:a16="http://schemas.microsoft.com/office/drawing/2014/main" id="{42E245B0-1A99-EB57-7B47-A7E11BF28D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6863" y="0"/>
            <a:ext cx="6858000" cy="6858000"/>
          </a:xfrm>
          <a:prstGeom prst="rect">
            <a:avLst/>
          </a:prstGeom>
        </p:spPr>
      </p:pic>
      <p:sp>
        <p:nvSpPr>
          <p:cNvPr id="5" name="Untertitel 2">
            <a:extLst>
              <a:ext uri="{FF2B5EF4-FFF2-40B4-BE49-F238E27FC236}">
                <a16:creationId xmlns:a16="http://schemas.microsoft.com/office/drawing/2014/main" id="{D8D3EFB2-AC9D-4158-AA74-AD7ABB6253DF}"/>
              </a:ext>
            </a:extLst>
          </p:cNvPr>
          <p:cNvSpPr txBox="1">
            <a:spLocks/>
          </p:cNvSpPr>
          <p:nvPr/>
        </p:nvSpPr>
        <p:spPr bwMode="gray">
          <a:xfrm>
            <a:off x="0" y="6480000"/>
            <a:ext cx="12192000" cy="378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6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0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TeleNeo Office ExtraBold"/>
                <a:ea typeface="+mn-ea"/>
                <a:cs typeface="+mn-cs"/>
              </a:rPr>
              <a:t>More on network security | Michl Salanci | Deutsche Telekom Systems Solutions Slovakia | AWS Community Days Switzerland | 27. 6. 2024</a:t>
            </a:r>
          </a:p>
        </p:txBody>
      </p:sp>
    </p:spTree>
    <p:extLst>
      <p:ext uri="{BB962C8B-B14F-4D97-AF65-F5344CB8AC3E}">
        <p14:creationId xmlns:p14="http://schemas.microsoft.com/office/powerpoint/2010/main" val="3060268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Simple background Stock Images - Search Stock Images on Everypixel">
            <a:extLst>
              <a:ext uri="{FF2B5EF4-FFF2-40B4-BE49-F238E27FC236}">
                <a16:creationId xmlns:a16="http://schemas.microsoft.com/office/drawing/2014/main" id="{FCC8CB45-5A2F-BA8B-6840-E98481299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ntertitel 2">
            <a:extLst>
              <a:ext uri="{FF2B5EF4-FFF2-40B4-BE49-F238E27FC236}">
                <a16:creationId xmlns:a16="http://schemas.microsoft.com/office/drawing/2014/main" id="{448B11E0-DB08-D1E5-3C96-814908271765}"/>
              </a:ext>
            </a:extLst>
          </p:cNvPr>
          <p:cNvSpPr txBox="1">
            <a:spLocks/>
          </p:cNvSpPr>
          <p:nvPr/>
        </p:nvSpPr>
        <p:spPr bwMode="gray">
          <a:xfrm>
            <a:off x="0" y="6480000"/>
            <a:ext cx="12192000" cy="378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6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0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TeleNeo Office ExtraBold"/>
                <a:ea typeface="+mn-ea"/>
                <a:cs typeface="+mn-cs"/>
              </a:rPr>
              <a:t>More on network security | Michl Salanci | Deutsche Telekom Systems Solutions Slovakia | AWS Community Days Switzerland | 27. 6. 2024</a:t>
            </a:r>
          </a:p>
        </p:txBody>
      </p:sp>
      <p:sp>
        <p:nvSpPr>
          <p:cNvPr id="43" name="Titel 1">
            <a:extLst>
              <a:ext uri="{FF2B5EF4-FFF2-40B4-BE49-F238E27FC236}">
                <a16:creationId xmlns:a16="http://schemas.microsoft.com/office/drawing/2014/main" id="{C84F3C2F-0A4F-BFBB-73F4-FCF868AC6EBB}"/>
              </a:ext>
            </a:extLst>
          </p:cNvPr>
          <p:cNvSpPr txBox="1">
            <a:spLocks/>
          </p:cNvSpPr>
          <p:nvPr/>
        </p:nvSpPr>
        <p:spPr bwMode="gray">
          <a:xfrm>
            <a:off x="412700" y="538295"/>
            <a:ext cx="11303049" cy="56012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 sz="1800"/>
            </a:pPr>
            <a:r>
              <a:rPr lang="sk-SK" sz="3200" i="0" u="none" strike="noStrike" kern="1200" spc="0" dirty="0">
                <a:ln>
                  <a:noFill/>
                </a:ln>
                <a:solidFill>
                  <a:schemeClr val="tx2"/>
                </a:solidFill>
                <a:ea typeface="Microsoft YaHei" pitchFamily="2"/>
                <a:cs typeface="Lucida Sans" pitchFamily="2"/>
              </a:rPr>
              <a:t>Listening the traffic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6BE437B-5BC4-0798-9816-8E57CBED1029}"/>
              </a:ext>
            </a:extLst>
          </p:cNvPr>
          <p:cNvGrpSpPr>
            <a:grpSpLocks noChangeAspect="1"/>
          </p:cNvGrpSpPr>
          <p:nvPr/>
        </p:nvGrpSpPr>
        <p:grpSpPr>
          <a:xfrm>
            <a:off x="1662134" y="1382755"/>
            <a:ext cx="2899878" cy="671512"/>
            <a:chOff x="590379" y="1380988"/>
            <a:chExt cx="8306049" cy="67151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C7F8612-D918-9346-9D66-CF2295BEE442}"/>
                </a:ext>
              </a:extLst>
            </p:cNvPr>
            <p:cNvSpPr/>
            <p:nvPr/>
          </p:nvSpPr>
          <p:spPr>
            <a:xfrm>
              <a:off x="590379" y="1470203"/>
              <a:ext cx="8306049" cy="441744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45000" rIns="90000" bIns="45000" anchor="t" anchorCtr="0" compatLnSpc="0">
              <a:spAutoFit/>
            </a:bodyPr>
            <a:lstStyle/>
            <a:p>
              <a:pPr algn="ctr">
                <a:defRPr sz="1800"/>
              </a:pPr>
              <a:r>
                <a:rPr lang="sk-SK" sz="2400" i="0" u="none" strike="noStrike" kern="1200" spc="0" dirty="0">
                  <a:ln>
                    <a:noFill/>
                  </a:ln>
                  <a:solidFill>
                    <a:schemeClr val="tx2"/>
                  </a:solidFill>
                  <a:ea typeface="Microsoft YaHei" pitchFamily="2"/>
                  <a:cs typeface="Lucida Sans" pitchFamily="2"/>
                </a:rPr>
                <a:t>Explicit</a:t>
              </a:r>
            </a:p>
          </p:txBody>
        </p:sp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C53E118C-0A8F-6A54-0C2D-CE33E66C2C30}"/>
                </a:ext>
              </a:extLst>
            </p:cNvPr>
            <p:cNvSpPr/>
            <p:nvPr/>
          </p:nvSpPr>
          <p:spPr>
            <a:xfrm>
              <a:off x="590379" y="1380988"/>
              <a:ext cx="8306049" cy="671512"/>
            </a:xfrm>
            <a:prstGeom prst="roundRect">
              <a:avLst/>
            </a:prstGeom>
            <a:noFill/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en-SK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A6F7EB6-168F-C477-9EDE-DE3BADF12FF8}"/>
              </a:ext>
            </a:extLst>
          </p:cNvPr>
          <p:cNvGrpSpPr>
            <a:grpSpLocks noChangeAspect="1"/>
          </p:cNvGrpSpPr>
          <p:nvPr/>
        </p:nvGrpSpPr>
        <p:grpSpPr>
          <a:xfrm>
            <a:off x="7839753" y="1397123"/>
            <a:ext cx="2899878" cy="671512"/>
            <a:chOff x="590379" y="1380988"/>
            <a:chExt cx="8306049" cy="671512"/>
          </a:xfrm>
        </p:grpSpPr>
        <p:sp>
          <p:nvSpPr>
            <p:cNvPr id="7" name="TextBox 3">
              <a:extLst>
                <a:ext uri="{FF2B5EF4-FFF2-40B4-BE49-F238E27FC236}">
                  <a16:creationId xmlns:a16="http://schemas.microsoft.com/office/drawing/2014/main" id="{BBA55A72-613A-3F06-962E-BACD7405E0E8}"/>
                </a:ext>
              </a:extLst>
            </p:cNvPr>
            <p:cNvSpPr/>
            <p:nvPr/>
          </p:nvSpPr>
          <p:spPr>
            <a:xfrm>
              <a:off x="590379" y="1470203"/>
              <a:ext cx="8306049" cy="441744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45000" rIns="90000" bIns="45000" anchor="t" anchorCtr="0" compatLnSpc="0">
              <a:spAutoFit/>
            </a:bodyPr>
            <a:lstStyle/>
            <a:p>
              <a:pPr algn="ctr">
                <a:defRPr sz="1800"/>
              </a:pPr>
              <a:r>
                <a:rPr lang="sk-SK" sz="2400" i="0" u="none" strike="noStrike" kern="1200" spc="0" dirty="0">
                  <a:ln>
                    <a:noFill/>
                  </a:ln>
                  <a:solidFill>
                    <a:schemeClr val="tx2"/>
                  </a:solidFill>
                  <a:ea typeface="Microsoft YaHei" pitchFamily="2"/>
                  <a:cs typeface="Lucida Sans" pitchFamily="2"/>
                </a:rPr>
                <a:t>Transparent</a:t>
              </a:r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B64DB9B6-AF0B-DA7D-836C-CF484FF09E44}"/>
                </a:ext>
              </a:extLst>
            </p:cNvPr>
            <p:cNvSpPr/>
            <p:nvPr/>
          </p:nvSpPr>
          <p:spPr>
            <a:xfrm>
              <a:off x="590379" y="1380988"/>
              <a:ext cx="8306049" cy="671512"/>
            </a:xfrm>
            <a:prstGeom prst="roundRect">
              <a:avLst/>
            </a:prstGeom>
            <a:noFill/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en-SK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B80E2B8-A71F-261C-C92B-A23AC02BF50D}"/>
              </a:ext>
            </a:extLst>
          </p:cNvPr>
          <p:cNvGrpSpPr>
            <a:grpSpLocks noChangeAspect="1"/>
          </p:cNvGrpSpPr>
          <p:nvPr/>
        </p:nvGrpSpPr>
        <p:grpSpPr>
          <a:xfrm>
            <a:off x="198029" y="2338126"/>
            <a:ext cx="5868812" cy="3133459"/>
            <a:chOff x="198029" y="2338126"/>
            <a:chExt cx="5868812" cy="3133459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946FEB4A-7361-EC38-3561-ED209AA1BD6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08471" y="2755925"/>
              <a:ext cx="5628610" cy="2480474"/>
              <a:chOff x="1503836" y="2287303"/>
              <a:chExt cx="9480415" cy="4177928"/>
            </a:xfrm>
          </p:grpSpPr>
          <p:pic>
            <p:nvPicPr>
              <p:cNvPr id="52" name="Picture 51" descr="A diagram of a service engine&#10;&#10;Description automatically generated">
                <a:extLst>
                  <a:ext uri="{FF2B5EF4-FFF2-40B4-BE49-F238E27FC236}">
                    <a16:creationId xmlns:a16="http://schemas.microsoft.com/office/drawing/2014/main" id="{03F2D5FE-14B5-02BB-6068-9F649726D96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40769" r="40876"/>
              <a:stretch/>
            </p:blipFill>
            <p:spPr>
              <a:xfrm>
                <a:off x="5681133" y="2287303"/>
                <a:ext cx="1426633" cy="4177928"/>
              </a:xfrm>
              <a:prstGeom prst="rect">
                <a:avLst/>
              </a:prstGeom>
            </p:spPr>
          </p:pic>
          <p:pic>
            <p:nvPicPr>
              <p:cNvPr id="53" name="Picture 51">
                <a:extLst>
                  <a:ext uri="{FF2B5EF4-FFF2-40B4-BE49-F238E27FC236}">
                    <a16:creationId xmlns:a16="http://schemas.microsoft.com/office/drawing/2014/main" id="{FB873536-2EBB-A5CE-4A5A-A1502A11DB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/>
                <a:alphaModFix/>
              </a:blip>
              <a:srcRect/>
              <a:stretch>
                <a:fillRect/>
              </a:stretch>
            </p:blipFill>
            <p:spPr>
              <a:xfrm>
                <a:off x="9665294" y="3737003"/>
                <a:ext cx="1197000" cy="1197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4" name="3D Model 53">
                <a:extLst>
                  <a:ext uri="{FF2B5EF4-FFF2-40B4-BE49-F238E27FC236}">
                    <a16:creationId xmlns:a16="http://schemas.microsoft.com/office/drawing/2014/main" id="{2364048B-E605-5454-D4D3-5865FBB538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lum/>
                <a:alphaModFix/>
              </a:blip>
              <a:srcRect/>
              <a:stretch>
                <a:fillRect/>
              </a:stretch>
            </p:blipFill>
            <p:spPr>
              <a:xfrm>
                <a:off x="1560556" y="3616818"/>
                <a:ext cx="1542004" cy="106542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54A3FB65-8269-102D-47F3-29EBBA6B5A2D}"/>
                  </a:ext>
                </a:extLst>
              </p:cNvPr>
              <p:cNvSpPr/>
              <p:nvPr/>
            </p:nvSpPr>
            <p:spPr>
              <a:xfrm>
                <a:off x="5681133" y="2353733"/>
                <a:ext cx="1426633" cy="4042834"/>
              </a:xfrm>
              <a:prstGeom prst="rect">
                <a:avLst/>
              </a:prstGeom>
              <a:solidFill>
                <a:schemeClr val="tx2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algn="ctr"/>
                <a:endParaRPr lang="en-SK"/>
              </a:p>
            </p:txBody>
          </p: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2F200320-562A-2DB5-0AF8-3E6658FAF45F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681133" y="3514669"/>
                <a:ext cx="1426632" cy="2040662"/>
                <a:chOff x="3916820" y="2405849"/>
                <a:chExt cx="1426632" cy="2040662"/>
              </a:xfrm>
            </p:grpSpPr>
            <p:sp>
              <p:nvSpPr>
                <p:cNvPr id="59" name="TextBox 37">
                  <a:extLst>
                    <a:ext uri="{FF2B5EF4-FFF2-40B4-BE49-F238E27FC236}">
                      <a16:creationId xmlns:a16="http://schemas.microsoft.com/office/drawing/2014/main" id="{6790F611-64F2-B169-7EEE-D931F35478E2}"/>
                    </a:ext>
                  </a:extLst>
                </p:cNvPr>
                <p:cNvSpPr/>
                <p:nvPr/>
              </p:nvSpPr>
              <p:spPr>
                <a:xfrm>
                  <a:off x="3916820" y="3533776"/>
                  <a:ext cx="1426632" cy="912735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0000" tIns="45000" rIns="90000" bIns="45000" anchor="t" anchorCtr="0" compatLnSpc="0">
                  <a:spAutoFit/>
                </a:bodyPr>
                <a:lstStyle/>
                <a:p>
                  <a:pPr marL="0" marR="0" lvl="0" indent="0" algn="ctr" rtl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/>
                  </a:pPr>
                  <a:r>
                    <a:rPr lang="sk-SK" sz="1200" b="0" i="0" u="none" strike="noStrike" kern="1200" spc="0" dirty="0">
                      <a:ln>
                        <a:noFill/>
                      </a:ln>
                      <a:latin typeface="Amazon Ember" pitchFamily="18"/>
                      <a:ea typeface="Microsoft YaHei" pitchFamily="2"/>
                      <a:cs typeface="Lucida Sans" pitchFamily="2"/>
                    </a:rPr>
                    <a:t>Forward Proxy </a:t>
                  </a:r>
                </a:p>
                <a:p>
                  <a:pPr marL="0" marR="0" lvl="0" indent="0" algn="ctr" rtl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/>
                  </a:pPr>
                  <a:r>
                    <a:rPr lang="sk-SK" sz="1200" dirty="0">
                      <a:latin typeface="Amazon Ember" pitchFamily="18"/>
                      <a:ea typeface="Microsoft YaHei" pitchFamily="2"/>
                      <a:cs typeface="Lucida Sans" pitchFamily="2"/>
                    </a:rPr>
                    <a:t>S</a:t>
                  </a:r>
                  <a:r>
                    <a:rPr lang="sk-SK" sz="1200" b="0" i="0" u="none" strike="noStrike" kern="1200" spc="0" dirty="0">
                      <a:ln>
                        <a:noFill/>
                      </a:ln>
                      <a:latin typeface="Amazon Ember" pitchFamily="18"/>
                      <a:ea typeface="Microsoft YaHei" pitchFamily="2"/>
                      <a:cs typeface="Lucida Sans" pitchFamily="2"/>
                    </a:rPr>
                    <a:t>erver</a:t>
                  </a:r>
                </a:p>
              </p:txBody>
            </p:sp>
            <p:pic>
              <p:nvPicPr>
                <p:cNvPr id="60" name="Picture 33">
                  <a:extLst>
                    <a:ext uri="{FF2B5EF4-FFF2-40B4-BE49-F238E27FC236}">
                      <a16:creationId xmlns:a16="http://schemas.microsoft.com/office/drawing/2014/main" id="{3F4115B4-AA64-692B-34E3-129ED4C9F02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lum/>
                  <a:alphaModFix/>
                </a:blip>
                <a:srcRect/>
                <a:stretch>
                  <a:fillRect/>
                </a:stretch>
              </p:blipFill>
              <p:spPr>
                <a:xfrm>
                  <a:off x="4021740" y="2405849"/>
                  <a:ext cx="1269720" cy="126972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57" name="TextBox 37">
                <a:extLst>
                  <a:ext uri="{FF2B5EF4-FFF2-40B4-BE49-F238E27FC236}">
                    <a16:creationId xmlns:a16="http://schemas.microsoft.com/office/drawing/2014/main" id="{2D834A23-A7DE-A6B1-C1CC-2FED8A445B92}"/>
                  </a:ext>
                </a:extLst>
              </p:cNvPr>
              <p:cNvSpPr/>
              <p:nvPr/>
            </p:nvSpPr>
            <p:spPr>
              <a:xfrm>
                <a:off x="9469806" y="5032011"/>
                <a:ext cx="1514445" cy="469508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90000" tIns="45000" rIns="90000" bIns="45000" anchor="t" anchorCtr="0" compatLnSpc="0">
                <a:spAutoFit/>
              </a:bodyPr>
              <a:lstStyle/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/>
                </a:pPr>
                <a:r>
                  <a:rPr lang="sk-SK" sz="1200" b="0" i="0" u="none" strike="noStrike" kern="1200" spc="0" dirty="0">
                    <a:ln>
                      <a:noFill/>
                    </a:ln>
                    <a:latin typeface="Amazon Ember" pitchFamily="18"/>
                    <a:ea typeface="Microsoft YaHei" pitchFamily="2"/>
                    <a:cs typeface="Lucida Sans" pitchFamily="2"/>
                  </a:rPr>
                  <a:t>Webserver</a:t>
                </a:r>
              </a:p>
            </p:txBody>
          </p:sp>
          <p:sp>
            <p:nvSpPr>
              <p:cNvPr id="58" name="TextBox 37">
                <a:extLst>
                  <a:ext uri="{FF2B5EF4-FFF2-40B4-BE49-F238E27FC236}">
                    <a16:creationId xmlns:a16="http://schemas.microsoft.com/office/drawing/2014/main" id="{3AA814F3-5D3E-1D06-A959-6F924BF1FA62}"/>
                  </a:ext>
                </a:extLst>
              </p:cNvPr>
              <p:cNvSpPr/>
              <p:nvPr/>
            </p:nvSpPr>
            <p:spPr>
              <a:xfrm>
                <a:off x="1503836" y="4745076"/>
                <a:ext cx="1542004" cy="388736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90000" tIns="45000" rIns="90000" bIns="45000" anchor="t" anchorCtr="0" compatLnSpc="0">
                <a:spAutoFit/>
              </a:bodyPr>
              <a:lstStyle/>
              <a:p>
                <a:pPr marL="0" marR="0" lvl="0" indent="0" algn="ctr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/>
                </a:pPr>
                <a:r>
                  <a:rPr lang="sk-SK" sz="1200" dirty="0">
                    <a:latin typeface="Amazon Ember" pitchFamily="18"/>
                    <a:ea typeface="Microsoft YaHei" pitchFamily="2"/>
                    <a:cs typeface="Lucida Sans" pitchFamily="2"/>
                  </a:rPr>
                  <a:t>C</a:t>
                </a:r>
                <a:r>
                  <a:rPr lang="sk-SK" sz="1200" b="0" i="0" u="none" strike="noStrike" kern="1200" spc="0" dirty="0">
                    <a:ln>
                      <a:noFill/>
                    </a:ln>
                    <a:latin typeface="Amazon Ember" pitchFamily="18"/>
                    <a:ea typeface="Microsoft YaHei" pitchFamily="2"/>
                    <a:cs typeface="Lucida Sans" pitchFamily="2"/>
                  </a:rPr>
                  <a:t>lient</a:t>
                </a:r>
              </a:p>
            </p:txBody>
          </p:sp>
        </p:grp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439D6F1A-C8BF-5B85-96DB-61CB0CEE8F1B}"/>
                </a:ext>
              </a:extLst>
            </p:cNvPr>
            <p:cNvSpPr/>
            <p:nvPr/>
          </p:nvSpPr>
          <p:spPr>
            <a:xfrm>
              <a:off x="198029" y="2338126"/>
              <a:ext cx="5868812" cy="3133459"/>
            </a:xfrm>
            <a:prstGeom prst="rect">
              <a:avLst/>
            </a:prstGeom>
            <a:noFill/>
            <a:ln w="12700">
              <a:solidFill>
                <a:srgbClr val="1E1E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en-SK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315BE8D1-D977-C900-56BD-137582EB7903}"/>
              </a:ext>
            </a:extLst>
          </p:cNvPr>
          <p:cNvGrpSpPr>
            <a:grpSpLocks noChangeAspect="1"/>
          </p:cNvGrpSpPr>
          <p:nvPr/>
        </p:nvGrpSpPr>
        <p:grpSpPr>
          <a:xfrm>
            <a:off x="6194784" y="2345704"/>
            <a:ext cx="5868812" cy="3133459"/>
            <a:chOff x="6194784" y="2345704"/>
            <a:chExt cx="5868812" cy="3133459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49672B6-A90D-3991-B5BF-8411BE574C2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229121" y="2795365"/>
              <a:ext cx="5764851" cy="2400267"/>
              <a:chOff x="244159" y="524838"/>
              <a:chExt cx="12627291" cy="5257527"/>
            </a:xfrm>
          </p:grpSpPr>
          <p:pic>
            <p:nvPicPr>
              <p:cNvPr id="64" name="Picture 51">
                <a:extLst>
                  <a:ext uri="{FF2B5EF4-FFF2-40B4-BE49-F238E27FC236}">
                    <a16:creationId xmlns:a16="http://schemas.microsoft.com/office/drawing/2014/main" id="{93723B85-3DD2-D0C8-F86B-60BB503E73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/>
                <a:alphaModFix/>
              </a:blip>
              <a:srcRect/>
              <a:stretch>
                <a:fillRect/>
              </a:stretch>
            </p:blipFill>
            <p:spPr>
              <a:xfrm>
                <a:off x="11082392" y="2304888"/>
                <a:ext cx="1652462" cy="165246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5" name="3D Model 53">
                <a:extLst>
                  <a:ext uri="{FF2B5EF4-FFF2-40B4-BE49-F238E27FC236}">
                    <a16:creationId xmlns:a16="http://schemas.microsoft.com/office/drawing/2014/main" id="{8AFE6993-40D8-31DD-276D-34F8E01707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lum/>
                <a:alphaModFix/>
              </a:blip>
              <a:srcRect/>
              <a:stretch>
                <a:fillRect/>
              </a:stretch>
            </p:blipFill>
            <p:spPr>
              <a:xfrm>
                <a:off x="322461" y="2213805"/>
                <a:ext cx="2128741" cy="147081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16CC6E9F-B0A9-C888-F4DA-B79605CEA814}"/>
                  </a:ext>
                </a:extLst>
              </p:cNvPr>
              <p:cNvSpPr/>
              <p:nvPr/>
            </p:nvSpPr>
            <p:spPr>
              <a:xfrm>
                <a:off x="5963278" y="524838"/>
                <a:ext cx="1969470" cy="5257527"/>
              </a:xfrm>
              <a:prstGeom prst="rect">
                <a:avLst/>
              </a:prstGeom>
              <a:solidFill>
                <a:schemeClr val="tx2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algn="ctr"/>
                <a:endParaRPr lang="en-SK"/>
              </a:p>
            </p:txBody>
          </p:sp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EDA05309-996A-7FF2-45ED-E649D50DE931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963277" y="1810884"/>
                <a:ext cx="1969470" cy="3012557"/>
                <a:chOff x="3916820" y="2176491"/>
                <a:chExt cx="1426632" cy="2182217"/>
              </a:xfrm>
            </p:grpSpPr>
            <p:sp>
              <p:nvSpPr>
                <p:cNvPr id="90" name="TextBox 37">
                  <a:extLst>
                    <a:ext uri="{FF2B5EF4-FFF2-40B4-BE49-F238E27FC236}">
                      <a16:creationId xmlns:a16="http://schemas.microsoft.com/office/drawing/2014/main" id="{4F10C523-8A85-DB7E-549C-928BCD89CFB8}"/>
                    </a:ext>
                  </a:extLst>
                </p:cNvPr>
                <p:cNvSpPr/>
                <p:nvPr/>
              </p:nvSpPr>
              <p:spPr>
                <a:xfrm>
                  <a:off x="3916820" y="3445974"/>
                  <a:ext cx="1426632" cy="912734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0000" tIns="45000" rIns="90000" bIns="45000" anchor="t" anchorCtr="0" compatLnSpc="0">
                  <a:spAutoFit/>
                </a:bodyPr>
                <a:lstStyle/>
                <a:p>
                  <a:pPr marL="0" marR="0" lvl="0" indent="0" algn="ctr" rtl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/>
                  </a:pPr>
                  <a:r>
                    <a:rPr lang="sk-SK" sz="1200" b="0" i="0" u="none" strike="noStrike" kern="1200" spc="0" dirty="0">
                      <a:ln>
                        <a:noFill/>
                      </a:ln>
                      <a:latin typeface="Amazon Ember" pitchFamily="18"/>
                      <a:ea typeface="Microsoft YaHei" pitchFamily="2"/>
                      <a:cs typeface="Lucida Sans" pitchFamily="2"/>
                    </a:rPr>
                    <a:t>Forward Proxy </a:t>
                  </a:r>
                </a:p>
                <a:p>
                  <a:pPr marL="0" marR="0" lvl="0" indent="0" algn="ctr" rtl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/>
                  </a:pPr>
                  <a:r>
                    <a:rPr lang="sk-SK" sz="1200" dirty="0">
                      <a:latin typeface="Amazon Ember" pitchFamily="18"/>
                      <a:ea typeface="Microsoft YaHei" pitchFamily="2"/>
                      <a:cs typeface="Lucida Sans" pitchFamily="2"/>
                    </a:rPr>
                    <a:t>S</a:t>
                  </a:r>
                  <a:r>
                    <a:rPr lang="sk-SK" sz="1200" b="0" i="0" u="none" strike="noStrike" kern="1200" spc="0" dirty="0">
                      <a:ln>
                        <a:noFill/>
                      </a:ln>
                      <a:latin typeface="Amazon Ember" pitchFamily="18"/>
                      <a:ea typeface="Microsoft YaHei" pitchFamily="2"/>
                      <a:cs typeface="Lucida Sans" pitchFamily="2"/>
                    </a:rPr>
                    <a:t>erver</a:t>
                  </a:r>
                </a:p>
              </p:txBody>
            </p:sp>
            <p:pic>
              <p:nvPicPr>
                <p:cNvPr id="91" name="Picture 33">
                  <a:extLst>
                    <a:ext uri="{FF2B5EF4-FFF2-40B4-BE49-F238E27FC236}">
                      <a16:creationId xmlns:a16="http://schemas.microsoft.com/office/drawing/2014/main" id="{D26C7A23-A25B-E1C0-F40C-392197FA31D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lum/>
                  <a:alphaModFix/>
                </a:blip>
                <a:srcRect/>
                <a:stretch>
                  <a:fillRect/>
                </a:stretch>
              </p:blipFill>
              <p:spPr>
                <a:xfrm>
                  <a:off x="4021738" y="2176491"/>
                  <a:ext cx="1269721" cy="126972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68" name="TextBox 37">
                <a:extLst>
                  <a:ext uri="{FF2B5EF4-FFF2-40B4-BE49-F238E27FC236}">
                    <a16:creationId xmlns:a16="http://schemas.microsoft.com/office/drawing/2014/main" id="{F8B194F0-4D13-E9D6-6BE2-6918F40E140F}"/>
                  </a:ext>
                </a:extLst>
              </p:cNvPr>
              <p:cNvSpPr/>
              <p:nvPr/>
            </p:nvSpPr>
            <p:spPr>
              <a:xfrm>
                <a:off x="10975772" y="3987845"/>
                <a:ext cx="1895678" cy="610574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90000" tIns="45000" rIns="90000" bIns="45000" anchor="t" anchorCtr="0" compatLnSpc="0">
                <a:spAutoFit/>
              </a:bodyPr>
              <a:lstStyle/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/>
                </a:pPr>
                <a:r>
                  <a:rPr lang="sk-SK" sz="1200" b="0" i="0" u="none" strike="noStrike" kern="1200" spc="0" dirty="0">
                    <a:ln>
                      <a:noFill/>
                    </a:ln>
                    <a:latin typeface="Amazon Ember" pitchFamily="18"/>
                    <a:ea typeface="Microsoft YaHei" pitchFamily="2"/>
                    <a:cs typeface="Lucida Sans" pitchFamily="2"/>
                  </a:rPr>
                  <a:t>Webserver</a:t>
                </a:r>
              </a:p>
            </p:txBody>
          </p:sp>
          <p:sp>
            <p:nvSpPr>
              <p:cNvPr id="79" name="TextBox 37">
                <a:extLst>
                  <a:ext uri="{FF2B5EF4-FFF2-40B4-BE49-F238E27FC236}">
                    <a16:creationId xmlns:a16="http://schemas.microsoft.com/office/drawing/2014/main" id="{0B94D17A-3D74-B4BA-7DA8-B154D635C7C8}"/>
                  </a:ext>
                </a:extLst>
              </p:cNvPr>
              <p:cNvSpPr/>
              <p:nvPr/>
            </p:nvSpPr>
            <p:spPr>
              <a:xfrm>
                <a:off x="244159" y="3771369"/>
                <a:ext cx="2128741" cy="536651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90000" tIns="45000" rIns="90000" bIns="45000" anchor="t" anchorCtr="0" compatLnSpc="0">
                <a:spAutoFit/>
              </a:bodyPr>
              <a:lstStyle/>
              <a:p>
                <a:pPr marL="0" marR="0" lvl="0" indent="0" algn="ctr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/>
                </a:pPr>
                <a:r>
                  <a:rPr lang="sk-SK" sz="1200" dirty="0">
                    <a:latin typeface="Amazon Ember" pitchFamily="18"/>
                    <a:ea typeface="Microsoft YaHei" pitchFamily="2"/>
                    <a:cs typeface="Lucida Sans" pitchFamily="2"/>
                  </a:rPr>
                  <a:t>C</a:t>
                </a:r>
                <a:r>
                  <a:rPr lang="sk-SK" sz="1200" b="0" i="0" u="none" strike="noStrike" kern="1200" spc="0" dirty="0">
                    <a:ln>
                      <a:noFill/>
                    </a:ln>
                    <a:latin typeface="Amazon Ember" pitchFamily="18"/>
                    <a:ea typeface="Microsoft YaHei" pitchFamily="2"/>
                    <a:cs typeface="Lucida Sans" pitchFamily="2"/>
                  </a:rPr>
                  <a:t>lient</a:t>
                </a:r>
              </a:p>
            </p:txBody>
          </p:sp>
        </p:grp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EE8BD4D9-2252-DE43-6C0D-9E39EBF45059}"/>
                </a:ext>
              </a:extLst>
            </p:cNvPr>
            <p:cNvSpPr/>
            <p:nvPr/>
          </p:nvSpPr>
          <p:spPr>
            <a:xfrm>
              <a:off x="6194784" y="2345704"/>
              <a:ext cx="5868812" cy="3133459"/>
            </a:xfrm>
            <a:prstGeom prst="rect">
              <a:avLst/>
            </a:prstGeom>
            <a:noFill/>
            <a:ln w="12700">
              <a:solidFill>
                <a:srgbClr val="1E1E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en-SK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A9BF00C-5175-3D29-8FE7-67843F80FD2A}"/>
              </a:ext>
            </a:extLst>
          </p:cNvPr>
          <p:cNvGrpSpPr>
            <a:grpSpLocks noChangeAspect="1"/>
          </p:cNvGrpSpPr>
          <p:nvPr/>
        </p:nvGrpSpPr>
        <p:grpSpPr>
          <a:xfrm>
            <a:off x="2321727" y="3113984"/>
            <a:ext cx="1548723" cy="381746"/>
            <a:chOff x="590379" y="1380988"/>
            <a:chExt cx="8306049" cy="671512"/>
          </a:xfrm>
        </p:grpSpPr>
        <p:sp>
          <p:nvSpPr>
            <p:cNvPr id="11" name="TextBox 3">
              <a:extLst>
                <a:ext uri="{FF2B5EF4-FFF2-40B4-BE49-F238E27FC236}">
                  <a16:creationId xmlns:a16="http://schemas.microsoft.com/office/drawing/2014/main" id="{42AFE03A-0CE4-EB44-7122-F89DC681C214}"/>
                </a:ext>
              </a:extLst>
            </p:cNvPr>
            <p:cNvSpPr/>
            <p:nvPr/>
          </p:nvSpPr>
          <p:spPr>
            <a:xfrm>
              <a:off x="590379" y="1470203"/>
              <a:ext cx="8306049" cy="525041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45000" rIns="90000" bIns="45000" anchor="t" anchorCtr="0" compatLnSpc="0">
              <a:spAutoFit/>
            </a:bodyPr>
            <a:lstStyle/>
            <a:p>
              <a:pPr algn="ctr">
                <a:defRPr sz="1800"/>
              </a:pPr>
              <a:r>
                <a:rPr lang="sk-SK" sz="1400" b="1" dirty="0">
                  <a:ea typeface="Microsoft YaHei" pitchFamily="2"/>
                  <a:cs typeface="Lucida Sans" pitchFamily="2"/>
                </a:rPr>
                <a:t>m</a:t>
              </a:r>
              <a:r>
                <a:rPr lang="sk-SK" sz="1400" b="1" i="0" u="none" strike="noStrike" kern="1200" spc="0" dirty="0">
                  <a:ln>
                    <a:noFill/>
                  </a:ln>
                  <a:ea typeface="Microsoft YaHei" pitchFamily="2"/>
                  <a:cs typeface="Lucida Sans" pitchFamily="2"/>
                </a:rPr>
                <a:t>yproxy.com:3128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EE48490F-1A0B-68EB-B380-C006EB270A1B}"/>
                </a:ext>
              </a:extLst>
            </p:cNvPr>
            <p:cNvSpPr/>
            <p:nvPr/>
          </p:nvSpPr>
          <p:spPr>
            <a:xfrm>
              <a:off x="590379" y="1380988"/>
              <a:ext cx="8306049" cy="671512"/>
            </a:xfrm>
            <a:prstGeom prst="round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en-SK"/>
            </a:p>
          </p:txBody>
        </p:sp>
      </p:grpSp>
    </p:spTree>
    <p:extLst>
      <p:ext uri="{BB962C8B-B14F-4D97-AF65-F5344CB8AC3E}">
        <p14:creationId xmlns:p14="http://schemas.microsoft.com/office/powerpoint/2010/main" val="266537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Simple background Stock Images - Search Stock Images on Everypixel">
            <a:extLst>
              <a:ext uri="{FF2B5EF4-FFF2-40B4-BE49-F238E27FC236}">
                <a16:creationId xmlns:a16="http://schemas.microsoft.com/office/drawing/2014/main" id="{FCC8CB45-5A2F-BA8B-6840-E98481299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ntertitel 2">
            <a:extLst>
              <a:ext uri="{FF2B5EF4-FFF2-40B4-BE49-F238E27FC236}">
                <a16:creationId xmlns:a16="http://schemas.microsoft.com/office/drawing/2014/main" id="{448B11E0-DB08-D1E5-3C96-814908271765}"/>
              </a:ext>
            </a:extLst>
          </p:cNvPr>
          <p:cNvSpPr txBox="1">
            <a:spLocks/>
          </p:cNvSpPr>
          <p:nvPr/>
        </p:nvSpPr>
        <p:spPr bwMode="gray">
          <a:xfrm>
            <a:off x="0" y="6480000"/>
            <a:ext cx="12192000" cy="378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6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0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TeleNeo Office ExtraBold"/>
                <a:ea typeface="+mn-ea"/>
                <a:cs typeface="+mn-cs"/>
              </a:rPr>
              <a:t>More on network security | Michl Salanci | Deutsche Telekom Systems Solutions Slovakia | AWS Community Days Switzerland | 27. 6. 2024</a:t>
            </a:r>
          </a:p>
        </p:txBody>
      </p:sp>
      <p:sp>
        <p:nvSpPr>
          <p:cNvPr id="43" name="Titel 1">
            <a:extLst>
              <a:ext uri="{FF2B5EF4-FFF2-40B4-BE49-F238E27FC236}">
                <a16:creationId xmlns:a16="http://schemas.microsoft.com/office/drawing/2014/main" id="{C84F3C2F-0A4F-BFBB-73F4-FCF868AC6EBB}"/>
              </a:ext>
            </a:extLst>
          </p:cNvPr>
          <p:cNvSpPr txBox="1">
            <a:spLocks/>
          </p:cNvSpPr>
          <p:nvPr/>
        </p:nvSpPr>
        <p:spPr bwMode="gray">
          <a:xfrm>
            <a:off x="412700" y="538295"/>
            <a:ext cx="11303049" cy="56012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/>
              <a:t>Configuration on client’s side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2AB1F50-3B32-5B41-CA26-1A7952ECE4A1}"/>
              </a:ext>
            </a:extLst>
          </p:cNvPr>
          <p:cNvGrpSpPr>
            <a:grpSpLocks noChangeAspect="1"/>
          </p:cNvGrpSpPr>
          <p:nvPr/>
        </p:nvGrpSpPr>
        <p:grpSpPr>
          <a:xfrm>
            <a:off x="1662134" y="1382755"/>
            <a:ext cx="2899878" cy="671512"/>
            <a:chOff x="590379" y="1380988"/>
            <a:chExt cx="8306049" cy="67151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666B194-6874-7EEC-6232-BE57B27FBF29}"/>
                </a:ext>
              </a:extLst>
            </p:cNvPr>
            <p:cNvSpPr/>
            <p:nvPr/>
          </p:nvSpPr>
          <p:spPr>
            <a:xfrm>
              <a:off x="590379" y="1470203"/>
              <a:ext cx="8306049" cy="441744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45000" rIns="90000" bIns="45000" anchor="t" anchorCtr="0" compatLnSpc="0">
              <a:spAutoFit/>
            </a:bodyPr>
            <a:lstStyle/>
            <a:p>
              <a:pPr algn="ctr">
                <a:defRPr sz="1800"/>
              </a:pPr>
              <a:r>
                <a:rPr lang="sk-SK" sz="2400" i="0" u="none" strike="noStrike" kern="1200" spc="0" dirty="0">
                  <a:ln>
                    <a:noFill/>
                  </a:ln>
                  <a:solidFill>
                    <a:schemeClr val="tx2"/>
                  </a:solidFill>
                  <a:ea typeface="Microsoft YaHei" pitchFamily="2"/>
                  <a:cs typeface="Lucida Sans" pitchFamily="2"/>
                </a:rPr>
                <a:t>Explicit</a:t>
              </a:r>
            </a:p>
          </p:txBody>
        </p:sp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1C106EDC-BAFF-91F8-2B2F-110AB7A58EC0}"/>
                </a:ext>
              </a:extLst>
            </p:cNvPr>
            <p:cNvSpPr/>
            <p:nvPr/>
          </p:nvSpPr>
          <p:spPr>
            <a:xfrm>
              <a:off x="590379" y="1380988"/>
              <a:ext cx="8306049" cy="671512"/>
            </a:xfrm>
            <a:prstGeom prst="roundRect">
              <a:avLst/>
            </a:prstGeom>
            <a:noFill/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en-SK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F457E3A-C327-926C-E386-859187DB8E91}"/>
              </a:ext>
            </a:extLst>
          </p:cNvPr>
          <p:cNvGrpSpPr>
            <a:grpSpLocks noChangeAspect="1"/>
          </p:cNvGrpSpPr>
          <p:nvPr/>
        </p:nvGrpSpPr>
        <p:grpSpPr>
          <a:xfrm>
            <a:off x="7839753" y="1397123"/>
            <a:ext cx="2899878" cy="671512"/>
            <a:chOff x="590379" y="1380988"/>
            <a:chExt cx="8306049" cy="671512"/>
          </a:xfrm>
        </p:grpSpPr>
        <p:sp>
          <p:nvSpPr>
            <p:cNvPr id="7" name="TextBox 3">
              <a:extLst>
                <a:ext uri="{FF2B5EF4-FFF2-40B4-BE49-F238E27FC236}">
                  <a16:creationId xmlns:a16="http://schemas.microsoft.com/office/drawing/2014/main" id="{71A663FB-BE62-B207-A2F0-F628E7C3038A}"/>
                </a:ext>
              </a:extLst>
            </p:cNvPr>
            <p:cNvSpPr/>
            <p:nvPr/>
          </p:nvSpPr>
          <p:spPr>
            <a:xfrm>
              <a:off x="590379" y="1470203"/>
              <a:ext cx="8306049" cy="441744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45000" rIns="90000" bIns="45000" anchor="t" anchorCtr="0" compatLnSpc="0">
              <a:spAutoFit/>
            </a:bodyPr>
            <a:lstStyle/>
            <a:p>
              <a:pPr algn="ctr">
                <a:defRPr sz="1800"/>
              </a:pPr>
              <a:r>
                <a:rPr lang="sk-SK" sz="2400" i="0" u="none" strike="noStrike" kern="1200" spc="0" dirty="0">
                  <a:ln>
                    <a:noFill/>
                  </a:ln>
                  <a:solidFill>
                    <a:schemeClr val="tx2"/>
                  </a:solidFill>
                  <a:ea typeface="Microsoft YaHei" pitchFamily="2"/>
                  <a:cs typeface="Lucida Sans" pitchFamily="2"/>
                </a:rPr>
                <a:t>Transparent</a:t>
              </a:r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F477FD0A-F6B8-3D6A-D3EC-0A7B59B679E3}"/>
                </a:ext>
              </a:extLst>
            </p:cNvPr>
            <p:cNvSpPr/>
            <p:nvPr/>
          </p:nvSpPr>
          <p:spPr>
            <a:xfrm>
              <a:off x="590379" y="1380988"/>
              <a:ext cx="8306049" cy="671512"/>
            </a:xfrm>
            <a:prstGeom prst="roundRect">
              <a:avLst/>
            </a:prstGeom>
            <a:noFill/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en-SK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A6DA410-BE34-3A5E-D6B7-8451E42FB26C}"/>
              </a:ext>
            </a:extLst>
          </p:cNvPr>
          <p:cNvGrpSpPr>
            <a:grpSpLocks noChangeAspect="1"/>
          </p:cNvGrpSpPr>
          <p:nvPr/>
        </p:nvGrpSpPr>
        <p:grpSpPr>
          <a:xfrm>
            <a:off x="198029" y="2338126"/>
            <a:ext cx="5868812" cy="3133459"/>
            <a:chOff x="198029" y="2338126"/>
            <a:chExt cx="5868812" cy="3133459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4E84E7C-17D0-96AE-B035-4491D6414B0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08471" y="2755925"/>
              <a:ext cx="5817647" cy="2480474"/>
              <a:chOff x="1503836" y="2287303"/>
              <a:chExt cx="9798815" cy="4177928"/>
            </a:xfrm>
          </p:grpSpPr>
          <p:pic>
            <p:nvPicPr>
              <p:cNvPr id="12" name="Picture 11" descr="A diagram of a service engine&#10;&#10;Description automatically generated">
                <a:extLst>
                  <a:ext uri="{FF2B5EF4-FFF2-40B4-BE49-F238E27FC236}">
                    <a16:creationId xmlns:a16="http://schemas.microsoft.com/office/drawing/2014/main" id="{B6F2579F-13A3-B730-15BC-8B16DCF5E52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40769" r="40876"/>
              <a:stretch/>
            </p:blipFill>
            <p:spPr>
              <a:xfrm>
                <a:off x="5681133" y="2287303"/>
                <a:ext cx="1426633" cy="4177928"/>
              </a:xfrm>
              <a:prstGeom prst="rect">
                <a:avLst/>
              </a:prstGeom>
            </p:spPr>
          </p:pic>
          <p:pic>
            <p:nvPicPr>
              <p:cNvPr id="13" name="Picture 51">
                <a:extLst>
                  <a:ext uri="{FF2B5EF4-FFF2-40B4-BE49-F238E27FC236}">
                    <a16:creationId xmlns:a16="http://schemas.microsoft.com/office/drawing/2014/main" id="{C6C9E8EF-6736-BB7B-AAC4-9157102DD4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/>
                <a:alphaModFix/>
              </a:blip>
              <a:srcRect/>
              <a:stretch>
                <a:fillRect/>
              </a:stretch>
            </p:blipFill>
            <p:spPr>
              <a:xfrm>
                <a:off x="9665294" y="3737003"/>
                <a:ext cx="1197000" cy="1197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" name="3D Model 53">
                <a:extLst>
                  <a:ext uri="{FF2B5EF4-FFF2-40B4-BE49-F238E27FC236}">
                    <a16:creationId xmlns:a16="http://schemas.microsoft.com/office/drawing/2014/main" id="{B064B3AC-82B9-85BD-F1C0-0888464B49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lum/>
                <a:alphaModFix/>
              </a:blip>
              <a:srcRect/>
              <a:stretch>
                <a:fillRect/>
              </a:stretch>
            </p:blipFill>
            <p:spPr>
              <a:xfrm>
                <a:off x="1560556" y="3616818"/>
                <a:ext cx="1542004" cy="106542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EC92542-2A83-C0ED-7D41-E5ED6849973D}"/>
                  </a:ext>
                </a:extLst>
              </p:cNvPr>
              <p:cNvSpPr/>
              <p:nvPr/>
            </p:nvSpPr>
            <p:spPr>
              <a:xfrm>
                <a:off x="5681133" y="2353733"/>
                <a:ext cx="1426633" cy="4042834"/>
              </a:xfrm>
              <a:prstGeom prst="rect">
                <a:avLst/>
              </a:prstGeom>
              <a:solidFill>
                <a:schemeClr val="tx2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algn="ctr"/>
                <a:endParaRPr lang="en-SK"/>
              </a:p>
            </p:txBody>
          </p: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E90B88D2-9B88-C3C0-3B5F-CB66FC9AD838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681133" y="3514669"/>
                <a:ext cx="1426632" cy="2040662"/>
                <a:chOff x="3916820" y="2405849"/>
                <a:chExt cx="1426632" cy="2040662"/>
              </a:xfrm>
            </p:grpSpPr>
            <p:sp>
              <p:nvSpPr>
                <p:cNvPr id="20" name="TextBox 37">
                  <a:extLst>
                    <a:ext uri="{FF2B5EF4-FFF2-40B4-BE49-F238E27FC236}">
                      <a16:creationId xmlns:a16="http://schemas.microsoft.com/office/drawing/2014/main" id="{A312C3BB-9BC3-2951-E6FA-8F2CF4F08211}"/>
                    </a:ext>
                  </a:extLst>
                </p:cNvPr>
                <p:cNvSpPr/>
                <p:nvPr/>
              </p:nvSpPr>
              <p:spPr>
                <a:xfrm>
                  <a:off x="3916820" y="3533776"/>
                  <a:ext cx="1426632" cy="912735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0000" tIns="45000" rIns="90000" bIns="45000" anchor="t" anchorCtr="0" compatLnSpc="0">
                  <a:spAutoFit/>
                </a:bodyPr>
                <a:lstStyle/>
                <a:p>
                  <a:pPr marL="0" marR="0" lvl="0" indent="0" algn="ctr" rtl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/>
                  </a:pPr>
                  <a:r>
                    <a:rPr lang="sk-SK" sz="1200" b="0" i="0" u="none" strike="noStrike" kern="1200" spc="0" dirty="0">
                      <a:ln>
                        <a:noFill/>
                      </a:ln>
                      <a:latin typeface="Amazon Ember" pitchFamily="18"/>
                      <a:ea typeface="Microsoft YaHei" pitchFamily="2"/>
                      <a:cs typeface="Lucida Sans" pitchFamily="2"/>
                    </a:rPr>
                    <a:t>Forward Proxy </a:t>
                  </a:r>
                </a:p>
                <a:p>
                  <a:pPr marL="0" marR="0" lvl="0" indent="0" algn="ctr" rtl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/>
                  </a:pPr>
                  <a:r>
                    <a:rPr lang="sk-SK" sz="1200" dirty="0">
                      <a:latin typeface="Amazon Ember" pitchFamily="18"/>
                      <a:ea typeface="Microsoft YaHei" pitchFamily="2"/>
                      <a:cs typeface="Lucida Sans" pitchFamily="2"/>
                    </a:rPr>
                    <a:t>S</a:t>
                  </a:r>
                  <a:r>
                    <a:rPr lang="sk-SK" sz="1200" b="0" i="0" u="none" strike="noStrike" kern="1200" spc="0" dirty="0">
                      <a:ln>
                        <a:noFill/>
                      </a:ln>
                      <a:latin typeface="Amazon Ember" pitchFamily="18"/>
                      <a:ea typeface="Microsoft YaHei" pitchFamily="2"/>
                      <a:cs typeface="Lucida Sans" pitchFamily="2"/>
                    </a:rPr>
                    <a:t>erver</a:t>
                  </a:r>
                </a:p>
              </p:txBody>
            </p:sp>
            <p:pic>
              <p:nvPicPr>
                <p:cNvPr id="21" name="Picture 33">
                  <a:extLst>
                    <a:ext uri="{FF2B5EF4-FFF2-40B4-BE49-F238E27FC236}">
                      <a16:creationId xmlns:a16="http://schemas.microsoft.com/office/drawing/2014/main" id="{85CED156-CA9A-4451-DEAE-6671FC39B0B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lum/>
                  <a:alphaModFix/>
                </a:blip>
                <a:srcRect/>
                <a:stretch>
                  <a:fillRect/>
                </a:stretch>
              </p:blipFill>
              <p:spPr>
                <a:xfrm>
                  <a:off x="4021740" y="2405849"/>
                  <a:ext cx="1269720" cy="126972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17" name="TextBox 37">
                <a:extLst>
                  <a:ext uri="{FF2B5EF4-FFF2-40B4-BE49-F238E27FC236}">
                    <a16:creationId xmlns:a16="http://schemas.microsoft.com/office/drawing/2014/main" id="{2D5C90F7-30A2-5823-EA52-19606CD3C744}"/>
                  </a:ext>
                </a:extLst>
              </p:cNvPr>
              <p:cNvSpPr/>
              <p:nvPr/>
            </p:nvSpPr>
            <p:spPr>
              <a:xfrm>
                <a:off x="9054569" y="4970950"/>
                <a:ext cx="2248082" cy="469508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90000" tIns="45000" rIns="90000" bIns="45000" anchor="t" anchorCtr="0" compatLnSpc="0">
                <a:spAutoFit/>
              </a:bodyPr>
              <a:lstStyle/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/>
                </a:pPr>
                <a:r>
                  <a:rPr lang="sk-SK" sz="1200" b="0" i="0" u="none" strike="noStrike" kern="1200" spc="0" dirty="0">
                    <a:ln>
                      <a:noFill/>
                    </a:ln>
                    <a:highlight>
                      <a:srgbClr val="00FF00"/>
                    </a:highlight>
                    <a:latin typeface="Amazon Ember" pitchFamily="18"/>
                    <a:ea typeface="Microsoft YaHei" pitchFamily="2"/>
                    <a:cs typeface="Lucida Sans" pitchFamily="2"/>
                  </a:rPr>
                  <a:t>www.amazon.com</a:t>
                </a:r>
              </a:p>
            </p:txBody>
          </p:sp>
          <p:sp>
            <p:nvSpPr>
              <p:cNvPr id="19" name="TextBox 37">
                <a:extLst>
                  <a:ext uri="{FF2B5EF4-FFF2-40B4-BE49-F238E27FC236}">
                    <a16:creationId xmlns:a16="http://schemas.microsoft.com/office/drawing/2014/main" id="{6F03172B-0B3B-E971-4D2C-BD7E5303C718}"/>
                  </a:ext>
                </a:extLst>
              </p:cNvPr>
              <p:cNvSpPr/>
              <p:nvPr/>
            </p:nvSpPr>
            <p:spPr>
              <a:xfrm>
                <a:off x="1503836" y="4745076"/>
                <a:ext cx="1542004" cy="388736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90000" tIns="45000" rIns="90000" bIns="45000" anchor="t" anchorCtr="0" compatLnSpc="0">
                <a:spAutoFit/>
              </a:bodyPr>
              <a:lstStyle/>
              <a:p>
                <a:pPr marL="0" marR="0" lvl="0" indent="0" algn="ctr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/>
                </a:pPr>
                <a:r>
                  <a:rPr lang="sk-SK" sz="1200" dirty="0">
                    <a:latin typeface="Amazon Ember" pitchFamily="18"/>
                    <a:ea typeface="Microsoft YaHei" pitchFamily="2"/>
                    <a:cs typeface="Lucida Sans" pitchFamily="2"/>
                  </a:rPr>
                  <a:t>C</a:t>
                </a:r>
                <a:r>
                  <a:rPr lang="sk-SK" sz="1200" b="0" i="0" u="none" strike="noStrike" kern="1200" spc="0" dirty="0">
                    <a:ln>
                      <a:noFill/>
                    </a:ln>
                    <a:latin typeface="Amazon Ember" pitchFamily="18"/>
                    <a:ea typeface="Microsoft YaHei" pitchFamily="2"/>
                    <a:cs typeface="Lucida Sans" pitchFamily="2"/>
                  </a:rPr>
                  <a:t>lient</a:t>
                </a:r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6E29649-184D-836D-655A-549A0CF49E2B}"/>
                </a:ext>
              </a:extLst>
            </p:cNvPr>
            <p:cNvSpPr/>
            <p:nvPr/>
          </p:nvSpPr>
          <p:spPr>
            <a:xfrm>
              <a:off x="198029" y="2338126"/>
              <a:ext cx="5868812" cy="3133459"/>
            </a:xfrm>
            <a:prstGeom prst="rect">
              <a:avLst/>
            </a:prstGeom>
            <a:noFill/>
            <a:ln w="12700">
              <a:solidFill>
                <a:srgbClr val="1E1E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en-SK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700FA91-E3BD-D5C9-1B30-E47A286116A8}"/>
              </a:ext>
            </a:extLst>
          </p:cNvPr>
          <p:cNvGrpSpPr>
            <a:grpSpLocks noChangeAspect="1"/>
          </p:cNvGrpSpPr>
          <p:nvPr/>
        </p:nvGrpSpPr>
        <p:grpSpPr>
          <a:xfrm>
            <a:off x="6194784" y="2345704"/>
            <a:ext cx="5996755" cy="3133459"/>
            <a:chOff x="6194784" y="2345704"/>
            <a:chExt cx="5996755" cy="3133459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7CD4A13-0488-A859-A94D-65FA64EBCDF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229121" y="2795365"/>
              <a:ext cx="5962418" cy="2400267"/>
              <a:chOff x="244159" y="524838"/>
              <a:chExt cx="13060040" cy="5257527"/>
            </a:xfrm>
          </p:grpSpPr>
          <p:pic>
            <p:nvPicPr>
              <p:cNvPr id="25" name="Picture 51">
                <a:extLst>
                  <a:ext uri="{FF2B5EF4-FFF2-40B4-BE49-F238E27FC236}">
                    <a16:creationId xmlns:a16="http://schemas.microsoft.com/office/drawing/2014/main" id="{137256FC-9ACD-99F6-5CC3-86FE7C24FB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/>
                <a:alphaModFix/>
              </a:blip>
              <a:srcRect/>
              <a:stretch>
                <a:fillRect/>
              </a:stretch>
            </p:blipFill>
            <p:spPr>
              <a:xfrm>
                <a:off x="11082392" y="2304888"/>
                <a:ext cx="1652462" cy="165246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6" name="3D Model 53">
                <a:extLst>
                  <a:ext uri="{FF2B5EF4-FFF2-40B4-BE49-F238E27FC236}">
                    <a16:creationId xmlns:a16="http://schemas.microsoft.com/office/drawing/2014/main" id="{2643384C-4BA9-6589-FE11-A16318A194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lum/>
                <a:alphaModFix/>
              </a:blip>
              <a:srcRect/>
              <a:stretch>
                <a:fillRect/>
              </a:stretch>
            </p:blipFill>
            <p:spPr>
              <a:xfrm>
                <a:off x="322461" y="2213805"/>
                <a:ext cx="2128741" cy="147081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1225524-19D5-E00F-E7B0-B048F2349566}"/>
                  </a:ext>
                </a:extLst>
              </p:cNvPr>
              <p:cNvSpPr/>
              <p:nvPr/>
            </p:nvSpPr>
            <p:spPr>
              <a:xfrm>
                <a:off x="5963278" y="524838"/>
                <a:ext cx="1969470" cy="5257527"/>
              </a:xfrm>
              <a:prstGeom prst="rect">
                <a:avLst/>
              </a:prstGeom>
              <a:solidFill>
                <a:schemeClr val="tx2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algn="ctr"/>
                <a:endParaRPr lang="en-SK"/>
              </a:p>
            </p:txBody>
          </p: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0B35C26D-E120-3550-BA5D-A0D3B81C3CE2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963277" y="1810884"/>
                <a:ext cx="1969470" cy="3012557"/>
                <a:chOff x="3916820" y="2176491"/>
                <a:chExt cx="1426632" cy="2182217"/>
              </a:xfrm>
            </p:grpSpPr>
            <p:sp>
              <p:nvSpPr>
                <p:cNvPr id="31" name="TextBox 37">
                  <a:extLst>
                    <a:ext uri="{FF2B5EF4-FFF2-40B4-BE49-F238E27FC236}">
                      <a16:creationId xmlns:a16="http://schemas.microsoft.com/office/drawing/2014/main" id="{57F97C68-7FE8-7746-31DF-4A2B297263D2}"/>
                    </a:ext>
                  </a:extLst>
                </p:cNvPr>
                <p:cNvSpPr/>
                <p:nvPr/>
              </p:nvSpPr>
              <p:spPr>
                <a:xfrm>
                  <a:off x="3916820" y="3445974"/>
                  <a:ext cx="1426632" cy="912734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0000" tIns="45000" rIns="90000" bIns="45000" anchor="t" anchorCtr="0" compatLnSpc="0">
                  <a:spAutoFit/>
                </a:bodyPr>
                <a:lstStyle/>
                <a:p>
                  <a:pPr marL="0" marR="0" lvl="0" indent="0" algn="ctr" rtl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/>
                  </a:pPr>
                  <a:r>
                    <a:rPr lang="sk-SK" sz="1200" b="0" i="0" u="none" strike="noStrike" kern="1200" spc="0" dirty="0">
                      <a:ln>
                        <a:noFill/>
                      </a:ln>
                      <a:latin typeface="Amazon Ember" pitchFamily="18"/>
                      <a:ea typeface="Microsoft YaHei" pitchFamily="2"/>
                      <a:cs typeface="Lucida Sans" pitchFamily="2"/>
                    </a:rPr>
                    <a:t>Forward Proxy </a:t>
                  </a:r>
                </a:p>
                <a:p>
                  <a:pPr marL="0" marR="0" lvl="0" indent="0" algn="ctr" rtl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/>
                  </a:pPr>
                  <a:r>
                    <a:rPr lang="sk-SK" sz="1200" dirty="0">
                      <a:latin typeface="Amazon Ember" pitchFamily="18"/>
                      <a:ea typeface="Microsoft YaHei" pitchFamily="2"/>
                      <a:cs typeface="Lucida Sans" pitchFamily="2"/>
                    </a:rPr>
                    <a:t>S</a:t>
                  </a:r>
                  <a:r>
                    <a:rPr lang="sk-SK" sz="1200" b="0" i="0" u="none" strike="noStrike" kern="1200" spc="0" dirty="0">
                      <a:ln>
                        <a:noFill/>
                      </a:ln>
                      <a:latin typeface="Amazon Ember" pitchFamily="18"/>
                      <a:ea typeface="Microsoft YaHei" pitchFamily="2"/>
                      <a:cs typeface="Lucida Sans" pitchFamily="2"/>
                    </a:rPr>
                    <a:t>erver</a:t>
                  </a:r>
                </a:p>
              </p:txBody>
            </p:sp>
            <p:pic>
              <p:nvPicPr>
                <p:cNvPr id="32" name="Picture 33">
                  <a:extLst>
                    <a:ext uri="{FF2B5EF4-FFF2-40B4-BE49-F238E27FC236}">
                      <a16:creationId xmlns:a16="http://schemas.microsoft.com/office/drawing/2014/main" id="{386C4855-495D-327F-FEF6-2A92155ECA0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lum/>
                  <a:alphaModFix/>
                </a:blip>
                <a:srcRect/>
                <a:stretch>
                  <a:fillRect/>
                </a:stretch>
              </p:blipFill>
              <p:spPr>
                <a:xfrm>
                  <a:off x="4021738" y="2176491"/>
                  <a:ext cx="1269721" cy="126972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29" name="TextBox 37">
                <a:extLst>
                  <a:ext uri="{FF2B5EF4-FFF2-40B4-BE49-F238E27FC236}">
                    <a16:creationId xmlns:a16="http://schemas.microsoft.com/office/drawing/2014/main" id="{3B8952D7-ED75-2416-5217-7A819009C4BB}"/>
                  </a:ext>
                </a:extLst>
              </p:cNvPr>
              <p:cNvSpPr/>
              <p:nvPr/>
            </p:nvSpPr>
            <p:spPr>
              <a:xfrm>
                <a:off x="10281485" y="3900404"/>
                <a:ext cx="3022714" cy="610574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90000" tIns="45000" rIns="90000" bIns="45000" anchor="t" anchorCtr="0" compatLnSpc="0">
                <a:spAutoFit/>
              </a:bodyPr>
              <a:lstStyle/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/>
                </a:pPr>
                <a:r>
                  <a:rPr lang="sk-SK" sz="1200" b="0" i="0" u="none" strike="noStrike" kern="1200" spc="0" dirty="0">
                    <a:ln>
                      <a:noFill/>
                    </a:ln>
                    <a:highlight>
                      <a:srgbClr val="00FF00"/>
                    </a:highlight>
                    <a:latin typeface="Amazon Ember" pitchFamily="18"/>
                    <a:ea typeface="Microsoft YaHei" pitchFamily="2"/>
                    <a:cs typeface="Lucida Sans" pitchFamily="2"/>
                  </a:rPr>
                  <a:t>www.amazon.com</a:t>
                </a:r>
              </a:p>
            </p:txBody>
          </p:sp>
          <p:sp>
            <p:nvSpPr>
              <p:cNvPr id="30" name="TextBox 37">
                <a:extLst>
                  <a:ext uri="{FF2B5EF4-FFF2-40B4-BE49-F238E27FC236}">
                    <a16:creationId xmlns:a16="http://schemas.microsoft.com/office/drawing/2014/main" id="{CC515CF0-84A5-3406-CA13-0581D1F3B6E9}"/>
                  </a:ext>
                </a:extLst>
              </p:cNvPr>
              <p:cNvSpPr/>
              <p:nvPr/>
            </p:nvSpPr>
            <p:spPr>
              <a:xfrm>
                <a:off x="244159" y="3771369"/>
                <a:ext cx="2128741" cy="536651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90000" tIns="45000" rIns="90000" bIns="45000" anchor="t" anchorCtr="0" compatLnSpc="0">
                <a:spAutoFit/>
              </a:bodyPr>
              <a:lstStyle/>
              <a:p>
                <a:pPr marL="0" marR="0" lvl="0" indent="0" algn="ctr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/>
                </a:pPr>
                <a:r>
                  <a:rPr lang="sk-SK" sz="1200" dirty="0">
                    <a:latin typeface="Amazon Ember" pitchFamily="18"/>
                    <a:ea typeface="Microsoft YaHei" pitchFamily="2"/>
                    <a:cs typeface="Lucida Sans" pitchFamily="2"/>
                  </a:rPr>
                  <a:t>C</a:t>
                </a:r>
                <a:r>
                  <a:rPr lang="sk-SK" sz="1200" b="0" i="0" u="none" strike="noStrike" kern="1200" spc="0" dirty="0">
                    <a:ln>
                      <a:noFill/>
                    </a:ln>
                    <a:latin typeface="Amazon Ember" pitchFamily="18"/>
                    <a:ea typeface="Microsoft YaHei" pitchFamily="2"/>
                    <a:cs typeface="Lucida Sans" pitchFamily="2"/>
                  </a:rPr>
                  <a:t>lient</a:t>
                </a:r>
              </a:p>
            </p:txBody>
          </p:sp>
        </p:grp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5FD840B-2CCD-1E01-570D-AE14DFE15273}"/>
                </a:ext>
              </a:extLst>
            </p:cNvPr>
            <p:cNvSpPr/>
            <p:nvPr/>
          </p:nvSpPr>
          <p:spPr>
            <a:xfrm>
              <a:off x="6194784" y="2345704"/>
              <a:ext cx="5868812" cy="3133459"/>
            </a:xfrm>
            <a:prstGeom prst="rect">
              <a:avLst/>
            </a:prstGeom>
            <a:noFill/>
            <a:ln w="12700">
              <a:solidFill>
                <a:srgbClr val="1E1E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en-SK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C801E0E-B6C7-0EE0-518E-C2BE557CC633}"/>
              </a:ext>
            </a:extLst>
          </p:cNvPr>
          <p:cNvGrpSpPr>
            <a:grpSpLocks noChangeAspect="1"/>
          </p:cNvGrpSpPr>
          <p:nvPr/>
        </p:nvGrpSpPr>
        <p:grpSpPr>
          <a:xfrm>
            <a:off x="2321727" y="3113984"/>
            <a:ext cx="1548723" cy="381746"/>
            <a:chOff x="590379" y="1380988"/>
            <a:chExt cx="8306049" cy="671512"/>
          </a:xfrm>
        </p:grpSpPr>
        <p:sp>
          <p:nvSpPr>
            <p:cNvPr id="34" name="TextBox 3">
              <a:extLst>
                <a:ext uri="{FF2B5EF4-FFF2-40B4-BE49-F238E27FC236}">
                  <a16:creationId xmlns:a16="http://schemas.microsoft.com/office/drawing/2014/main" id="{FB5D5077-07B5-6DF8-514B-D210245610AF}"/>
                </a:ext>
              </a:extLst>
            </p:cNvPr>
            <p:cNvSpPr/>
            <p:nvPr/>
          </p:nvSpPr>
          <p:spPr>
            <a:xfrm>
              <a:off x="590379" y="1470203"/>
              <a:ext cx="8306049" cy="525041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45000" rIns="90000" bIns="45000" anchor="t" anchorCtr="0" compatLnSpc="0">
              <a:spAutoFit/>
            </a:bodyPr>
            <a:lstStyle/>
            <a:p>
              <a:pPr algn="ctr">
                <a:defRPr sz="1800"/>
              </a:pPr>
              <a:r>
                <a:rPr lang="sk-SK" sz="1400" b="1" dirty="0">
                  <a:ea typeface="Microsoft YaHei" pitchFamily="2"/>
                  <a:cs typeface="Lucida Sans" pitchFamily="2"/>
                </a:rPr>
                <a:t>m</a:t>
              </a:r>
              <a:r>
                <a:rPr lang="sk-SK" sz="1400" b="1" i="0" u="none" strike="noStrike" kern="1200" spc="0" dirty="0">
                  <a:ln>
                    <a:noFill/>
                  </a:ln>
                  <a:ea typeface="Microsoft YaHei" pitchFamily="2"/>
                  <a:cs typeface="Lucida Sans" pitchFamily="2"/>
                </a:rPr>
                <a:t>yproxy.com:3128</a:t>
              </a:r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1119BD18-F3DE-BF64-4924-CDB5BC8BA00B}"/>
                </a:ext>
              </a:extLst>
            </p:cNvPr>
            <p:cNvSpPr/>
            <p:nvPr/>
          </p:nvSpPr>
          <p:spPr>
            <a:xfrm>
              <a:off x="590379" y="1380988"/>
              <a:ext cx="8306049" cy="671512"/>
            </a:xfrm>
            <a:prstGeom prst="round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en-SK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DEDCD9E-C1FC-4246-73F7-8E81B30D09A2}"/>
              </a:ext>
            </a:extLst>
          </p:cNvPr>
          <p:cNvGrpSpPr>
            <a:grpSpLocks noChangeAspect="1"/>
          </p:cNvGrpSpPr>
          <p:nvPr/>
        </p:nvGrpSpPr>
        <p:grpSpPr>
          <a:xfrm>
            <a:off x="291826" y="2425987"/>
            <a:ext cx="4646115" cy="381746"/>
            <a:chOff x="590379" y="1380988"/>
            <a:chExt cx="8306049" cy="671512"/>
          </a:xfrm>
        </p:grpSpPr>
        <p:sp>
          <p:nvSpPr>
            <p:cNvPr id="37" name="TextBox 3">
              <a:extLst>
                <a:ext uri="{FF2B5EF4-FFF2-40B4-BE49-F238E27FC236}">
                  <a16:creationId xmlns:a16="http://schemas.microsoft.com/office/drawing/2014/main" id="{557168E0-AB83-28B2-9668-E55AFEBA6FF8}"/>
                </a:ext>
              </a:extLst>
            </p:cNvPr>
            <p:cNvSpPr/>
            <p:nvPr/>
          </p:nvSpPr>
          <p:spPr>
            <a:xfrm>
              <a:off x="590379" y="1470203"/>
              <a:ext cx="8306049" cy="525041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45000" rIns="90000" bIns="45000" anchor="t" anchorCtr="0" compatLnSpc="0">
              <a:spAutoFit/>
            </a:bodyPr>
            <a:lstStyle/>
            <a:p>
              <a:pPr algn="ctr">
                <a:defRPr sz="1800"/>
              </a:pPr>
              <a:r>
                <a:rPr lang="en-GB" sz="1400"/>
                <a:t>curl -x http://</a:t>
              </a:r>
              <a:r>
                <a:rPr lang="en-GB" sz="1400">
                  <a:highlight>
                    <a:srgbClr val="FFFF00"/>
                  </a:highlight>
                </a:rPr>
                <a:t>myproxy.com:3128</a:t>
              </a:r>
              <a:r>
                <a:rPr lang="en-GB" sz="1400"/>
                <a:t> https://</a:t>
              </a:r>
              <a:r>
                <a:rPr lang="en-GB" sz="1400">
                  <a:highlight>
                    <a:srgbClr val="00FF00"/>
                  </a:highlight>
                </a:rPr>
                <a:t>www.amazon.com</a:t>
              </a:r>
              <a:endParaRPr lang="sk-SK" sz="1400" b="1" i="0" u="none" strike="noStrike" kern="1200" spc="0" dirty="0">
                <a:ln>
                  <a:noFill/>
                </a:ln>
                <a:highlight>
                  <a:srgbClr val="00FF00"/>
                </a:highlight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5A013AB9-6971-E639-A4DC-8E2F387977A4}"/>
                </a:ext>
              </a:extLst>
            </p:cNvPr>
            <p:cNvSpPr/>
            <p:nvPr/>
          </p:nvSpPr>
          <p:spPr>
            <a:xfrm>
              <a:off x="590379" y="1380988"/>
              <a:ext cx="8306049" cy="671512"/>
            </a:xfrm>
            <a:prstGeom prst="round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en-SK"/>
            </a:p>
          </p:txBody>
        </p:sp>
      </p:grp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7206418-E4F3-884D-6C6D-706850DE4269}"/>
              </a:ext>
            </a:extLst>
          </p:cNvPr>
          <p:cNvCxnSpPr>
            <a:stCxn id="14" idx="0"/>
          </p:cNvCxnSpPr>
          <p:nvPr/>
        </p:nvCxnSpPr>
        <p:spPr>
          <a:xfrm flipV="1">
            <a:off x="699897" y="2795365"/>
            <a:ext cx="0" cy="74990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84C0FA8-7A85-F87E-CA2F-D5BB06983919}"/>
              </a:ext>
            </a:extLst>
          </p:cNvPr>
          <p:cNvGrpSpPr>
            <a:grpSpLocks noChangeAspect="1"/>
          </p:cNvGrpSpPr>
          <p:nvPr/>
        </p:nvGrpSpPr>
        <p:grpSpPr>
          <a:xfrm>
            <a:off x="2321726" y="3120242"/>
            <a:ext cx="1548723" cy="381746"/>
            <a:chOff x="590379" y="1380988"/>
            <a:chExt cx="8306049" cy="671512"/>
          </a:xfrm>
        </p:grpSpPr>
        <p:sp>
          <p:nvSpPr>
            <p:cNvPr id="42" name="TextBox 3">
              <a:extLst>
                <a:ext uri="{FF2B5EF4-FFF2-40B4-BE49-F238E27FC236}">
                  <a16:creationId xmlns:a16="http://schemas.microsoft.com/office/drawing/2014/main" id="{1766CAE5-8701-1CB3-BA51-E18EF3713487}"/>
                </a:ext>
              </a:extLst>
            </p:cNvPr>
            <p:cNvSpPr/>
            <p:nvPr/>
          </p:nvSpPr>
          <p:spPr>
            <a:xfrm>
              <a:off x="590379" y="1470203"/>
              <a:ext cx="8306049" cy="525041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45000" rIns="90000" bIns="45000" anchor="t" anchorCtr="0" compatLnSpc="0">
              <a:spAutoFit/>
            </a:bodyPr>
            <a:lstStyle/>
            <a:p>
              <a:pPr algn="ctr">
                <a:defRPr sz="1800"/>
              </a:pPr>
              <a:r>
                <a:rPr lang="sk-SK" sz="1400" b="1" dirty="0">
                  <a:highlight>
                    <a:srgbClr val="FFFF00"/>
                  </a:highlight>
                  <a:ea typeface="Microsoft YaHei" pitchFamily="2"/>
                  <a:cs typeface="Lucida Sans" pitchFamily="2"/>
                </a:rPr>
                <a:t>m</a:t>
              </a:r>
              <a:r>
                <a:rPr lang="sk-SK" sz="1400" b="1" i="0" u="none" strike="noStrike" kern="1200" spc="0" dirty="0">
                  <a:ln>
                    <a:noFill/>
                  </a:ln>
                  <a:highlight>
                    <a:srgbClr val="FFFF00"/>
                  </a:highlight>
                  <a:ea typeface="Microsoft YaHei" pitchFamily="2"/>
                  <a:cs typeface="Lucida Sans" pitchFamily="2"/>
                </a:rPr>
                <a:t>yproxy.com:3128</a:t>
              </a:r>
            </a:p>
          </p:txBody>
        </p:sp>
        <p:sp>
          <p:nvSpPr>
            <p:cNvPr id="44" name="Rounded Rectangle 43">
              <a:extLst>
                <a:ext uri="{FF2B5EF4-FFF2-40B4-BE49-F238E27FC236}">
                  <a16:creationId xmlns:a16="http://schemas.microsoft.com/office/drawing/2014/main" id="{634C95F5-BDB5-33FE-A4F2-0B81C1119488}"/>
                </a:ext>
              </a:extLst>
            </p:cNvPr>
            <p:cNvSpPr/>
            <p:nvPr/>
          </p:nvSpPr>
          <p:spPr>
            <a:xfrm>
              <a:off x="590379" y="1380988"/>
              <a:ext cx="8306049" cy="671512"/>
            </a:xfrm>
            <a:prstGeom prst="round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en-SK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C96439C-1D8B-4918-164E-FEC817E0BD3E}"/>
              </a:ext>
            </a:extLst>
          </p:cNvPr>
          <p:cNvGrpSpPr>
            <a:grpSpLocks noChangeAspect="1"/>
          </p:cNvGrpSpPr>
          <p:nvPr/>
        </p:nvGrpSpPr>
        <p:grpSpPr>
          <a:xfrm>
            <a:off x="6264869" y="2437120"/>
            <a:ext cx="4646115" cy="381746"/>
            <a:chOff x="590379" y="1380988"/>
            <a:chExt cx="8306049" cy="671512"/>
          </a:xfrm>
        </p:grpSpPr>
        <p:sp>
          <p:nvSpPr>
            <p:cNvPr id="46" name="TextBox 3">
              <a:extLst>
                <a:ext uri="{FF2B5EF4-FFF2-40B4-BE49-F238E27FC236}">
                  <a16:creationId xmlns:a16="http://schemas.microsoft.com/office/drawing/2014/main" id="{5BE0C263-A78F-F4F1-280C-80B2349274B4}"/>
                </a:ext>
              </a:extLst>
            </p:cNvPr>
            <p:cNvSpPr/>
            <p:nvPr/>
          </p:nvSpPr>
          <p:spPr>
            <a:xfrm>
              <a:off x="1164471" y="1470204"/>
              <a:ext cx="7731957" cy="525041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45000" rIns="90000" bIns="45000" anchor="t" anchorCtr="0" compatLnSpc="0">
              <a:spAutoFit/>
            </a:bodyPr>
            <a:lstStyle/>
            <a:p>
              <a:pPr>
                <a:defRPr sz="1800"/>
              </a:pPr>
              <a:r>
                <a:rPr lang="en-GB" sz="1400"/>
                <a:t>curl  http://</a:t>
              </a:r>
              <a:r>
                <a:rPr lang="en-GB" sz="1400">
                  <a:highlight>
                    <a:srgbClr val="00FF00"/>
                  </a:highlight>
                </a:rPr>
                <a:t>www.amazon.com</a:t>
              </a:r>
              <a:endParaRPr lang="sk-SK" sz="1400" b="1" i="0" u="none" kern="1200" spc="0" dirty="0">
                <a:ln>
                  <a:noFill/>
                </a:ln>
                <a:highlight>
                  <a:srgbClr val="00FF00"/>
                </a:highlight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47" name="Rounded Rectangle 46">
              <a:extLst>
                <a:ext uri="{FF2B5EF4-FFF2-40B4-BE49-F238E27FC236}">
                  <a16:creationId xmlns:a16="http://schemas.microsoft.com/office/drawing/2014/main" id="{225AB4B4-1DB3-F997-539F-C10F20E404CF}"/>
                </a:ext>
              </a:extLst>
            </p:cNvPr>
            <p:cNvSpPr/>
            <p:nvPr/>
          </p:nvSpPr>
          <p:spPr>
            <a:xfrm>
              <a:off x="590379" y="1380988"/>
              <a:ext cx="8306049" cy="671512"/>
            </a:xfrm>
            <a:prstGeom prst="round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en-SK"/>
            </a:p>
          </p:txBody>
        </p:sp>
      </p:grp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88479C6-060E-099D-A750-CC2CA17390BE}"/>
              </a:ext>
            </a:extLst>
          </p:cNvPr>
          <p:cNvCxnSpPr/>
          <p:nvPr/>
        </p:nvCxnSpPr>
        <p:spPr>
          <a:xfrm flipV="1">
            <a:off x="6672940" y="2806498"/>
            <a:ext cx="0" cy="74990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6078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Simple background Stock Images - Search Stock Images on Everypixel">
            <a:extLst>
              <a:ext uri="{FF2B5EF4-FFF2-40B4-BE49-F238E27FC236}">
                <a16:creationId xmlns:a16="http://schemas.microsoft.com/office/drawing/2014/main" id="{FCC8CB45-5A2F-BA8B-6840-E98481299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ntertitel 2">
            <a:extLst>
              <a:ext uri="{FF2B5EF4-FFF2-40B4-BE49-F238E27FC236}">
                <a16:creationId xmlns:a16="http://schemas.microsoft.com/office/drawing/2014/main" id="{448B11E0-DB08-D1E5-3C96-814908271765}"/>
              </a:ext>
            </a:extLst>
          </p:cNvPr>
          <p:cNvSpPr txBox="1">
            <a:spLocks/>
          </p:cNvSpPr>
          <p:nvPr/>
        </p:nvSpPr>
        <p:spPr bwMode="gray">
          <a:xfrm>
            <a:off x="0" y="6480000"/>
            <a:ext cx="12192000" cy="378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6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0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TeleNeo Office ExtraBold"/>
                <a:ea typeface="+mn-ea"/>
                <a:cs typeface="+mn-cs"/>
              </a:rPr>
              <a:t>More on network security | Michl Salanci | Deutsche Telekom Systems Solutions Slovakia | AWS Community Days Switzerland | 27. 6. 2024</a:t>
            </a:r>
          </a:p>
        </p:txBody>
      </p:sp>
      <p:sp>
        <p:nvSpPr>
          <p:cNvPr id="43" name="Titel 1">
            <a:extLst>
              <a:ext uri="{FF2B5EF4-FFF2-40B4-BE49-F238E27FC236}">
                <a16:creationId xmlns:a16="http://schemas.microsoft.com/office/drawing/2014/main" id="{C84F3C2F-0A4F-BFBB-73F4-FCF868AC6EBB}"/>
              </a:ext>
            </a:extLst>
          </p:cNvPr>
          <p:cNvSpPr txBox="1">
            <a:spLocks/>
          </p:cNvSpPr>
          <p:nvPr/>
        </p:nvSpPr>
        <p:spPr bwMode="gray">
          <a:xfrm>
            <a:off x="412700" y="538295"/>
            <a:ext cx="11303049" cy="56012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/>
              <a:t>Bypassing the proxy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843057D-EE24-7C7A-F162-5C461C71F4A6}"/>
              </a:ext>
            </a:extLst>
          </p:cNvPr>
          <p:cNvGrpSpPr>
            <a:grpSpLocks noChangeAspect="1"/>
          </p:cNvGrpSpPr>
          <p:nvPr/>
        </p:nvGrpSpPr>
        <p:grpSpPr>
          <a:xfrm>
            <a:off x="1662134" y="1382755"/>
            <a:ext cx="2899878" cy="671512"/>
            <a:chOff x="590379" y="1380988"/>
            <a:chExt cx="8306049" cy="67151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B28D99D-E7BB-320A-69CC-73887B22856C}"/>
                </a:ext>
              </a:extLst>
            </p:cNvPr>
            <p:cNvSpPr/>
            <p:nvPr/>
          </p:nvSpPr>
          <p:spPr>
            <a:xfrm>
              <a:off x="590379" y="1470203"/>
              <a:ext cx="8306049" cy="441744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45000" rIns="90000" bIns="45000" anchor="t" anchorCtr="0" compatLnSpc="0">
              <a:spAutoFit/>
            </a:bodyPr>
            <a:lstStyle/>
            <a:p>
              <a:pPr algn="ctr">
                <a:defRPr sz="1800"/>
              </a:pPr>
              <a:r>
                <a:rPr lang="sk-SK" sz="2400" i="0" u="none" strike="noStrike" kern="1200" spc="0" dirty="0">
                  <a:ln>
                    <a:noFill/>
                  </a:ln>
                  <a:solidFill>
                    <a:schemeClr val="tx2"/>
                  </a:solidFill>
                  <a:ea typeface="Microsoft YaHei" pitchFamily="2"/>
                  <a:cs typeface="Lucida Sans" pitchFamily="2"/>
                </a:rPr>
                <a:t>Explicit</a:t>
              </a:r>
            </a:p>
          </p:txBody>
        </p:sp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897DCF02-4368-1F7F-5AAD-E0E030841A28}"/>
                </a:ext>
              </a:extLst>
            </p:cNvPr>
            <p:cNvSpPr/>
            <p:nvPr/>
          </p:nvSpPr>
          <p:spPr>
            <a:xfrm>
              <a:off x="590379" y="1380988"/>
              <a:ext cx="8306049" cy="671512"/>
            </a:xfrm>
            <a:prstGeom prst="roundRect">
              <a:avLst/>
            </a:prstGeom>
            <a:noFill/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en-SK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7160DA6-4EA7-4981-6F65-66B7FAA4F7F5}"/>
              </a:ext>
            </a:extLst>
          </p:cNvPr>
          <p:cNvGrpSpPr>
            <a:grpSpLocks noChangeAspect="1"/>
          </p:cNvGrpSpPr>
          <p:nvPr/>
        </p:nvGrpSpPr>
        <p:grpSpPr>
          <a:xfrm>
            <a:off x="7839753" y="1397123"/>
            <a:ext cx="2899878" cy="671512"/>
            <a:chOff x="590379" y="1380988"/>
            <a:chExt cx="8306049" cy="671512"/>
          </a:xfrm>
        </p:grpSpPr>
        <p:sp>
          <p:nvSpPr>
            <p:cNvPr id="7" name="TextBox 3">
              <a:extLst>
                <a:ext uri="{FF2B5EF4-FFF2-40B4-BE49-F238E27FC236}">
                  <a16:creationId xmlns:a16="http://schemas.microsoft.com/office/drawing/2014/main" id="{56349E5A-F9A9-90E5-7200-FF5055D0C1A5}"/>
                </a:ext>
              </a:extLst>
            </p:cNvPr>
            <p:cNvSpPr/>
            <p:nvPr/>
          </p:nvSpPr>
          <p:spPr>
            <a:xfrm>
              <a:off x="590379" y="1470203"/>
              <a:ext cx="8306049" cy="441744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45000" rIns="90000" bIns="45000" anchor="t" anchorCtr="0" compatLnSpc="0">
              <a:spAutoFit/>
            </a:bodyPr>
            <a:lstStyle/>
            <a:p>
              <a:pPr algn="ctr">
                <a:defRPr sz="1800"/>
              </a:pPr>
              <a:r>
                <a:rPr lang="sk-SK" sz="2400" i="0" u="none" strike="noStrike" kern="1200" spc="0" dirty="0">
                  <a:ln>
                    <a:noFill/>
                  </a:ln>
                  <a:solidFill>
                    <a:schemeClr val="tx2"/>
                  </a:solidFill>
                  <a:ea typeface="Microsoft YaHei" pitchFamily="2"/>
                  <a:cs typeface="Lucida Sans" pitchFamily="2"/>
                </a:rPr>
                <a:t>Transparent</a:t>
              </a:r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D0C49D48-3DD3-2E7C-DF60-3090C0F12A9B}"/>
                </a:ext>
              </a:extLst>
            </p:cNvPr>
            <p:cNvSpPr/>
            <p:nvPr/>
          </p:nvSpPr>
          <p:spPr>
            <a:xfrm>
              <a:off x="590379" y="1380988"/>
              <a:ext cx="8306049" cy="671512"/>
            </a:xfrm>
            <a:prstGeom prst="roundRect">
              <a:avLst/>
            </a:prstGeom>
            <a:noFill/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en-SK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E581181-CDE2-25A1-6FF3-7D61ABEA4FD9}"/>
              </a:ext>
            </a:extLst>
          </p:cNvPr>
          <p:cNvGrpSpPr>
            <a:grpSpLocks noChangeAspect="1"/>
          </p:cNvGrpSpPr>
          <p:nvPr/>
        </p:nvGrpSpPr>
        <p:grpSpPr>
          <a:xfrm>
            <a:off x="198029" y="2338126"/>
            <a:ext cx="5868812" cy="3133459"/>
            <a:chOff x="198029" y="2338126"/>
            <a:chExt cx="5868812" cy="3133459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3C22EA27-91CC-6CD4-3510-FB4A4C32EE7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08471" y="2755925"/>
              <a:ext cx="5817647" cy="2480474"/>
              <a:chOff x="1503836" y="2287303"/>
              <a:chExt cx="9798815" cy="4177928"/>
            </a:xfrm>
          </p:grpSpPr>
          <p:pic>
            <p:nvPicPr>
              <p:cNvPr id="47" name="Picture 46" descr="A diagram of a service engine&#10;&#10;Description automatically generated">
                <a:extLst>
                  <a:ext uri="{FF2B5EF4-FFF2-40B4-BE49-F238E27FC236}">
                    <a16:creationId xmlns:a16="http://schemas.microsoft.com/office/drawing/2014/main" id="{BF5AC200-AEC3-9D02-DA1D-D00245ACBC2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40769" r="40876"/>
              <a:stretch/>
            </p:blipFill>
            <p:spPr>
              <a:xfrm>
                <a:off x="5681133" y="2287303"/>
                <a:ext cx="1426633" cy="4177928"/>
              </a:xfrm>
              <a:prstGeom prst="rect">
                <a:avLst/>
              </a:prstGeom>
            </p:spPr>
          </p:pic>
          <p:pic>
            <p:nvPicPr>
              <p:cNvPr id="48" name="Picture 51">
                <a:extLst>
                  <a:ext uri="{FF2B5EF4-FFF2-40B4-BE49-F238E27FC236}">
                    <a16:creationId xmlns:a16="http://schemas.microsoft.com/office/drawing/2014/main" id="{FDDAF58B-9131-E2F2-A02B-4470BB1CD9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/>
                <a:alphaModFix/>
              </a:blip>
              <a:srcRect/>
              <a:stretch>
                <a:fillRect/>
              </a:stretch>
            </p:blipFill>
            <p:spPr>
              <a:xfrm>
                <a:off x="9665294" y="3737003"/>
                <a:ext cx="1197000" cy="1197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9" name="3D Model 53">
                <a:extLst>
                  <a:ext uri="{FF2B5EF4-FFF2-40B4-BE49-F238E27FC236}">
                    <a16:creationId xmlns:a16="http://schemas.microsoft.com/office/drawing/2014/main" id="{75701D4B-FA09-28BC-530A-5D75F43E79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lum/>
                <a:alphaModFix/>
              </a:blip>
              <a:srcRect/>
              <a:stretch>
                <a:fillRect/>
              </a:stretch>
            </p:blipFill>
            <p:spPr>
              <a:xfrm>
                <a:off x="1560556" y="3616818"/>
                <a:ext cx="1542004" cy="106542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6CCA1A09-2331-7B40-C3BA-78EC66017778}"/>
                  </a:ext>
                </a:extLst>
              </p:cNvPr>
              <p:cNvSpPr/>
              <p:nvPr/>
            </p:nvSpPr>
            <p:spPr>
              <a:xfrm>
                <a:off x="5681133" y="2353733"/>
                <a:ext cx="1426633" cy="4042834"/>
              </a:xfrm>
              <a:prstGeom prst="rect">
                <a:avLst/>
              </a:prstGeom>
              <a:solidFill>
                <a:schemeClr val="tx2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algn="ctr"/>
                <a:endParaRPr lang="en-SK"/>
              </a:p>
            </p:txBody>
          </p: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D3F3A295-4DAA-1047-A702-B4279D67437F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681133" y="3514669"/>
                <a:ext cx="1426632" cy="2040662"/>
                <a:chOff x="3916820" y="2405849"/>
                <a:chExt cx="1426632" cy="2040662"/>
              </a:xfrm>
            </p:grpSpPr>
            <p:sp>
              <p:nvSpPr>
                <p:cNvPr id="55" name="TextBox 37">
                  <a:extLst>
                    <a:ext uri="{FF2B5EF4-FFF2-40B4-BE49-F238E27FC236}">
                      <a16:creationId xmlns:a16="http://schemas.microsoft.com/office/drawing/2014/main" id="{60C7514A-442C-AD0A-65A8-D66EFD54CE66}"/>
                    </a:ext>
                  </a:extLst>
                </p:cNvPr>
                <p:cNvSpPr/>
                <p:nvPr/>
              </p:nvSpPr>
              <p:spPr>
                <a:xfrm>
                  <a:off x="3916820" y="3533776"/>
                  <a:ext cx="1426632" cy="912735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0000" tIns="45000" rIns="90000" bIns="45000" anchor="t" anchorCtr="0" compatLnSpc="0">
                  <a:spAutoFit/>
                </a:bodyPr>
                <a:lstStyle/>
                <a:p>
                  <a:pPr marL="0" marR="0" lvl="0" indent="0" algn="ctr" rtl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/>
                  </a:pPr>
                  <a:r>
                    <a:rPr lang="sk-SK" sz="1200" b="0" i="0" u="none" strike="noStrike" kern="1200" spc="0" dirty="0">
                      <a:ln>
                        <a:noFill/>
                      </a:ln>
                      <a:latin typeface="Amazon Ember" pitchFamily="18"/>
                      <a:ea typeface="Microsoft YaHei" pitchFamily="2"/>
                      <a:cs typeface="Lucida Sans" pitchFamily="2"/>
                    </a:rPr>
                    <a:t>Forward Proxy </a:t>
                  </a:r>
                </a:p>
                <a:p>
                  <a:pPr marL="0" marR="0" lvl="0" indent="0" algn="ctr" rtl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/>
                  </a:pPr>
                  <a:r>
                    <a:rPr lang="sk-SK" sz="1200" dirty="0">
                      <a:latin typeface="Amazon Ember" pitchFamily="18"/>
                      <a:ea typeface="Microsoft YaHei" pitchFamily="2"/>
                      <a:cs typeface="Lucida Sans" pitchFamily="2"/>
                    </a:rPr>
                    <a:t>S</a:t>
                  </a:r>
                  <a:r>
                    <a:rPr lang="sk-SK" sz="1200" b="0" i="0" u="none" strike="noStrike" kern="1200" spc="0" dirty="0">
                      <a:ln>
                        <a:noFill/>
                      </a:ln>
                      <a:latin typeface="Amazon Ember" pitchFamily="18"/>
                      <a:ea typeface="Microsoft YaHei" pitchFamily="2"/>
                      <a:cs typeface="Lucida Sans" pitchFamily="2"/>
                    </a:rPr>
                    <a:t>erver</a:t>
                  </a:r>
                </a:p>
              </p:txBody>
            </p:sp>
            <p:pic>
              <p:nvPicPr>
                <p:cNvPr id="56" name="Picture 33">
                  <a:extLst>
                    <a:ext uri="{FF2B5EF4-FFF2-40B4-BE49-F238E27FC236}">
                      <a16:creationId xmlns:a16="http://schemas.microsoft.com/office/drawing/2014/main" id="{E4CDBB66-9E7E-7C94-788E-26D95B2E931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lum/>
                  <a:alphaModFix/>
                </a:blip>
                <a:srcRect/>
                <a:stretch>
                  <a:fillRect/>
                </a:stretch>
              </p:blipFill>
              <p:spPr>
                <a:xfrm>
                  <a:off x="4021740" y="2405849"/>
                  <a:ext cx="1269720" cy="126972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53" name="TextBox 37">
                <a:extLst>
                  <a:ext uri="{FF2B5EF4-FFF2-40B4-BE49-F238E27FC236}">
                    <a16:creationId xmlns:a16="http://schemas.microsoft.com/office/drawing/2014/main" id="{A3AD1D26-D766-E742-8DE3-A6A9C78E42B0}"/>
                  </a:ext>
                </a:extLst>
              </p:cNvPr>
              <p:cNvSpPr/>
              <p:nvPr/>
            </p:nvSpPr>
            <p:spPr>
              <a:xfrm>
                <a:off x="9054569" y="4970950"/>
                <a:ext cx="2248082" cy="469508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90000" tIns="45000" rIns="90000" bIns="45000" anchor="t" anchorCtr="0" compatLnSpc="0">
                <a:spAutoFit/>
              </a:bodyPr>
              <a:lstStyle/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/>
                </a:pPr>
                <a:r>
                  <a:rPr lang="sk-SK" sz="1200" b="0" i="0" u="none" strike="noStrike" kern="1200" spc="0" dirty="0">
                    <a:ln>
                      <a:noFill/>
                    </a:ln>
                    <a:highlight>
                      <a:srgbClr val="00FF00"/>
                    </a:highlight>
                    <a:latin typeface="Amazon Ember" pitchFamily="18"/>
                    <a:ea typeface="Microsoft YaHei" pitchFamily="2"/>
                    <a:cs typeface="Lucida Sans" pitchFamily="2"/>
                  </a:rPr>
                  <a:t>www.amazon.com</a:t>
                </a:r>
              </a:p>
            </p:txBody>
          </p:sp>
          <p:sp>
            <p:nvSpPr>
              <p:cNvPr id="54" name="TextBox 37">
                <a:extLst>
                  <a:ext uri="{FF2B5EF4-FFF2-40B4-BE49-F238E27FC236}">
                    <a16:creationId xmlns:a16="http://schemas.microsoft.com/office/drawing/2014/main" id="{988BFB95-63C9-E687-F94B-DB36E1804E76}"/>
                  </a:ext>
                </a:extLst>
              </p:cNvPr>
              <p:cNvSpPr/>
              <p:nvPr/>
            </p:nvSpPr>
            <p:spPr>
              <a:xfrm>
                <a:off x="1503836" y="4745076"/>
                <a:ext cx="1542004" cy="388736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90000" tIns="45000" rIns="90000" bIns="45000" anchor="t" anchorCtr="0" compatLnSpc="0">
                <a:spAutoFit/>
              </a:bodyPr>
              <a:lstStyle/>
              <a:p>
                <a:pPr marL="0" marR="0" lvl="0" indent="0" algn="ctr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/>
                </a:pPr>
                <a:r>
                  <a:rPr lang="sk-SK" sz="1200" dirty="0">
                    <a:latin typeface="Amazon Ember" pitchFamily="18"/>
                    <a:ea typeface="Microsoft YaHei" pitchFamily="2"/>
                    <a:cs typeface="Lucida Sans" pitchFamily="2"/>
                  </a:rPr>
                  <a:t>C</a:t>
                </a:r>
                <a:r>
                  <a:rPr lang="sk-SK" sz="1200" b="0" i="0" u="none" strike="noStrike" kern="1200" spc="0" dirty="0">
                    <a:ln>
                      <a:noFill/>
                    </a:ln>
                    <a:latin typeface="Amazon Ember" pitchFamily="18"/>
                    <a:ea typeface="Microsoft YaHei" pitchFamily="2"/>
                    <a:cs typeface="Lucida Sans" pitchFamily="2"/>
                  </a:rPr>
                  <a:t>lient</a:t>
                </a:r>
              </a:p>
            </p:txBody>
          </p:sp>
        </p:grp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A37E04FD-22A5-C815-DB4A-B4A32DFB55A0}"/>
                </a:ext>
              </a:extLst>
            </p:cNvPr>
            <p:cNvSpPr/>
            <p:nvPr/>
          </p:nvSpPr>
          <p:spPr>
            <a:xfrm>
              <a:off x="198029" y="2338126"/>
              <a:ext cx="5868812" cy="3133459"/>
            </a:xfrm>
            <a:prstGeom prst="rect">
              <a:avLst/>
            </a:prstGeom>
            <a:noFill/>
            <a:ln w="12700">
              <a:solidFill>
                <a:srgbClr val="1E1E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en-SK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8D5E86EB-536C-27EA-B68B-4C67346DD998}"/>
              </a:ext>
            </a:extLst>
          </p:cNvPr>
          <p:cNvGrpSpPr>
            <a:grpSpLocks noChangeAspect="1"/>
          </p:cNvGrpSpPr>
          <p:nvPr/>
        </p:nvGrpSpPr>
        <p:grpSpPr>
          <a:xfrm>
            <a:off x="6194784" y="2345704"/>
            <a:ext cx="5996755" cy="3133459"/>
            <a:chOff x="6194784" y="2345704"/>
            <a:chExt cx="5996755" cy="3133459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0D3F62EE-BC9E-50E1-0A66-E33319CE580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229121" y="2795365"/>
              <a:ext cx="5962418" cy="2400267"/>
              <a:chOff x="244159" y="524838"/>
              <a:chExt cx="13060040" cy="5257527"/>
            </a:xfrm>
          </p:grpSpPr>
          <p:pic>
            <p:nvPicPr>
              <p:cNvPr id="61" name="Picture 51">
                <a:extLst>
                  <a:ext uri="{FF2B5EF4-FFF2-40B4-BE49-F238E27FC236}">
                    <a16:creationId xmlns:a16="http://schemas.microsoft.com/office/drawing/2014/main" id="{F3ADB0FF-9A60-9C82-CF28-A25DE27652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/>
                <a:alphaModFix/>
              </a:blip>
              <a:srcRect/>
              <a:stretch>
                <a:fillRect/>
              </a:stretch>
            </p:blipFill>
            <p:spPr>
              <a:xfrm>
                <a:off x="11082392" y="2304888"/>
                <a:ext cx="1652462" cy="165246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2" name="3D Model 53">
                <a:extLst>
                  <a:ext uri="{FF2B5EF4-FFF2-40B4-BE49-F238E27FC236}">
                    <a16:creationId xmlns:a16="http://schemas.microsoft.com/office/drawing/2014/main" id="{6F642F4F-AC54-6BFA-78B0-7C4E5423B9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lum/>
                <a:alphaModFix/>
              </a:blip>
              <a:srcRect/>
              <a:stretch>
                <a:fillRect/>
              </a:stretch>
            </p:blipFill>
            <p:spPr>
              <a:xfrm>
                <a:off x="322461" y="2213805"/>
                <a:ext cx="2128741" cy="147081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D019503B-87C1-F3FC-551E-B54C8C001C4D}"/>
                  </a:ext>
                </a:extLst>
              </p:cNvPr>
              <p:cNvSpPr/>
              <p:nvPr/>
            </p:nvSpPr>
            <p:spPr>
              <a:xfrm>
                <a:off x="5963278" y="524838"/>
                <a:ext cx="1969470" cy="5257527"/>
              </a:xfrm>
              <a:prstGeom prst="rect">
                <a:avLst/>
              </a:prstGeom>
              <a:solidFill>
                <a:schemeClr val="tx2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algn="ctr"/>
                <a:endParaRPr lang="en-SK"/>
              </a:p>
            </p:txBody>
          </p: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2C78C72B-6A9D-652B-86C9-89755B4A9312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963277" y="1810884"/>
                <a:ext cx="1969470" cy="3012557"/>
                <a:chOff x="3916820" y="2176491"/>
                <a:chExt cx="1426632" cy="2182217"/>
              </a:xfrm>
            </p:grpSpPr>
            <p:sp>
              <p:nvSpPr>
                <p:cNvPr id="67" name="TextBox 37">
                  <a:extLst>
                    <a:ext uri="{FF2B5EF4-FFF2-40B4-BE49-F238E27FC236}">
                      <a16:creationId xmlns:a16="http://schemas.microsoft.com/office/drawing/2014/main" id="{CA6FDC5F-66A5-875B-795D-CCA6356D85FD}"/>
                    </a:ext>
                  </a:extLst>
                </p:cNvPr>
                <p:cNvSpPr/>
                <p:nvPr/>
              </p:nvSpPr>
              <p:spPr>
                <a:xfrm>
                  <a:off x="3916820" y="3445974"/>
                  <a:ext cx="1426632" cy="912734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0000" tIns="45000" rIns="90000" bIns="45000" anchor="t" anchorCtr="0" compatLnSpc="0">
                  <a:spAutoFit/>
                </a:bodyPr>
                <a:lstStyle/>
                <a:p>
                  <a:pPr marL="0" marR="0" lvl="0" indent="0" algn="ctr" rtl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/>
                  </a:pPr>
                  <a:r>
                    <a:rPr lang="sk-SK" sz="1200" b="0" i="0" u="none" strike="noStrike" kern="1200" spc="0" dirty="0">
                      <a:ln>
                        <a:noFill/>
                      </a:ln>
                      <a:latin typeface="Amazon Ember" pitchFamily="18"/>
                      <a:ea typeface="Microsoft YaHei" pitchFamily="2"/>
                      <a:cs typeface="Lucida Sans" pitchFamily="2"/>
                    </a:rPr>
                    <a:t>Forward Proxy </a:t>
                  </a:r>
                </a:p>
                <a:p>
                  <a:pPr marL="0" marR="0" lvl="0" indent="0" algn="ctr" rtl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/>
                  </a:pPr>
                  <a:r>
                    <a:rPr lang="sk-SK" sz="1200" dirty="0">
                      <a:latin typeface="Amazon Ember" pitchFamily="18"/>
                      <a:ea typeface="Microsoft YaHei" pitchFamily="2"/>
                      <a:cs typeface="Lucida Sans" pitchFamily="2"/>
                    </a:rPr>
                    <a:t>S</a:t>
                  </a:r>
                  <a:r>
                    <a:rPr lang="sk-SK" sz="1200" b="0" i="0" u="none" strike="noStrike" kern="1200" spc="0" dirty="0">
                      <a:ln>
                        <a:noFill/>
                      </a:ln>
                      <a:latin typeface="Amazon Ember" pitchFamily="18"/>
                      <a:ea typeface="Microsoft YaHei" pitchFamily="2"/>
                      <a:cs typeface="Lucida Sans" pitchFamily="2"/>
                    </a:rPr>
                    <a:t>erver</a:t>
                  </a:r>
                </a:p>
              </p:txBody>
            </p:sp>
            <p:pic>
              <p:nvPicPr>
                <p:cNvPr id="68" name="Picture 33">
                  <a:extLst>
                    <a:ext uri="{FF2B5EF4-FFF2-40B4-BE49-F238E27FC236}">
                      <a16:creationId xmlns:a16="http://schemas.microsoft.com/office/drawing/2014/main" id="{E8830B63-53BD-FA34-51F7-5C3E6ED8EAE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lum/>
                  <a:alphaModFix/>
                </a:blip>
                <a:srcRect/>
                <a:stretch>
                  <a:fillRect/>
                </a:stretch>
              </p:blipFill>
              <p:spPr>
                <a:xfrm>
                  <a:off x="4021738" y="2176491"/>
                  <a:ext cx="1269721" cy="126972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65" name="TextBox 37">
                <a:extLst>
                  <a:ext uri="{FF2B5EF4-FFF2-40B4-BE49-F238E27FC236}">
                    <a16:creationId xmlns:a16="http://schemas.microsoft.com/office/drawing/2014/main" id="{A41E276B-C0FF-B221-1165-3BDE6A9B361E}"/>
                  </a:ext>
                </a:extLst>
              </p:cNvPr>
              <p:cNvSpPr/>
              <p:nvPr/>
            </p:nvSpPr>
            <p:spPr>
              <a:xfrm>
                <a:off x="10281485" y="3900404"/>
                <a:ext cx="3022714" cy="610574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90000" tIns="45000" rIns="90000" bIns="45000" anchor="t" anchorCtr="0" compatLnSpc="0">
                <a:spAutoFit/>
              </a:bodyPr>
              <a:lstStyle/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/>
                </a:pPr>
                <a:r>
                  <a:rPr lang="sk-SK" sz="1200" b="0" i="0" u="none" strike="noStrike" kern="1200" spc="0" dirty="0">
                    <a:ln>
                      <a:noFill/>
                    </a:ln>
                    <a:highlight>
                      <a:srgbClr val="00FF00"/>
                    </a:highlight>
                    <a:latin typeface="Amazon Ember" pitchFamily="18"/>
                    <a:ea typeface="Microsoft YaHei" pitchFamily="2"/>
                    <a:cs typeface="Lucida Sans" pitchFamily="2"/>
                  </a:rPr>
                  <a:t>www.amazon.com</a:t>
                </a:r>
              </a:p>
            </p:txBody>
          </p:sp>
          <p:sp>
            <p:nvSpPr>
              <p:cNvPr id="66" name="TextBox 37">
                <a:extLst>
                  <a:ext uri="{FF2B5EF4-FFF2-40B4-BE49-F238E27FC236}">
                    <a16:creationId xmlns:a16="http://schemas.microsoft.com/office/drawing/2014/main" id="{6F4E60F5-56DF-EB0A-682A-24E5B5525228}"/>
                  </a:ext>
                </a:extLst>
              </p:cNvPr>
              <p:cNvSpPr/>
              <p:nvPr/>
            </p:nvSpPr>
            <p:spPr>
              <a:xfrm>
                <a:off x="244159" y="3771369"/>
                <a:ext cx="2128741" cy="536651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90000" tIns="45000" rIns="90000" bIns="45000" anchor="t" anchorCtr="0" compatLnSpc="0">
                <a:spAutoFit/>
              </a:bodyPr>
              <a:lstStyle/>
              <a:p>
                <a:pPr marL="0" marR="0" lvl="0" indent="0" algn="ctr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/>
                </a:pPr>
                <a:r>
                  <a:rPr lang="sk-SK" sz="1200" dirty="0">
                    <a:latin typeface="Amazon Ember" pitchFamily="18"/>
                    <a:ea typeface="Microsoft YaHei" pitchFamily="2"/>
                    <a:cs typeface="Lucida Sans" pitchFamily="2"/>
                  </a:rPr>
                  <a:t>C</a:t>
                </a:r>
                <a:r>
                  <a:rPr lang="sk-SK" sz="1200" b="0" i="0" u="none" strike="noStrike" kern="1200" spc="0" dirty="0">
                    <a:ln>
                      <a:noFill/>
                    </a:ln>
                    <a:latin typeface="Amazon Ember" pitchFamily="18"/>
                    <a:ea typeface="Microsoft YaHei" pitchFamily="2"/>
                    <a:cs typeface="Lucida Sans" pitchFamily="2"/>
                  </a:rPr>
                  <a:t>lient</a:t>
                </a:r>
              </a:p>
            </p:txBody>
          </p:sp>
        </p:grp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8DE6F09E-7D42-AAF8-DB97-A20EC0B0B32E}"/>
                </a:ext>
              </a:extLst>
            </p:cNvPr>
            <p:cNvSpPr/>
            <p:nvPr/>
          </p:nvSpPr>
          <p:spPr>
            <a:xfrm>
              <a:off x="6194784" y="2345704"/>
              <a:ext cx="5868812" cy="3133459"/>
            </a:xfrm>
            <a:prstGeom prst="rect">
              <a:avLst/>
            </a:prstGeom>
            <a:noFill/>
            <a:ln w="12700">
              <a:solidFill>
                <a:srgbClr val="1E1E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en-SK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3764306D-B376-1364-7422-BD8A6542081B}"/>
              </a:ext>
            </a:extLst>
          </p:cNvPr>
          <p:cNvGrpSpPr>
            <a:grpSpLocks noChangeAspect="1"/>
          </p:cNvGrpSpPr>
          <p:nvPr/>
        </p:nvGrpSpPr>
        <p:grpSpPr>
          <a:xfrm>
            <a:off x="291826" y="2425987"/>
            <a:ext cx="4646115" cy="381746"/>
            <a:chOff x="590379" y="1380988"/>
            <a:chExt cx="8306049" cy="671512"/>
          </a:xfrm>
        </p:grpSpPr>
        <p:sp>
          <p:nvSpPr>
            <p:cNvPr id="70" name="TextBox 3">
              <a:extLst>
                <a:ext uri="{FF2B5EF4-FFF2-40B4-BE49-F238E27FC236}">
                  <a16:creationId xmlns:a16="http://schemas.microsoft.com/office/drawing/2014/main" id="{7DB6842F-B3C2-956E-9FBA-1862841DC8AE}"/>
                </a:ext>
              </a:extLst>
            </p:cNvPr>
            <p:cNvSpPr/>
            <p:nvPr/>
          </p:nvSpPr>
          <p:spPr>
            <a:xfrm>
              <a:off x="590379" y="1470203"/>
              <a:ext cx="8306049" cy="525041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45000" rIns="90000" bIns="45000" anchor="t" anchorCtr="0" compatLnSpc="0">
              <a:spAutoFit/>
            </a:bodyPr>
            <a:lstStyle/>
            <a:p>
              <a:pPr algn="ctr">
                <a:defRPr sz="1800"/>
              </a:pPr>
              <a:r>
                <a:rPr lang="en-GB" sz="1400"/>
                <a:t>curl -x </a:t>
              </a:r>
              <a:r>
                <a:rPr lang="en-GB" sz="1400" strike="sngStrike"/>
                <a:t>http://</a:t>
              </a:r>
              <a:r>
                <a:rPr lang="en-GB" sz="1400">
                  <a:highlight>
                    <a:srgbClr val="FFFF00"/>
                  </a:highlight>
                </a:rPr>
                <a:t>myproxy.com:3128</a:t>
              </a:r>
              <a:r>
                <a:rPr lang="en-GB" sz="1400"/>
                <a:t> http://</a:t>
              </a:r>
              <a:r>
                <a:rPr lang="en-GB" sz="1400">
                  <a:highlight>
                    <a:srgbClr val="00FF00"/>
                  </a:highlight>
                </a:rPr>
                <a:t>www.amazon.com</a:t>
              </a:r>
              <a:endParaRPr lang="sk-SK" sz="1400" b="1" i="0" u="none" strike="noStrike" kern="1200" spc="0" dirty="0">
                <a:ln>
                  <a:noFill/>
                </a:ln>
                <a:highlight>
                  <a:srgbClr val="00FF00"/>
                </a:highlight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71" name="Rounded Rectangle 70">
              <a:extLst>
                <a:ext uri="{FF2B5EF4-FFF2-40B4-BE49-F238E27FC236}">
                  <a16:creationId xmlns:a16="http://schemas.microsoft.com/office/drawing/2014/main" id="{188B854F-5B18-9F58-7860-E24FA31308A6}"/>
                </a:ext>
              </a:extLst>
            </p:cNvPr>
            <p:cNvSpPr/>
            <p:nvPr/>
          </p:nvSpPr>
          <p:spPr>
            <a:xfrm>
              <a:off x="590379" y="1380988"/>
              <a:ext cx="8306049" cy="671512"/>
            </a:xfrm>
            <a:prstGeom prst="round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en-SK"/>
            </a:p>
          </p:txBody>
        </p:sp>
      </p:grp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3AFA3A29-4AAF-E79B-0DCF-B8217D5BDD2A}"/>
              </a:ext>
            </a:extLst>
          </p:cNvPr>
          <p:cNvCxnSpPr>
            <a:stCxn id="49" idx="0"/>
          </p:cNvCxnSpPr>
          <p:nvPr/>
        </p:nvCxnSpPr>
        <p:spPr>
          <a:xfrm flipV="1">
            <a:off x="699897" y="2795365"/>
            <a:ext cx="0" cy="74990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Group 72">
            <a:extLst>
              <a:ext uri="{FF2B5EF4-FFF2-40B4-BE49-F238E27FC236}">
                <a16:creationId xmlns:a16="http://schemas.microsoft.com/office/drawing/2014/main" id="{A5ED57B7-0065-01BE-BC86-746CD62F40F8}"/>
              </a:ext>
            </a:extLst>
          </p:cNvPr>
          <p:cNvGrpSpPr>
            <a:grpSpLocks noChangeAspect="1"/>
          </p:cNvGrpSpPr>
          <p:nvPr/>
        </p:nvGrpSpPr>
        <p:grpSpPr>
          <a:xfrm>
            <a:off x="6264869" y="2437120"/>
            <a:ext cx="4646115" cy="381746"/>
            <a:chOff x="590379" y="1380988"/>
            <a:chExt cx="8306049" cy="671512"/>
          </a:xfrm>
        </p:grpSpPr>
        <p:sp>
          <p:nvSpPr>
            <p:cNvPr id="74" name="TextBox 3">
              <a:extLst>
                <a:ext uri="{FF2B5EF4-FFF2-40B4-BE49-F238E27FC236}">
                  <a16:creationId xmlns:a16="http://schemas.microsoft.com/office/drawing/2014/main" id="{53278D27-573D-3F11-C7E6-2E4B651EE5A1}"/>
                </a:ext>
              </a:extLst>
            </p:cNvPr>
            <p:cNvSpPr/>
            <p:nvPr/>
          </p:nvSpPr>
          <p:spPr>
            <a:xfrm>
              <a:off x="1164471" y="1470204"/>
              <a:ext cx="7731957" cy="525041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45000" rIns="90000" bIns="45000" anchor="t" anchorCtr="0" compatLnSpc="0">
              <a:spAutoFit/>
            </a:bodyPr>
            <a:lstStyle/>
            <a:p>
              <a:pPr>
                <a:defRPr sz="1800"/>
              </a:pPr>
              <a:r>
                <a:rPr lang="en-GB" sz="1400"/>
                <a:t>curl </a:t>
              </a:r>
              <a:r>
                <a:rPr lang="en-GB" sz="1400" strike="sngStrike"/>
                <a:t>http://</a:t>
              </a:r>
              <a:r>
                <a:rPr lang="en-GB" sz="1400">
                  <a:highlight>
                    <a:srgbClr val="00FF00"/>
                  </a:highlight>
                </a:rPr>
                <a:t>www.amazon.com</a:t>
              </a:r>
              <a:endParaRPr lang="sk-SK" sz="1400" b="1" i="0" u="none" strike="noStrike" kern="1200" spc="0" dirty="0">
                <a:ln>
                  <a:noFill/>
                </a:ln>
                <a:highlight>
                  <a:srgbClr val="00FF00"/>
                </a:highlight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75" name="Rounded Rectangle 74">
              <a:extLst>
                <a:ext uri="{FF2B5EF4-FFF2-40B4-BE49-F238E27FC236}">
                  <a16:creationId xmlns:a16="http://schemas.microsoft.com/office/drawing/2014/main" id="{70DE3474-E549-785F-8F55-F3DDD97359CA}"/>
                </a:ext>
              </a:extLst>
            </p:cNvPr>
            <p:cNvSpPr/>
            <p:nvPr/>
          </p:nvSpPr>
          <p:spPr>
            <a:xfrm>
              <a:off x="590379" y="1380988"/>
              <a:ext cx="8306049" cy="671512"/>
            </a:xfrm>
            <a:prstGeom prst="round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en-SK"/>
            </a:p>
          </p:txBody>
        </p:sp>
      </p:grp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4F8634BF-C9F8-10FC-5E0A-6615D68C7F92}"/>
              </a:ext>
            </a:extLst>
          </p:cNvPr>
          <p:cNvCxnSpPr/>
          <p:nvPr/>
        </p:nvCxnSpPr>
        <p:spPr>
          <a:xfrm flipV="1">
            <a:off x="6672940" y="2806498"/>
            <a:ext cx="0" cy="74990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Group 76">
            <a:extLst>
              <a:ext uri="{FF2B5EF4-FFF2-40B4-BE49-F238E27FC236}">
                <a16:creationId xmlns:a16="http://schemas.microsoft.com/office/drawing/2014/main" id="{BA468E58-AC81-19E7-39EA-6BBEABA0B5E0}"/>
              </a:ext>
            </a:extLst>
          </p:cNvPr>
          <p:cNvGrpSpPr>
            <a:grpSpLocks noChangeAspect="1"/>
          </p:cNvGrpSpPr>
          <p:nvPr/>
        </p:nvGrpSpPr>
        <p:grpSpPr>
          <a:xfrm>
            <a:off x="2321726" y="3120242"/>
            <a:ext cx="1548723" cy="381746"/>
            <a:chOff x="590379" y="1380988"/>
            <a:chExt cx="8306049" cy="671512"/>
          </a:xfrm>
        </p:grpSpPr>
        <p:sp>
          <p:nvSpPr>
            <p:cNvPr id="78" name="TextBox 3">
              <a:extLst>
                <a:ext uri="{FF2B5EF4-FFF2-40B4-BE49-F238E27FC236}">
                  <a16:creationId xmlns:a16="http://schemas.microsoft.com/office/drawing/2014/main" id="{3AB82302-510A-1848-2738-31BBBEEB4091}"/>
                </a:ext>
              </a:extLst>
            </p:cNvPr>
            <p:cNvSpPr/>
            <p:nvPr/>
          </p:nvSpPr>
          <p:spPr>
            <a:xfrm>
              <a:off x="590379" y="1470203"/>
              <a:ext cx="8306049" cy="525041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45000" rIns="90000" bIns="45000" anchor="t" anchorCtr="0" compatLnSpc="0">
              <a:spAutoFit/>
            </a:bodyPr>
            <a:lstStyle/>
            <a:p>
              <a:pPr algn="ctr">
                <a:defRPr sz="1800"/>
              </a:pPr>
              <a:r>
                <a:rPr lang="sk-SK" sz="1400" b="1" dirty="0">
                  <a:highlight>
                    <a:srgbClr val="FFFF00"/>
                  </a:highlight>
                  <a:ea typeface="Microsoft YaHei" pitchFamily="2"/>
                  <a:cs typeface="Lucida Sans" pitchFamily="2"/>
                </a:rPr>
                <a:t>m</a:t>
              </a:r>
              <a:r>
                <a:rPr lang="sk-SK" sz="1400" b="1" i="0" u="none" strike="noStrike" kern="1200" spc="0" dirty="0">
                  <a:ln>
                    <a:noFill/>
                  </a:ln>
                  <a:highlight>
                    <a:srgbClr val="FFFF00"/>
                  </a:highlight>
                  <a:ea typeface="Microsoft YaHei" pitchFamily="2"/>
                  <a:cs typeface="Lucida Sans" pitchFamily="2"/>
                </a:rPr>
                <a:t>yproxy.com:3128</a:t>
              </a:r>
            </a:p>
          </p:txBody>
        </p:sp>
        <p:sp>
          <p:nvSpPr>
            <p:cNvPr id="79" name="Rounded Rectangle 78">
              <a:extLst>
                <a:ext uri="{FF2B5EF4-FFF2-40B4-BE49-F238E27FC236}">
                  <a16:creationId xmlns:a16="http://schemas.microsoft.com/office/drawing/2014/main" id="{1D2E334A-52F4-3A13-3FA1-2405C8B6B965}"/>
                </a:ext>
              </a:extLst>
            </p:cNvPr>
            <p:cNvSpPr/>
            <p:nvPr/>
          </p:nvSpPr>
          <p:spPr>
            <a:xfrm>
              <a:off x="590379" y="1380988"/>
              <a:ext cx="8306049" cy="671512"/>
            </a:xfrm>
            <a:prstGeom prst="round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en-SK"/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B4C29FE9-1844-FD2D-2E74-8A67D2C86691}"/>
              </a:ext>
            </a:extLst>
          </p:cNvPr>
          <p:cNvGrpSpPr>
            <a:grpSpLocks noChangeAspect="1"/>
          </p:cNvGrpSpPr>
          <p:nvPr/>
        </p:nvGrpSpPr>
        <p:grpSpPr>
          <a:xfrm>
            <a:off x="289630" y="2420446"/>
            <a:ext cx="4646115" cy="381746"/>
            <a:chOff x="590379" y="1380988"/>
            <a:chExt cx="8306049" cy="671512"/>
          </a:xfrm>
        </p:grpSpPr>
        <p:sp>
          <p:nvSpPr>
            <p:cNvPr id="84" name="TextBox 3">
              <a:extLst>
                <a:ext uri="{FF2B5EF4-FFF2-40B4-BE49-F238E27FC236}">
                  <a16:creationId xmlns:a16="http://schemas.microsoft.com/office/drawing/2014/main" id="{3C3681F2-D152-7B21-5621-FCE8568EF980}"/>
                </a:ext>
              </a:extLst>
            </p:cNvPr>
            <p:cNvSpPr/>
            <p:nvPr/>
          </p:nvSpPr>
          <p:spPr>
            <a:xfrm>
              <a:off x="1164471" y="1470204"/>
              <a:ext cx="7731957" cy="525041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45000" rIns="90000" bIns="45000" anchor="t" anchorCtr="0" compatLnSpc="0">
              <a:spAutoFit/>
            </a:bodyPr>
            <a:lstStyle/>
            <a:p>
              <a:pPr>
                <a:defRPr sz="1800"/>
              </a:pPr>
              <a:r>
                <a:rPr lang="en-GB" sz="1400"/>
                <a:t>curl -x </a:t>
              </a:r>
              <a:r>
                <a:rPr lang="en-GB" sz="1400" strike="sngStrike"/>
                <a:t>http://</a:t>
              </a:r>
              <a:r>
                <a:rPr lang="en-GB" sz="1400">
                  <a:highlight>
                    <a:srgbClr val="00FF00"/>
                  </a:highlight>
                </a:rPr>
                <a:t>www.amazon.com</a:t>
              </a:r>
              <a:endParaRPr lang="sk-SK" sz="1400" b="1" i="0" u="none" strike="noStrike" kern="1200" spc="0" dirty="0">
                <a:ln>
                  <a:noFill/>
                </a:ln>
                <a:highlight>
                  <a:srgbClr val="00FF00"/>
                </a:highlight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85" name="Rounded Rectangle 84">
              <a:extLst>
                <a:ext uri="{FF2B5EF4-FFF2-40B4-BE49-F238E27FC236}">
                  <a16:creationId xmlns:a16="http://schemas.microsoft.com/office/drawing/2014/main" id="{1EF50CD9-3E61-3722-7184-05F05121B5B0}"/>
                </a:ext>
              </a:extLst>
            </p:cNvPr>
            <p:cNvSpPr/>
            <p:nvPr/>
          </p:nvSpPr>
          <p:spPr>
            <a:xfrm>
              <a:off x="590379" y="1380988"/>
              <a:ext cx="8306049" cy="671512"/>
            </a:xfrm>
            <a:prstGeom prst="round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en-SK"/>
            </a:p>
          </p:txBody>
        </p:sp>
      </p:grpSp>
    </p:spTree>
    <p:extLst>
      <p:ext uri="{BB962C8B-B14F-4D97-AF65-F5344CB8AC3E}">
        <p14:creationId xmlns:p14="http://schemas.microsoft.com/office/powerpoint/2010/main" val="389295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imple background Stock Images - Search Stock Images on Everypixel">
            <a:extLst>
              <a:ext uri="{FF2B5EF4-FFF2-40B4-BE49-F238E27FC236}">
                <a16:creationId xmlns:a16="http://schemas.microsoft.com/office/drawing/2014/main" id="{9A5BF201-B472-FED4-4E12-C333C723B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879928-A044-5A1C-5A08-87543205B12E}"/>
              </a:ext>
            </a:extLst>
          </p:cNvPr>
          <p:cNvSpPr txBox="1"/>
          <p:nvPr/>
        </p:nvSpPr>
        <p:spPr>
          <a:xfrm>
            <a:off x="1159099" y="139091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44000" indent="-144000" algn="l"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</a:pPr>
            <a:endParaRPr lang="en-SK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E0053A9F-4947-02EB-100E-EF5DDD538ABA}"/>
              </a:ext>
            </a:extLst>
          </p:cNvPr>
          <p:cNvSpPr txBox="1">
            <a:spLocks/>
          </p:cNvSpPr>
          <p:nvPr/>
        </p:nvSpPr>
        <p:spPr bwMode="gray">
          <a:xfrm>
            <a:off x="7588450" y="2325950"/>
            <a:ext cx="4758295" cy="241362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Why do we need it 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1C62EA-63F6-C2A0-C828-303CD385126B}"/>
              </a:ext>
            </a:extLst>
          </p:cNvPr>
          <p:cNvSpPr/>
          <p:nvPr/>
        </p:nvSpPr>
        <p:spPr>
          <a:xfrm>
            <a:off x="-1069145" y="1103586"/>
            <a:ext cx="6949440" cy="422515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SK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2077CFC-0127-4274-A937-420CEE5B7D5A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0" y="3069000"/>
            <a:ext cx="5880295" cy="7200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Demand for forward proxy</a:t>
            </a:r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06148325-1A2F-36C2-CA7D-75D2FE337B12}"/>
              </a:ext>
            </a:extLst>
          </p:cNvPr>
          <p:cNvSpPr txBox="1">
            <a:spLocks/>
          </p:cNvSpPr>
          <p:nvPr/>
        </p:nvSpPr>
        <p:spPr bwMode="gray">
          <a:xfrm>
            <a:off x="0" y="6480000"/>
            <a:ext cx="12192000" cy="378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6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0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TeleNeo Office ExtraBold"/>
                <a:ea typeface="+mn-ea"/>
                <a:cs typeface="+mn-cs"/>
              </a:rPr>
              <a:t>More on network security | Michl Salanci | Deutsche Telekom Systems Solutions Slovakia | AWS Community Days Switzerland | 27. 6. 2024</a:t>
            </a:r>
          </a:p>
        </p:txBody>
      </p:sp>
    </p:spTree>
    <p:extLst>
      <p:ext uri="{BB962C8B-B14F-4D97-AF65-F5344CB8AC3E}">
        <p14:creationId xmlns:p14="http://schemas.microsoft.com/office/powerpoint/2010/main" val="40841882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Picture 4" descr="Simple background Stock Images - Search Stock Images on Everypixel">
            <a:extLst>
              <a:ext uri="{FF2B5EF4-FFF2-40B4-BE49-F238E27FC236}">
                <a16:creationId xmlns:a16="http://schemas.microsoft.com/office/drawing/2014/main" id="{C5594E20-A2FA-C608-0208-EF5B28475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3" name="Untertitel 2">
            <a:extLst>
              <a:ext uri="{FF2B5EF4-FFF2-40B4-BE49-F238E27FC236}">
                <a16:creationId xmlns:a16="http://schemas.microsoft.com/office/drawing/2014/main" id="{1CA82974-61DF-6C50-F5F5-1CA67711E120}"/>
              </a:ext>
            </a:extLst>
          </p:cNvPr>
          <p:cNvSpPr txBox="1">
            <a:spLocks/>
          </p:cNvSpPr>
          <p:nvPr/>
        </p:nvSpPr>
        <p:spPr bwMode="gray">
          <a:xfrm>
            <a:off x="0" y="6480000"/>
            <a:ext cx="12192000" cy="378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6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0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TeleNeo Office ExtraBold"/>
                <a:ea typeface="+mn-ea"/>
                <a:cs typeface="+mn-cs"/>
              </a:rPr>
              <a:t>More on network security | Michl Salanci | Deutsche Telekom Systems Solutions Slovakia | AWS Community Days Switzerland | 27. 6. 2024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879928-A044-5A1C-5A08-87543205B12E}"/>
              </a:ext>
            </a:extLst>
          </p:cNvPr>
          <p:cNvSpPr txBox="1"/>
          <p:nvPr/>
        </p:nvSpPr>
        <p:spPr>
          <a:xfrm>
            <a:off x="1159099" y="139091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44000" indent="-144000" algn="l"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</a:pPr>
            <a:endParaRPr lang="en-SK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030E1CF-AD49-2152-2074-864F16C853A0}"/>
              </a:ext>
            </a:extLst>
          </p:cNvPr>
          <p:cNvGrpSpPr>
            <a:grpSpLocks noChangeAspect="1"/>
          </p:cNvGrpSpPr>
          <p:nvPr/>
        </p:nvGrpSpPr>
        <p:grpSpPr>
          <a:xfrm>
            <a:off x="255354" y="3056707"/>
            <a:ext cx="1987934" cy="2485189"/>
            <a:chOff x="350280" y="2713382"/>
            <a:chExt cx="2830680" cy="3538737"/>
          </a:xfrm>
        </p:grpSpPr>
        <p:sp>
          <p:nvSpPr>
            <p:cNvPr id="3" name="Rectangle 8">
              <a:extLst>
                <a:ext uri="{FF2B5EF4-FFF2-40B4-BE49-F238E27FC236}">
                  <a16:creationId xmlns:a16="http://schemas.microsoft.com/office/drawing/2014/main" id="{629A0BDC-4BBC-6BDD-F5E9-2496437DB2CB}"/>
                </a:ext>
              </a:extLst>
            </p:cNvPr>
            <p:cNvSpPr/>
            <p:nvPr/>
          </p:nvSpPr>
          <p:spPr>
            <a:xfrm>
              <a:off x="350280" y="2713382"/>
              <a:ext cx="2830680" cy="3538737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 w="15840">
              <a:solidFill>
                <a:srgbClr val="8C4FFF"/>
              </a:solidFill>
              <a:prstDash val="solid"/>
              <a:miter/>
            </a:ln>
          </p:spPr>
          <p:txBody>
            <a:bodyPr vert="horz" wrap="square" lIns="502920" tIns="91440" rIns="90000" bIns="45000" anchor="t" anchorCtr="0" compatLnSpc="0">
              <a:no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sk-SK" sz="1000" b="0" i="0" u="none" strike="noStrike" kern="1200" spc="0">
                  <a:ln>
                    <a:noFill/>
                  </a:ln>
                  <a:latin typeface="Arial" pitchFamily="34"/>
                  <a:ea typeface="Microsoft YaHei" pitchFamily="2"/>
                  <a:cs typeface="Arial" pitchFamily="34"/>
                </a:rPr>
                <a:t>Customer VPC 3</a:t>
              </a:r>
            </a:p>
          </p:txBody>
        </p:sp>
        <p:pic>
          <p:nvPicPr>
            <p:cNvPr id="5" name="Graphic 9">
              <a:extLst>
                <a:ext uri="{FF2B5EF4-FFF2-40B4-BE49-F238E27FC236}">
                  <a16:creationId xmlns:a16="http://schemas.microsoft.com/office/drawing/2014/main" id="{53DD59D8-45DC-3423-1A0F-57969A1EFD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362973" y="2713382"/>
              <a:ext cx="427680" cy="4510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Rectangle 12">
              <a:extLst>
                <a:ext uri="{FF2B5EF4-FFF2-40B4-BE49-F238E27FC236}">
                  <a16:creationId xmlns:a16="http://schemas.microsoft.com/office/drawing/2014/main" id="{8E674EBC-D5BB-ECE2-04B6-67E42C6E39C9}"/>
                </a:ext>
              </a:extLst>
            </p:cNvPr>
            <p:cNvSpPr/>
            <p:nvPr/>
          </p:nvSpPr>
          <p:spPr>
            <a:xfrm>
              <a:off x="630720" y="3313080"/>
              <a:ext cx="2057400" cy="125963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 w="15840">
              <a:solidFill>
                <a:srgbClr val="7AA116"/>
              </a:solidFill>
              <a:custDash>
                <a:ds d="400000" sp="100000"/>
              </a:custDash>
              <a:miter/>
            </a:ln>
          </p:spPr>
          <p:txBody>
            <a:bodyPr vert="horz" wrap="square" lIns="502920" tIns="91440" rIns="90000" bIns="45720" anchor="t" anchorCtr="0" compatLnSpc="0">
              <a:no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sk-SK" sz="1000" b="0" i="0" u="none" strike="noStrike" kern="1200" spc="0">
                  <a:ln>
                    <a:noFill/>
                  </a:ln>
                  <a:latin typeface="Arial" pitchFamily="34"/>
                  <a:ea typeface="Microsoft YaHei" pitchFamily="2"/>
                  <a:cs typeface="Arial" pitchFamily="34"/>
                </a:rPr>
                <a:t>Private subnet</a:t>
              </a:r>
            </a:p>
          </p:txBody>
        </p:sp>
        <p:pic>
          <p:nvPicPr>
            <p:cNvPr id="7" name="Graphic 13">
              <a:extLst>
                <a:ext uri="{FF2B5EF4-FFF2-40B4-BE49-F238E27FC236}">
                  <a16:creationId xmlns:a16="http://schemas.microsoft.com/office/drawing/2014/main" id="{A41814B3-6DF8-80C2-0199-DED1F6C5AA2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/>
              <a:alphaModFix/>
            </a:blip>
            <a:srcRect/>
            <a:stretch>
              <a:fillRect/>
            </a:stretch>
          </p:blipFill>
          <p:spPr>
            <a:xfrm>
              <a:off x="628920" y="3313080"/>
              <a:ext cx="380520" cy="38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15">
              <a:extLst>
                <a:ext uri="{FF2B5EF4-FFF2-40B4-BE49-F238E27FC236}">
                  <a16:creationId xmlns:a16="http://schemas.microsoft.com/office/drawing/2014/main" id="{52131766-910F-4E8A-EAFC-0E65A299DD9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lum/>
              <a:alphaModFix/>
            </a:blip>
            <a:srcRect/>
            <a:stretch>
              <a:fillRect/>
            </a:stretch>
          </p:blipFill>
          <p:spPr>
            <a:xfrm>
              <a:off x="798660" y="3842220"/>
              <a:ext cx="507600" cy="507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TextBox 24">
              <a:extLst>
                <a:ext uri="{FF2B5EF4-FFF2-40B4-BE49-F238E27FC236}">
                  <a16:creationId xmlns:a16="http://schemas.microsoft.com/office/drawing/2014/main" id="{3A4FEB9A-0A18-9DAF-7B34-50768F903F5E}"/>
                </a:ext>
              </a:extLst>
            </p:cNvPr>
            <p:cNvSpPr/>
            <p:nvPr/>
          </p:nvSpPr>
          <p:spPr>
            <a:xfrm>
              <a:off x="790653" y="4332420"/>
              <a:ext cx="1480678" cy="24523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t" anchorCtr="0" compatLnSpc="0">
              <a:sp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sk-SK" sz="1100" b="0" i="0" u="none" strike="noStrike" kern="1200" spc="0" dirty="0">
                  <a:ln>
                    <a:noFill/>
                  </a:ln>
                  <a:latin typeface="Amazon Ember" pitchFamily="18"/>
                  <a:ea typeface="Microsoft YaHei" pitchFamily="2"/>
                  <a:cs typeface="Lucida Sans" pitchFamily="2"/>
                </a:rPr>
                <a:t>EC2 </a:t>
              </a:r>
              <a:r>
                <a:rPr lang="sk-SK" sz="1100" b="0" i="0" u="none" strike="noStrike" kern="1200" spc="0" dirty="0" err="1">
                  <a:ln>
                    <a:noFill/>
                  </a:ln>
                  <a:latin typeface="Amazon Ember" pitchFamily="18"/>
                  <a:ea typeface="Microsoft YaHei" pitchFamily="2"/>
                  <a:cs typeface="Lucida Sans" pitchFamily="2"/>
                </a:rPr>
                <a:t>instance</a:t>
              </a:r>
              <a:endParaRPr lang="sk-SK" sz="1100" b="0" i="0" u="none" strike="noStrike" kern="1200" spc="0" dirty="0">
                <a:ln>
                  <a:noFill/>
                </a:ln>
                <a:latin typeface="Amazon Ember" pitchFamily="18"/>
                <a:ea typeface="Microsoft YaHei" pitchFamily="2"/>
                <a:cs typeface="Lucida Sans" pitchFamily="2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E9ED631-BB55-6A62-C16A-F4FDCE2D339D}"/>
              </a:ext>
            </a:extLst>
          </p:cNvPr>
          <p:cNvGrpSpPr>
            <a:grpSpLocks noChangeAspect="1"/>
          </p:cNvGrpSpPr>
          <p:nvPr/>
        </p:nvGrpSpPr>
        <p:grpSpPr>
          <a:xfrm>
            <a:off x="278578" y="389778"/>
            <a:ext cx="1987934" cy="2485189"/>
            <a:chOff x="350280" y="2713382"/>
            <a:chExt cx="2830680" cy="3538737"/>
          </a:xfrm>
        </p:grpSpPr>
        <p:sp>
          <p:nvSpPr>
            <p:cNvPr id="22" name="Rectangle 8">
              <a:extLst>
                <a:ext uri="{FF2B5EF4-FFF2-40B4-BE49-F238E27FC236}">
                  <a16:creationId xmlns:a16="http://schemas.microsoft.com/office/drawing/2014/main" id="{2B1C2918-85F2-ADB1-28BD-B7653448A886}"/>
                </a:ext>
              </a:extLst>
            </p:cNvPr>
            <p:cNvSpPr/>
            <p:nvPr/>
          </p:nvSpPr>
          <p:spPr>
            <a:xfrm>
              <a:off x="350280" y="2713382"/>
              <a:ext cx="2830680" cy="3538737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 w="15840">
              <a:solidFill>
                <a:srgbClr val="8C4FFF"/>
              </a:solidFill>
              <a:prstDash val="solid"/>
              <a:miter/>
            </a:ln>
          </p:spPr>
          <p:txBody>
            <a:bodyPr vert="horz" wrap="square" lIns="502920" tIns="91440" rIns="90000" bIns="45000" anchor="t" anchorCtr="0" compatLnSpc="0">
              <a:no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sk-SK" sz="1000" b="0" i="0" u="none" strike="noStrike" kern="1200" spc="0">
                  <a:ln>
                    <a:noFill/>
                  </a:ln>
                  <a:latin typeface="Arial" pitchFamily="34"/>
                  <a:ea typeface="Microsoft YaHei" pitchFamily="2"/>
                  <a:cs typeface="Arial" pitchFamily="34"/>
                </a:rPr>
                <a:t>Customer VPC 1</a:t>
              </a:r>
            </a:p>
          </p:txBody>
        </p:sp>
        <p:pic>
          <p:nvPicPr>
            <p:cNvPr id="23" name="Graphic 9">
              <a:extLst>
                <a:ext uri="{FF2B5EF4-FFF2-40B4-BE49-F238E27FC236}">
                  <a16:creationId xmlns:a16="http://schemas.microsoft.com/office/drawing/2014/main" id="{60F44859-8A8A-1D23-EB1D-DB8C7BB2F4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362973" y="2713382"/>
              <a:ext cx="427680" cy="4510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" name="Rectangle 12">
              <a:extLst>
                <a:ext uri="{FF2B5EF4-FFF2-40B4-BE49-F238E27FC236}">
                  <a16:creationId xmlns:a16="http://schemas.microsoft.com/office/drawing/2014/main" id="{2616673B-1394-2875-27FD-568740CF8C04}"/>
                </a:ext>
              </a:extLst>
            </p:cNvPr>
            <p:cNvSpPr/>
            <p:nvPr/>
          </p:nvSpPr>
          <p:spPr>
            <a:xfrm>
              <a:off x="630720" y="3313080"/>
              <a:ext cx="2057400" cy="125963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 w="15840">
              <a:solidFill>
                <a:srgbClr val="7AA116"/>
              </a:solidFill>
              <a:custDash>
                <a:ds d="400000" sp="100000"/>
              </a:custDash>
              <a:miter/>
            </a:ln>
          </p:spPr>
          <p:txBody>
            <a:bodyPr vert="horz" wrap="square" lIns="502920" tIns="91440" rIns="90000" bIns="45720" anchor="t" anchorCtr="0" compatLnSpc="0">
              <a:no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sk-SK" sz="1000" b="0" i="0" u="none" strike="noStrike" kern="1200" spc="0">
                  <a:ln>
                    <a:noFill/>
                  </a:ln>
                  <a:latin typeface="Arial" pitchFamily="34"/>
                  <a:ea typeface="Microsoft YaHei" pitchFamily="2"/>
                  <a:cs typeface="Arial" pitchFamily="34"/>
                </a:rPr>
                <a:t>Private subnet</a:t>
              </a:r>
            </a:p>
          </p:txBody>
        </p:sp>
        <p:pic>
          <p:nvPicPr>
            <p:cNvPr id="25" name="Graphic 13">
              <a:extLst>
                <a:ext uri="{FF2B5EF4-FFF2-40B4-BE49-F238E27FC236}">
                  <a16:creationId xmlns:a16="http://schemas.microsoft.com/office/drawing/2014/main" id="{A9E540D8-669E-2A61-9604-0AD0E0E5C9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/>
              <a:alphaModFix/>
            </a:blip>
            <a:srcRect/>
            <a:stretch>
              <a:fillRect/>
            </a:stretch>
          </p:blipFill>
          <p:spPr>
            <a:xfrm>
              <a:off x="628920" y="3313080"/>
              <a:ext cx="380520" cy="38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Picture 15">
              <a:extLst>
                <a:ext uri="{FF2B5EF4-FFF2-40B4-BE49-F238E27FC236}">
                  <a16:creationId xmlns:a16="http://schemas.microsoft.com/office/drawing/2014/main" id="{CCA135D4-9CB5-1571-BF31-C18E57AD53B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lum/>
              <a:alphaModFix/>
            </a:blip>
            <a:srcRect/>
            <a:stretch>
              <a:fillRect/>
            </a:stretch>
          </p:blipFill>
          <p:spPr>
            <a:xfrm>
              <a:off x="798660" y="3842220"/>
              <a:ext cx="507600" cy="507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" name="TextBox 24">
              <a:extLst>
                <a:ext uri="{FF2B5EF4-FFF2-40B4-BE49-F238E27FC236}">
                  <a16:creationId xmlns:a16="http://schemas.microsoft.com/office/drawing/2014/main" id="{E0B4F7B1-45D1-60DA-F068-17FD7CFBBBD3}"/>
                </a:ext>
              </a:extLst>
            </p:cNvPr>
            <p:cNvSpPr/>
            <p:nvPr/>
          </p:nvSpPr>
          <p:spPr>
            <a:xfrm>
              <a:off x="790653" y="4332420"/>
              <a:ext cx="1480678" cy="24523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t" anchorCtr="0" compatLnSpc="0">
              <a:sp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sk-SK" sz="1100" b="0" i="0" u="none" strike="noStrike" kern="1200" spc="0" dirty="0">
                  <a:ln>
                    <a:noFill/>
                  </a:ln>
                  <a:latin typeface="Amazon Ember" pitchFamily="18"/>
                  <a:ea typeface="Microsoft YaHei" pitchFamily="2"/>
                  <a:cs typeface="Lucida Sans" pitchFamily="2"/>
                </a:rPr>
                <a:t>EC2 </a:t>
              </a:r>
              <a:r>
                <a:rPr lang="sk-SK" sz="1100" b="0" i="0" u="none" strike="noStrike" kern="1200" spc="0" dirty="0" err="1">
                  <a:ln>
                    <a:noFill/>
                  </a:ln>
                  <a:latin typeface="Amazon Ember" pitchFamily="18"/>
                  <a:ea typeface="Microsoft YaHei" pitchFamily="2"/>
                  <a:cs typeface="Lucida Sans" pitchFamily="2"/>
                </a:rPr>
                <a:t>instance</a:t>
              </a:r>
              <a:endParaRPr lang="sk-SK" sz="1100" b="0" i="0" u="none" strike="noStrike" kern="1200" spc="0" dirty="0">
                <a:ln>
                  <a:noFill/>
                </a:ln>
                <a:latin typeface="Amazon Ember" pitchFamily="18"/>
                <a:ea typeface="Microsoft YaHei" pitchFamily="2"/>
                <a:cs typeface="Lucida Sans" pitchFamily="2"/>
              </a:endParaRPr>
            </a:p>
          </p:txBody>
        </p:sp>
      </p:grpSp>
      <p:sp>
        <p:nvSpPr>
          <p:cNvPr id="33" name="Rectangle 8">
            <a:extLst>
              <a:ext uri="{FF2B5EF4-FFF2-40B4-BE49-F238E27FC236}">
                <a16:creationId xmlns:a16="http://schemas.microsoft.com/office/drawing/2014/main" id="{34C0EA2A-D8A4-2EBC-86CA-53F9C8301487}"/>
              </a:ext>
            </a:extLst>
          </p:cNvPr>
          <p:cNvSpPr/>
          <p:nvPr/>
        </p:nvSpPr>
        <p:spPr>
          <a:xfrm>
            <a:off x="2690299" y="389778"/>
            <a:ext cx="1987934" cy="248518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15840">
            <a:solidFill>
              <a:srgbClr val="8C4FFF"/>
            </a:solidFill>
            <a:prstDash val="solid"/>
            <a:miter/>
          </a:ln>
        </p:spPr>
        <p:txBody>
          <a:bodyPr vert="horz" wrap="square" lIns="502920" tIns="91440" rIns="90000" bIns="45000" anchor="t" anchorCtr="0" compatLnSpc="0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sk-SK" sz="1000" b="0" i="0" u="none" strike="noStrike" kern="1200" spc="0">
                <a:ln>
                  <a:noFill/>
                </a:ln>
                <a:latin typeface="Arial" pitchFamily="34"/>
                <a:ea typeface="Microsoft YaHei" pitchFamily="2"/>
                <a:cs typeface="Arial" pitchFamily="34"/>
              </a:rPr>
              <a:t>Customer VPC 2</a:t>
            </a:r>
          </a:p>
        </p:txBody>
      </p:sp>
      <p:pic>
        <p:nvPicPr>
          <p:cNvPr id="34" name="Graphic 9">
            <a:extLst>
              <a:ext uri="{FF2B5EF4-FFF2-40B4-BE49-F238E27FC236}">
                <a16:creationId xmlns:a16="http://schemas.microsoft.com/office/drawing/2014/main" id="{04026B55-2FCB-30AA-B06B-382102619B66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699213" y="389778"/>
            <a:ext cx="300352" cy="316784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Rectangle 12">
            <a:extLst>
              <a:ext uri="{FF2B5EF4-FFF2-40B4-BE49-F238E27FC236}">
                <a16:creationId xmlns:a16="http://schemas.microsoft.com/office/drawing/2014/main" id="{8FB31BFB-85CF-6A83-59B0-DB521C5A7E87}"/>
              </a:ext>
            </a:extLst>
          </p:cNvPr>
          <p:cNvSpPr/>
          <p:nvPr/>
        </p:nvSpPr>
        <p:spPr>
          <a:xfrm>
            <a:off x="2887247" y="810935"/>
            <a:ext cx="1444874" cy="88462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15840">
            <a:solidFill>
              <a:srgbClr val="7AA116"/>
            </a:solidFill>
            <a:custDash>
              <a:ds d="400000" sp="100000"/>
            </a:custDash>
            <a:miter/>
          </a:ln>
        </p:spPr>
        <p:txBody>
          <a:bodyPr vert="horz" wrap="square" lIns="502920" tIns="91440" rIns="90000" bIns="45720" anchor="t" anchorCtr="0" compatLnSpc="0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sk-SK" sz="1000" b="0" i="0" u="none" strike="noStrike" kern="1200" spc="0">
                <a:ln>
                  <a:noFill/>
                </a:ln>
                <a:latin typeface="Arial" pitchFamily="34"/>
                <a:ea typeface="Microsoft YaHei" pitchFamily="2"/>
                <a:cs typeface="Arial" pitchFamily="34"/>
              </a:rPr>
              <a:t>Private subnet</a:t>
            </a:r>
          </a:p>
        </p:txBody>
      </p:sp>
      <p:pic>
        <p:nvPicPr>
          <p:cNvPr id="36" name="Graphic 13">
            <a:extLst>
              <a:ext uri="{FF2B5EF4-FFF2-40B4-BE49-F238E27FC236}">
                <a16:creationId xmlns:a16="http://schemas.microsoft.com/office/drawing/2014/main" id="{8F44F4B3-5B01-C5A8-ACF2-C9812227E282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2885983" y="810935"/>
            <a:ext cx="267232" cy="267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Picture 15">
            <a:extLst>
              <a:ext uri="{FF2B5EF4-FFF2-40B4-BE49-F238E27FC236}">
                <a16:creationId xmlns:a16="http://schemas.microsoft.com/office/drawing/2014/main" id="{8053FCAD-E5C0-32B3-3D0C-B86266B58F71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3005188" y="1182540"/>
            <a:ext cx="356478" cy="356478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TextBox 24">
            <a:extLst>
              <a:ext uri="{FF2B5EF4-FFF2-40B4-BE49-F238E27FC236}">
                <a16:creationId xmlns:a16="http://schemas.microsoft.com/office/drawing/2014/main" id="{13D795A4-7199-9472-F457-C0EB858E08EB}"/>
              </a:ext>
            </a:extLst>
          </p:cNvPr>
          <p:cNvSpPr/>
          <p:nvPr/>
        </p:nvSpPr>
        <p:spPr>
          <a:xfrm>
            <a:off x="2999565" y="1526798"/>
            <a:ext cx="1039853" cy="17222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sk-SK" sz="1100" b="0" i="0" u="none" strike="noStrike" kern="1200" spc="0" dirty="0">
                <a:ln>
                  <a:noFill/>
                </a:ln>
                <a:latin typeface="Amazon Ember" pitchFamily="18"/>
                <a:ea typeface="Microsoft YaHei" pitchFamily="2"/>
                <a:cs typeface="Lucida Sans" pitchFamily="2"/>
              </a:rPr>
              <a:t>EC2 </a:t>
            </a:r>
            <a:r>
              <a:rPr lang="sk-SK" sz="1100" b="0" i="0" u="none" strike="noStrike" kern="1200" spc="0" dirty="0" err="1">
                <a:ln>
                  <a:noFill/>
                </a:ln>
                <a:latin typeface="Amazon Ember" pitchFamily="18"/>
                <a:ea typeface="Microsoft YaHei" pitchFamily="2"/>
                <a:cs typeface="Lucida Sans" pitchFamily="2"/>
              </a:rPr>
              <a:t>instance</a:t>
            </a:r>
            <a:endParaRPr lang="sk-SK" sz="1100" b="0" i="0" u="none" strike="noStrike" kern="1200" spc="0" dirty="0">
              <a:ln>
                <a:noFill/>
              </a:ln>
              <a:latin typeface="Amazon Ember" pitchFamily="18"/>
              <a:ea typeface="Microsoft YaHei" pitchFamily="2"/>
              <a:cs typeface="Lucida Sans" pitchFamily="2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BDCADAE-4528-513A-65AA-49835AEBFF0B}"/>
              </a:ext>
            </a:extLst>
          </p:cNvPr>
          <p:cNvGrpSpPr>
            <a:grpSpLocks noChangeAspect="1"/>
          </p:cNvGrpSpPr>
          <p:nvPr/>
        </p:nvGrpSpPr>
        <p:grpSpPr>
          <a:xfrm>
            <a:off x="2690299" y="3058414"/>
            <a:ext cx="1987934" cy="2485189"/>
            <a:chOff x="350280" y="2713382"/>
            <a:chExt cx="2830680" cy="3538737"/>
          </a:xfrm>
        </p:grpSpPr>
        <p:sp>
          <p:nvSpPr>
            <p:cNvPr id="44" name="Rectangle 8">
              <a:extLst>
                <a:ext uri="{FF2B5EF4-FFF2-40B4-BE49-F238E27FC236}">
                  <a16:creationId xmlns:a16="http://schemas.microsoft.com/office/drawing/2014/main" id="{A22286CB-F881-474B-D7DB-DC65AC54BA05}"/>
                </a:ext>
              </a:extLst>
            </p:cNvPr>
            <p:cNvSpPr/>
            <p:nvPr/>
          </p:nvSpPr>
          <p:spPr>
            <a:xfrm>
              <a:off x="350280" y="2713382"/>
              <a:ext cx="2830680" cy="3538737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 w="15840">
              <a:solidFill>
                <a:srgbClr val="8C4FFF"/>
              </a:solidFill>
              <a:prstDash val="solid"/>
              <a:miter/>
            </a:ln>
          </p:spPr>
          <p:txBody>
            <a:bodyPr vert="horz" wrap="square" lIns="502920" tIns="91440" rIns="90000" bIns="45000" anchor="t" anchorCtr="0" compatLnSpc="0">
              <a:no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sk-SK" sz="1000" b="0" i="0" u="none" strike="noStrike" kern="1200" spc="0">
                  <a:ln>
                    <a:noFill/>
                  </a:ln>
                  <a:latin typeface="Arial" pitchFamily="34"/>
                  <a:ea typeface="Microsoft YaHei" pitchFamily="2"/>
                  <a:cs typeface="Arial" pitchFamily="34"/>
                </a:rPr>
                <a:t>Customer VPC n</a:t>
              </a:r>
            </a:p>
          </p:txBody>
        </p:sp>
        <p:pic>
          <p:nvPicPr>
            <p:cNvPr id="45" name="Graphic 9">
              <a:extLst>
                <a:ext uri="{FF2B5EF4-FFF2-40B4-BE49-F238E27FC236}">
                  <a16:creationId xmlns:a16="http://schemas.microsoft.com/office/drawing/2014/main" id="{EC5FF372-6033-E3F6-3672-1B3EDC2510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362973" y="2713382"/>
              <a:ext cx="427680" cy="4510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" name="Rectangle 12">
              <a:extLst>
                <a:ext uri="{FF2B5EF4-FFF2-40B4-BE49-F238E27FC236}">
                  <a16:creationId xmlns:a16="http://schemas.microsoft.com/office/drawing/2014/main" id="{5D162FA7-96D4-1775-864D-A2F321E85ACD}"/>
                </a:ext>
              </a:extLst>
            </p:cNvPr>
            <p:cNvSpPr/>
            <p:nvPr/>
          </p:nvSpPr>
          <p:spPr>
            <a:xfrm>
              <a:off x="630720" y="3313080"/>
              <a:ext cx="2057400" cy="125963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 w="15840">
              <a:solidFill>
                <a:srgbClr val="7AA116"/>
              </a:solidFill>
              <a:custDash>
                <a:ds d="400000" sp="100000"/>
              </a:custDash>
              <a:miter/>
            </a:ln>
          </p:spPr>
          <p:txBody>
            <a:bodyPr vert="horz" wrap="square" lIns="502920" tIns="91440" rIns="90000" bIns="45720" anchor="t" anchorCtr="0" compatLnSpc="0">
              <a:no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sk-SK" sz="1000" b="0" i="0" u="none" strike="noStrike" kern="1200" spc="0">
                  <a:ln>
                    <a:noFill/>
                  </a:ln>
                  <a:latin typeface="Arial" pitchFamily="34"/>
                  <a:ea typeface="Microsoft YaHei" pitchFamily="2"/>
                  <a:cs typeface="Arial" pitchFamily="34"/>
                </a:rPr>
                <a:t>Private subnet</a:t>
              </a:r>
            </a:p>
          </p:txBody>
        </p:sp>
        <p:pic>
          <p:nvPicPr>
            <p:cNvPr id="47" name="Graphic 13">
              <a:extLst>
                <a:ext uri="{FF2B5EF4-FFF2-40B4-BE49-F238E27FC236}">
                  <a16:creationId xmlns:a16="http://schemas.microsoft.com/office/drawing/2014/main" id="{01F71C10-3EB9-8D6D-AA78-EEDC9474F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/>
              <a:alphaModFix/>
            </a:blip>
            <a:srcRect/>
            <a:stretch>
              <a:fillRect/>
            </a:stretch>
          </p:blipFill>
          <p:spPr>
            <a:xfrm>
              <a:off x="628920" y="3313080"/>
              <a:ext cx="380520" cy="38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" name="Picture 15">
              <a:extLst>
                <a:ext uri="{FF2B5EF4-FFF2-40B4-BE49-F238E27FC236}">
                  <a16:creationId xmlns:a16="http://schemas.microsoft.com/office/drawing/2014/main" id="{F5FC7F31-A9D7-7E9F-9A87-2F69EB480E3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lum/>
              <a:alphaModFix/>
            </a:blip>
            <a:srcRect/>
            <a:stretch>
              <a:fillRect/>
            </a:stretch>
          </p:blipFill>
          <p:spPr>
            <a:xfrm>
              <a:off x="798660" y="3842220"/>
              <a:ext cx="507600" cy="507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" name="TextBox 24">
              <a:extLst>
                <a:ext uri="{FF2B5EF4-FFF2-40B4-BE49-F238E27FC236}">
                  <a16:creationId xmlns:a16="http://schemas.microsoft.com/office/drawing/2014/main" id="{D43A56B6-375B-562F-ED8B-616D41A6083F}"/>
                </a:ext>
              </a:extLst>
            </p:cNvPr>
            <p:cNvSpPr/>
            <p:nvPr/>
          </p:nvSpPr>
          <p:spPr>
            <a:xfrm>
              <a:off x="790653" y="4332420"/>
              <a:ext cx="1480678" cy="24523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t" anchorCtr="0" compatLnSpc="0">
              <a:sp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sk-SK" sz="1100" b="0" i="0" u="none" strike="noStrike" kern="1200" spc="0" dirty="0">
                  <a:ln>
                    <a:noFill/>
                  </a:ln>
                  <a:latin typeface="Amazon Ember" pitchFamily="18"/>
                  <a:ea typeface="Microsoft YaHei" pitchFamily="2"/>
                  <a:cs typeface="Lucida Sans" pitchFamily="2"/>
                </a:rPr>
                <a:t>EC2 </a:t>
              </a:r>
              <a:r>
                <a:rPr lang="sk-SK" sz="1100" b="0" i="0" u="none" strike="noStrike" kern="1200" spc="0" dirty="0" err="1">
                  <a:ln>
                    <a:noFill/>
                  </a:ln>
                  <a:latin typeface="Amazon Ember" pitchFamily="18"/>
                  <a:ea typeface="Microsoft YaHei" pitchFamily="2"/>
                  <a:cs typeface="Lucida Sans" pitchFamily="2"/>
                </a:rPr>
                <a:t>instance</a:t>
              </a:r>
              <a:endParaRPr lang="sk-SK" sz="1100" b="0" i="0" u="none" strike="noStrike" kern="1200" spc="0" dirty="0">
                <a:ln>
                  <a:noFill/>
                </a:ln>
                <a:latin typeface="Amazon Ember" pitchFamily="18"/>
                <a:ea typeface="Microsoft YaHei" pitchFamily="2"/>
                <a:cs typeface="Lucida Sans" pitchFamily="2"/>
              </a:endParaRPr>
            </a:p>
          </p:txBody>
        </p:sp>
      </p:grpSp>
      <p:sp>
        <p:nvSpPr>
          <p:cNvPr id="111" name="Titel 1">
            <a:extLst>
              <a:ext uri="{FF2B5EF4-FFF2-40B4-BE49-F238E27FC236}">
                <a16:creationId xmlns:a16="http://schemas.microsoft.com/office/drawing/2014/main" id="{330BA9F8-7631-F2DA-3F5A-E5823B9D07F8}"/>
              </a:ext>
            </a:extLst>
          </p:cNvPr>
          <p:cNvSpPr txBox="1">
            <a:spLocks/>
          </p:cNvSpPr>
          <p:nvPr/>
        </p:nvSpPr>
        <p:spPr bwMode="gray">
          <a:xfrm>
            <a:off x="4968416" y="389299"/>
            <a:ext cx="6747333" cy="56012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/>
              <a:t>Serverless forward proxy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1" name="Rectangle 8">
            <a:extLst>
              <a:ext uri="{FF2B5EF4-FFF2-40B4-BE49-F238E27FC236}">
                <a16:creationId xmlns:a16="http://schemas.microsoft.com/office/drawing/2014/main" id="{657604EF-0AAB-35BD-8CF2-F803F49CE416}"/>
              </a:ext>
            </a:extLst>
          </p:cNvPr>
          <p:cNvSpPr/>
          <p:nvPr/>
        </p:nvSpPr>
        <p:spPr>
          <a:xfrm>
            <a:off x="2686440" y="387422"/>
            <a:ext cx="3409559" cy="248518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15840">
            <a:solidFill>
              <a:srgbClr val="8C4FFF"/>
            </a:solidFill>
            <a:prstDash val="solid"/>
            <a:miter/>
          </a:ln>
        </p:spPr>
        <p:txBody>
          <a:bodyPr vert="horz" wrap="square" lIns="502920" tIns="91440" rIns="90000" bIns="45000" anchor="t" anchorCtr="0" compatLnSpc="0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sk-SK" sz="1000" b="0" i="0" u="none" strike="noStrike" kern="1200" spc="0">
              <a:ln>
                <a:noFill/>
              </a:ln>
              <a:latin typeface="Arial" pitchFamily="34"/>
              <a:ea typeface="Microsoft YaHei" pitchFamily="2"/>
              <a:cs typeface="Arial" pitchFamily="34"/>
            </a:endParaRP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DAB413D7-9472-A832-3547-742BA2F70FC7}"/>
              </a:ext>
            </a:extLst>
          </p:cNvPr>
          <p:cNvGrpSpPr/>
          <p:nvPr/>
        </p:nvGrpSpPr>
        <p:grpSpPr>
          <a:xfrm>
            <a:off x="4459346" y="810935"/>
            <a:ext cx="1535019" cy="893511"/>
            <a:chOff x="8955190" y="2246533"/>
            <a:chExt cx="2057400" cy="1259639"/>
          </a:xfrm>
        </p:grpSpPr>
        <p:pic>
          <p:nvPicPr>
            <p:cNvPr id="115" name="Graphic 5">
              <a:extLst>
                <a:ext uri="{FF2B5EF4-FFF2-40B4-BE49-F238E27FC236}">
                  <a16:creationId xmlns:a16="http://schemas.microsoft.com/office/drawing/2014/main" id="{B0EC70FB-1916-50F5-8149-7C7E267BACC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lum/>
              <a:alphaModFix/>
            </a:blip>
            <a:srcRect/>
            <a:stretch>
              <a:fillRect/>
            </a:stretch>
          </p:blipFill>
          <p:spPr>
            <a:xfrm>
              <a:off x="8955190" y="2246533"/>
              <a:ext cx="380520" cy="3805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6" name="Rectangle 10">
              <a:extLst>
                <a:ext uri="{FF2B5EF4-FFF2-40B4-BE49-F238E27FC236}">
                  <a16:creationId xmlns:a16="http://schemas.microsoft.com/office/drawing/2014/main" id="{138854C3-EF4A-6464-FC85-321F1F6B8C9A}"/>
                </a:ext>
              </a:extLst>
            </p:cNvPr>
            <p:cNvSpPr/>
            <p:nvPr/>
          </p:nvSpPr>
          <p:spPr>
            <a:xfrm>
              <a:off x="8955190" y="2246533"/>
              <a:ext cx="2057400" cy="125963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 w="15840">
              <a:solidFill>
                <a:srgbClr val="27D9ED"/>
              </a:solidFill>
              <a:custDash>
                <a:ds d="400000" sp="100000"/>
              </a:custDash>
              <a:miter/>
            </a:ln>
          </p:spPr>
          <p:txBody>
            <a:bodyPr vert="horz" wrap="square" lIns="502920" tIns="91440" rIns="90000" bIns="45720" anchor="t" anchorCtr="0" compatLnSpc="0">
              <a:no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sk-SK" sz="1000" b="0" i="0" u="none" strike="noStrike" kern="1200" spc="0">
                  <a:ln>
                    <a:noFill/>
                  </a:ln>
                  <a:latin typeface="Arial" pitchFamily="34"/>
                  <a:ea typeface="Microsoft YaHei" pitchFamily="2"/>
                  <a:cs typeface="Arial" pitchFamily="34"/>
                </a:rPr>
                <a:t>Public subnet</a:t>
              </a:r>
            </a:p>
          </p:txBody>
        </p:sp>
        <p:pic>
          <p:nvPicPr>
            <p:cNvPr id="117" name="Picture 14">
              <a:extLst>
                <a:ext uri="{FF2B5EF4-FFF2-40B4-BE49-F238E27FC236}">
                  <a16:creationId xmlns:a16="http://schemas.microsoft.com/office/drawing/2014/main" id="{BC2FB0E3-B826-CA3D-046F-1DC785C991C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lum/>
              <a:alphaModFix/>
            </a:blip>
            <a:srcRect/>
            <a:stretch>
              <a:fillRect/>
            </a:stretch>
          </p:blipFill>
          <p:spPr>
            <a:xfrm>
              <a:off x="9680192" y="2583746"/>
              <a:ext cx="536760" cy="5367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8" name="TextBox 47">
              <a:extLst>
                <a:ext uri="{FF2B5EF4-FFF2-40B4-BE49-F238E27FC236}">
                  <a16:creationId xmlns:a16="http://schemas.microsoft.com/office/drawing/2014/main" id="{E4BA6009-A348-AA4C-C549-8FBA90387EDF}"/>
                </a:ext>
              </a:extLst>
            </p:cNvPr>
            <p:cNvSpPr/>
            <p:nvPr/>
          </p:nvSpPr>
          <p:spPr>
            <a:xfrm>
              <a:off x="9512792" y="3187466"/>
              <a:ext cx="1480679" cy="172227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t" anchorCtr="0" compatLnSpc="0">
              <a:sp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sk-SK" sz="1100" b="0" i="0" u="none" strike="noStrike" kern="1200" spc="0" dirty="0">
                  <a:ln>
                    <a:noFill/>
                  </a:ln>
                  <a:latin typeface="Amazon Ember" pitchFamily="18"/>
                  <a:ea typeface="Microsoft YaHei" pitchFamily="2"/>
                  <a:cs typeface="Lucida Sans" pitchFamily="2"/>
                </a:rPr>
                <a:t>NAT </a:t>
              </a:r>
              <a:r>
                <a:rPr lang="sk-SK" sz="1100" b="0" i="0" u="none" strike="noStrike" kern="1200" spc="0" dirty="0" err="1">
                  <a:ln>
                    <a:noFill/>
                  </a:ln>
                  <a:latin typeface="Amazon Ember" pitchFamily="18"/>
                  <a:ea typeface="Microsoft YaHei" pitchFamily="2"/>
                  <a:cs typeface="Lucida Sans" pitchFamily="2"/>
                </a:rPr>
                <a:t>Gateway</a:t>
              </a:r>
              <a:endParaRPr lang="sk-SK" sz="1100" b="0" i="0" u="none" strike="noStrike" kern="1200" spc="0" dirty="0">
                <a:ln>
                  <a:noFill/>
                </a:ln>
                <a:latin typeface="Amazon Ember" pitchFamily="18"/>
                <a:ea typeface="Microsoft YaHei" pitchFamily="2"/>
                <a:cs typeface="Lucida Sans" pitchFamily="2"/>
              </a:endParaRPr>
            </a:p>
          </p:txBody>
        </p:sp>
      </p:grpSp>
      <p:grpSp>
        <p:nvGrpSpPr>
          <p:cNvPr id="120" name="Group 6">
            <a:extLst>
              <a:ext uri="{FF2B5EF4-FFF2-40B4-BE49-F238E27FC236}">
                <a16:creationId xmlns:a16="http://schemas.microsoft.com/office/drawing/2014/main" id="{18F9E386-DEE9-5537-21DC-847F7A19B50F}"/>
              </a:ext>
            </a:extLst>
          </p:cNvPr>
          <p:cNvGrpSpPr/>
          <p:nvPr/>
        </p:nvGrpSpPr>
        <p:grpSpPr>
          <a:xfrm>
            <a:off x="5551343" y="1803359"/>
            <a:ext cx="1480679" cy="682921"/>
            <a:chOff x="6889680" y="1207799"/>
            <a:chExt cx="1480679" cy="682921"/>
          </a:xfrm>
        </p:grpSpPr>
        <p:sp>
          <p:nvSpPr>
            <p:cNvPr id="121" name="Oval 16">
              <a:extLst>
                <a:ext uri="{FF2B5EF4-FFF2-40B4-BE49-F238E27FC236}">
                  <a16:creationId xmlns:a16="http://schemas.microsoft.com/office/drawing/2014/main" id="{6599FC8D-778E-C0A8-FA37-F2AC02FDB074}"/>
                </a:ext>
              </a:extLst>
            </p:cNvPr>
            <p:cNvSpPr/>
            <p:nvPr/>
          </p:nvSpPr>
          <p:spPr>
            <a:xfrm>
              <a:off x="7159679" y="1207799"/>
              <a:ext cx="512999" cy="5414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2F1570"/>
            </a:solidFill>
            <a:ln w="12600">
              <a:solidFill>
                <a:srgbClr val="120D45"/>
              </a:solidFill>
              <a:prstDash val="solid"/>
              <a:miter/>
            </a:ln>
          </p:spPr>
          <p:txBody>
            <a:bodyPr vert="horz" wrap="squar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sk-SK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pic>
          <p:nvPicPr>
            <p:cNvPr id="122" name="Graphic 17">
              <a:extLst>
                <a:ext uri="{FF2B5EF4-FFF2-40B4-BE49-F238E27FC236}">
                  <a16:creationId xmlns:a16="http://schemas.microsoft.com/office/drawing/2014/main" id="{B325B200-BC8D-1A79-EBCA-AD06085856F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lum/>
              <a:alphaModFix/>
            </a:blip>
            <a:srcRect/>
            <a:stretch>
              <a:fillRect/>
            </a:stretch>
          </p:blipFill>
          <p:spPr>
            <a:xfrm>
              <a:off x="7159679" y="1207799"/>
              <a:ext cx="512999" cy="541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3" name="TextBox 25">
              <a:extLst>
                <a:ext uri="{FF2B5EF4-FFF2-40B4-BE49-F238E27FC236}">
                  <a16:creationId xmlns:a16="http://schemas.microsoft.com/office/drawing/2014/main" id="{D88D10F3-67C8-F4BA-CDA0-583525307F86}"/>
                </a:ext>
              </a:extLst>
            </p:cNvPr>
            <p:cNvSpPr/>
            <p:nvPr/>
          </p:nvSpPr>
          <p:spPr>
            <a:xfrm>
              <a:off x="6889680" y="1722960"/>
              <a:ext cx="1480679" cy="1677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sk-SK" sz="1100" b="0" i="0" u="none" strike="noStrike" kern="1200" spc="0">
                  <a:ln>
                    <a:noFill/>
                  </a:ln>
                  <a:latin typeface="Arial" pitchFamily="18"/>
                  <a:ea typeface="Microsoft YaHei" pitchFamily="2"/>
                  <a:cs typeface="Lucida Sans" pitchFamily="2"/>
                </a:rPr>
                <a:t>Internet Gateway</a:t>
              </a:r>
            </a:p>
          </p:txBody>
        </p: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FD12CB63-B770-40D0-486A-C4993DBA4511}"/>
              </a:ext>
            </a:extLst>
          </p:cNvPr>
          <p:cNvGrpSpPr>
            <a:grpSpLocks noChangeAspect="1"/>
          </p:cNvGrpSpPr>
          <p:nvPr/>
        </p:nvGrpSpPr>
        <p:grpSpPr>
          <a:xfrm>
            <a:off x="8955190" y="2246533"/>
            <a:ext cx="2057400" cy="1259639"/>
            <a:chOff x="8955190" y="2246533"/>
            <a:chExt cx="2057400" cy="1259639"/>
          </a:xfrm>
        </p:grpSpPr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4426F5B2-5431-E74A-A39A-88478F98E5A0}"/>
                </a:ext>
              </a:extLst>
            </p:cNvPr>
            <p:cNvGrpSpPr/>
            <p:nvPr/>
          </p:nvGrpSpPr>
          <p:grpSpPr>
            <a:xfrm>
              <a:off x="8955190" y="2246533"/>
              <a:ext cx="2057400" cy="1259639"/>
              <a:chOff x="8955190" y="2246533"/>
              <a:chExt cx="2057400" cy="1259639"/>
            </a:xfrm>
          </p:grpSpPr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94CB29D1-0BF9-FFFF-282D-C4FE3FF37262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8955190" y="2246533"/>
                <a:ext cx="2057400" cy="1259639"/>
                <a:chOff x="8955190" y="2246533"/>
                <a:chExt cx="2057400" cy="1259639"/>
              </a:xfrm>
            </p:grpSpPr>
            <p:sp>
              <p:nvSpPr>
                <p:cNvPr id="124" name="Rectangle 10">
                  <a:extLst>
                    <a:ext uri="{FF2B5EF4-FFF2-40B4-BE49-F238E27FC236}">
                      <a16:creationId xmlns:a16="http://schemas.microsoft.com/office/drawing/2014/main" id="{61F98BD8-8046-B056-7807-FF88884A3C96}"/>
                    </a:ext>
                  </a:extLst>
                </p:cNvPr>
                <p:cNvSpPr/>
                <p:nvPr/>
              </p:nvSpPr>
              <p:spPr>
                <a:xfrm>
                  <a:off x="8955190" y="2246533"/>
                  <a:ext cx="2057400" cy="1259639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 w="15840">
                  <a:solidFill>
                    <a:srgbClr val="27D9ED"/>
                  </a:solidFill>
                  <a:custDash>
                    <a:ds d="400000" sp="100000"/>
                  </a:custDash>
                  <a:miter/>
                </a:ln>
              </p:spPr>
              <p:txBody>
                <a:bodyPr vert="horz" wrap="square" lIns="502920" tIns="91440" rIns="90000" bIns="45720" anchor="t" anchorCtr="0" compatLnSpc="0">
                  <a:noAutofit/>
                </a:bodyPr>
                <a:lstStyle/>
                <a:p>
                  <a:pPr marL="0" marR="0" lvl="0" indent="0" algn="l" rtl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/>
                  </a:pPr>
                  <a:r>
                    <a:rPr lang="sk-SK" sz="1000" b="0" i="0" u="none" strike="noStrike" kern="1200" spc="0">
                      <a:ln>
                        <a:noFill/>
                      </a:ln>
                      <a:latin typeface="Arial" pitchFamily="34"/>
                      <a:ea typeface="Microsoft YaHei" pitchFamily="2"/>
                      <a:cs typeface="Arial" pitchFamily="34"/>
                    </a:rPr>
                    <a:t>Public subnet</a:t>
                  </a:r>
                </a:p>
              </p:txBody>
            </p:sp>
            <p:pic>
              <p:nvPicPr>
                <p:cNvPr id="129" name="Graphic 5">
                  <a:extLst>
                    <a:ext uri="{FF2B5EF4-FFF2-40B4-BE49-F238E27FC236}">
                      <a16:creationId xmlns:a16="http://schemas.microsoft.com/office/drawing/2014/main" id="{86257215-69BC-EA1A-D51C-840F7AD5F50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lum/>
                  <a:alphaModFix/>
                </a:blip>
                <a:srcRect/>
                <a:stretch>
                  <a:fillRect/>
                </a:stretch>
              </p:blipFill>
              <p:spPr>
                <a:xfrm>
                  <a:off x="8955190" y="2246533"/>
                  <a:ext cx="380520" cy="38052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131" name="Picture 14">
                <a:extLst>
                  <a:ext uri="{FF2B5EF4-FFF2-40B4-BE49-F238E27FC236}">
                    <a16:creationId xmlns:a16="http://schemas.microsoft.com/office/drawing/2014/main" id="{DBC4C3C5-5ECF-031C-0C42-675F40265D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lum/>
                <a:alphaModFix/>
              </a:blip>
              <a:srcRect/>
              <a:stretch>
                <a:fillRect/>
              </a:stretch>
            </p:blipFill>
            <p:spPr>
              <a:xfrm>
                <a:off x="9680192" y="2583746"/>
                <a:ext cx="536760" cy="53676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33" name="TextBox 47">
              <a:extLst>
                <a:ext uri="{FF2B5EF4-FFF2-40B4-BE49-F238E27FC236}">
                  <a16:creationId xmlns:a16="http://schemas.microsoft.com/office/drawing/2014/main" id="{C8468FBB-2666-9089-FE7F-BB340537E5F1}"/>
                </a:ext>
              </a:extLst>
            </p:cNvPr>
            <p:cNvSpPr/>
            <p:nvPr/>
          </p:nvSpPr>
          <p:spPr>
            <a:xfrm>
              <a:off x="9512792" y="3187466"/>
              <a:ext cx="1480679" cy="172227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t" anchorCtr="0" compatLnSpc="0">
              <a:sp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sk-SK" sz="1100" b="0" i="0" u="none" strike="noStrike" kern="1200" spc="0" dirty="0">
                  <a:ln>
                    <a:noFill/>
                  </a:ln>
                  <a:latin typeface="Amazon Ember" pitchFamily="18"/>
                  <a:ea typeface="Microsoft YaHei" pitchFamily="2"/>
                  <a:cs typeface="Lucida Sans" pitchFamily="2"/>
                </a:rPr>
                <a:t>NAT </a:t>
              </a:r>
              <a:r>
                <a:rPr lang="sk-SK" sz="1100" b="0" i="0" u="none" strike="noStrike" kern="1200" spc="0" dirty="0" err="1">
                  <a:ln>
                    <a:noFill/>
                  </a:ln>
                  <a:latin typeface="Amazon Ember" pitchFamily="18"/>
                  <a:ea typeface="Microsoft YaHei" pitchFamily="2"/>
                  <a:cs typeface="Lucida Sans" pitchFamily="2"/>
                </a:rPr>
                <a:t>Gateway</a:t>
              </a:r>
              <a:endParaRPr lang="sk-SK" sz="1100" b="0" i="0" u="none" strike="noStrike" kern="1200" spc="0" dirty="0">
                <a:ln>
                  <a:noFill/>
                </a:ln>
                <a:latin typeface="Amazon Ember" pitchFamily="18"/>
                <a:ea typeface="Microsoft YaHei" pitchFamily="2"/>
                <a:cs typeface="Lucida Sans" pitchFamily="2"/>
              </a:endParaRPr>
            </a:p>
          </p:txBody>
        </p:sp>
      </p:grpSp>
      <p:sp>
        <p:nvSpPr>
          <p:cNvPr id="137" name="Rectangle 29">
            <a:extLst>
              <a:ext uri="{FF2B5EF4-FFF2-40B4-BE49-F238E27FC236}">
                <a16:creationId xmlns:a16="http://schemas.microsoft.com/office/drawing/2014/main" id="{E87ACF58-AA34-75FF-7EBE-CEE2D86C7ECE}"/>
              </a:ext>
            </a:extLst>
          </p:cNvPr>
          <p:cNvSpPr/>
          <p:nvPr/>
        </p:nvSpPr>
        <p:spPr>
          <a:xfrm>
            <a:off x="8514549" y="1644613"/>
            <a:ext cx="3225143" cy="4970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15840">
            <a:solidFill>
              <a:srgbClr val="8C4FFF"/>
            </a:solidFill>
            <a:prstDash val="solid"/>
            <a:miter/>
          </a:ln>
        </p:spPr>
        <p:txBody>
          <a:bodyPr vert="horz" wrap="square" lIns="502920" tIns="91440" rIns="90000" bIns="45000" anchor="t" anchorCtr="0" compatLnSpc="0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sk-SK" sz="1000" dirty="0" err="1">
                <a:latin typeface="Arial" pitchFamily="34"/>
                <a:ea typeface="Microsoft YaHei" pitchFamily="2"/>
                <a:cs typeface="Arial" pitchFamily="34"/>
              </a:rPr>
              <a:t>O</a:t>
            </a:r>
            <a:r>
              <a:rPr lang="sk-SK" sz="1000" b="0" i="0" u="none" strike="noStrike" kern="1200" spc="0" dirty="0" err="1">
                <a:ln>
                  <a:noFill/>
                </a:ln>
                <a:latin typeface="Arial" pitchFamily="34"/>
                <a:ea typeface="Microsoft YaHei" pitchFamily="2"/>
                <a:cs typeface="Arial" pitchFamily="34"/>
              </a:rPr>
              <a:t>utbound</a:t>
            </a:r>
            <a:r>
              <a:rPr lang="sk-SK" sz="1000" b="0" i="0" u="none" strike="noStrike" kern="1200" spc="0" dirty="0">
                <a:ln>
                  <a:noFill/>
                </a:ln>
                <a:latin typeface="Arial" pitchFamily="34"/>
                <a:ea typeface="Microsoft YaHei" pitchFamily="2"/>
                <a:cs typeface="Arial" pitchFamily="34"/>
              </a:rPr>
              <a:t> VPC</a:t>
            </a:r>
          </a:p>
        </p:txBody>
      </p:sp>
      <p:pic>
        <p:nvPicPr>
          <p:cNvPr id="138" name="Graphic 30">
            <a:extLst>
              <a:ext uri="{FF2B5EF4-FFF2-40B4-BE49-F238E27FC236}">
                <a16:creationId xmlns:a16="http://schemas.microsoft.com/office/drawing/2014/main" id="{66BC971D-8CCA-EC4F-5FAB-5C20A259F10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8514550" y="1644613"/>
            <a:ext cx="427680" cy="4510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5" name="Group 6">
            <a:extLst>
              <a:ext uri="{FF2B5EF4-FFF2-40B4-BE49-F238E27FC236}">
                <a16:creationId xmlns:a16="http://schemas.microsoft.com/office/drawing/2014/main" id="{4CAA76B4-472D-9393-7AE1-FB3CE8A7E302}"/>
              </a:ext>
            </a:extLst>
          </p:cNvPr>
          <p:cNvGrpSpPr/>
          <p:nvPr/>
        </p:nvGrpSpPr>
        <p:grpSpPr>
          <a:xfrm>
            <a:off x="10780925" y="1422131"/>
            <a:ext cx="1480679" cy="682921"/>
            <a:chOff x="6889680" y="1207799"/>
            <a:chExt cx="1480679" cy="682921"/>
          </a:xfrm>
        </p:grpSpPr>
        <p:sp>
          <p:nvSpPr>
            <p:cNvPr id="126" name="Oval 16">
              <a:extLst>
                <a:ext uri="{FF2B5EF4-FFF2-40B4-BE49-F238E27FC236}">
                  <a16:creationId xmlns:a16="http://schemas.microsoft.com/office/drawing/2014/main" id="{25C741BC-9842-1966-03F5-8F9BAE161392}"/>
                </a:ext>
              </a:extLst>
            </p:cNvPr>
            <p:cNvSpPr/>
            <p:nvPr/>
          </p:nvSpPr>
          <p:spPr>
            <a:xfrm>
              <a:off x="7159679" y="1207799"/>
              <a:ext cx="512999" cy="5414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2F1570"/>
            </a:solidFill>
            <a:ln w="12600">
              <a:solidFill>
                <a:srgbClr val="120D45"/>
              </a:solidFill>
              <a:prstDash val="solid"/>
              <a:miter/>
            </a:ln>
          </p:spPr>
          <p:txBody>
            <a:bodyPr vert="horz" wrap="squar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sk-SK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pic>
          <p:nvPicPr>
            <p:cNvPr id="127" name="Graphic 17">
              <a:extLst>
                <a:ext uri="{FF2B5EF4-FFF2-40B4-BE49-F238E27FC236}">
                  <a16:creationId xmlns:a16="http://schemas.microsoft.com/office/drawing/2014/main" id="{636D6EF4-0FA8-293F-4E80-6C05F27364C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lum/>
              <a:alphaModFix/>
            </a:blip>
            <a:srcRect/>
            <a:stretch>
              <a:fillRect/>
            </a:stretch>
          </p:blipFill>
          <p:spPr>
            <a:xfrm>
              <a:off x="7159679" y="1207799"/>
              <a:ext cx="512999" cy="541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8" name="TextBox 25">
              <a:extLst>
                <a:ext uri="{FF2B5EF4-FFF2-40B4-BE49-F238E27FC236}">
                  <a16:creationId xmlns:a16="http://schemas.microsoft.com/office/drawing/2014/main" id="{4BFFFA39-F812-A1A7-3540-E1D8547649EE}"/>
                </a:ext>
              </a:extLst>
            </p:cNvPr>
            <p:cNvSpPr/>
            <p:nvPr/>
          </p:nvSpPr>
          <p:spPr>
            <a:xfrm>
              <a:off x="6889680" y="1722960"/>
              <a:ext cx="1480679" cy="1677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sk-SK" sz="1100" b="0" i="0" u="none" strike="noStrike" kern="1200" spc="0">
                  <a:ln>
                    <a:noFill/>
                  </a:ln>
                  <a:latin typeface="Arial" pitchFamily="18"/>
                  <a:ea typeface="Microsoft YaHei" pitchFamily="2"/>
                  <a:cs typeface="Lucida Sans" pitchFamily="2"/>
                </a:rPr>
                <a:t>Internet Gateway</a:t>
              </a:r>
            </a:p>
          </p:txBody>
        </p:sp>
      </p:grpSp>
      <p:sp>
        <p:nvSpPr>
          <p:cNvPr id="139" name="Rectangle 26">
            <a:extLst>
              <a:ext uri="{FF2B5EF4-FFF2-40B4-BE49-F238E27FC236}">
                <a16:creationId xmlns:a16="http://schemas.microsoft.com/office/drawing/2014/main" id="{8E005EBB-3C06-49F9-8F43-2670BE74DBD0}"/>
              </a:ext>
            </a:extLst>
          </p:cNvPr>
          <p:cNvSpPr/>
          <p:nvPr/>
        </p:nvSpPr>
        <p:spPr>
          <a:xfrm>
            <a:off x="452302" y="4550332"/>
            <a:ext cx="1444874" cy="88462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15840">
            <a:solidFill>
              <a:srgbClr val="7AA116"/>
            </a:solidFill>
            <a:custDash>
              <a:ds d="400000" sp="100000"/>
            </a:custDash>
            <a:miter/>
          </a:ln>
        </p:spPr>
        <p:txBody>
          <a:bodyPr vert="horz" wrap="square" lIns="502920" tIns="91440" rIns="90000" bIns="45720" anchor="t" anchorCtr="0" compatLnSpc="0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sk-SK" sz="1000" b="0" i="0" u="none" strike="noStrike" kern="1200" spc="0">
                <a:ln>
                  <a:noFill/>
                </a:ln>
                <a:latin typeface="Arial" pitchFamily="34"/>
                <a:ea typeface="Microsoft YaHei" pitchFamily="2"/>
                <a:cs typeface="Arial" pitchFamily="34"/>
              </a:rPr>
              <a:t>Private subnet</a:t>
            </a:r>
          </a:p>
        </p:txBody>
      </p:sp>
      <p:pic>
        <p:nvPicPr>
          <p:cNvPr id="140" name="Picture 5">
            <a:extLst>
              <a:ext uri="{FF2B5EF4-FFF2-40B4-BE49-F238E27FC236}">
                <a16:creationId xmlns:a16="http://schemas.microsoft.com/office/drawing/2014/main" id="{1BCB55E6-A345-44DB-CE3F-BFBA277955C1}"/>
              </a:ext>
            </a:extLst>
          </p:cNvPr>
          <p:cNvPicPr>
            <a:picLocks noChangeAspect="1"/>
          </p:cNvPicPr>
          <p:nvPr/>
        </p:nvPicPr>
        <p:blipFill>
          <a:blip r:embed="rId10">
            <a:lum/>
            <a:alphaModFix/>
          </a:blip>
          <a:srcRect/>
          <a:stretch>
            <a:fillRect/>
          </a:stretch>
        </p:blipFill>
        <p:spPr>
          <a:xfrm>
            <a:off x="527030" y="4858437"/>
            <a:ext cx="376957" cy="376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raphic 28">
            <a:extLst>
              <a:ext uri="{FF2B5EF4-FFF2-40B4-BE49-F238E27FC236}">
                <a16:creationId xmlns:a16="http://schemas.microsoft.com/office/drawing/2014/main" id="{3F776551-6FC6-FADE-4D6B-BA52827E7D22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451038" y="4544517"/>
            <a:ext cx="267232" cy="267232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TextBox 39">
            <a:extLst>
              <a:ext uri="{FF2B5EF4-FFF2-40B4-BE49-F238E27FC236}">
                <a16:creationId xmlns:a16="http://schemas.microsoft.com/office/drawing/2014/main" id="{44F29397-628C-EA84-2773-541AC43171B9}"/>
              </a:ext>
            </a:extLst>
          </p:cNvPr>
          <p:cNvSpPr/>
          <p:nvPr/>
        </p:nvSpPr>
        <p:spPr>
          <a:xfrm>
            <a:off x="526884" y="5246816"/>
            <a:ext cx="1444873" cy="17671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sk-SK" sz="1100" b="0" i="0" u="none" strike="noStrike" kern="1200" spc="0" dirty="0" err="1">
                <a:ln>
                  <a:noFill/>
                </a:ln>
                <a:latin typeface="Amazon Ember" pitchFamily="18"/>
                <a:ea typeface="Microsoft YaHei" pitchFamily="2"/>
                <a:cs typeface="Lucida Sans" pitchFamily="2"/>
              </a:rPr>
              <a:t>Transit</a:t>
            </a:r>
            <a:r>
              <a:rPr lang="sk-SK" sz="1100" b="0" i="0" u="none" strike="noStrike" kern="1200" spc="0" dirty="0">
                <a:ln>
                  <a:noFill/>
                </a:ln>
                <a:latin typeface="Amazon Ember" pitchFamily="18"/>
                <a:ea typeface="Microsoft YaHei" pitchFamily="2"/>
                <a:cs typeface="Lucida Sans" pitchFamily="2"/>
              </a:rPr>
              <a:t> </a:t>
            </a:r>
            <a:r>
              <a:rPr lang="sk-SK" sz="1100" b="0" i="0" u="none" strike="noStrike" kern="1200" spc="0" dirty="0" err="1">
                <a:ln>
                  <a:noFill/>
                </a:ln>
                <a:latin typeface="Amazon Ember" pitchFamily="18"/>
                <a:ea typeface="Microsoft YaHei" pitchFamily="2"/>
                <a:cs typeface="Lucida Sans" pitchFamily="2"/>
              </a:rPr>
              <a:t>Gateway</a:t>
            </a:r>
            <a:r>
              <a:rPr lang="sk-SK" sz="1100" b="0" i="0" u="none" strike="noStrike" kern="1200" spc="0" dirty="0">
                <a:ln>
                  <a:noFill/>
                </a:ln>
                <a:latin typeface="Amazon Ember" pitchFamily="18"/>
                <a:ea typeface="Microsoft YaHei" pitchFamily="2"/>
                <a:cs typeface="Lucida Sans" pitchFamily="2"/>
              </a:rPr>
              <a:t> </a:t>
            </a:r>
            <a:r>
              <a:rPr lang="sk-SK" sz="1100" b="0" i="0" u="none" strike="noStrike" kern="1200" spc="0" dirty="0" err="1">
                <a:ln>
                  <a:noFill/>
                </a:ln>
                <a:latin typeface="Amazon Ember" pitchFamily="18"/>
                <a:ea typeface="Microsoft YaHei" pitchFamily="2"/>
                <a:cs typeface="Lucida Sans" pitchFamily="2"/>
              </a:rPr>
              <a:t>att</a:t>
            </a:r>
            <a:r>
              <a:rPr lang="sk-SK" sz="1100" b="0" i="0" u="none" strike="noStrike" kern="1200" spc="0" dirty="0">
                <a:ln>
                  <a:noFill/>
                </a:ln>
                <a:latin typeface="Amazon Ember" pitchFamily="18"/>
                <a:ea typeface="Microsoft YaHei" pitchFamily="2"/>
                <a:cs typeface="Lucida Sans" pitchFamily="2"/>
              </a:rPr>
              <a:t>.</a:t>
            </a:r>
          </a:p>
        </p:txBody>
      </p:sp>
      <p:sp>
        <p:nvSpPr>
          <p:cNvPr id="143" name="Rectangle 26">
            <a:extLst>
              <a:ext uri="{FF2B5EF4-FFF2-40B4-BE49-F238E27FC236}">
                <a16:creationId xmlns:a16="http://schemas.microsoft.com/office/drawing/2014/main" id="{9EDEDA38-9C99-3A1A-7AE7-617647AFBFA0}"/>
              </a:ext>
            </a:extLst>
          </p:cNvPr>
          <p:cNvSpPr/>
          <p:nvPr/>
        </p:nvSpPr>
        <p:spPr>
          <a:xfrm>
            <a:off x="475526" y="1883403"/>
            <a:ext cx="1444874" cy="88462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15840">
            <a:solidFill>
              <a:srgbClr val="7AA116"/>
            </a:solidFill>
            <a:custDash>
              <a:ds d="400000" sp="100000"/>
            </a:custDash>
            <a:miter/>
          </a:ln>
        </p:spPr>
        <p:txBody>
          <a:bodyPr vert="horz" wrap="square" lIns="502920" tIns="91440" rIns="90000" bIns="45720" anchor="t" anchorCtr="0" compatLnSpc="0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sk-SK" sz="1000" b="0" i="0" u="none" strike="noStrike" kern="1200" spc="0">
                <a:ln>
                  <a:noFill/>
                </a:ln>
                <a:latin typeface="Arial" pitchFamily="34"/>
                <a:ea typeface="Microsoft YaHei" pitchFamily="2"/>
                <a:cs typeface="Arial" pitchFamily="34"/>
              </a:rPr>
              <a:t>Private subnet</a:t>
            </a:r>
          </a:p>
        </p:txBody>
      </p:sp>
      <p:pic>
        <p:nvPicPr>
          <p:cNvPr id="144" name="Picture 5">
            <a:extLst>
              <a:ext uri="{FF2B5EF4-FFF2-40B4-BE49-F238E27FC236}">
                <a16:creationId xmlns:a16="http://schemas.microsoft.com/office/drawing/2014/main" id="{D2700E79-AB6E-51D3-C240-CDC187F3F138}"/>
              </a:ext>
            </a:extLst>
          </p:cNvPr>
          <p:cNvPicPr>
            <a:picLocks noChangeAspect="1"/>
          </p:cNvPicPr>
          <p:nvPr/>
        </p:nvPicPr>
        <p:blipFill>
          <a:blip r:embed="rId10">
            <a:lum/>
            <a:alphaModFix/>
          </a:blip>
          <a:srcRect/>
          <a:stretch>
            <a:fillRect/>
          </a:stretch>
        </p:blipFill>
        <p:spPr>
          <a:xfrm>
            <a:off x="550254" y="2191508"/>
            <a:ext cx="376957" cy="376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raphic 28">
            <a:extLst>
              <a:ext uri="{FF2B5EF4-FFF2-40B4-BE49-F238E27FC236}">
                <a16:creationId xmlns:a16="http://schemas.microsoft.com/office/drawing/2014/main" id="{220A7B61-90DE-C52C-5F60-F1622943FBF5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474262" y="1877588"/>
            <a:ext cx="267232" cy="267232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TextBox 39">
            <a:extLst>
              <a:ext uri="{FF2B5EF4-FFF2-40B4-BE49-F238E27FC236}">
                <a16:creationId xmlns:a16="http://schemas.microsoft.com/office/drawing/2014/main" id="{8C90225E-6C19-AB24-97DB-36EE10FDD28D}"/>
              </a:ext>
            </a:extLst>
          </p:cNvPr>
          <p:cNvSpPr/>
          <p:nvPr/>
        </p:nvSpPr>
        <p:spPr>
          <a:xfrm>
            <a:off x="550108" y="2579887"/>
            <a:ext cx="1444873" cy="17671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sk-SK" sz="1100" b="0" i="0" u="none" strike="noStrike" kern="1200" spc="0" dirty="0" err="1">
                <a:ln>
                  <a:noFill/>
                </a:ln>
                <a:latin typeface="Amazon Ember" pitchFamily="18"/>
                <a:ea typeface="Microsoft YaHei" pitchFamily="2"/>
                <a:cs typeface="Lucida Sans" pitchFamily="2"/>
              </a:rPr>
              <a:t>Transit</a:t>
            </a:r>
            <a:r>
              <a:rPr lang="sk-SK" sz="1100" b="0" i="0" u="none" strike="noStrike" kern="1200" spc="0" dirty="0">
                <a:ln>
                  <a:noFill/>
                </a:ln>
                <a:latin typeface="Amazon Ember" pitchFamily="18"/>
                <a:ea typeface="Microsoft YaHei" pitchFamily="2"/>
                <a:cs typeface="Lucida Sans" pitchFamily="2"/>
              </a:rPr>
              <a:t> </a:t>
            </a:r>
            <a:r>
              <a:rPr lang="sk-SK" sz="1100" b="0" i="0" u="none" strike="noStrike" kern="1200" spc="0" dirty="0" err="1">
                <a:ln>
                  <a:noFill/>
                </a:ln>
                <a:latin typeface="Amazon Ember" pitchFamily="18"/>
                <a:ea typeface="Microsoft YaHei" pitchFamily="2"/>
                <a:cs typeface="Lucida Sans" pitchFamily="2"/>
              </a:rPr>
              <a:t>Gateway</a:t>
            </a:r>
            <a:r>
              <a:rPr lang="sk-SK" sz="1100" b="0" i="0" u="none" strike="noStrike" kern="1200" spc="0" dirty="0">
                <a:ln>
                  <a:noFill/>
                </a:ln>
                <a:latin typeface="Amazon Ember" pitchFamily="18"/>
                <a:ea typeface="Microsoft YaHei" pitchFamily="2"/>
                <a:cs typeface="Lucida Sans" pitchFamily="2"/>
              </a:rPr>
              <a:t> </a:t>
            </a:r>
            <a:r>
              <a:rPr lang="sk-SK" sz="1100" b="0" i="0" u="none" strike="noStrike" kern="1200" spc="0" dirty="0" err="1">
                <a:ln>
                  <a:noFill/>
                </a:ln>
                <a:latin typeface="Amazon Ember" pitchFamily="18"/>
                <a:ea typeface="Microsoft YaHei" pitchFamily="2"/>
                <a:cs typeface="Lucida Sans" pitchFamily="2"/>
              </a:rPr>
              <a:t>att</a:t>
            </a:r>
            <a:r>
              <a:rPr lang="sk-SK" sz="1100" b="0" i="0" u="none" strike="noStrike" kern="1200" spc="0" dirty="0">
                <a:ln>
                  <a:noFill/>
                </a:ln>
                <a:latin typeface="Amazon Ember" pitchFamily="18"/>
                <a:ea typeface="Microsoft YaHei" pitchFamily="2"/>
                <a:cs typeface="Lucida Sans" pitchFamily="2"/>
              </a:rPr>
              <a:t>.</a:t>
            </a:r>
          </a:p>
        </p:txBody>
      </p:sp>
      <p:sp>
        <p:nvSpPr>
          <p:cNvPr id="147" name="Rectangle 26">
            <a:extLst>
              <a:ext uri="{FF2B5EF4-FFF2-40B4-BE49-F238E27FC236}">
                <a16:creationId xmlns:a16="http://schemas.microsoft.com/office/drawing/2014/main" id="{D3424597-191F-E98D-D87A-552E0D0E15AF}"/>
              </a:ext>
            </a:extLst>
          </p:cNvPr>
          <p:cNvSpPr/>
          <p:nvPr/>
        </p:nvSpPr>
        <p:spPr>
          <a:xfrm>
            <a:off x="2887247" y="1883403"/>
            <a:ext cx="1444874" cy="88462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15840">
            <a:solidFill>
              <a:srgbClr val="7AA116"/>
            </a:solidFill>
            <a:custDash>
              <a:ds d="400000" sp="100000"/>
            </a:custDash>
            <a:miter/>
          </a:ln>
        </p:spPr>
        <p:txBody>
          <a:bodyPr vert="horz" wrap="square" lIns="502920" tIns="91440" rIns="90000" bIns="45720" anchor="t" anchorCtr="0" compatLnSpc="0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sk-SK" sz="1000" b="0" i="0" u="none" strike="noStrike" kern="1200" spc="0">
                <a:ln>
                  <a:noFill/>
                </a:ln>
                <a:latin typeface="Arial" pitchFamily="34"/>
                <a:ea typeface="Microsoft YaHei" pitchFamily="2"/>
                <a:cs typeface="Arial" pitchFamily="34"/>
              </a:rPr>
              <a:t>Private subnet</a:t>
            </a:r>
          </a:p>
        </p:txBody>
      </p:sp>
      <p:pic>
        <p:nvPicPr>
          <p:cNvPr id="148" name="Picture 5">
            <a:extLst>
              <a:ext uri="{FF2B5EF4-FFF2-40B4-BE49-F238E27FC236}">
                <a16:creationId xmlns:a16="http://schemas.microsoft.com/office/drawing/2014/main" id="{F490383B-DD2C-D54B-9B01-61DDF206EE35}"/>
              </a:ext>
            </a:extLst>
          </p:cNvPr>
          <p:cNvPicPr>
            <a:picLocks noChangeAspect="1"/>
          </p:cNvPicPr>
          <p:nvPr/>
        </p:nvPicPr>
        <p:blipFill>
          <a:blip r:embed="rId10">
            <a:lum/>
            <a:alphaModFix/>
          </a:blip>
          <a:srcRect/>
          <a:stretch>
            <a:fillRect/>
          </a:stretch>
        </p:blipFill>
        <p:spPr>
          <a:xfrm>
            <a:off x="2961975" y="2191508"/>
            <a:ext cx="376957" cy="376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raphic 28">
            <a:extLst>
              <a:ext uri="{FF2B5EF4-FFF2-40B4-BE49-F238E27FC236}">
                <a16:creationId xmlns:a16="http://schemas.microsoft.com/office/drawing/2014/main" id="{FF5307D1-10C6-8016-D3A0-9DBD088DC107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2885983" y="1877588"/>
            <a:ext cx="267232" cy="267232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TextBox 39">
            <a:extLst>
              <a:ext uri="{FF2B5EF4-FFF2-40B4-BE49-F238E27FC236}">
                <a16:creationId xmlns:a16="http://schemas.microsoft.com/office/drawing/2014/main" id="{016D11C1-7778-D50F-150C-14A826B56498}"/>
              </a:ext>
            </a:extLst>
          </p:cNvPr>
          <p:cNvSpPr/>
          <p:nvPr/>
        </p:nvSpPr>
        <p:spPr>
          <a:xfrm>
            <a:off x="2961829" y="2579887"/>
            <a:ext cx="1444873" cy="17671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sk-SK" sz="1100" b="0" i="0" u="none" strike="noStrike" kern="1200" spc="0" dirty="0" err="1">
                <a:ln>
                  <a:noFill/>
                </a:ln>
                <a:latin typeface="Amazon Ember" pitchFamily="18"/>
                <a:ea typeface="Microsoft YaHei" pitchFamily="2"/>
                <a:cs typeface="Lucida Sans" pitchFamily="2"/>
              </a:rPr>
              <a:t>Transit</a:t>
            </a:r>
            <a:r>
              <a:rPr lang="sk-SK" sz="1100" b="0" i="0" u="none" strike="noStrike" kern="1200" spc="0" dirty="0">
                <a:ln>
                  <a:noFill/>
                </a:ln>
                <a:latin typeface="Amazon Ember" pitchFamily="18"/>
                <a:ea typeface="Microsoft YaHei" pitchFamily="2"/>
                <a:cs typeface="Lucida Sans" pitchFamily="2"/>
              </a:rPr>
              <a:t> </a:t>
            </a:r>
            <a:r>
              <a:rPr lang="sk-SK" sz="1100" b="0" i="0" u="none" strike="noStrike" kern="1200" spc="0" dirty="0" err="1">
                <a:ln>
                  <a:noFill/>
                </a:ln>
                <a:latin typeface="Amazon Ember" pitchFamily="18"/>
                <a:ea typeface="Microsoft YaHei" pitchFamily="2"/>
                <a:cs typeface="Lucida Sans" pitchFamily="2"/>
              </a:rPr>
              <a:t>Gateway</a:t>
            </a:r>
            <a:r>
              <a:rPr lang="sk-SK" sz="1100" b="0" i="0" u="none" strike="noStrike" kern="1200" spc="0" dirty="0">
                <a:ln>
                  <a:noFill/>
                </a:ln>
                <a:latin typeface="Amazon Ember" pitchFamily="18"/>
                <a:ea typeface="Microsoft YaHei" pitchFamily="2"/>
                <a:cs typeface="Lucida Sans" pitchFamily="2"/>
              </a:rPr>
              <a:t> </a:t>
            </a:r>
            <a:r>
              <a:rPr lang="sk-SK" sz="1100" b="0" i="0" u="none" strike="noStrike" kern="1200" spc="0" dirty="0" err="1">
                <a:ln>
                  <a:noFill/>
                </a:ln>
                <a:latin typeface="Amazon Ember" pitchFamily="18"/>
                <a:ea typeface="Microsoft YaHei" pitchFamily="2"/>
                <a:cs typeface="Lucida Sans" pitchFamily="2"/>
              </a:rPr>
              <a:t>att</a:t>
            </a:r>
            <a:r>
              <a:rPr lang="sk-SK" sz="1100" b="0" i="0" u="none" strike="noStrike" kern="1200" spc="0" dirty="0">
                <a:ln>
                  <a:noFill/>
                </a:ln>
                <a:latin typeface="Amazon Ember" pitchFamily="18"/>
                <a:ea typeface="Microsoft YaHei" pitchFamily="2"/>
                <a:cs typeface="Lucida Sans" pitchFamily="2"/>
              </a:rPr>
              <a:t>.</a:t>
            </a:r>
          </a:p>
        </p:txBody>
      </p:sp>
      <p:sp>
        <p:nvSpPr>
          <p:cNvPr id="151" name="Rectangle 26">
            <a:extLst>
              <a:ext uri="{FF2B5EF4-FFF2-40B4-BE49-F238E27FC236}">
                <a16:creationId xmlns:a16="http://schemas.microsoft.com/office/drawing/2014/main" id="{5E1ECA26-7989-AFCC-DBC8-14F871D001A5}"/>
              </a:ext>
            </a:extLst>
          </p:cNvPr>
          <p:cNvSpPr/>
          <p:nvPr/>
        </p:nvSpPr>
        <p:spPr>
          <a:xfrm>
            <a:off x="2887247" y="4552039"/>
            <a:ext cx="1444874" cy="88462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15840">
            <a:solidFill>
              <a:srgbClr val="7AA116"/>
            </a:solidFill>
            <a:custDash>
              <a:ds d="400000" sp="100000"/>
            </a:custDash>
            <a:miter/>
          </a:ln>
        </p:spPr>
        <p:txBody>
          <a:bodyPr vert="horz" wrap="square" lIns="502920" tIns="91440" rIns="90000" bIns="45720" anchor="t" anchorCtr="0" compatLnSpc="0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sk-SK" sz="1000" b="0" i="0" u="none" strike="noStrike" kern="1200" spc="0">
                <a:ln>
                  <a:noFill/>
                </a:ln>
                <a:latin typeface="Arial" pitchFamily="34"/>
                <a:ea typeface="Microsoft YaHei" pitchFamily="2"/>
                <a:cs typeface="Arial" pitchFamily="34"/>
              </a:rPr>
              <a:t>Private subnet</a:t>
            </a:r>
          </a:p>
        </p:txBody>
      </p:sp>
      <p:pic>
        <p:nvPicPr>
          <p:cNvPr id="152" name="Picture 5">
            <a:extLst>
              <a:ext uri="{FF2B5EF4-FFF2-40B4-BE49-F238E27FC236}">
                <a16:creationId xmlns:a16="http://schemas.microsoft.com/office/drawing/2014/main" id="{89E68053-61E8-ACA0-E6BA-45F2870FC186}"/>
              </a:ext>
            </a:extLst>
          </p:cNvPr>
          <p:cNvPicPr>
            <a:picLocks noChangeAspect="1"/>
          </p:cNvPicPr>
          <p:nvPr/>
        </p:nvPicPr>
        <p:blipFill>
          <a:blip r:embed="rId10">
            <a:lum/>
            <a:alphaModFix/>
          </a:blip>
          <a:srcRect/>
          <a:stretch>
            <a:fillRect/>
          </a:stretch>
        </p:blipFill>
        <p:spPr>
          <a:xfrm>
            <a:off x="2961975" y="4860144"/>
            <a:ext cx="376957" cy="376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raphic 28">
            <a:extLst>
              <a:ext uri="{FF2B5EF4-FFF2-40B4-BE49-F238E27FC236}">
                <a16:creationId xmlns:a16="http://schemas.microsoft.com/office/drawing/2014/main" id="{6ADE0A9C-104E-66DF-5574-14288520E90F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2885983" y="4546224"/>
            <a:ext cx="267232" cy="267232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TextBox 39">
            <a:extLst>
              <a:ext uri="{FF2B5EF4-FFF2-40B4-BE49-F238E27FC236}">
                <a16:creationId xmlns:a16="http://schemas.microsoft.com/office/drawing/2014/main" id="{E88B842E-0212-4B79-69E7-66B1FF224374}"/>
              </a:ext>
            </a:extLst>
          </p:cNvPr>
          <p:cNvSpPr/>
          <p:nvPr/>
        </p:nvSpPr>
        <p:spPr>
          <a:xfrm>
            <a:off x="2961829" y="5248523"/>
            <a:ext cx="1444873" cy="17671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sk-SK" sz="1100" b="0" i="0" u="none" strike="noStrike" kern="1200" spc="0" dirty="0" err="1">
                <a:ln>
                  <a:noFill/>
                </a:ln>
                <a:latin typeface="Amazon Ember" pitchFamily="18"/>
                <a:ea typeface="Microsoft YaHei" pitchFamily="2"/>
                <a:cs typeface="Lucida Sans" pitchFamily="2"/>
              </a:rPr>
              <a:t>Transit</a:t>
            </a:r>
            <a:r>
              <a:rPr lang="sk-SK" sz="1100" b="0" i="0" u="none" strike="noStrike" kern="1200" spc="0" dirty="0">
                <a:ln>
                  <a:noFill/>
                </a:ln>
                <a:latin typeface="Amazon Ember" pitchFamily="18"/>
                <a:ea typeface="Microsoft YaHei" pitchFamily="2"/>
                <a:cs typeface="Lucida Sans" pitchFamily="2"/>
              </a:rPr>
              <a:t> </a:t>
            </a:r>
            <a:r>
              <a:rPr lang="sk-SK" sz="1100" b="0" i="0" u="none" strike="noStrike" kern="1200" spc="0" dirty="0" err="1">
                <a:ln>
                  <a:noFill/>
                </a:ln>
                <a:latin typeface="Amazon Ember" pitchFamily="18"/>
                <a:ea typeface="Microsoft YaHei" pitchFamily="2"/>
                <a:cs typeface="Lucida Sans" pitchFamily="2"/>
              </a:rPr>
              <a:t>Gateway</a:t>
            </a:r>
            <a:r>
              <a:rPr lang="sk-SK" sz="1100" b="0" i="0" u="none" strike="noStrike" kern="1200" spc="0" dirty="0">
                <a:ln>
                  <a:noFill/>
                </a:ln>
                <a:latin typeface="Amazon Ember" pitchFamily="18"/>
                <a:ea typeface="Microsoft YaHei" pitchFamily="2"/>
                <a:cs typeface="Lucida Sans" pitchFamily="2"/>
              </a:rPr>
              <a:t> </a:t>
            </a:r>
            <a:r>
              <a:rPr lang="sk-SK" sz="1100" b="0" i="0" u="none" strike="noStrike" kern="1200" spc="0" dirty="0" err="1">
                <a:ln>
                  <a:noFill/>
                </a:ln>
                <a:latin typeface="Amazon Ember" pitchFamily="18"/>
                <a:ea typeface="Microsoft YaHei" pitchFamily="2"/>
                <a:cs typeface="Lucida Sans" pitchFamily="2"/>
              </a:rPr>
              <a:t>att</a:t>
            </a:r>
            <a:r>
              <a:rPr lang="sk-SK" sz="1100" b="0" i="0" u="none" strike="noStrike" kern="1200" spc="0" dirty="0">
                <a:ln>
                  <a:noFill/>
                </a:ln>
                <a:latin typeface="Amazon Ember" pitchFamily="18"/>
                <a:ea typeface="Microsoft YaHei" pitchFamily="2"/>
                <a:cs typeface="Lucida Sans" pitchFamily="2"/>
              </a:rPr>
              <a:t>.</a:t>
            </a:r>
          </a:p>
        </p:txBody>
      </p: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4CE803A7-ABD4-DD88-091E-05AB62BB20E3}"/>
              </a:ext>
            </a:extLst>
          </p:cNvPr>
          <p:cNvCxnSpPr>
            <a:cxnSpLocks/>
            <a:stCxn id="144" idx="3"/>
          </p:cNvCxnSpPr>
          <p:nvPr/>
        </p:nvCxnSpPr>
        <p:spPr>
          <a:xfrm>
            <a:off x="927211" y="2379987"/>
            <a:ext cx="1472905" cy="0"/>
          </a:xfrm>
          <a:prstGeom prst="line">
            <a:avLst/>
          </a:prstGeom>
          <a:ln w="190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B10D1013-A4F7-8E27-28FA-E52AC5553F32}"/>
              </a:ext>
            </a:extLst>
          </p:cNvPr>
          <p:cNvCxnSpPr>
            <a:cxnSpLocks/>
            <a:stCxn id="148" idx="1"/>
          </p:cNvCxnSpPr>
          <p:nvPr/>
        </p:nvCxnSpPr>
        <p:spPr>
          <a:xfrm flipH="1">
            <a:off x="2522883" y="2379987"/>
            <a:ext cx="439092" cy="0"/>
          </a:xfrm>
          <a:prstGeom prst="line">
            <a:avLst/>
          </a:prstGeom>
          <a:ln w="190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4BBC048D-B364-AA28-FBCA-622A3D0C01A7}"/>
              </a:ext>
            </a:extLst>
          </p:cNvPr>
          <p:cNvCxnSpPr>
            <a:cxnSpLocks/>
          </p:cNvCxnSpPr>
          <p:nvPr/>
        </p:nvCxnSpPr>
        <p:spPr>
          <a:xfrm flipH="1">
            <a:off x="2391635" y="2379987"/>
            <a:ext cx="8481" cy="3327650"/>
          </a:xfrm>
          <a:prstGeom prst="line">
            <a:avLst/>
          </a:prstGeom>
          <a:ln w="190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07D27393-07B4-E3DD-B775-28845CA0283E}"/>
              </a:ext>
            </a:extLst>
          </p:cNvPr>
          <p:cNvCxnSpPr>
            <a:cxnSpLocks/>
          </p:cNvCxnSpPr>
          <p:nvPr/>
        </p:nvCxnSpPr>
        <p:spPr>
          <a:xfrm>
            <a:off x="2522883" y="2391409"/>
            <a:ext cx="0" cy="3316228"/>
          </a:xfrm>
          <a:prstGeom prst="line">
            <a:avLst/>
          </a:prstGeom>
          <a:ln w="190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0734670F-76E1-B243-F5CC-D13790760761}"/>
              </a:ext>
            </a:extLst>
          </p:cNvPr>
          <p:cNvCxnSpPr>
            <a:stCxn id="140" idx="3"/>
          </p:cNvCxnSpPr>
          <p:nvPr/>
        </p:nvCxnSpPr>
        <p:spPr>
          <a:xfrm>
            <a:off x="903987" y="5046916"/>
            <a:ext cx="1398763" cy="8909"/>
          </a:xfrm>
          <a:prstGeom prst="line">
            <a:avLst/>
          </a:prstGeom>
          <a:ln w="190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E4E07643-104B-F322-C1D6-C9BA6AD05127}"/>
              </a:ext>
            </a:extLst>
          </p:cNvPr>
          <p:cNvCxnSpPr/>
          <p:nvPr/>
        </p:nvCxnSpPr>
        <p:spPr>
          <a:xfrm>
            <a:off x="2302750" y="5055825"/>
            <a:ext cx="0" cy="751621"/>
          </a:xfrm>
          <a:prstGeom prst="line">
            <a:avLst/>
          </a:prstGeom>
          <a:ln w="190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9CAA682C-3F75-3B81-7D42-BFFCB9B0987D}"/>
              </a:ext>
            </a:extLst>
          </p:cNvPr>
          <p:cNvCxnSpPr>
            <a:stCxn id="152" idx="1"/>
          </p:cNvCxnSpPr>
          <p:nvPr/>
        </p:nvCxnSpPr>
        <p:spPr>
          <a:xfrm flipH="1" flipV="1">
            <a:off x="2601879" y="5048622"/>
            <a:ext cx="360096" cy="1"/>
          </a:xfrm>
          <a:prstGeom prst="line">
            <a:avLst/>
          </a:prstGeom>
          <a:ln w="190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C316DE6C-0A55-D131-135B-CB415E936918}"/>
              </a:ext>
            </a:extLst>
          </p:cNvPr>
          <p:cNvCxnSpPr/>
          <p:nvPr/>
        </p:nvCxnSpPr>
        <p:spPr>
          <a:xfrm>
            <a:off x="2601879" y="5046915"/>
            <a:ext cx="0" cy="760531"/>
          </a:xfrm>
          <a:prstGeom prst="line">
            <a:avLst/>
          </a:prstGeom>
          <a:ln w="190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5A9C04E1-D0AB-8019-04ED-336DE1272339}"/>
              </a:ext>
            </a:extLst>
          </p:cNvPr>
          <p:cNvCxnSpPr>
            <a:cxnSpLocks/>
            <a:endCxn id="165" idx="1"/>
          </p:cNvCxnSpPr>
          <p:nvPr/>
        </p:nvCxnSpPr>
        <p:spPr>
          <a:xfrm flipV="1">
            <a:off x="2742429" y="5901656"/>
            <a:ext cx="6461542" cy="4431"/>
          </a:xfrm>
          <a:prstGeom prst="line">
            <a:avLst/>
          </a:prstGeom>
          <a:ln w="190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Rectangle 34">
            <a:extLst>
              <a:ext uri="{FF2B5EF4-FFF2-40B4-BE49-F238E27FC236}">
                <a16:creationId xmlns:a16="http://schemas.microsoft.com/office/drawing/2014/main" id="{A7EBD220-D676-B097-B8F5-6D1C5E7A158F}"/>
              </a:ext>
            </a:extLst>
          </p:cNvPr>
          <p:cNvSpPr/>
          <p:nvPr/>
        </p:nvSpPr>
        <p:spPr>
          <a:xfrm>
            <a:off x="8999533" y="5203933"/>
            <a:ext cx="2057400" cy="12596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15840">
            <a:solidFill>
              <a:srgbClr val="7AA116"/>
            </a:solidFill>
            <a:custDash>
              <a:ds d="400000" sp="100000"/>
            </a:custDash>
            <a:miter/>
          </a:ln>
        </p:spPr>
        <p:txBody>
          <a:bodyPr vert="horz" wrap="square" lIns="502920" tIns="91440" rIns="90000" bIns="45720" anchor="t" anchorCtr="0" compatLnSpc="0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sk-SK" sz="1000" b="0" i="0" u="none" strike="noStrike" kern="1200" spc="0">
                <a:ln>
                  <a:noFill/>
                </a:ln>
                <a:latin typeface="Arial" pitchFamily="34"/>
                <a:ea typeface="Microsoft YaHei" pitchFamily="2"/>
                <a:cs typeface="Arial" pitchFamily="34"/>
              </a:rPr>
              <a:t>Private subnet</a:t>
            </a:r>
          </a:p>
        </p:txBody>
      </p:sp>
      <p:pic>
        <p:nvPicPr>
          <p:cNvPr id="166" name="Graphic 36">
            <a:extLst>
              <a:ext uri="{FF2B5EF4-FFF2-40B4-BE49-F238E27FC236}">
                <a16:creationId xmlns:a16="http://schemas.microsoft.com/office/drawing/2014/main" id="{89FA13D2-9716-B38D-B5C9-9C2F9727EA36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8998093" y="5195653"/>
            <a:ext cx="380520" cy="38052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TextBox 40">
            <a:extLst>
              <a:ext uri="{FF2B5EF4-FFF2-40B4-BE49-F238E27FC236}">
                <a16:creationId xmlns:a16="http://schemas.microsoft.com/office/drawing/2014/main" id="{0619BCF4-D5B8-459B-7C89-2D49E77ADC61}"/>
              </a:ext>
            </a:extLst>
          </p:cNvPr>
          <p:cNvSpPr/>
          <p:nvPr/>
        </p:nvSpPr>
        <p:spPr>
          <a:xfrm>
            <a:off x="9029773" y="6195373"/>
            <a:ext cx="1480679" cy="17222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sk-SK" sz="1100" b="0" i="0" u="none" strike="noStrike" kern="1200" spc="0">
                <a:ln>
                  <a:noFill/>
                </a:ln>
                <a:latin typeface="Amazon Ember" pitchFamily="18"/>
                <a:ea typeface="Microsoft YaHei" pitchFamily="2"/>
                <a:cs typeface="Lucida Sans" pitchFamily="2"/>
              </a:rPr>
              <a:t>Transit Gateway att.</a:t>
            </a:r>
          </a:p>
        </p:txBody>
      </p:sp>
      <p:sp>
        <p:nvSpPr>
          <p:cNvPr id="168" name="TextBox 38">
            <a:extLst>
              <a:ext uri="{FF2B5EF4-FFF2-40B4-BE49-F238E27FC236}">
                <a16:creationId xmlns:a16="http://schemas.microsoft.com/office/drawing/2014/main" id="{329208FC-B369-4D8D-9AA6-9FB4D51DCDDB}"/>
              </a:ext>
            </a:extLst>
          </p:cNvPr>
          <p:cNvSpPr/>
          <p:nvPr/>
        </p:nvSpPr>
        <p:spPr>
          <a:xfrm>
            <a:off x="1953170" y="6168944"/>
            <a:ext cx="981219" cy="17222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sk-SK" sz="1100" b="0" i="0" u="none" strike="noStrike" kern="1200" spc="0" dirty="0" err="1">
                <a:ln>
                  <a:noFill/>
                </a:ln>
                <a:latin typeface="Amazon Ember" pitchFamily="18"/>
                <a:ea typeface="Microsoft YaHei" pitchFamily="2"/>
                <a:cs typeface="Lucida Sans" pitchFamily="2"/>
              </a:rPr>
              <a:t>Transit</a:t>
            </a:r>
            <a:r>
              <a:rPr lang="sk-SK" sz="1100" b="0" i="0" u="none" strike="noStrike" kern="1200" spc="0" dirty="0">
                <a:ln>
                  <a:noFill/>
                </a:ln>
                <a:latin typeface="Amazon Ember" pitchFamily="18"/>
                <a:ea typeface="Microsoft YaHei" pitchFamily="2"/>
                <a:cs typeface="Lucida Sans" pitchFamily="2"/>
              </a:rPr>
              <a:t> </a:t>
            </a:r>
            <a:r>
              <a:rPr lang="sk-SK" sz="1100" b="0" i="0" u="none" strike="noStrike" kern="1200" spc="0" dirty="0" err="1">
                <a:ln>
                  <a:noFill/>
                </a:ln>
                <a:latin typeface="Amazon Ember" pitchFamily="18"/>
                <a:ea typeface="Microsoft YaHei" pitchFamily="2"/>
                <a:cs typeface="Lucida Sans" pitchFamily="2"/>
              </a:rPr>
              <a:t>Gateway</a:t>
            </a:r>
            <a:endParaRPr lang="sk-SK" sz="1100" b="0" i="0" u="none" strike="noStrike" kern="1200" spc="0" dirty="0">
              <a:ln>
                <a:noFill/>
              </a:ln>
              <a:latin typeface="Amazon Ember" pitchFamily="18"/>
              <a:ea typeface="Microsoft YaHei" pitchFamily="2"/>
              <a:cs typeface="Lucida Sans" pitchFamily="2"/>
            </a:endParaRPr>
          </a:p>
        </p:txBody>
      </p:sp>
      <p:pic>
        <p:nvPicPr>
          <p:cNvPr id="169" name="Picture 13">
            <a:extLst>
              <a:ext uri="{FF2B5EF4-FFF2-40B4-BE49-F238E27FC236}">
                <a16:creationId xmlns:a16="http://schemas.microsoft.com/office/drawing/2014/main" id="{26D929BD-1C6D-65E6-D298-16DD6E346FF3}"/>
              </a:ext>
            </a:extLst>
          </p:cNvPr>
          <p:cNvPicPr>
            <a:picLocks noChangeAspect="1"/>
          </p:cNvPicPr>
          <p:nvPr/>
        </p:nvPicPr>
        <p:blipFill>
          <a:blip r:embed="rId11">
            <a:lum/>
            <a:alphaModFix/>
          </a:blip>
          <a:srcRect/>
          <a:stretch>
            <a:fillRect/>
          </a:stretch>
        </p:blipFill>
        <p:spPr>
          <a:xfrm>
            <a:off x="2191613" y="5647856"/>
            <a:ext cx="507600" cy="50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Picture 5">
            <a:extLst>
              <a:ext uri="{FF2B5EF4-FFF2-40B4-BE49-F238E27FC236}">
                <a16:creationId xmlns:a16="http://schemas.microsoft.com/office/drawing/2014/main" id="{778AE577-4DB5-5232-19BD-E551AAC21236}"/>
              </a:ext>
            </a:extLst>
          </p:cNvPr>
          <p:cNvPicPr>
            <a:picLocks noChangeAspect="1"/>
          </p:cNvPicPr>
          <p:nvPr/>
        </p:nvPicPr>
        <p:blipFill>
          <a:blip r:embed="rId10">
            <a:lum/>
            <a:alphaModFix/>
          </a:blip>
          <a:srcRect/>
          <a:stretch>
            <a:fillRect/>
          </a:stretch>
        </p:blipFill>
        <p:spPr>
          <a:xfrm>
            <a:off x="9203971" y="5633276"/>
            <a:ext cx="536760" cy="5367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1035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02 -0.00579 L 0.42578 -0.0574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83" y="-2593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93 -0.0449 L 0.36927 0.2099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03" y="1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81" grpId="0" animBg="1"/>
      <p:bldP spid="81" grpId="1" animBg="1"/>
      <p:bldP spid="137" grpId="0" animBg="1"/>
      <p:bldP spid="139" grpId="0" animBg="1"/>
      <p:bldP spid="142" grpId="0"/>
      <p:bldP spid="143" grpId="0" animBg="1"/>
      <p:bldP spid="146" grpId="0"/>
      <p:bldP spid="147" grpId="0" animBg="1"/>
      <p:bldP spid="150" grpId="0"/>
      <p:bldP spid="151" grpId="0" animBg="1"/>
      <p:bldP spid="154" grpId="0"/>
      <p:bldP spid="164" grpId="0" animBg="1"/>
      <p:bldP spid="167" grpId="0"/>
      <p:bldP spid="16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4" descr="Simple background Stock Images - Search Stock Images on Everypixel">
            <a:extLst>
              <a:ext uri="{FF2B5EF4-FFF2-40B4-BE49-F238E27FC236}">
                <a16:creationId xmlns:a16="http://schemas.microsoft.com/office/drawing/2014/main" id="{30F2EEA3-E01E-DBE5-A716-32A4287D2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Untertitel 2">
            <a:extLst>
              <a:ext uri="{FF2B5EF4-FFF2-40B4-BE49-F238E27FC236}">
                <a16:creationId xmlns:a16="http://schemas.microsoft.com/office/drawing/2014/main" id="{9F85DBE3-3091-6DF6-9584-B1C4FC73A170}"/>
              </a:ext>
            </a:extLst>
          </p:cNvPr>
          <p:cNvSpPr txBox="1">
            <a:spLocks/>
          </p:cNvSpPr>
          <p:nvPr/>
        </p:nvSpPr>
        <p:spPr bwMode="gray">
          <a:xfrm>
            <a:off x="0" y="6480000"/>
            <a:ext cx="12192000" cy="378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6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0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TeleNeo Office ExtraBold"/>
                <a:ea typeface="+mn-ea"/>
                <a:cs typeface="+mn-cs"/>
              </a:rPr>
              <a:t>More on network security | Michl Salanci | Deutsche Telekom Systems Solutions Slovakia | AWS Community Days Switzerland | 27. 6. 2024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879928-A044-5A1C-5A08-87543205B12E}"/>
              </a:ext>
            </a:extLst>
          </p:cNvPr>
          <p:cNvSpPr txBox="1"/>
          <p:nvPr/>
        </p:nvSpPr>
        <p:spPr>
          <a:xfrm>
            <a:off x="1159099" y="139091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44000" indent="-144000" algn="l"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</a:pPr>
            <a:endParaRPr lang="en-SK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030E1CF-AD49-2152-2074-864F16C853A0}"/>
              </a:ext>
            </a:extLst>
          </p:cNvPr>
          <p:cNvGrpSpPr>
            <a:grpSpLocks noChangeAspect="1"/>
          </p:cNvGrpSpPr>
          <p:nvPr/>
        </p:nvGrpSpPr>
        <p:grpSpPr>
          <a:xfrm>
            <a:off x="255354" y="3056707"/>
            <a:ext cx="1987934" cy="2485189"/>
            <a:chOff x="350280" y="2713382"/>
            <a:chExt cx="2830680" cy="3538737"/>
          </a:xfrm>
        </p:grpSpPr>
        <p:sp>
          <p:nvSpPr>
            <p:cNvPr id="3" name="Rectangle 8">
              <a:extLst>
                <a:ext uri="{FF2B5EF4-FFF2-40B4-BE49-F238E27FC236}">
                  <a16:creationId xmlns:a16="http://schemas.microsoft.com/office/drawing/2014/main" id="{629A0BDC-4BBC-6BDD-F5E9-2496437DB2CB}"/>
                </a:ext>
              </a:extLst>
            </p:cNvPr>
            <p:cNvSpPr/>
            <p:nvPr/>
          </p:nvSpPr>
          <p:spPr>
            <a:xfrm>
              <a:off x="350280" y="2713382"/>
              <a:ext cx="2830680" cy="3538737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 w="15840">
              <a:solidFill>
                <a:srgbClr val="8C4FFF"/>
              </a:solidFill>
              <a:prstDash val="solid"/>
              <a:miter/>
            </a:ln>
          </p:spPr>
          <p:txBody>
            <a:bodyPr vert="horz" wrap="square" lIns="502920" tIns="91440" rIns="90000" bIns="45000" anchor="t" anchorCtr="0" compatLnSpc="0">
              <a:no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sk-SK" sz="1000" b="0" i="0" u="none" strike="noStrike" kern="1200" spc="0">
                  <a:ln>
                    <a:noFill/>
                  </a:ln>
                  <a:latin typeface="Arial" pitchFamily="34"/>
                  <a:ea typeface="Microsoft YaHei" pitchFamily="2"/>
                  <a:cs typeface="Arial" pitchFamily="34"/>
                </a:rPr>
                <a:t>Customer VPC 3</a:t>
              </a:r>
            </a:p>
          </p:txBody>
        </p:sp>
        <p:pic>
          <p:nvPicPr>
            <p:cNvPr id="5" name="Graphic 9">
              <a:extLst>
                <a:ext uri="{FF2B5EF4-FFF2-40B4-BE49-F238E27FC236}">
                  <a16:creationId xmlns:a16="http://schemas.microsoft.com/office/drawing/2014/main" id="{53DD59D8-45DC-3423-1A0F-57969A1EFD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362973" y="2713382"/>
              <a:ext cx="427680" cy="4510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Rectangle 12">
              <a:extLst>
                <a:ext uri="{FF2B5EF4-FFF2-40B4-BE49-F238E27FC236}">
                  <a16:creationId xmlns:a16="http://schemas.microsoft.com/office/drawing/2014/main" id="{8E674EBC-D5BB-ECE2-04B6-67E42C6E39C9}"/>
                </a:ext>
              </a:extLst>
            </p:cNvPr>
            <p:cNvSpPr/>
            <p:nvPr/>
          </p:nvSpPr>
          <p:spPr>
            <a:xfrm>
              <a:off x="630720" y="3313080"/>
              <a:ext cx="2057400" cy="125963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 w="15840">
              <a:solidFill>
                <a:srgbClr val="7AA116"/>
              </a:solidFill>
              <a:custDash>
                <a:ds d="400000" sp="100000"/>
              </a:custDash>
              <a:miter/>
            </a:ln>
          </p:spPr>
          <p:txBody>
            <a:bodyPr vert="horz" wrap="square" lIns="502920" tIns="91440" rIns="90000" bIns="45720" anchor="t" anchorCtr="0" compatLnSpc="0">
              <a:no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sk-SK" sz="1000" b="0" i="0" u="none" strike="noStrike" kern="1200" spc="0">
                  <a:ln>
                    <a:noFill/>
                  </a:ln>
                  <a:latin typeface="Arial" pitchFamily="34"/>
                  <a:ea typeface="Microsoft YaHei" pitchFamily="2"/>
                  <a:cs typeface="Arial" pitchFamily="34"/>
                </a:rPr>
                <a:t>Private subnet</a:t>
              </a:r>
            </a:p>
          </p:txBody>
        </p:sp>
        <p:pic>
          <p:nvPicPr>
            <p:cNvPr id="7" name="Graphic 13">
              <a:extLst>
                <a:ext uri="{FF2B5EF4-FFF2-40B4-BE49-F238E27FC236}">
                  <a16:creationId xmlns:a16="http://schemas.microsoft.com/office/drawing/2014/main" id="{A41814B3-6DF8-80C2-0199-DED1F6C5AA2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/>
              <a:alphaModFix/>
            </a:blip>
            <a:srcRect/>
            <a:stretch>
              <a:fillRect/>
            </a:stretch>
          </p:blipFill>
          <p:spPr>
            <a:xfrm>
              <a:off x="628920" y="3313080"/>
              <a:ext cx="380520" cy="38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15">
              <a:extLst>
                <a:ext uri="{FF2B5EF4-FFF2-40B4-BE49-F238E27FC236}">
                  <a16:creationId xmlns:a16="http://schemas.microsoft.com/office/drawing/2014/main" id="{52131766-910F-4E8A-EAFC-0E65A299DD9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lum/>
              <a:alphaModFix/>
            </a:blip>
            <a:srcRect/>
            <a:stretch>
              <a:fillRect/>
            </a:stretch>
          </p:blipFill>
          <p:spPr>
            <a:xfrm>
              <a:off x="798660" y="3842220"/>
              <a:ext cx="507600" cy="507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TextBox 24">
              <a:extLst>
                <a:ext uri="{FF2B5EF4-FFF2-40B4-BE49-F238E27FC236}">
                  <a16:creationId xmlns:a16="http://schemas.microsoft.com/office/drawing/2014/main" id="{3A4FEB9A-0A18-9DAF-7B34-50768F903F5E}"/>
                </a:ext>
              </a:extLst>
            </p:cNvPr>
            <p:cNvSpPr/>
            <p:nvPr/>
          </p:nvSpPr>
          <p:spPr>
            <a:xfrm>
              <a:off x="790653" y="4332420"/>
              <a:ext cx="1480678" cy="24523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t" anchorCtr="0" compatLnSpc="0">
              <a:sp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sk-SK" sz="1100" b="0" i="0" u="none" strike="noStrike" kern="1200" spc="0" dirty="0">
                  <a:ln>
                    <a:noFill/>
                  </a:ln>
                  <a:latin typeface="Amazon Ember" pitchFamily="18"/>
                  <a:ea typeface="Microsoft YaHei" pitchFamily="2"/>
                  <a:cs typeface="Lucida Sans" pitchFamily="2"/>
                </a:rPr>
                <a:t>EC2 </a:t>
              </a:r>
              <a:r>
                <a:rPr lang="sk-SK" sz="1100" b="0" i="0" u="none" strike="noStrike" kern="1200" spc="0" dirty="0" err="1">
                  <a:ln>
                    <a:noFill/>
                  </a:ln>
                  <a:latin typeface="Amazon Ember" pitchFamily="18"/>
                  <a:ea typeface="Microsoft YaHei" pitchFamily="2"/>
                  <a:cs typeface="Lucida Sans" pitchFamily="2"/>
                </a:rPr>
                <a:t>instance</a:t>
              </a:r>
              <a:endParaRPr lang="sk-SK" sz="1100" b="0" i="0" u="none" strike="noStrike" kern="1200" spc="0" dirty="0">
                <a:ln>
                  <a:noFill/>
                </a:ln>
                <a:latin typeface="Amazon Ember" pitchFamily="18"/>
                <a:ea typeface="Microsoft YaHei" pitchFamily="2"/>
                <a:cs typeface="Lucida Sans" pitchFamily="2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E9ED631-BB55-6A62-C16A-F4FDCE2D339D}"/>
              </a:ext>
            </a:extLst>
          </p:cNvPr>
          <p:cNvGrpSpPr>
            <a:grpSpLocks noChangeAspect="1"/>
          </p:cNvGrpSpPr>
          <p:nvPr/>
        </p:nvGrpSpPr>
        <p:grpSpPr>
          <a:xfrm>
            <a:off x="278578" y="389778"/>
            <a:ext cx="1987934" cy="2485189"/>
            <a:chOff x="350280" y="2713382"/>
            <a:chExt cx="2830680" cy="3538737"/>
          </a:xfrm>
        </p:grpSpPr>
        <p:sp>
          <p:nvSpPr>
            <p:cNvPr id="22" name="Rectangle 8">
              <a:extLst>
                <a:ext uri="{FF2B5EF4-FFF2-40B4-BE49-F238E27FC236}">
                  <a16:creationId xmlns:a16="http://schemas.microsoft.com/office/drawing/2014/main" id="{2B1C2918-85F2-ADB1-28BD-B7653448A886}"/>
                </a:ext>
              </a:extLst>
            </p:cNvPr>
            <p:cNvSpPr/>
            <p:nvPr/>
          </p:nvSpPr>
          <p:spPr>
            <a:xfrm>
              <a:off x="350280" y="2713382"/>
              <a:ext cx="2830680" cy="3538737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 w="15840">
              <a:solidFill>
                <a:srgbClr val="8C4FFF"/>
              </a:solidFill>
              <a:prstDash val="solid"/>
              <a:miter/>
            </a:ln>
          </p:spPr>
          <p:txBody>
            <a:bodyPr vert="horz" wrap="square" lIns="502920" tIns="91440" rIns="90000" bIns="45000" anchor="t" anchorCtr="0" compatLnSpc="0">
              <a:no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sk-SK" sz="1000" b="0" i="0" u="none" strike="noStrike" kern="1200" spc="0">
                  <a:ln>
                    <a:noFill/>
                  </a:ln>
                  <a:latin typeface="Arial" pitchFamily="34"/>
                  <a:ea typeface="Microsoft YaHei" pitchFamily="2"/>
                  <a:cs typeface="Arial" pitchFamily="34"/>
                </a:rPr>
                <a:t>Customer VPC 1</a:t>
              </a:r>
            </a:p>
          </p:txBody>
        </p:sp>
        <p:pic>
          <p:nvPicPr>
            <p:cNvPr id="23" name="Graphic 9">
              <a:extLst>
                <a:ext uri="{FF2B5EF4-FFF2-40B4-BE49-F238E27FC236}">
                  <a16:creationId xmlns:a16="http://schemas.microsoft.com/office/drawing/2014/main" id="{60F44859-8A8A-1D23-EB1D-DB8C7BB2F4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362973" y="2713382"/>
              <a:ext cx="427680" cy="4510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" name="Rectangle 12">
              <a:extLst>
                <a:ext uri="{FF2B5EF4-FFF2-40B4-BE49-F238E27FC236}">
                  <a16:creationId xmlns:a16="http://schemas.microsoft.com/office/drawing/2014/main" id="{2616673B-1394-2875-27FD-568740CF8C04}"/>
                </a:ext>
              </a:extLst>
            </p:cNvPr>
            <p:cNvSpPr/>
            <p:nvPr/>
          </p:nvSpPr>
          <p:spPr>
            <a:xfrm>
              <a:off x="630720" y="3313080"/>
              <a:ext cx="2057400" cy="125963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 w="15840">
              <a:solidFill>
                <a:srgbClr val="7AA116"/>
              </a:solidFill>
              <a:custDash>
                <a:ds d="400000" sp="100000"/>
              </a:custDash>
              <a:miter/>
            </a:ln>
          </p:spPr>
          <p:txBody>
            <a:bodyPr vert="horz" wrap="square" lIns="502920" tIns="91440" rIns="90000" bIns="45720" anchor="t" anchorCtr="0" compatLnSpc="0">
              <a:no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sk-SK" sz="1000" b="0" i="0" u="none" strike="noStrike" kern="1200" spc="0">
                  <a:ln>
                    <a:noFill/>
                  </a:ln>
                  <a:latin typeface="Arial" pitchFamily="34"/>
                  <a:ea typeface="Microsoft YaHei" pitchFamily="2"/>
                  <a:cs typeface="Arial" pitchFamily="34"/>
                </a:rPr>
                <a:t>Private subnet</a:t>
              </a:r>
            </a:p>
          </p:txBody>
        </p:sp>
        <p:pic>
          <p:nvPicPr>
            <p:cNvPr id="25" name="Graphic 13">
              <a:extLst>
                <a:ext uri="{FF2B5EF4-FFF2-40B4-BE49-F238E27FC236}">
                  <a16:creationId xmlns:a16="http://schemas.microsoft.com/office/drawing/2014/main" id="{A9E540D8-669E-2A61-9604-0AD0E0E5C9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/>
              <a:alphaModFix/>
            </a:blip>
            <a:srcRect/>
            <a:stretch>
              <a:fillRect/>
            </a:stretch>
          </p:blipFill>
          <p:spPr>
            <a:xfrm>
              <a:off x="628920" y="3313080"/>
              <a:ext cx="380520" cy="38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Picture 15">
              <a:extLst>
                <a:ext uri="{FF2B5EF4-FFF2-40B4-BE49-F238E27FC236}">
                  <a16:creationId xmlns:a16="http://schemas.microsoft.com/office/drawing/2014/main" id="{CCA135D4-9CB5-1571-BF31-C18E57AD53B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lum/>
              <a:alphaModFix/>
            </a:blip>
            <a:srcRect/>
            <a:stretch>
              <a:fillRect/>
            </a:stretch>
          </p:blipFill>
          <p:spPr>
            <a:xfrm>
              <a:off x="798660" y="3842220"/>
              <a:ext cx="507600" cy="507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" name="TextBox 24">
              <a:extLst>
                <a:ext uri="{FF2B5EF4-FFF2-40B4-BE49-F238E27FC236}">
                  <a16:creationId xmlns:a16="http://schemas.microsoft.com/office/drawing/2014/main" id="{E0B4F7B1-45D1-60DA-F068-17FD7CFBBBD3}"/>
                </a:ext>
              </a:extLst>
            </p:cNvPr>
            <p:cNvSpPr/>
            <p:nvPr/>
          </p:nvSpPr>
          <p:spPr>
            <a:xfrm>
              <a:off x="790653" y="4332420"/>
              <a:ext cx="1480678" cy="24523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t" anchorCtr="0" compatLnSpc="0">
              <a:sp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sk-SK" sz="1100" b="0" i="0" u="none" strike="noStrike" kern="1200" spc="0" dirty="0">
                  <a:ln>
                    <a:noFill/>
                  </a:ln>
                  <a:latin typeface="Amazon Ember" pitchFamily="18"/>
                  <a:ea typeface="Microsoft YaHei" pitchFamily="2"/>
                  <a:cs typeface="Lucida Sans" pitchFamily="2"/>
                </a:rPr>
                <a:t>EC2 </a:t>
              </a:r>
              <a:r>
                <a:rPr lang="sk-SK" sz="1100" b="0" i="0" u="none" strike="noStrike" kern="1200" spc="0" dirty="0" err="1">
                  <a:ln>
                    <a:noFill/>
                  </a:ln>
                  <a:latin typeface="Amazon Ember" pitchFamily="18"/>
                  <a:ea typeface="Microsoft YaHei" pitchFamily="2"/>
                  <a:cs typeface="Lucida Sans" pitchFamily="2"/>
                </a:rPr>
                <a:t>instance</a:t>
              </a:r>
              <a:endParaRPr lang="sk-SK" sz="1100" b="0" i="0" u="none" strike="noStrike" kern="1200" spc="0" dirty="0">
                <a:ln>
                  <a:noFill/>
                </a:ln>
                <a:latin typeface="Amazon Ember" pitchFamily="18"/>
                <a:ea typeface="Microsoft YaHei" pitchFamily="2"/>
                <a:cs typeface="Lucida Sans" pitchFamily="2"/>
              </a:endParaRPr>
            </a:p>
          </p:txBody>
        </p:sp>
      </p:grpSp>
      <p:sp>
        <p:nvSpPr>
          <p:cNvPr id="33" name="Rectangle 8">
            <a:extLst>
              <a:ext uri="{FF2B5EF4-FFF2-40B4-BE49-F238E27FC236}">
                <a16:creationId xmlns:a16="http://schemas.microsoft.com/office/drawing/2014/main" id="{34C0EA2A-D8A4-2EBC-86CA-53F9C8301487}"/>
              </a:ext>
            </a:extLst>
          </p:cNvPr>
          <p:cNvSpPr/>
          <p:nvPr/>
        </p:nvSpPr>
        <p:spPr>
          <a:xfrm>
            <a:off x="2690299" y="389778"/>
            <a:ext cx="1987934" cy="248518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15840">
            <a:solidFill>
              <a:srgbClr val="8C4FFF"/>
            </a:solidFill>
            <a:prstDash val="solid"/>
            <a:miter/>
          </a:ln>
        </p:spPr>
        <p:txBody>
          <a:bodyPr vert="horz" wrap="square" lIns="502920" tIns="91440" rIns="90000" bIns="45000" anchor="t" anchorCtr="0" compatLnSpc="0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sk-SK" sz="1000" b="0" i="0" u="none" strike="noStrike" kern="1200" spc="0">
                <a:ln>
                  <a:noFill/>
                </a:ln>
                <a:latin typeface="Arial" pitchFamily="34"/>
                <a:ea typeface="Microsoft YaHei" pitchFamily="2"/>
                <a:cs typeface="Arial" pitchFamily="34"/>
              </a:rPr>
              <a:t>Customer VPC 2</a:t>
            </a:r>
          </a:p>
        </p:txBody>
      </p:sp>
      <p:pic>
        <p:nvPicPr>
          <p:cNvPr id="34" name="Graphic 9">
            <a:extLst>
              <a:ext uri="{FF2B5EF4-FFF2-40B4-BE49-F238E27FC236}">
                <a16:creationId xmlns:a16="http://schemas.microsoft.com/office/drawing/2014/main" id="{04026B55-2FCB-30AA-B06B-382102619B66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699213" y="389778"/>
            <a:ext cx="300352" cy="316784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Rectangle 12">
            <a:extLst>
              <a:ext uri="{FF2B5EF4-FFF2-40B4-BE49-F238E27FC236}">
                <a16:creationId xmlns:a16="http://schemas.microsoft.com/office/drawing/2014/main" id="{8FB31BFB-85CF-6A83-59B0-DB521C5A7E87}"/>
              </a:ext>
            </a:extLst>
          </p:cNvPr>
          <p:cNvSpPr/>
          <p:nvPr/>
        </p:nvSpPr>
        <p:spPr>
          <a:xfrm>
            <a:off x="2887247" y="810935"/>
            <a:ext cx="1444874" cy="88462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15840">
            <a:solidFill>
              <a:srgbClr val="7AA116"/>
            </a:solidFill>
            <a:custDash>
              <a:ds d="400000" sp="100000"/>
            </a:custDash>
            <a:miter/>
          </a:ln>
        </p:spPr>
        <p:txBody>
          <a:bodyPr vert="horz" wrap="square" lIns="502920" tIns="91440" rIns="90000" bIns="45720" anchor="t" anchorCtr="0" compatLnSpc="0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sk-SK" sz="1000" b="0" i="0" u="none" strike="noStrike" kern="1200" spc="0">
                <a:ln>
                  <a:noFill/>
                </a:ln>
                <a:latin typeface="Arial" pitchFamily="34"/>
                <a:ea typeface="Microsoft YaHei" pitchFamily="2"/>
                <a:cs typeface="Arial" pitchFamily="34"/>
              </a:rPr>
              <a:t>Private subnet</a:t>
            </a:r>
          </a:p>
        </p:txBody>
      </p:sp>
      <p:pic>
        <p:nvPicPr>
          <p:cNvPr id="36" name="Graphic 13">
            <a:extLst>
              <a:ext uri="{FF2B5EF4-FFF2-40B4-BE49-F238E27FC236}">
                <a16:creationId xmlns:a16="http://schemas.microsoft.com/office/drawing/2014/main" id="{8F44F4B3-5B01-C5A8-ACF2-C9812227E282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2885983" y="810935"/>
            <a:ext cx="267232" cy="267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Picture 15">
            <a:extLst>
              <a:ext uri="{FF2B5EF4-FFF2-40B4-BE49-F238E27FC236}">
                <a16:creationId xmlns:a16="http://schemas.microsoft.com/office/drawing/2014/main" id="{8053FCAD-E5C0-32B3-3D0C-B86266B58F71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3005188" y="1182540"/>
            <a:ext cx="356478" cy="356478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TextBox 24">
            <a:extLst>
              <a:ext uri="{FF2B5EF4-FFF2-40B4-BE49-F238E27FC236}">
                <a16:creationId xmlns:a16="http://schemas.microsoft.com/office/drawing/2014/main" id="{13D795A4-7199-9472-F457-C0EB858E08EB}"/>
              </a:ext>
            </a:extLst>
          </p:cNvPr>
          <p:cNvSpPr/>
          <p:nvPr/>
        </p:nvSpPr>
        <p:spPr>
          <a:xfrm>
            <a:off x="2999565" y="1526798"/>
            <a:ext cx="1039853" cy="17222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sk-SK" sz="1100" b="0" i="0" u="none" strike="noStrike" kern="1200" spc="0" dirty="0">
                <a:ln>
                  <a:noFill/>
                </a:ln>
                <a:latin typeface="Amazon Ember" pitchFamily="18"/>
                <a:ea typeface="Microsoft YaHei" pitchFamily="2"/>
                <a:cs typeface="Lucida Sans" pitchFamily="2"/>
              </a:rPr>
              <a:t>EC2 </a:t>
            </a:r>
            <a:r>
              <a:rPr lang="sk-SK" sz="1100" b="0" i="0" u="none" strike="noStrike" kern="1200" spc="0" dirty="0" err="1">
                <a:ln>
                  <a:noFill/>
                </a:ln>
                <a:latin typeface="Amazon Ember" pitchFamily="18"/>
                <a:ea typeface="Microsoft YaHei" pitchFamily="2"/>
                <a:cs typeface="Lucida Sans" pitchFamily="2"/>
              </a:rPr>
              <a:t>instance</a:t>
            </a:r>
            <a:endParaRPr lang="sk-SK" sz="1100" b="0" i="0" u="none" strike="noStrike" kern="1200" spc="0" dirty="0">
              <a:ln>
                <a:noFill/>
              </a:ln>
              <a:latin typeface="Amazon Ember" pitchFamily="18"/>
              <a:ea typeface="Microsoft YaHei" pitchFamily="2"/>
              <a:cs typeface="Lucida Sans" pitchFamily="2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BDCADAE-4528-513A-65AA-49835AEBFF0B}"/>
              </a:ext>
            </a:extLst>
          </p:cNvPr>
          <p:cNvGrpSpPr>
            <a:grpSpLocks noChangeAspect="1"/>
          </p:cNvGrpSpPr>
          <p:nvPr/>
        </p:nvGrpSpPr>
        <p:grpSpPr>
          <a:xfrm>
            <a:off x="2690299" y="3058414"/>
            <a:ext cx="1987934" cy="2485189"/>
            <a:chOff x="350280" y="2713382"/>
            <a:chExt cx="2830680" cy="3538737"/>
          </a:xfrm>
        </p:grpSpPr>
        <p:sp>
          <p:nvSpPr>
            <p:cNvPr id="44" name="Rectangle 8">
              <a:extLst>
                <a:ext uri="{FF2B5EF4-FFF2-40B4-BE49-F238E27FC236}">
                  <a16:creationId xmlns:a16="http://schemas.microsoft.com/office/drawing/2014/main" id="{A22286CB-F881-474B-D7DB-DC65AC54BA05}"/>
                </a:ext>
              </a:extLst>
            </p:cNvPr>
            <p:cNvSpPr/>
            <p:nvPr/>
          </p:nvSpPr>
          <p:spPr>
            <a:xfrm>
              <a:off x="350280" y="2713382"/>
              <a:ext cx="2830680" cy="3538737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 w="15840">
              <a:solidFill>
                <a:srgbClr val="8C4FFF"/>
              </a:solidFill>
              <a:prstDash val="solid"/>
              <a:miter/>
            </a:ln>
          </p:spPr>
          <p:txBody>
            <a:bodyPr vert="horz" wrap="square" lIns="502920" tIns="91440" rIns="90000" bIns="45000" anchor="t" anchorCtr="0" compatLnSpc="0">
              <a:no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sk-SK" sz="1000" b="0" i="0" u="none" strike="noStrike" kern="1200" spc="0">
                  <a:ln>
                    <a:noFill/>
                  </a:ln>
                  <a:latin typeface="Arial" pitchFamily="34"/>
                  <a:ea typeface="Microsoft YaHei" pitchFamily="2"/>
                  <a:cs typeface="Arial" pitchFamily="34"/>
                </a:rPr>
                <a:t>Customer VPC n</a:t>
              </a:r>
            </a:p>
          </p:txBody>
        </p:sp>
        <p:pic>
          <p:nvPicPr>
            <p:cNvPr id="45" name="Graphic 9">
              <a:extLst>
                <a:ext uri="{FF2B5EF4-FFF2-40B4-BE49-F238E27FC236}">
                  <a16:creationId xmlns:a16="http://schemas.microsoft.com/office/drawing/2014/main" id="{EC5FF372-6033-E3F6-3672-1B3EDC2510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362973" y="2713382"/>
              <a:ext cx="427680" cy="4510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" name="Rectangle 12">
              <a:extLst>
                <a:ext uri="{FF2B5EF4-FFF2-40B4-BE49-F238E27FC236}">
                  <a16:creationId xmlns:a16="http://schemas.microsoft.com/office/drawing/2014/main" id="{5D162FA7-96D4-1775-864D-A2F321E85ACD}"/>
                </a:ext>
              </a:extLst>
            </p:cNvPr>
            <p:cNvSpPr/>
            <p:nvPr/>
          </p:nvSpPr>
          <p:spPr>
            <a:xfrm>
              <a:off x="630720" y="3313080"/>
              <a:ext cx="2057400" cy="125963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 w="15840">
              <a:solidFill>
                <a:srgbClr val="7AA116"/>
              </a:solidFill>
              <a:custDash>
                <a:ds d="400000" sp="100000"/>
              </a:custDash>
              <a:miter/>
            </a:ln>
          </p:spPr>
          <p:txBody>
            <a:bodyPr vert="horz" wrap="square" lIns="502920" tIns="91440" rIns="90000" bIns="45720" anchor="t" anchorCtr="0" compatLnSpc="0">
              <a:no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sk-SK" sz="1000" b="0" i="0" u="none" strike="noStrike" kern="1200" spc="0">
                  <a:ln>
                    <a:noFill/>
                  </a:ln>
                  <a:latin typeface="Arial" pitchFamily="34"/>
                  <a:ea typeface="Microsoft YaHei" pitchFamily="2"/>
                  <a:cs typeface="Arial" pitchFamily="34"/>
                </a:rPr>
                <a:t>Private subnet</a:t>
              </a:r>
            </a:p>
          </p:txBody>
        </p:sp>
        <p:pic>
          <p:nvPicPr>
            <p:cNvPr id="47" name="Graphic 13">
              <a:extLst>
                <a:ext uri="{FF2B5EF4-FFF2-40B4-BE49-F238E27FC236}">
                  <a16:creationId xmlns:a16="http://schemas.microsoft.com/office/drawing/2014/main" id="{01F71C10-3EB9-8D6D-AA78-EEDC9474F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/>
              <a:alphaModFix/>
            </a:blip>
            <a:srcRect/>
            <a:stretch>
              <a:fillRect/>
            </a:stretch>
          </p:blipFill>
          <p:spPr>
            <a:xfrm>
              <a:off x="628920" y="3313080"/>
              <a:ext cx="380520" cy="38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" name="Picture 15">
              <a:extLst>
                <a:ext uri="{FF2B5EF4-FFF2-40B4-BE49-F238E27FC236}">
                  <a16:creationId xmlns:a16="http://schemas.microsoft.com/office/drawing/2014/main" id="{F5FC7F31-A9D7-7E9F-9A87-2F69EB480E3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lum/>
              <a:alphaModFix/>
            </a:blip>
            <a:srcRect/>
            <a:stretch>
              <a:fillRect/>
            </a:stretch>
          </p:blipFill>
          <p:spPr>
            <a:xfrm>
              <a:off x="798660" y="3842220"/>
              <a:ext cx="507600" cy="507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" name="TextBox 24">
              <a:extLst>
                <a:ext uri="{FF2B5EF4-FFF2-40B4-BE49-F238E27FC236}">
                  <a16:creationId xmlns:a16="http://schemas.microsoft.com/office/drawing/2014/main" id="{D43A56B6-375B-562F-ED8B-616D41A6083F}"/>
                </a:ext>
              </a:extLst>
            </p:cNvPr>
            <p:cNvSpPr/>
            <p:nvPr/>
          </p:nvSpPr>
          <p:spPr>
            <a:xfrm>
              <a:off x="790653" y="4332420"/>
              <a:ext cx="1480678" cy="24523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t" anchorCtr="0" compatLnSpc="0">
              <a:sp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sk-SK" sz="1100" b="0" i="0" u="none" strike="noStrike" kern="1200" spc="0" dirty="0">
                  <a:ln>
                    <a:noFill/>
                  </a:ln>
                  <a:latin typeface="Amazon Ember" pitchFamily="18"/>
                  <a:ea typeface="Microsoft YaHei" pitchFamily="2"/>
                  <a:cs typeface="Lucida Sans" pitchFamily="2"/>
                </a:rPr>
                <a:t>EC2 </a:t>
              </a:r>
              <a:r>
                <a:rPr lang="sk-SK" sz="1100" b="0" i="0" u="none" strike="noStrike" kern="1200" spc="0" dirty="0" err="1">
                  <a:ln>
                    <a:noFill/>
                  </a:ln>
                  <a:latin typeface="Amazon Ember" pitchFamily="18"/>
                  <a:ea typeface="Microsoft YaHei" pitchFamily="2"/>
                  <a:cs typeface="Lucida Sans" pitchFamily="2"/>
                </a:rPr>
                <a:t>instance</a:t>
              </a:r>
              <a:endParaRPr lang="sk-SK" sz="1100" b="0" i="0" u="none" strike="noStrike" kern="1200" spc="0" dirty="0">
                <a:ln>
                  <a:noFill/>
                </a:ln>
                <a:latin typeface="Amazon Ember" pitchFamily="18"/>
                <a:ea typeface="Microsoft YaHei" pitchFamily="2"/>
                <a:cs typeface="Lucida Sans" pitchFamily="2"/>
              </a:endParaRPr>
            </a:p>
          </p:txBody>
        </p:sp>
      </p:grpSp>
      <p:sp>
        <p:nvSpPr>
          <p:cNvPr id="111" name="Titel 1">
            <a:extLst>
              <a:ext uri="{FF2B5EF4-FFF2-40B4-BE49-F238E27FC236}">
                <a16:creationId xmlns:a16="http://schemas.microsoft.com/office/drawing/2014/main" id="{330BA9F8-7631-F2DA-3F5A-E5823B9D07F8}"/>
              </a:ext>
            </a:extLst>
          </p:cNvPr>
          <p:cNvSpPr txBox="1">
            <a:spLocks/>
          </p:cNvSpPr>
          <p:nvPr/>
        </p:nvSpPr>
        <p:spPr bwMode="gray">
          <a:xfrm>
            <a:off x="4968416" y="389299"/>
            <a:ext cx="6747333" cy="56012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/>
              <a:t>Serverless forward proxy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FD12CB63-B770-40D0-486A-C4993DBA4511}"/>
              </a:ext>
            </a:extLst>
          </p:cNvPr>
          <p:cNvGrpSpPr>
            <a:grpSpLocks noChangeAspect="1"/>
          </p:cNvGrpSpPr>
          <p:nvPr/>
        </p:nvGrpSpPr>
        <p:grpSpPr>
          <a:xfrm>
            <a:off x="8955190" y="2246533"/>
            <a:ext cx="2057400" cy="1259639"/>
            <a:chOff x="8955190" y="2246533"/>
            <a:chExt cx="2057400" cy="1259639"/>
          </a:xfrm>
        </p:grpSpPr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4426F5B2-5431-E74A-A39A-88478F98E5A0}"/>
                </a:ext>
              </a:extLst>
            </p:cNvPr>
            <p:cNvGrpSpPr/>
            <p:nvPr/>
          </p:nvGrpSpPr>
          <p:grpSpPr>
            <a:xfrm>
              <a:off x="8955190" y="2246533"/>
              <a:ext cx="2057400" cy="1259639"/>
              <a:chOff x="8955190" y="2246533"/>
              <a:chExt cx="2057400" cy="1259639"/>
            </a:xfrm>
          </p:grpSpPr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94CB29D1-0BF9-FFFF-282D-C4FE3FF37262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8955190" y="2246533"/>
                <a:ext cx="2057400" cy="1259639"/>
                <a:chOff x="8955190" y="2246533"/>
                <a:chExt cx="2057400" cy="1259639"/>
              </a:xfrm>
            </p:grpSpPr>
            <p:sp>
              <p:nvSpPr>
                <p:cNvPr id="124" name="Rectangle 10">
                  <a:extLst>
                    <a:ext uri="{FF2B5EF4-FFF2-40B4-BE49-F238E27FC236}">
                      <a16:creationId xmlns:a16="http://schemas.microsoft.com/office/drawing/2014/main" id="{61F98BD8-8046-B056-7807-FF88884A3C96}"/>
                    </a:ext>
                  </a:extLst>
                </p:cNvPr>
                <p:cNvSpPr/>
                <p:nvPr/>
              </p:nvSpPr>
              <p:spPr>
                <a:xfrm>
                  <a:off x="8955190" y="2246533"/>
                  <a:ext cx="2057400" cy="1259639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 w="15840">
                  <a:solidFill>
                    <a:srgbClr val="27D9ED"/>
                  </a:solidFill>
                  <a:custDash>
                    <a:ds d="400000" sp="100000"/>
                  </a:custDash>
                  <a:miter/>
                </a:ln>
              </p:spPr>
              <p:txBody>
                <a:bodyPr vert="horz" wrap="square" lIns="502920" tIns="91440" rIns="90000" bIns="45720" anchor="t" anchorCtr="0" compatLnSpc="0">
                  <a:noAutofit/>
                </a:bodyPr>
                <a:lstStyle/>
                <a:p>
                  <a:pPr marL="0" marR="0" lvl="0" indent="0" algn="l" rtl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/>
                  </a:pPr>
                  <a:r>
                    <a:rPr lang="sk-SK" sz="1000" b="0" i="0" u="none" strike="noStrike" kern="1200" spc="0">
                      <a:ln>
                        <a:noFill/>
                      </a:ln>
                      <a:latin typeface="Arial" pitchFamily="34"/>
                      <a:ea typeface="Microsoft YaHei" pitchFamily="2"/>
                      <a:cs typeface="Arial" pitchFamily="34"/>
                    </a:rPr>
                    <a:t>Public subnet</a:t>
                  </a:r>
                </a:p>
              </p:txBody>
            </p:sp>
            <p:pic>
              <p:nvPicPr>
                <p:cNvPr id="129" name="Graphic 5">
                  <a:extLst>
                    <a:ext uri="{FF2B5EF4-FFF2-40B4-BE49-F238E27FC236}">
                      <a16:creationId xmlns:a16="http://schemas.microsoft.com/office/drawing/2014/main" id="{86257215-69BC-EA1A-D51C-840F7AD5F50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lum/>
                  <a:alphaModFix/>
                </a:blip>
                <a:srcRect/>
                <a:stretch>
                  <a:fillRect/>
                </a:stretch>
              </p:blipFill>
              <p:spPr>
                <a:xfrm>
                  <a:off x="8955190" y="2246533"/>
                  <a:ext cx="380520" cy="38052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131" name="Picture 14">
                <a:extLst>
                  <a:ext uri="{FF2B5EF4-FFF2-40B4-BE49-F238E27FC236}">
                    <a16:creationId xmlns:a16="http://schemas.microsoft.com/office/drawing/2014/main" id="{DBC4C3C5-5ECF-031C-0C42-675F40265D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lum/>
                <a:alphaModFix/>
              </a:blip>
              <a:srcRect/>
              <a:stretch>
                <a:fillRect/>
              </a:stretch>
            </p:blipFill>
            <p:spPr>
              <a:xfrm>
                <a:off x="9680192" y="2583746"/>
                <a:ext cx="536760" cy="53676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33" name="TextBox 47">
              <a:extLst>
                <a:ext uri="{FF2B5EF4-FFF2-40B4-BE49-F238E27FC236}">
                  <a16:creationId xmlns:a16="http://schemas.microsoft.com/office/drawing/2014/main" id="{C8468FBB-2666-9089-FE7F-BB340537E5F1}"/>
                </a:ext>
              </a:extLst>
            </p:cNvPr>
            <p:cNvSpPr/>
            <p:nvPr/>
          </p:nvSpPr>
          <p:spPr>
            <a:xfrm>
              <a:off x="9512792" y="3187466"/>
              <a:ext cx="1480679" cy="172227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t" anchorCtr="0" compatLnSpc="0">
              <a:sp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sk-SK" sz="1100" b="0" i="0" u="none" strike="noStrike" kern="1200" spc="0" dirty="0">
                  <a:ln>
                    <a:noFill/>
                  </a:ln>
                  <a:latin typeface="Amazon Ember" pitchFamily="18"/>
                  <a:ea typeface="Microsoft YaHei" pitchFamily="2"/>
                  <a:cs typeface="Lucida Sans" pitchFamily="2"/>
                </a:rPr>
                <a:t>NAT </a:t>
              </a:r>
              <a:r>
                <a:rPr lang="sk-SK" sz="1100" b="0" i="0" u="none" strike="noStrike" kern="1200" spc="0" dirty="0" err="1">
                  <a:ln>
                    <a:noFill/>
                  </a:ln>
                  <a:latin typeface="Amazon Ember" pitchFamily="18"/>
                  <a:ea typeface="Microsoft YaHei" pitchFamily="2"/>
                  <a:cs typeface="Lucida Sans" pitchFamily="2"/>
                </a:rPr>
                <a:t>Gateway</a:t>
              </a:r>
              <a:endParaRPr lang="sk-SK" sz="1100" b="0" i="0" u="none" strike="noStrike" kern="1200" spc="0" dirty="0">
                <a:ln>
                  <a:noFill/>
                </a:ln>
                <a:latin typeface="Amazon Ember" pitchFamily="18"/>
                <a:ea typeface="Microsoft YaHei" pitchFamily="2"/>
                <a:cs typeface="Lucida Sans" pitchFamily="2"/>
              </a:endParaRPr>
            </a:p>
          </p:txBody>
        </p:sp>
      </p:grpSp>
      <p:sp>
        <p:nvSpPr>
          <p:cNvPr id="137" name="Rectangle 29">
            <a:extLst>
              <a:ext uri="{FF2B5EF4-FFF2-40B4-BE49-F238E27FC236}">
                <a16:creationId xmlns:a16="http://schemas.microsoft.com/office/drawing/2014/main" id="{E87ACF58-AA34-75FF-7EBE-CEE2D86C7ECE}"/>
              </a:ext>
            </a:extLst>
          </p:cNvPr>
          <p:cNvSpPr/>
          <p:nvPr/>
        </p:nvSpPr>
        <p:spPr>
          <a:xfrm>
            <a:off x="8514549" y="1644613"/>
            <a:ext cx="3225143" cy="4970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15840">
            <a:solidFill>
              <a:srgbClr val="8C4FFF"/>
            </a:solidFill>
            <a:prstDash val="solid"/>
            <a:miter/>
          </a:ln>
        </p:spPr>
        <p:txBody>
          <a:bodyPr vert="horz" wrap="square" lIns="502920" tIns="91440" rIns="90000" bIns="45000" anchor="t" anchorCtr="0" compatLnSpc="0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sk-SK" sz="1000" dirty="0" err="1">
                <a:latin typeface="Arial" pitchFamily="34"/>
                <a:ea typeface="Microsoft YaHei" pitchFamily="2"/>
                <a:cs typeface="Arial" pitchFamily="34"/>
              </a:rPr>
              <a:t>O</a:t>
            </a:r>
            <a:r>
              <a:rPr lang="sk-SK" sz="1000" b="0" i="0" u="none" strike="noStrike" kern="1200" spc="0" dirty="0" err="1">
                <a:ln>
                  <a:noFill/>
                </a:ln>
                <a:latin typeface="Arial" pitchFamily="34"/>
                <a:ea typeface="Microsoft YaHei" pitchFamily="2"/>
                <a:cs typeface="Arial" pitchFamily="34"/>
              </a:rPr>
              <a:t>utbound</a:t>
            </a:r>
            <a:r>
              <a:rPr lang="sk-SK" sz="1000" b="0" i="0" u="none" strike="noStrike" kern="1200" spc="0" dirty="0">
                <a:ln>
                  <a:noFill/>
                </a:ln>
                <a:latin typeface="Arial" pitchFamily="34"/>
                <a:ea typeface="Microsoft YaHei" pitchFamily="2"/>
                <a:cs typeface="Arial" pitchFamily="34"/>
              </a:rPr>
              <a:t> VPC</a:t>
            </a:r>
          </a:p>
        </p:txBody>
      </p:sp>
      <p:pic>
        <p:nvPicPr>
          <p:cNvPr id="138" name="Graphic 30">
            <a:extLst>
              <a:ext uri="{FF2B5EF4-FFF2-40B4-BE49-F238E27FC236}">
                <a16:creationId xmlns:a16="http://schemas.microsoft.com/office/drawing/2014/main" id="{66BC971D-8CCA-EC4F-5FAB-5C20A259F10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8514550" y="1644613"/>
            <a:ext cx="427680" cy="4510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5" name="Group 6">
            <a:extLst>
              <a:ext uri="{FF2B5EF4-FFF2-40B4-BE49-F238E27FC236}">
                <a16:creationId xmlns:a16="http://schemas.microsoft.com/office/drawing/2014/main" id="{4CAA76B4-472D-9393-7AE1-FB3CE8A7E302}"/>
              </a:ext>
            </a:extLst>
          </p:cNvPr>
          <p:cNvGrpSpPr/>
          <p:nvPr/>
        </p:nvGrpSpPr>
        <p:grpSpPr>
          <a:xfrm>
            <a:off x="10780925" y="1422131"/>
            <a:ext cx="1480679" cy="682921"/>
            <a:chOff x="6889680" y="1207799"/>
            <a:chExt cx="1480679" cy="682921"/>
          </a:xfrm>
        </p:grpSpPr>
        <p:sp>
          <p:nvSpPr>
            <p:cNvPr id="126" name="Oval 16">
              <a:extLst>
                <a:ext uri="{FF2B5EF4-FFF2-40B4-BE49-F238E27FC236}">
                  <a16:creationId xmlns:a16="http://schemas.microsoft.com/office/drawing/2014/main" id="{25C741BC-9842-1966-03F5-8F9BAE161392}"/>
                </a:ext>
              </a:extLst>
            </p:cNvPr>
            <p:cNvSpPr/>
            <p:nvPr/>
          </p:nvSpPr>
          <p:spPr>
            <a:xfrm>
              <a:off x="7159679" y="1207799"/>
              <a:ext cx="512999" cy="5414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2F1570"/>
            </a:solidFill>
            <a:ln w="12600">
              <a:solidFill>
                <a:srgbClr val="120D45"/>
              </a:solidFill>
              <a:prstDash val="solid"/>
              <a:miter/>
            </a:ln>
          </p:spPr>
          <p:txBody>
            <a:bodyPr vert="horz" wrap="squar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sk-SK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pic>
          <p:nvPicPr>
            <p:cNvPr id="127" name="Graphic 17">
              <a:extLst>
                <a:ext uri="{FF2B5EF4-FFF2-40B4-BE49-F238E27FC236}">
                  <a16:creationId xmlns:a16="http://schemas.microsoft.com/office/drawing/2014/main" id="{636D6EF4-0FA8-293F-4E80-6C05F27364C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lum/>
              <a:alphaModFix/>
            </a:blip>
            <a:srcRect/>
            <a:stretch>
              <a:fillRect/>
            </a:stretch>
          </p:blipFill>
          <p:spPr>
            <a:xfrm>
              <a:off x="7159679" y="1207799"/>
              <a:ext cx="512999" cy="541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8" name="TextBox 25">
              <a:extLst>
                <a:ext uri="{FF2B5EF4-FFF2-40B4-BE49-F238E27FC236}">
                  <a16:creationId xmlns:a16="http://schemas.microsoft.com/office/drawing/2014/main" id="{4BFFFA39-F812-A1A7-3540-E1D8547649EE}"/>
                </a:ext>
              </a:extLst>
            </p:cNvPr>
            <p:cNvSpPr/>
            <p:nvPr/>
          </p:nvSpPr>
          <p:spPr>
            <a:xfrm>
              <a:off x="6889680" y="1722960"/>
              <a:ext cx="1480679" cy="1677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sk-SK" sz="1100" b="0" i="0" u="none" strike="noStrike" kern="1200" spc="0">
                  <a:ln>
                    <a:noFill/>
                  </a:ln>
                  <a:latin typeface="Arial" pitchFamily="18"/>
                  <a:ea typeface="Microsoft YaHei" pitchFamily="2"/>
                  <a:cs typeface="Lucida Sans" pitchFamily="2"/>
                </a:rPr>
                <a:t>Internet Gateway</a:t>
              </a:r>
            </a:p>
          </p:txBody>
        </p:sp>
      </p:grpSp>
      <p:sp>
        <p:nvSpPr>
          <p:cNvPr id="139" name="Rectangle 26">
            <a:extLst>
              <a:ext uri="{FF2B5EF4-FFF2-40B4-BE49-F238E27FC236}">
                <a16:creationId xmlns:a16="http://schemas.microsoft.com/office/drawing/2014/main" id="{8E005EBB-3C06-49F9-8F43-2670BE74DBD0}"/>
              </a:ext>
            </a:extLst>
          </p:cNvPr>
          <p:cNvSpPr/>
          <p:nvPr/>
        </p:nvSpPr>
        <p:spPr>
          <a:xfrm>
            <a:off x="452302" y="4550332"/>
            <a:ext cx="1444874" cy="88462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15840">
            <a:solidFill>
              <a:srgbClr val="7AA116"/>
            </a:solidFill>
            <a:custDash>
              <a:ds d="400000" sp="100000"/>
            </a:custDash>
            <a:miter/>
          </a:ln>
        </p:spPr>
        <p:txBody>
          <a:bodyPr vert="horz" wrap="square" lIns="502920" tIns="91440" rIns="90000" bIns="45720" anchor="t" anchorCtr="0" compatLnSpc="0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sk-SK" sz="1000" b="0" i="0" u="none" strike="noStrike" kern="1200" spc="0">
                <a:ln>
                  <a:noFill/>
                </a:ln>
                <a:latin typeface="Arial" pitchFamily="34"/>
                <a:ea typeface="Microsoft YaHei" pitchFamily="2"/>
                <a:cs typeface="Arial" pitchFamily="34"/>
              </a:rPr>
              <a:t>Private subnet</a:t>
            </a:r>
          </a:p>
        </p:txBody>
      </p:sp>
      <p:pic>
        <p:nvPicPr>
          <p:cNvPr id="140" name="Picture 5">
            <a:extLst>
              <a:ext uri="{FF2B5EF4-FFF2-40B4-BE49-F238E27FC236}">
                <a16:creationId xmlns:a16="http://schemas.microsoft.com/office/drawing/2014/main" id="{1BCB55E6-A345-44DB-CE3F-BFBA277955C1}"/>
              </a:ext>
            </a:extLst>
          </p:cNvPr>
          <p:cNvPicPr>
            <a:picLocks noChangeAspect="1"/>
          </p:cNvPicPr>
          <p:nvPr/>
        </p:nvPicPr>
        <p:blipFill>
          <a:blip r:embed="rId10">
            <a:lum/>
            <a:alphaModFix/>
          </a:blip>
          <a:srcRect/>
          <a:stretch>
            <a:fillRect/>
          </a:stretch>
        </p:blipFill>
        <p:spPr>
          <a:xfrm>
            <a:off x="527030" y="4858437"/>
            <a:ext cx="376957" cy="376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raphic 28">
            <a:extLst>
              <a:ext uri="{FF2B5EF4-FFF2-40B4-BE49-F238E27FC236}">
                <a16:creationId xmlns:a16="http://schemas.microsoft.com/office/drawing/2014/main" id="{3F776551-6FC6-FADE-4D6B-BA52827E7D22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451038" y="4544517"/>
            <a:ext cx="267232" cy="267232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TextBox 39">
            <a:extLst>
              <a:ext uri="{FF2B5EF4-FFF2-40B4-BE49-F238E27FC236}">
                <a16:creationId xmlns:a16="http://schemas.microsoft.com/office/drawing/2014/main" id="{44F29397-628C-EA84-2773-541AC43171B9}"/>
              </a:ext>
            </a:extLst>
          </p:cNvPr>
          <p:cNvSpPr/>
          <p:nvPr/>
        </p:nvSpPr>
        <p:spPr>
          <a:xfrm>
            <a:off x="526884" y="5246816"/>
            <a:ext cx="1444873" cy="17671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sk-SK" sz="1100" b="0" i="0" u="none" strike="noStrike" kern="1200" spc="0" dirty="0" err="1">
                <a:ln>
                  <a:noFill/>
                </a:ln>
                <a:latin typeface="Amazon Ember" pitchFamily="18"/>
                <a:ea typeface="Microsoft YaHei" pitchFamily="2"/>
                <a:cs typeface="Lucida Sans" pitchFamily="2"/>
              </a:rPr>
              <a:t>Transit</a:t>
            </a:r>
            <a:r>
              <a:rPr lang="sk-SK" sz="1100" b="0" i="0" u="none" strike="noStrike" kern="1200" spc="0" dirty="0">
                <a:ln>
                  <a:noFill/>
                </a:ln>
                <a:latin typeface="Amazon Ember" pitchFamily="18"/>
                <a:ea typeface="Microsoft YaHei" pitchFamily="2"/>
                <a:cs typeface="Lucida Sans" pitchFamily="2"/>
              </a:rPr>
              <a:t> </a:t>
            </a:r>
            <a:r>
              <a:rPr lang="sk-SK" sz="1100" b="0" i="0" u="none" strike="noStrike" kern="1200" spc="0" dirty="0" err="1">
                <a:ln>
                  <a:noFill/>
                </a:ln>
                <a:latin typeface="Amazon Ember" pitchFamily="18"/>
                <a:ea typeface="Microsoft YaHei" pitchFamily="2"/>
                <a:cs typeface="Lucida Sans" pitchFamily="2"/>
              </a:rPr>
              <a:t>Gateway</a:t>
            </a:r>
            <a:r>
              <a:rPr lang="sk-SK" sz="1100" b="0" i="0" u="none" strike="noStrike" kern="1200" spc="0" dirty="0">
                <a:ln>
                  <a:noFill/>
                </a:ln>
                <a:latin typeface="Amazon Ember" pitchFamily="18"/>
                <a:ea typeface="Microsoft YaHei" pitchFamily="2"/>
                <a:cs typeface="Lucida Sans" pitchFamily="2"/>
              </a:rPr>
              <a:t> </a:t>
            </a:r>
            <a:r>
              <a:rPr lang="sk-SK" sz="1100" b="0" i="0" u="none" strike="noStrike" kern="1200" spc="0" dirty="0" err="1">
                <a:ln>
                  <a:noFill/>
                </a:ln>
                <a:latin typeface="Amazon Ember" pitchFamily="18"/>
                <a:ea typeface="Microsoft YaHei" pitchFamily="2"/>
                <a:cs typeface="Lucida Sans" pitchFamily="2"/>
              </a:rPr>
              <a:t>att</a:t>
            </a:r>
            <a:r>
              <a:rPr lang="sk-SK" sz="1100" b="0" i="0" u="none" strike="noStrike" kern="1200" spc="0" dirty="0">
                <a:ln>
                  <a:noFill/>
                </a:ln>
                <a:latin typeface="Amazon Ember" pitchFamily="18"/>
                <a:ea typeface="Microsoft YaHei" pitchFamily="2"/>
                <a:cs typeface="Lucida Sans" pitchFamily="2"/>
              </a:rPr>
              <a:t>.</a:t>
            </a:r>
          </a:p>
        </p:txBody>
      </p:sp>
      <p:sp>
        <p:nvSpPr>
          <p:cNvPr id="143" name="Rectangle 26">
            <a:extLst>
              <a:ext uri="{FF2B5EF4-FFF2-40B4-BE49-F238E27FC236}">
                <a16:creationId xmlns:a16="http://schemas.microsoft.com/office/drawing/2014/main" id="{9EDEDA38-9C99-3A1A-7AE7-617647AFBFA0}"/>
              </a:ext>
            </a:extLst>
          </p:cNvPr>
          <p:cNvSpPr/>
          <p:nvPr/>
        </p:nvSpPr>
        <p:spPr>
          <a:xfrm>
            <a:off x="475526" y="1883403"/>
            <a:ext cx="1444874" cy="88462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15840">
            <a:solidFill>
              <a:srgbClr val="7AA116"/>
            </a:solidFill>
            <a:custDash>
              <a:ds d="400000" sp="100000"/>
            </a:custDash>
            <a:miter/>
          </a:ln>
        </p:spPr>
        <p:txBody>
          <a:bodyPr vert="horz" wrap="square" lIns="502920" tIns="91440" rIns="90000" bIns="45720" anchor="t" anchorCtr="0" compatLnSpc="0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sk-SK" sz="1000" b="0" i="0" u="none" strike="noStrike" kern="1200" spc="0">
                <a:ln>
                  <a:noFill/>
                </a:ln>
                <a:latin typeface="Arial" pitchFamily="34"/>
                <a:ea typeface="Microsoft YaHei" pitchFamily="2"/>
                <a:cs typeface="Arial" pitchFamily="34"/>
              </a:rPr>
              <a:t>Private subnet</a:t>
            </a:r>
          </a:p>
        </p:txBody>
      </p:sp>
      <p:pic>
        <p:nvPicPr>
          <p:cNvPr id="144" name="Picture 5">
            <a:extLst>
              <a:ext uri="{FF2B5EF4-FFF2-40B4-BE49-F238E27FC236}">
                <a16:creationId xmlns:a16="http://schemas.microsoft.com/office/drawing/2014/main" id="{D2700E79-AB6E-51D3-C240-CDC187F3F138}"/>
              </a:ext>
            </a:extLst>
          </p:cNvPr>
          <p:cNvPicPr>
            <a:picLocks noChangeAspect="1"/>
          </p:cNvPicPr>
          <p:nvPr/>
        </p:nvPicPr>
        <p:blipFill>
          <a:blip r:embed="rId10">
            <a:lum/>
            <a:alphaModFix/>
          </a:blip>
          <a:srcRect/>
          <a:stretch>
            <a:fillRect/>
          </a:stretch>
        </p:blipFill>
        <p:spPr>
          <a:xfrm>
            <a:off x="550254" y="2191508"/>
            <a:ext cx="376957" cy="376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raphic 28">
            <a:extLst>
              <a:ext uri="{FF2B5EF4-FFF2-40B4-BE49-F238E27FC236}">
                <a16:creationId xmlns:a16="http://schemas.microsoft.com/office/drawing/2014/main" id="{220A7B61-90DE-C52C-5F60-F1622943FBF5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474262" y="1877588"/>
            <a:ext cx="267232" cy="267232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TextBox 39">
            <a:extLst>
              <a:ext uri="{FF2B5EF4-FFF2-40B4-BE49-F238E27FC236}">
                <a16:creationId xmlns:a16="http://schemas.microsoft.com/office/drawing/2014/main" id="{8C90225E-6C19-AB24-97DB-36EE10FDD28D}"/>
              </a:ext>
            </a:extLst>
          </p:cNvPr>
          <p:cNvSpPr/>
          <p:nvPr/>
        </p:nvSpPr>
        <p:spPr>
          <a:xfrm>
            <a:off x="550108" y="2579887"/>
            <a:ext cx="1444873" cy="17671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sk-SK" sz="1100" b="0" i="0" u="none" strike="noStrike" kern="1200" spc="0" dirty="0" err="1">
                <a:ln>
                  <a:noFill/>
                </a:ln>
                <a:latin typeface="Amazon Ember" pitchFamily="18"/>
                <a:ea typeface="Microsoft YaHei" pitchFamily="2"/>
                <a:cs typeface="Lucida Sans" pitchFamily="2"/>
              </a:rPr>
              <a:t>Transit</a:t>
            </a:r>
            <a:r>
              <a:rPr lang="sk-SK" sz="1100" b="0" i="0" u="none" strike="noStrike" kern="1200" spc="0" dirty="0">
                <a:ln>
                  <a:noFill/>
                </a:ln>
                <a:latin typeface="Amazon Ember" pitchFamily="18"/>
                <a:ea typeface="Microsoft YaHei" pitchFamily="2"/>
                <a:cs typeface="Lucida Sans" pitchFamily="2"/>
              </a:rPr>
              <a:t> </a:t>
            </a:r>
            <a:r>
              <a:rPr lang="sk-SK" sz="1100" b="0" i="0" u="none" strike="noStrike" kern="1200" spc="0" dirty="0" err="1">
                <a:ln>
                  <a:noFill/>
                </a:ln>
                <a:latin typeface="Amazon Ember" pitchFamily="18"/>
                <a:ea typeface="Microsoft YaHei" pitchFamily="2"/>
                <a:cs typeface="Lucida Sans" pitchFamily="2"/>
              </a:rPr>
              <a:t>Gateway</a:t>
            </a:r>
            <a:r>
              <a:rPr lang="sk-SK" sz="1100" b="0" i="0" u="none" strike="noStrike" kern="1200" spc="0" dirty="0">
                <a:ln>
                  <a:noFill/>
                </a:ln>
                <a:latin typeface="Amazon Ember" pitchFamily="18"/>
                <a:ea typeface="Microsoft YaHei" pitchFamily="2"/>
                <a:cs typeface="Lucida Sans" pitchFamily="2"/>
              </a:rPr>
              <a:t> </a:t>
            </a:r>
            <a:r>
              <a:rPr lang="sk-SK" sz="1100" b="0" i="0" u="none" strike="noStrike" kern="1200" spc="0" dirty="0" err="1">
                <a:ln>
                  <a:noFill/>
                </a:ln>
                <a:latin typeface="Amazon Ember" pitchFamily="18"/>
                <a:ea typeface="Microsoft YaHei" pitchFamily="2"/>
                <a:cs typeface="Lucida Sans" pitchFamily="2"/>
              </a:rPr>
              <a:t>att</a:t>
            </a:r>
            <a:r>
              <a:rPr lang="sk-SK" sz="1100" b="0" i="0" u="none" strike="noStrike" kern="1200" spc="0" dirty="0">
                <a:ln>
                  <a:noFill/>
                </a:ln>
                <a:latin typeface="Amazon Ember" pitchFamily="18"/>
                <a:ea typeface="Microsoft YaHei" pitchFamily="2"/>
                <a:cs typeface="Lucida Sans" pitchFamily="2"/>
              </a:rPr>
              <a:t>.</a:t>
            </a:r>
          </a:p>
        </p:txBody>
      </p:sp>
      <p:sp>
        <p:nvSpPr>
          <p:cNvPr id="147" name="Rectangle 26">
            <a:extLst>
              <a:ext uri="{FF2B5EF4-FFF2-40B4-BE49-F238E27FC236}">
                <a16:creationId xmlns:a16="http://schemas.microsoft.com/office/drawing/2014/main" id="{D3424597-191F-E98D-D87A-552E0D0E15AF}"/>
              </a:ext>
            </a:extLst>
          </p:cNvPr>
          <p:cNvSpPr/>
          <p:nvPr/>
        </p:nvSpPr>
        <p:spPr>
          <a:xfrm>
            <a:off x="2887247" y="1883403"/>
            <a:ext cx="1444874" cy="88462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15840">
            <a:solidFill>
              <a:srgbClr val="7AA116"/>
            </a:solidFill>
            <a:custDash>
              <a:ds d="400000" sp="100000"/>
            </a:custDash>
            <a:miter/>
          </a:ln>
        </p:spPr>
        <p:txBody>
          <a:bodyPr vert="horz" wrap="square" lIns="502920" tIns="91440" rIns="90000" bIns="45720" anchor="t" anchorCtr="0" compatLnSpc="0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sk-SK" sz="1000" b="0" i="0" u="none" strike="noStrike" kern="1200" spc="0">
                <a:ln>
                  <a:noFill/>
                </a:ln>
                <a:latin typeface="Arial" pitchFamily="34"/>
                <a:ea typeface="Microsoft YaHei" pitchFamily="2"/>
                <a:cs typeface="Arial" pitchFamily="34"/>
              </a:rPr>
              <a:t>Private subnet</a:t>
            </a:r>
          </a:p>
        </p:txBody>
      </p:sp>
      <p:pic>
        <p:nvPicPr>
          <p:cNvPr id="148" name="Picture 5">
            <a:extLst>
              <a:ext uri="{FF2B5EF4-FFF2-40B4-BE49-F238E27FC236}">
                <a16:creationId xmlns:a16="http://schemas.microsoft.com/office/drawing/2014/main" id="{F490383B-DD2C-D54B-9B01-61DDF206EE35}"/>
              </a:ext>
            </a:extLst>
          </p:cNvPr>
          <p:cNvPicPr>
            <a:picLocks noChangeAspect="1"/>
          </p:cNvPicPr>
          <p:nvPr/>
        </p:nvPicPr>
        <p:blipFill>
          <a:blip r:embed="rId10">
            <a:lum/>
            <a:alphaModFix/>
          </a:blip>
          <a:srcRect/>
          <a:stretch>
            <a:fillRect/>
          </a:stretch>
        </p:blipFill>
        <p:spPr>
          <a:xfrm>
            <a:off x="2961975" y="2191508"/>
            <a:ext cx="376957" cy="376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raphic 28">
            <a:extLst>
              <a:ext uri="{FF2B5EF4-FFF2-40B4-BE49-F238E27FC236}">
                <a16:creationId xmlns:a16="http://schemas.microsoft.com/office/drawing/2014/main" id="{FF5307D1-10C6-8016-D3A0-9DBD088DC107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2885983" y="1877588"/>
            <a:ext cx="267232" cy="267232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TextBox 39">
            <a:extLst>
              <a:ext uri="{FF2B5EF4-FFF2-40B4-BE49-F238E27FC236}">
                <a16:creationId xmlns:a16="http://schemas.microsoft.com/office/drawing/2014/main" id="{016D11C1-7778-D50F-150C-14A826B56498}"/>
              </a:ext>
            </a:extLst>
          </p:cNvPr>
          <p:cNvSpPr/>
          <p:nvPr/>
        </p:nvSpPr>
        <p:spPr>
          <a:xfrm>
            <a:off x="2961829" y="2579887"/>
            <a:ext cx="1444873" cy="17671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sk-SK" sz="1100" b="0" i="0" u="none" strike="noStrike" kern="1200" spc="0" dirty="0" err="1">
                <a:ln>
                  <a:noFill/>
                </a:ln>
                <a:latin typeface="Amazon Ember" pitchFamily="18"/>
                <a:ea typeface="Microsoft YaHei" pitchFamily="2"/>
                <a:cs typeface="Lucida Sans" pitchFamily="2"/>
              </a:rPr>
              <a:t>Transit</a:t>
            </a:r>
            <a:r>
              <a:rPr lang="sk-SK" sz="1100" b="0" i="0" u="none" strike="noStrike" kern="1200" spc="0" dirty="0">
                <a:ln>
                  <a:noFill/>
                </a:ln>
                <a:latin typeface="Amazon Ember" pitchFamily="18"/>
                <a:ea typeface="Microsoft YaHei" pitchFamily="2"/>
                <a:cs typeface="Lucida Sans" pitchFamily="2"/>
              </a:rPr>
              <a:t> </a:t>
            </a:r>
            <a:r>
              <a:rPr lang="sk-SK" sz="1100" b="0" i="0" u="none" strike="noStrike" kern="1200" spc="0" dirty="0" err="1">
                <a:ln>
                  <a:noFill/>
                </a:ln>
                <a:latin typeface="Amazon Ember" pitchFamily="18"/>
                <a:ea typeface="Microsoft YaHei" pitchFamily="2"/>
                <a:cs typeface="Lucida Sans" pitchFamily="2"/>
              </a:rPr>
              <a:t>Gateway</a:t>
            </a:r>
            <a:r>
              <a:rPr lang="sk-SK" sz="1100" b="0" i="0" u="none" strike="noStrike" kern="1200" spc="0" dirty="0">
                <a:ln>
                  <a:noFill/>
                </a:ln>
                <a:latin typeface="Amazon Ember" pitchFamily="18"/>
                <a:ea typeface="Microsoft YaHei" pitchFamily="2"/>
                <a:cs typeface="Lucida Sans" pitchFamily="2"/>
              </a:rPr>
              <a:t> </a:t>
            </a:r>
            <a:r>
              <a:rPr lang="sk-SK" sz="1100" b="0" i="0" u="none" strike="noStrike" kern="1200" spc="0" dirty="0" err="1">
                <a:ln>
                  <a:noFill/>
                </a:ln>
                <a:latin typeface="Amazon Ember" pitchFamily="18"/>
                <a:ea typeface="Microsoft YaHei" pitchFamily="2"/>
                <a:cs typeface="Lucida Sans" pitchFamily="2"/>
              </a:rPr>
              <a:t>att</a:t>
            </a:r>
            <a:r>
              <a:rPr lang="sk-SK" sz="1100" b="0" i="0" u="none" strike="noStrike" kern="1200" spc="0" dirty="0">
                <a:ln>
                  <a:noFill/>
                </a:ln>
                <a:latin typeface="Amazon Ember" pitchFamily="18"/>
                <a:ea typeface="Microsoft YaHei" pitchFamily="2"/>
                <a:cs typeface="Lucida Sans" pitchFamily="2"/>
              </a:rPr>
              <a:t>.</a:t>
            </a:r>
          </a:p>
        </p:txBody>
      </p:sp>
      <p:sp>
        <p:nvSpPr>
          <p:cNvPr id="151" name="Rectangle 26">
            <a:extLst>
              <a:ext uri="{FF2B5EF4-FFF2-40B4-BE49-F238E27FC236}">
                <a16:creationId xmlns:a16="http://schemas.microsoft.com/office/drawing/2014/main" id="{5E1ECA26-7989-AFCC-DBC8-14F871D001A5}"/>
              </a:ext>
            </a:extLst>
          </p:cNvPr>
          <p:cNvSpPr/>
          <p:nvPr/>
        </p:nvSpPr>
        <p:spPr>
          <a:xfrm>
            <a:off x="2887247" y="4552039"/>
            <a:ext cx="1444874" cy="88462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15840">
            <a:solidFill>
              <a:srgbClr val="7AA116"/>
            </a:solidFill>
            <a:custDash>
              <a:ds d="400000" sp="100000"/>
            </a:custDash>
            <a:miter/>
          </a:ln>
        </p:spPr>
        <p:txBody>
          <a:bodyPr vert="horz" wrap="square" lIns="502920" tIns="91440" rIns="90000" bIns="45720" anchor="t" anchorCtr="0" compatLnSpc="0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sk-SK" sz="1000" b="0" i="0" u="none" strike="noStrike" kern="1200" spc="0">
                <a:ln>
                  <a:noFill/>
                </a:ln>
                <a:latin typeface="Arial" pitchFamily="34"/>
                <a:ea typeface="Microsoft YaHei" pitchFamily="2"/>
                <a:cs typeface="Arial" pitchFamily="34"/>
              </a:rPr>
              <a:t>Private subnet</a:t>
            </a:r>
          </a:p>
        </p:txBody>
      </p:sp>
      <p:pic>
        <p:nvPicPr>
          <p:cNvPr id="152" name="Picture 5">
            <a:extLst>
              <a:ext uri="{FF2B5EF4-FFF2-40B4-BE49-F238E27FC236}">
                <a16:creationId xmlns:a16="http://schemas.microsoft.com/office/drawing/2014/main" id="{89E68053-61E8-ACA0-E6BA-45F2870FC186}"/>
              </a:ext>
            </a:extLst>
          </p:cNvPr>
          <p:cNvPicPr>
            <a:picLocks noChangeAspect="1"/>
          </p:cNvPicPr>
          <p:nvPr/>
        </p:nvPicPr>
        <p:blipFill>
          <a:blip r:embed="rId10">
            <a:lum/>
            <a:alphaModFix/>
          </a:blip>
          <a:srcRect/>
          <a:stretch>
            <a:fillRect/>
          </a:stretch>
        </p:blipFill>
        <p:spPr>
          <a:xfrm>
            <a:off x="2961975" y="4860144"/>
            <a:ext cx="376957" cy="376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raphic 28">
            <a:extLst>
              <a:ext uri="{FF2B5EF4-FFF2-40B4-BE49-F238E27FC236}">
                <a16:creationId xmlns:a16="http://schemas.microsoft.com/office/drawing/2014/main" id="{6ADE0A9C-104E-66DF-5574-14288520E90F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2885983" y="4546224"/>
            <a:ext cx="267232" cy="267232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TextBox 39">
            <a:extLst>
              <a:ext uri="{FF2B5EF4-FFF2-40B4-BE49-F238E27FC236}">
                <a16:creationId xmlns:a16="http://schemas.microsoft.com/office/drawing/2014/main" id="{E88B842E-0212-4B79-69E7-66B1FF224374}"/>
              </a:ext>
            </a:extLst>
          </p:cNvPr>
          <p:cNvSpPr/>
          <p:nvPr/>
        </p:nvSpPr>
        <p:spPr>
          <a:xfrm>
            <a:off x="2961829" y="5248523"/>
            <a:ext cx="1444873" cy="17671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sk-SK" sz="1100" b="0" i="0" u="none" strike="noStrike" kern="1200" spc="0" dirty="0" err="1">
                <a:ln>
                  <a:noFill/>
                </a:ln>
                <a:latin typeface="Amazon Ember" pitchFamily="18"/>
                <a:ea typeface="Microsoft YaHei" pitchFamily="2"/>
                <a:cs typeface="Lucida Sans" pitchFamily="2"/>
              </a:rPr>
              <a:t>Transit</a:t>
            </a:r>
            <a:r>
              <a:rPr lang="sk-SK" sz="1100" b="0" i="0" u="none" strike="noStrike" kern="1200" spc="0" dirty="0">
                <a:ln>
                  <a:noFill/>
                </a:ln>
                <a:latin typeface="Amazon Ember" pitchFamily="18"/>
                <a:ea typeface="Microsoft YaHei" pitchFamily="2"/>
                <a:cs typeface="Lucida Sans" pitchFamily="2"/>
              </a:rPr>
              <a:t> </a:t>
            </a:r>
            <a:r>
              <a:rPr lang="sk-SK" sz="1100" b="0" i="0" u="none" strike="noStrike" kern="1200" spc="0" dirty="0" err="1">
                <a:ln>
                  <a:noFill/>
                </a:ln>
                <a:latin typeface="Amazon Ember" pitchFamily="18"/>
                <a:ea typeface="Microsoft YaHei" pitchFamily="2"/>
                <a:cs typeface="Lucida Sans" pitchFamily="2"/>
              </a:rPr>
              <a:t>Gateway</a:t>
            </a:r>
            <a:r>
              <a:rPr lang="sk-SK" sz="1100" b="0" i="0" u="none" strike="noStrike" kern="1200" spc="0" dirty="0">
                <a:ln>
                  <a:noFill/>
                </a:ln>
                <a:latin typeface="Amazon Ember" pitchFamily="18"/>
                <a:ea typeface="Microsoft YaHei" pitchFamily="2"/>
                <a:cs typeface="Lucida Sans" pitchFamily="2"/>
              </a:rPr>
              <a:t> </a:t>
            </a:r>
            <a:r>
              <a:rPr lang="sk-SK" sz="1100" b="0" i="0" u="none" strike="noStrike" kern="1200" spc="0" dirty="0" err="1">
                <a:ln>
                  <a:noFill/>
                </a:ln>
                <a:latin typeface="Amazon Ember" pitchFamily="18"/>
                <a:ea typeface="Microsoft YaHei" pitchFamily="2"/>
                <a:cs typeface="Lucida Sans" pitchFamily="2"/>
              </a:rPr>
              <a:t>att</a:t>
            </a:r>
            <a:r>
              <a:rPr lang="sk-SK" sz="1100" b="0" i="0" u="none" strike="noStrike" kern="1200" spc="0" dirty="0">
                <a:ln>
                  <a:noFill/>
                </a:ln>
                <a:latin typeface="Amazon Ember" pitchFamily="18"/>
                <a:ea typeface="Microsoft YaHei" pitchFamily="2"/>
                <a:cs typeface="Lucida Sans" pitchFamily="2"/>
              </a:rPr>
              <a:t>.</a:t>
            </a:r>
          </a:p>
        </p:txBody>
      </p: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4CE803A7-ABD4-DD88-091E-05AB62BB20E3}"/>
              </a:ext>
            </a:extLst>
          </p:cNvPr>
          <p:cNvCxnSpPr>
            <a:cxnSpLocks/>
            <a:stCxn id="144" idx="3"/>
          </p:cNvCxnSpPr>
          <p:nvPr/>
        </p:nvCxnSpPr>
        <p:spPr>
          <a:xfrm>
            <a:off x="927211" y="2379987"/>
            <a:ext cx="1472905" cy="0"/>
          </a:xfrm>
          <a:prstGeom prst="line">
            <a:avLst/>
          </a:prstGeom>
          <a:ln w="190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B10D1013-A4F7-8E27-28FA-E52AC5553F32}"/>
              </a:ext>
            </a:extLst>
          </p:cNvPr>
          <p:cNvCxnSpPr>
            <a:cxnSpLocks/>
            <a:stCxn id="148" idx="1"/>
          </p:cNvCxnSpPr>
          <p:nvPr/>
        </p:nvCxnSpPr>
        <p:spPr>
          <a:xfrm flipH="1">
            <a:off x="2522883" y="2379987"/>
            <a:ext cx="439092" cy="0"/>
          </a:xfrm>
          <a:prstGeom prst="line">
            <a:avLst/>
          </a:prstGeom>
          <a:ln w="190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4BBC048D-B364-AA28-FBCA-622A3D0C01A7}"/>
              </a:ext>
            </a:extLst>
          </p:cNvPr>
          <p:cNvCxnSpPr>
            <a:cxnSpLocks/>
          </p:cNvCxnSpPr>
          <p:nvPr/>
        </p:nvCxnSpPr>
        <p:spPr>
          <a:xfrm flipH="1">
            <a:off x="2391635" y="2379987"/>
            <a:ext cx="8481" cy="3327650"/>
          </a:xfrm>
          <a:prstGeom prst="line">
            <a:avLst/>
          </a:prstGeom>
          <a:ln w="190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07D27393-07B4-E3DD-B775-28845CA0283E}"/>
              </a:ext>
            </a:extLst>
          </p:cNvPr>
          <p:cNvCxnSpPr>
            <a:cxnSpLocks/>
          </p:cNvCxnSpPr>
          <p:nvPr/>
        </p:nvCxnSpPr>
        <p:spPr>
          <a:xfrm>
            <a:off x="2522883" y="2391409"/>
            <a:ext cx="0" cy="3316228"/>
          </a:xfrm>
          <a:prstGeom prst="line">
            <a:avLst/>
          </a:prstGeom>
          <a:ln w="190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0734670F-76E1-B243-F5CC-D13790760761}"/>
              </a:ext>
            </a:extLst>
          </p:cNvPr>
          <p:cNvCxnSpPr>
            <a:stCxn id="140" idx="3"/>
          </p:cNvCxnSpPr>
          <p:nvPr/>
        </p:nvCxnSpPr>
        <p:spPr>
          <a:xfrm>
            <a:off x="903987" y="5046916"/>
            <a:ext cx="1398763" cy="8909"/>
          </a:xfrm>
          <a:prstGeom prst="line">
            <a:avLst/>
          </a:prstGeom>
          <a:ln w="190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E4E07643-104B-F322-C1D6-C9BA6AD05127}"/>
              </a:ext>
            </a:extLst>
          </p:cNvPr>
          <p:cNvCxnSpPr/>
          <p:nvPr/>
        </p:nvCxnSpPr>
        <p:spPr>
          <a:xfrm>
            <a:off x="2302750" y="5055825"/>
            <a:ext cx="0" cy="751621"/>
          </a:xfrm>
          <a:prstGeom prst="line">
            <a:avLst/>
          </a:prstGeom>
          <a:ln w="190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9CAA682C-3F75-3B81-7D42-BFFCB9B0987D}"/>
              </a:ext>
            </a:extLst>
          </p:cNvPr>
          <p:cNvCxnSpPr>
            <a:stCxn id="152" idx="1"/>
          </p:cNvCxnSpPr>
          <p:nvPr/>
        </p:nvCxnSpPr>
        <p:spPr>
          <a:xfrm flipH="1" flipV="1">
            <a:off x="2601879" y="5048622"/>
            <a:ext cx="360096" cy="1"/>
          </a:xfrm>
          <a:prstGeom prst="line">
            <a:avLst/>
          </a:prstGeom>
          <a:ln w="190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C316DE6C-0A55-D131-135B-CB415E936918}"/>
              </a:ext>
            </a:extLst>
          </p:cNvPr>
          <p:cNvCxnSpPr/>
          <p:nvPr/>
        </p:nvCxnSpPr>
        <p:spPr>
          <a:xfrm>
            <a:off x="2601879" y="5046915"/>
            <a:ext cx="0" cy="760531"/>
          </a:xfrm>
          <a:prstGeom prst="line">
            <a:avLst/>
          </a:prstGeom>
          <a:ln w="190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Rectangle 34">
            <a:extLst>
              <a:ext uri="{FF2B5EF4-FFF2-40B4-BE49-F238E27FC236}">
                <a16:creationId xmlns:a16="http://schemas.microsoft.com/office/drawing/2014/main" id="{A7EBD220-D676-B097-B8F5-6D1C5E7A158F}"/>
              </a:ext>
            </a:extLst>
          </p:cNvPr>
          <p:cNvSpPr/>
          <p:nvPr/>
        </p:nvSpPr>
        <p:spPr>
          <a:xfrm>
            <a:off x="8999533" y="5203933"/>
            <a:ext cx="2057400" cy="12596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15840">
            <a:solidFill>
              <a:srgbClr val="7AA116"/>
            </a:solidFill>
            <a:custDash>
              <a:ds d="400000" sp="100000"/>
            </a:custDash>
            <a:miter/>
          </a:ln>
        </p:spPr>
        <p:txBody>
          <a:bodyPr vert="horz" wrap="square" lIns="502920" tIns="91440" rIns="90000" bIns="45720" anchor="t" anchorCtr="0" compatLnSpc="0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sk-SK" sz="1000" b="0" i="0" u="none" strike="noStrike" kern="1200" spc="0">
                <a:ln>
                  <a:noFill/>
                </a:ln>
                <a:latin typeface="Arial" pitchFamily="34"/>
                <a:ea typeface="Microsoft YaHei" pitchFamily="2"/>
                <a:cs typeface="Arial" pitchFamily="34"/>
              </a:rPr>
              <a:t>Private subnet</a:t>
            </a:r>
          </a:p>
        </p:txBody>
      </p:sp>
      <p:pic>
        <p:nvPicPr>
          <p:cNvPr id="166" name="Graphic 36">
            <a:extLst>
              <a:ext uri="{FF2B5EF4-FFF2-40B4-BE49-F238E27FC236}">
                <a16:creationId xmlns:a16="http://schemas.microsoft.com/office/drawing/2014/main" id="{89FA13D2-9716-B38D-B5C9-9C2F9727EA36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8998093" y="5195653"/>
            <a:ext cx="380520" cy="38052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TextBox 40">
            <a:extLst>
              <a:ext uri="{FF2B5EF4-FFF2-40B4-BE49-F238E27FC236}">
                <a16:creationId xmlns:a16="http://schemas.microsoft.com/office/drawing/2014/main" id="{0619BCF4-D5B8-459B-7C89-2D49E77ADC61}"/>
              </a:ext>
            </a:extLst>
          </p:cNvPr>
          <p:cNvSpPr/>
          <p:nvPr/>
        </p:nvSpPr>
        <p:spPr>
          <a:xfrm>
            <a:off x="9029773" y="6195373"/>
            <a:ext cx="1480679" cy="17222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sk-SK" sz="1100" b="0" i="0" u="none" strike="noStrike" kern="1200" spc="0">
                <a:ln>
                  <a:noFill/>
                </a:ln>
                <a:latin typeface="Amazon Ember" pitchFamily="18"/>
                <a:ea typeface="Microsoft YaHei" pitchFamily="2"/>
                <a:cs typeface="Lucida Sans" pitchFamily="2"/>
              </a:rPr>
              <a:t>Transit Gateway att.</a:t>
            </a:r>
          </a:p>
        </p:txBody>
      </p:sp>
      <p:sp>
        <p:nvSpPr>
          <p:cNvPr id="168" name="TextBox 38">
            <a:extLst>
              <a:ext uri="{FF2B5EF4-FFF2-40B4-BE49-F238E27FC236}">
                <a16:creationId xmlns:a16="http://schemas.microsoft.com/office/drawing/2014/main" id="{329208FC-B369-4D8D-9AA6-9FB4D51DCDDB}"/>
              </a:ext>
            </a:extLst>
          </p:cNvPr>
          <p:cNvSpPr/>
          <p:nvPr/>
        </p:nvSpPr>
        <p:spPr>
          <a:xfrm>
            <a:off x="1953170" y="6168944"/>
            <a:ext cx="981219" cy="17222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sk-SK" sz="1100" b="0" i="0" u="none" strike="noStrike" kern="1200" spc="0" dirty="0" err="1">
                <a:ln>
                  <a:noFill/>
                </a:ln>
                <a:latin typeface="Amazon Ember" pitchFamily="18"/>
                <a:ea typeface="Microsoft YaHei" pitchFamily="2"/>
                <a:cs typeface="Lucida Sans" pitchFamily="2"/>
              </a:rPr>
              <a:t>Transit</a:t>
            </a:r>
            <a:r>
              <a:rPr lang="sk-SK" sz="1100" b="0" i="0" u="none" strike="noStrike" kern="1200" spc="0" dirty="0">
                <a:ln>
                  <a:noFill/>
                </a:ln>
                <a:latin typeface="Amazon Ember" pitchFamily="18"/>
                <a:ea typeface="Microsoft YaHei" pitchFamily="2"/>
                <a:cs typeface="Lucida Sans" pitchFamily="2"/>
              </a:rPr>
              <a:t> </a:t>
            </a:r>
            <a:r>
              <a:rPr lang="sk-SK" sz="1100" b="0" i="0" u="none" strike="noStrike" kern="1200" spc="0" dirty="0" err="1">
                <a:ln>
                  <a:noFill/>
                </a:ln>
                <a:latin typeface="Amazon Ember" pitchFamily="18"/>
                <a:ea typeface="Microsoft YaHei" pitchFamily="2"/>
                <a:cs typeface="Lucida Sans" pitchFamily="2"/>
              </a:rPr>
              <a:t>Gateway</a:t>
            </a:r>
            <a:endParaRPr lang="sk-SK" sz="1100" b="0" i="0" u="none" strike="noStrike" kern="1200" spc="0" dirty="0">
              <a:ln>
                <a:noFill/>
              </a:ln>
              <a:latin typeface="Amazon Ember" pitchFamily="18"/>
              <a:ea typeface="Microsoft YaHei" pitchFamily="2"/>
              <a:cs typeface="Lucida Sans" pitchFamily="2"/>
            </a:endParaRPr>
          </a:p>
        </p:txBody>
      </p:sp>
      <p:pic>
        <p:nvPicPr>
          <p:cNvPr id="169" name="Picture 13">
            <a:extLst>
              <a:ext uri="{FF2B5EF4-FFF2-40B4-BE49-F238E27FC236}">
                <a16:creationId xmlns:a16="http://schemas.microsoft.com/office/drawing/2014/main" id="{26D929BD-1C6D-65E6-D298-16DD6E346FF3}"/>
              </a:ext>
            </a:extLst>
          </p:cNvPr>
          <p:cNvPicPr>
            <a:picLocks noChangeAspect="1"/>
          </p:cNvPicPr>
          <p:nvPr/>
        </p:nvPicPr>
        <p:blipFill>
          <a:blip r:embed="rId11">
            <a:lum/>
            <a:alphaModFix/>
          </a:blip>
          <a:srcRect/>
          <a:stretch>
            <a:fillRect/>
          </a:stretch>
        </p:blipFill>
        <p:spPr>
          <a:xfrm>
            <a:off x="2191613" y="5647856"/>
            <a:ext cx="507600" cy="50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Picture 5">
            <a:extLst>
              <a:ext uri="{FF2B5EF4-FFF2-40B4-BE49-F238E27FC236}">
                <a16:creationId xmlns:a16="http://schemas.microsoft.com/office/drawing/2014/main" id="{778AE577-4DB5-5232-19BD-E551AAC21236}"/>
              </a:ext>
            </a:extLst>
          </p:cNvPr>
          <p:cNvPicPr>
            <a:picLocks noChangeAspect="1"/>
          </p:cNvPicPr>
          <p:nvPr/>
        </p:nvPicPr>
        <p:blipFill>
          <a:blip r:embed="rId10">
            <a:lum/>
            <a:alphaModFix/>
          </a:blip>
          <a:srcRect/>
          <a:stretch>
            <a:fillRect/>
          </a:stretch>
        </p:blipFill>
        <p:spPr>
          <a:xfrm>
            <a:off x="9203971" y="5633276"/>
            <a:ext cx="536760" cy="53676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8">
            <a:extLst>
              <a:ext uri="{FF2B5EF4-FFF2-40B4-BE49-F238E27FC236}">
                <a16:creationId xmlns:a16="http://schemas.microsoft.com/office/drawing/2014/main" id="{13DD6F30-F96E-50FC-21CC-D14A7EF23461}"/>
              </a:ext>
            </a:extLst>
          </p:cNvPr>
          <p:cNvSpPr/>
          <p:nvPr/>
        </p:nvSpPr>
        <p:spPr>
          <a:xfrm>
            <a:off x="4885214" y="3093238"/>
            <a:ext cx="2830680" cy="353873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15840">
            <a:solidFill>
              <a:srgbClr val="8C4FFF"/>
            </a:solidFill>
            <a:prstDash val="solid"/>
            <a:miter/>
          </a:ln>
        </p:spPr>
        <p:txBody>
          <a:bodyPr vert="horz" wrap="square" lIns="502920" tIns="91440" rIns="90000" bIns="45000" anchor="t" anchorCtr="0" compatLnSpc="0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sk-SK" sz="1000" b="0" i="0" u="none" strike="noStrike" kern="1200" spc="0" dirty="0">
                <a:ln>
                  <a:noFill/>
                </a:ln>
                <a:latin typeface="Arial" pitchFamily="34"/>
                <a:ea typeface="Microsoft YaHei" pitchFamily="2"/>
                <a:cs typeface="Arial" pitchFamily="34"/>
              </a:rPr>
              <a:t>Service VPC</a:t>
            </a:r>
          </a:p>
        </p:txBody>
      </p:sp>
      <p:pic>
        <p:nvPicPr>
          <p:cNvPr id="11" name="Graphic 9">
            <a:extLst>
              <a:ext uri="{FF2B5EF4-FFF2-40B4-BE49-F238E27FC236}">
                <a16:creationId xmlns:a16="http://schemas.microsoft.com/office/drawing/2014/main" id="{256B97EC-68FE-9F01-A440-B069EA6414BA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877484" y="3089968"/>
            <a:ext cx="427680" cy="451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2" descr="(icon)">
            <a:extLst>
              <a:ext uri="{FF2B5EF4-FFF2-40B4-BE49-F238E27FC236}">
                <a16:creationId xmlns:a16="http://schemas.microsoft.com/office/drawing/2014/main" id="{7F03722A-644D-2142-520E-AEFFED47E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500" y="3768905"/>
            <a:ext cx="494500" cy="49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39">
            <a:extLst>
              <a:ext uri="{FF2B5EF4-FFF2-40B4-BE49-F238E27FC236}">
                <a16:creationId xmlns:a16="http://schemas.microsoft.com/office/drawing/2014/main" id="{35244CD8-5397-1D92-B474-F15C98FF0413}"/>
              </a:ext>
            </a:extLst>
          </p:cNvPr>
          <p:cNvSpPr/>
          <p:nvPr/>
        </p:nvSpPr>
        <p:spPr>
          <a:xfrm>
            <a:off x="5131791" y="4340242"/>
            <a:ext cx="2480108" cy="35343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t" anchorCtr="0" compatLnSpc="0">
            <a:spAutoFit/>
          </a:bodyPr>
          <a:lstStyle/>
          <a:p>
            <a:pPr lvl="0">
              <a:defRPr sz="1800"/>
            </a:pPr>
            <a:r>
              <a:rPr lang="sk-SK" sz="1100" dirty="0">
                <a:latin typeface="Amazon Ember" pitchFamily="18"/>
                <a:ea typeface="Microsoft YaHei" pitchFamily="2"/>
                <a:cs typeface="Lucida Sans" pitchFamily="2"/>
              </a:rPr>
              <a:t>Log </a:t>
            </a:r>
            <a:r>
              <a:rPr lang="sk-SK" sz="1100" dirty="0" err="1">
                <a:latin typeface="Amazon Ember" pitchFamily="18"/>
                <a:ea typeface="Microsoft YaHei" pitchFamily="2"/>
                <a:cs typeface="Lucida Sans" pitchFamily="2"/>
              </a:rPr>
              <a:t>gathering</a:t>
            </a:r>
            <a:r>
              <a:rPr lang="sk-SK" sz="1100" dirty="0">
                <a:latin typeface="Amazon Ember" pitchFamily="18"/>
                <a:ea typeface="Microsoft YaHei" pitchFamily="2"/>
                <a:cs typeface="Lucida Sans" pitchFamily="2"/>
              </a:rPr>
              <a:t> and </a:t>
            </a:r>
            <a:r>
              <a:rPr lang="sk-SK" sz="1100" dirty="0" err="1">
                <a:latin typeface="Amazon Ember" pitchFamily="18"/>
                <a:ea typeface="Microsoft YaHei" pitchFamily="2"/>
                <a:cs typeface="Lucida Sans" pitchFamily="2"/>
              </a:rPr>
              <a:t>Analytics</a:t>
            </a:r>
            <a:r>
              <a:rPr lang="sk-SK" sz="1100" dirty="0">
                <a:latin typeface="Amazon Ember" pitchFamily="18"/>
                <a:ea typeface="Microsoft YaHei" pitchFamily="2"/>
                <a:cs typeface="Lucida Sans" pitchFamily="2"/>
              </a:rPr>
              <a:t>:</a:t>
            </a:r>
          </a:p>
          <a:p>
            <a:pPr lvl="0">
              <a:defRPr sz="1800"/>
            </a:pPr>
            <a:r>
              <a:rPr lang="sk-SK" sz="1100" dirty="0" err="1">
                <a:latin typeface="Amazon Ember" pitchFamily="18"/>
                <a:ea typeface="Microsoft YaHei" pitchFamily="2"/>
                <a:cs typeface="Lucida Sans" pitchFamily="2"/>
              </a:rPr>
              <a:t>Athena</a:t>
            </a:r>
            <a:r>
              <a:rPr lang="sk-SK" sz="1100" dirty="0">
                <a:latin typeface="Amazon Ember" pitchFamily="18"/>
                <a:ea typeface="Microsoft YaHei" pitchFamily="2"/>
                <a:cs typeface="Lucida Sans" pitchFamily="2"/>
              </a:rPr>
              <a:t> , </a:t>
            </a:r>
            <a:r>
              <a:rPr lang="sk-SK" sz="1100" dirty="0" err="1">
                <a:latin typeface="Amazon Ember" pitchFamily="18"/>
                <a:ea typeface="Microsoft YaHei" pitchFamily="2"/>
                <a:cs typeface="Lucida Sans" pitchFamily="2"/>
              </a:rPr>
              <a:t>Synthetics</a:t>
            </a:r>
            <a:r>
              <a:rPr lang="sk-SK" sz="1100" dirty="0">
                <a:latin typeface="Amazon Ember" pitchFamily="18"/>
                <a:ea typeface="Microsoft YaHei" pitchFamily="2"/>
                <a:cs typeface="Lucida Sans" pitchFamily="2"/>
              </a:rPr>
              <a:t>, etc... </a:t>
            </a:r>
            <a:endParaRPr lang="sk-SK" sz="1100" b="0" i="0" u="none" strike="noStrike" kern="1200" spc="0" dirty="0">
              <a:ln>
                <a:noFill/>
              </a:ln>
              <a:latin typeface="Amazon Ember" pitchFamily="18"/>
              <a:ea typeface="Microsoft YaHei" pitchFamily="2"/>
              <a:cs typeface="Lucida Sans" pitchFamily="2"/>
            </a:endParaRPr>
          </a:p>
        </p:txBody>
      </p:sp>
      <p:pic>
        <p:nvPicPr>
          <p:cNvPr id="14" name="Picture 4" descr="(icon)">
            <a:extLst>
              <a:ext uri="{FF2B5EF4-FFF2-40B4-BE49-F238E27FC236}">
                <a16:creationId xmlns:a16="http://schemas.microsoft.com/office/drawing/2014/main" id="{6CA5EC80-FF8E-E0BB-FDAF-43FF20AFA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285" y="3778575"/>
            <a:ext cx="498266" cy="498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(icon)">
            <a:extLst>
              <a:ext uri="{FF2B5EF4-FFF2-40B4-BE49-F238E27FC236}">
                <a16:creationId xmlns:a16="http://schemas.microsoft.com/office/drawing/2014/main" id="{ABDAA6BD-9FDB-E359-2388-CA3562C5A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915" y="3781629"/>
            <a:ext cx="498266" cy="498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6062160-3BBB-5364-AB6C-4552B4B70BC4}"/>
              </a:ext>
            </a:extLst>
          </p:cNvPr>
          <p:cNvCxnSpPr>
            <a:cxnSpLocks/>
          </p:cNvCxnSpPr>
          <p:nvPr/>
        </p:nvCxnSpPr>
        <p:spPr>
          <a:xfrm flipV="1">
            <a:off x="2742429" y="5901656"/>
            <a:ext cx="6461542" cy="4431"/>
          </a:xfrm>
          <a:prstGeom prst="line">
            <a:avLst/>
          </a:prstGeom>
          <a:ln w="190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26">
            <a:extLst>
              <a:ext uri="{FF2B5EF4-FFF2-40B4-BE49-F238E27FC236}">
                <a16:creationId xmlns:a16="http://schemas.microsoft.com/office/drawing/2014/main" id="{6E645F2F-FE0F-6F35-3820-B3C17B85FFC9}"/>
              </a:ext>
            </a:extLst>
          </p:cNvPr>
          <p:cNvSpPr/>
          <p:nvPr/>
        </p:nvSpPr>
        <p:spPr>
          <a:xfrm>
            <a:off x="5152961" y="5177627"/>
            <a:ext cx="2057400" cy="12596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15840">
            <a:solidFill>
              <a:srgbClr val="7AA116"/>
            </a:solidFill>
            <a:custDash>
              <a:ds d="400000" sp="100000"/>
            </a:custDash>
            <a:miter/>
          </a:ln>
        </p:spPr>
        <p:txBody>
          <a:bodyPr vert="horz" wrap="square" lIns="502920" tIns="91440" rIns="90000" bIns="45720" anchor="t" anchorCtr="0" compatLnSpc="0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sk-SK" sz="1000" b="0" i="0" u="none" strike="noStrike" kern="1200" spc="0">
                <a:ln>
                  <a:noFill/>
                </a:ln>
                <a:latin typeface="Arial" pitchFamily="34"/>
                <a:ea typeface="Microsoft YaHei" pitchFamily="2"/>
                <a:cs typeface="Arial" pitchFamily="34"/>
              </a:rPr>
              <a:t>Private subnet</a:t>
            </a:r>
          </a:p>
        </p:txBody>
      </p:sp>
      <p:pic>
        <p:nvPicPr>
          <p:cNvPr id="18" name="Picture 5">
            <a:extLst>
              <a:ext uri="{FF2B5EF4-FFF2-40B4-BE49-F238E27FC236}">
                <a16:creationId xmlns:a16="http://schemas.microsoft.com/office/drawing/2014/main" id="{CA1EDE6D-8F0E-322F-5966-B15A256569B5}"/>
              </a:ext>
            </a:extLst>
          </p:cNvPr>
          <p:cNvPicPr>
            <a:picLocks noChangeAspect="1"/>
          </p:cNvPicPr>
          <p:nvPr/>
        </p:nvPicPr>
        <p:blipFill>
          <a:blip r:embed="rId10">
            <a:lum/>
            <a:alphaModFix/>
          </a:blip>
          <a:srcRect/>
          <a:stretch>
            <a:fillRect/>
          </a:stretch>
        </p:blipFill>
        <p:spPr>
          <a:xfrm>
            <a:off x="6456161" y="5637707"/>
            <a:ext cx="536760" cy="536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raphic 28">
            <a:extLst>
              <a:ext uri="{FF2B5EF4-FFF2-40B4-BE49-F238E27FC236}">
                <a16:creationId xmlns:a16="http://schemas.microsoft.com/office/drawing/2014/main" id="{7369B52A-6901-63B3-6EB0-D3393D3F3549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5151161" y="5169347"/>
            <a:ext cx="380520" cy="3805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7315CFA-7D5D-0708-D4C3-5498C763B71B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2742429" y="5906087"/>
            <a:ext cx="3713732" cy="0"/>
          </a:xfrm>
          <a:prstGeom prst="line">
            <a:avLst/>
          </a:prstGeom>
          <a:ln w="190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096ED58-872B-F5B7-FDAB-7DB88843BDFB}"/>
              </a:ext>
            </a:extLst>
          </p:cNvPr>
          <p:cNvCxnSpPr>
            <a:stCxn id="18" idx="3"/>
          </p:cNvCxnSpPr>
          <p:nvPr/>
        </p:nvCxnSpPr>
        <p:spPr>
          <a:xfrm flipV="1">
            <a:off x="6992921" y="5901656"/>
            <a:ext cx="2211050" cy="4431"/>
          </a:xfrm>
          <a:prstGeom prst="line">
            <a:avLst/>
          </a:prstGeom>
          <a:ln w="190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13">
            <a:extLst>
              <a:ext uri="{FF2B5EF4-FFF2-40B4-BE49-F238E27FC236}">
                <a16:creationId xmlns:a16="http://schemas.microsoft.com/office/drawing/2014/main" id="{6E24F94E-7DD9-8C55-1FBE-6507A8E0C64C}"/>
              </a:ext>
            </a:extLst>
          </p:cNvPr>
          <p:cNvPicPr>
            <a:picLocks noChangeAspect="1"/>
          </p:cNvPicPr>
          <p:nvPr/>
        </p:nvPicPr>
        <p:blipFill>
          <a:blip r:embed="rId11">
            <a:lum/>
            <a:alphaModFix/>
          </a:blip>
          <a:srcRect/>
          <a:stretch>
            <a:fillRect/>
          </a:stretch>
        </p:blipFill>
        <p:spPr>
          <a:xfrm>
            <a:off x="7896709" y="5662436"/>
            <a:ext cx="507600" cy="5076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TextBox 38">
            <a:extLst>
              <a:ext uri="{FF2B5EF4-FFF2-40B4-BE49-F238E27FC236}">
                <a16:creationId xmlns:a16="http://schemas.microsoft.com/office/drawing/2014/main" id="{7254711A-E58F-3F11-CBF3-35179B850B04}"/>
              </a:ext>
            </a:extLst>
          </p:cNvPr>
          <p:cNvSpPr/>
          <p:nvPr/>
        </p:nvSpPr>
        <p:spPr>
          <a:xfrm>
            <a:off x="7569435" y="6279253"/>
            <a:ext cx="1480679" cy="17222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sk-SK" sz="1100" b="0" i="0" u="none" strike="noStrike" kern="1200" spc="0" dirty="0" err="1">
                <a:ln>
                  <a:noFill/>
                </a:ln>
                <a:latin typeface="Amazon Ember" pitchFamily="18"/>
                <a:ea typeface="Microsoft YaHei" pitchFamily="2"/>
                <a:cs typeface="Lucida Sans" pitchFamily="2"/>
              </a:rPr>
              <a:t>Transit</a:t>
            </a:r>
            <a:r>
              <a:rPr lang="sk-SK" sz="1100" b="0" i="0" u="none" strike="noStrike" kern="1200" spc="0" dirty="0">
                <a:ln>
                  <a:noFill/>
                </a:ln>
                <a:latin typeface="Amazon Ember" pitchFamily="18"/>
                <a:ea typeface="Microsoft YaHei" pitchFamily="2"/>
                <a:cs typeface="Lucida Sans" pitchFamily="2"/>
              </a:rPr>
              <a:t> </a:t>
            </a:r>
            <a:r>
              <a:rPr lang="sk-SK" sz="1100" b="0" i="0" u="none" strike="noStrike" kern="1200" spc="0" dirty="0" err="1">
                <a:ln>
                  <a:noFill/>
                </a:ln>
                <a:latin typeface="Amazon Ember" pitchFamily="18"/>
                <a:ea typeface="Microsoft YaHei" pitchFamily="2"/>
                <a:cs typeface="Lucida Sans" pitchFamily="2"/>
              </a:rPr>
              <a:t>Gateway</a:t>
            </a:r>
            <a:endParaRPr lang="sk-SK" sz="1100" b="0" i="0" u="none" strike="noStrike" kern="1200" spc="0" dirty="0">
              <a:ln>
                <a:noFill/>
              </a:ln>
              <a:latin typeface="Amazon Ember" pitchFamily="18"/>
              <a:ea typeface="Microsoft YaHei" pitchFamily="2"/>
              <a:cs typeface="Lucida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071817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17" grpId="0" animBg="1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4" descr="Simple background Stock Images - Search Stock Images on Everypixel">
            <a:extLst>
              <a:ext uri="{FF2B5EF4-FFF2-40B4-BE49-F238E27FC236}">
                <a16:creationId xmlns:a16="http://schemas.microsoft.com/office/drawing/2014/main" id="{A4292679-BB71-E29A-9A3F-03D124113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Untertitel 2">
            <a:extLst>
              <a:ext uri="{FF2B5EF4-FFF2-40B4-BE49-F238E27FC236}">
                <a16:creationId xmlns:a16="http://schemas.microsoft.com/office/drawing/2014/main" id="{07F9B9A1-CFB3-20E8-D4AF-776EDF66FBF4}"/>
              </a:ext>
            </a:extLst>
          </p:cNvPr>
          <p:cNvSpPr txBox="1">
            <a:spLocks/>
          </p:cNvSpPr>
          <p:nvPr/>
        </p:nvSpPr>
        <p:spPr bwMode="gray">
          <a:xfrm>
            <a:off x="0" y="6480000"/>
            <a:ext cx="12192000" cy="378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6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0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TeleNeo Office ExtraBold"/>
                <a:ea typeface="+mn-ea"/>
                <a:cs typeface="+mn-cs"/>
              </a:rPr>
              <a:t>More on network security | Michl Salanci | Deutsche Telekom Systems Solutions Slovakia | AWS Community Days Switzerland | 27. 6. 2024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879928-A044-5A1C-5A08-87543205B12E}"/>
              </a:ext>
            </a:extLst>
          </p:cNvPr>
          <p:cNvSpPr txBox="1"/>
          <p:nvPr/>
        </p:nvSpPr>
        <p:spPr>
          <a:xfrm>
            <a:off x="1159099" y="139091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44000" indent="-144000" algn="l"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</a:pPr>
            <a:endParaRPr lang="en-SK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030E1CF-AD49-2152-2074-864F16C853A0}"/>
              </a:ext>
            </a:extLst>
          </p:cNvPr>
          <p:cNvGrpSpPr>
            <a:grpSpLocks noChangeAspect="1"/>
          </p:cNvGrpSpPr>
          <p:nvPr/>
        </p:nvGrpSpPr>
        <p:grpSpPr>
          <a:xfrm>
            <a:off x="255354" y="3056707"/>
            <a:ext cx="1987934" cy="2485189"/>
            <a:chOff x="350280" y="2713382"/>
            <a:chExt cx="2830680" cy="3538737"/>
          </a:xfrm>
        </p:grpSpPr>
        <p:sp>
          <p:nvSpPr>
            <p:cNvPr id="3" name="Rectangle 8">
              <a:extLst>
                <a:ext uri="{FF2B5EF4-FFF2-40B4-BE49-F238E27FC236}">
                  <a16:creationId xmlns:a16="http://schemas.microsoft.com/office/drawing/2014/main" id="{629A0BDC-4BBC-6BDD-F5E9-2496437DB2CB}"/>
                </a:ext>
              </a:extLst>
            </p:cNvPr>
            <p:cNvSpPr/>
            <p:nvPr/>
          </p:nvSpPr>
          <p:spPr>
            <a:xfrm>
              <a:off x="350280" y="2713382"/>
              <a:ext cx="2830680" cy="3538737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 w="15840">
              <a:solidFill>
                <a:srgbClr val="8C4FFF"/>
              </a:solidFill>
              <a:prstDash val="solid"/>
              <a:miter/>
            </a:ln>
          </p:spPr>
          <p:txBody>
            <a:bodyPr vert="horz" wrap="square" lIns="502920" tIns="91440" rIns="90000" bIns="45000" anchor="t" anchorCtr="0" compatLnSpc="0">
              <a:no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sk-SK" sz="1000" b="0" i="0" u="none" strike="noStrike" kern="1200" spc="0">
                  <a:ln>
                    <a:noFill/>
                  </a:ln>
                  <a:latin typeface="Arial" pitchFamily="34"/>
                  <a:ea typeface="Microsoft YaHei" pitchFamily="2"/>
                  <a:cs typeface="Arial" pitchFamily="34"/>
                </a:rPr>
                <a:t>Customer VPC 3</a:t>
              </a:r>
            </a:p>
          </p:txBody>
        </p:sp>
        <p:pic>
          <p:nvPicPr>
            <p:cNvPr id="5" name="Graphic 9">
              <a:extLst>
                <a:ext uri="{FF2B5EF4-FFF2-40B4-BE49-F238E27FC236}">
                  <a16:creationId xmlns:a16="http://schemas.microsoft.com/office/drawing/2014/main" id="{53DD59D8-45DC-3423-1A0F-57969A1EFD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362973" y="2713382"/>
              <a:ext cx="427680" cy="4510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Rectangle 12">
              <a:extLst>
                <a:ext uri="{FF2B5EF4-FFF2-40B4-BE49-F238E27FC236}">
                  <a16:creationId xmlns:a16="http://schemas.microsoft.com/office/drawing/2014/main" id="{8E674EBC-D5BB-ECE2-04B6-67E42C6E39C9}"/>
                </a:ext>
              </a:extLst>
            </p:cNvPr>
            <p:cNvSpPr/>
            <p:nvPr/>
          </p:nvSpPr>
          <p:spPr>
            <a:xfrm>
              <a:off x="630720" y="3313080"/>
              <a:ext cx="2057400" cy="125963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 w="15840">
              <a:solidFill>
                <a:srgbClr val="7AA116"/>
              </a:solidFill>
              <a:custDash>
                <a:ds d="400000" sp="100000"/>
              </a:custDash>
              <a:miter/>
            </a:ln>
          </p:spPr>
          <p:txBody>
            <a:bodyPr vert="horz" wrap="square" lIns="502920" tIns="91440" rIns="90000" bIns="45720" anchor="t" anchorCtr="0" compatLnSpc="0">
              <a:no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sk-SK" sz="1000" b="0" i="0" u="none" strike="noStrike" kern="1200" spc="0">
                  <a:ln>
                    <a:noFill/>
                  </a:ln>
                  <a:latin typeface="Arial" pitchFamily="34"/>
                  <a:ea typeface="Microsoft YaHei" pitchFamily="2"/>
                  <a:cs typeface="Arial" pitchFamily="34"/>
                </a:rPr>
                <a:t>Private subnet</a:t>
              </a:r>
            </a:p>
          </p:txBody>
        </p:sp>
        <p:pic>
          <p:nvPicPr>
            <p:cNvPr id="7" name="Graphic 13">
              <a:extLst>
                <a:ext uri="{FF2B5EF4-FFF2-40B4-BE49-F238E27FC236}">
                  <a16:creationId xmlns:a16="http://schemas.microsoft.com/office/drawing/2014/main" id="{A41814B3-6DF8-80C2-0199-DED1F6C5AA2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/>
              <a:alphaModFix/>
            </a:blip>
            <a:srcRect/>
            <a:stretch>
              <a:fillRect/>
            </a:stretch>
          </p:blipFill>
          <p:spPr>
            <a:xfrm>
              <a:off x="628920" y="3313080"/>
              <a:ext cx="380520" cy="38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15">
              <a:extLst>
                <a:ext uri="{FF2B5EF4-FFF2-40B4-BE49-F238E27FC236}">
                  <a16:creationId xmlns:a16="http://schemas.microsoft.com/office/drawing/2014/main" id="{52131766-910F-4E8A-EAFC-0E65A299DD9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lum/>
              <a:alphaModFix/>
            </a:blip>
            <a:srcRect/>
            <a:stretch>
              <a:fillRect/>
            </a:stretch>
          </p:blipFill>
          <p:spPr>
            <a:xfrm>
              <a:off x="798660" y="3842220"/>
              <a:ext cx="507600" cy="507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TextBox 24">
              <a:extLst>
                <a:ext uri="{FF2B5EF4-FFF2-40B4-BE49-F238E27FC236}">
                  <a16:creationId xmlns:a16="http://schemas.microsoft.com/office/drawing/2014/main" id="{3A4FEB9A-0A18-9DAF-7B34-50768F903F5E}"/>
                </a:ext>
              </a:extLst>
            </p:cNvPr>
            <p:cNvSpPr/>
            <p:nvPr/>
          </p:nvSpPr>
          <p:spPr>
            <a:xfrm>
              <a:off x="790653" y="4332420"/>
              <a:ext cx="1480678" cy="24523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t" anchorCtr="0" compatLnSpc="0">
              <a:sp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sk-SK" sz="1100" b="0" i="0" u="none" strike="noStrike" kern="1200" spc="0" dirty="0">
                  <a:ln>
                    <a:noFill/>
                  </a:ln>
                  <a:latin typeface="Amazon Ember" pitchFamily="18"/>
                  <a:ea typeface="Microsoft YaHei" pitchFamily="2"/>
                  <a:cs typeface="Lucida Sans" pitchFamily="2"/>
                </a:rPr>
                <a:t>EC2 </a:t>
              </a:r>
              <a:r>
                <a:rPr lang="sk-SK" sz="1100" b="0" i="0" u="none" strike="noStrike" kern="1200" spc="0" dirty="0" err="1">
                  <a:ln>
                    <a:noFill/>
                  </a:ln>
                  <a:latin typeface="Amazon Ember" pitchFamily="18"/>
                  <a:ea typeface="Microsoft YaHei" pitchFamily="2"/>
                  <a:cs typeface="Lucida Sans" pitchFamily="2"/>
                </a:rPr>
                <a:t>instance</a:t>
              </a:r>
              <a:endParaRPr lang="sk-SK" sz="1100" b="0" i="0" u="none" strike="noStrike" kern="1200" spc="0" dirty="0">
                <a:ln>
                  <a:noFill/>
                </a:ln>
                <a:latin typeface="Amazon Ember" pitchFamily="18"/>
                <a:ea typeface="Microsoft YaHei" pitchFamily="2"/>
                <a:cs typeface="Lucida Sans" pitchFamily="2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E9ED631-BB55-6A62-C16A-F4FDCE2D339D}"/>
              </a:ext>
            </a:extLst>
          </p:cNvPr>
          <p:cNvGrpSpPr>
            <a:grpSpLocks noChangeAspect="1"/>
          </p:cNvGrpSpPr>
          <p:nvPr/>
        </p:nvGrpSpPr>
        <p:grpSpPr>
          <a:xfrm>
            <a:off x="278578" y="389778"/>
            <a:ext cx="1987934" cy="2485189"/>
            <a:chOff x="350280" y="2713382"/>
            <a:chExt cx="2830680" cy="3538737"/>
          </a:xfrm>
        </p:grpSpPr>
        <p:sp>
          <p:nvSpPr>
            <p:cNvPr id="22" name="Rectangle 8">
              <a:extLst>
                <a:ext uri="{FF2B5EF4-FFF2-40B4-BE49-F238E27FC236}">
                  <a16:creationId xmlns:a16="http://schemas.microsoft.com/office/drawing/2014/main" id="{2B1C2918-85F2-ADB1-28BD-B7653448A886}"/>
                </a:ext>
              </a:extLst>
            </p:cNvPr>
            <p:cNvSpPr/>
            <p:nvPr/>
          </p:nvSpPr>
          <p:spPr>
            <a:xfrm>
              <a:off x="350280" y="2713382"/>
              <a:ext cx="2830680" cy="3538737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 w="15840">
              <a:solidFill>
                <a:srgbClr val="8C4FFF"/>
              </a:solidFill>
              <a:prstDash val="solid"/>
              <a:miter/>
            </a:ln>
          </p:spPr>
          <p:txBody>
            <a:bodyPr vert="horz" wrap="square" lIns="502920" tIns="91440" rIns="90000" bIns="45000" anchor="t" anchorCtr="0" compatLnSpc="0">
              <a:no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sk-SK" sz="1000" b="0" i="0" u="none" strike="noStrike" kern="1200" spc="0">
                  <a:ln>
                    <a:noFill/>
                  </a:ln>
                  <a:latin typeface="+mj-lt"/>
                  <a:ea typeface="Microsoft YaHei" pitchFamily="2"/>
                  <a:cs typeface="Arial" pitchFamily="34"/>
                </a:rPr>
                <a:t>Customer VPC 1</a:t>
              </a:r>
            </a:p>
          </p:txBody>
        </p:sp>
        <p:pic>
          <p:nvPicPr>
            <p:cNvPr id="23" name="Graphic 9">
              <a:extLst>
                <a:ext uri="{FF2B5EF4-FFF2-40B4-BE49-F238E27FC236}">
                  <a16:creationId xmlns:a16="http://schemas.microsoft.com/office/drawing/2014/main" id="{60F44859-8A8A-1D23-EB1D-DB8C7BB2F4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362973" y="2713382"/>
              <a:ext cx="427680" cy="4510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" name="Rectangle 12">
              <a:extLst>
                <a:ext uri="{FF2B5EF4-FFF2-40B4-BE49-F238E27FC236}">
                  <a16:creationId xmlns:a16="http://schemas.microsoft.com/office/drawing/2014/main" id="{2616673B-1394-2875-27FD-568740CF8C04}"/>
                </a:ext>
              </a:extLst>
            </p:cNvPr>
            <p:cNvSpPr/>
            <p:nvPr/>
          </p:nvSpPr>
          <p:spPr>
            <a:xfrm>
              <a:off x="630720" y="3313080"/>
              <a:ext cx="2057400" cy="125963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 w="15840">
              <a:solidFill>
                <a:srgbClr val="7AA116"/>
              </a:solidFill>
              <a:custDash>
                <a:ds d="400000" sp="100000"/>
              </a:custDash>
              <a:miter/>
            </a:ln>
          </p:spPr>
          <p:txBody>
            <a:bodyPr vert="horz" wrap="square" lIns="502920" tIns="91440" rIns="90000" bIns="45720" anchor="t" anchorCtr="0" compatLnSpc="0">
              <a:no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sk-SK" sz="1000" b="0" i="0" u="none" strike="noStrike" kern="1200" spc="0">
                  <a:ln>
                    <a:noFill/>
                  </a:ln>
                  <a:latin typeface="+mj-lt"/>
                  <a:ea typeface="Microsoft YaHei" pitchFamily="2"/>
                  <a:cs typeface="Arial" pitchFamily="34"/>
                </a:rPr>
                <a:t>Private subnet</a:t>
              </a:r>
            </a:p>
          </p:txBody>
        </p:sp>
        <p:pic>
          <p:nvPicPr>
            <p:cNvPr id="25" name="Graphic 13">
              <a:extLst>
                <a:ext uri="{FF2B5EF4-FFF2-40B4-BE49-F238E27FC236}">
                  <a16:creationId xmlns:a16="http://schemas.microsoft.com/office/drawing/2014/main" id="{A9E540D8-669E-2A61-9604-0AD0E0E5C9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/>
              <a:alphaModFix/>
            </a:blip>
            <a:srcRect/>
            <a:stretch>
              <a:fillRect/>
            </a:stretch>
          </p:blipFill>
          <p:spPr>
            <a:xfrm>
              <a:off x="628920" y="3313080"/>
              <a:ext cx="380520" cy="38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Picture 15">
              <a:extLst>
                <a:ext uri="{FF2B5EF4-FFF2-40B4-BE49-F238E27FC236}">
                  <a16:creationId xmlns:a16="http://schemas.microsoft.com/office/drawing/2014/main" id="{CCA135D4-9CB5-1571-BF31-C18E57AD53B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lum/>
              <a:alphaModFix/>
            </a:blip>
            <a:srcRect/>
            <a:stretch>
              <a:fillRect/>
            </a:stretch>
          </p:blipFill>
          <p:spPr>
            <a:xfrm>
              <a:off x="798660" y="3842220"/>
              <a:ext cx="507600" cy="507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" name="TextBox 24">
              <a:extLst>
                <a:ext uri="{FF2B5EF4-FFF2-40B4-BE49-F238E27FC236}">
                  <a16:creationId xmlns:a16="http://schemas.microsoft.com/office/drawing/2014/main" id="{E0B4F7B1-45D1-60DA-F068-17FD7CFBBBD3}"/>
                </a:ext>
              </a:extLst>
            </p:cNvPr>
            <p:cNvSpPr/>
            <p:nvPr/>
          </p:nvSpPr>
          <p:spPr>
            <a:xfrm>
              <a:off x="790653" y="4332420"/>
              <a:ext cx="1480678" cy="24523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t" anchorCtr="0" compatLnSpc="0">
              <a:sp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sk-SK" sz="1100" b="0" i="0" u="none" strike="noStrike" kern="1200" spc="0" dirty="0">
                  <a:ln>
                    <a:noFill/>
                  </a:ln>
                  <a:latin typeface="Amazon Ember" pitchFamily="18"/>
                  <a:ea typeface="Microsoft YaHei" pitchFamily="2"/>
                  <a:cs typeface="Lucida Sans" pitchFamily="2"/>
                </a:rPr>
                <a:t>EC2 </a:t>
              </a:r>
              <a:r>
                <a:rPr lang="sk-SK" sz="1100" b="0" i="0" u="none" strike="noStrike" kern="1200" spc="0" dirty="0" err="1">
                  <a:ln>
                    <a:noFill/>
                  </a:ln>
                  <a:latin typeface="Amazon Ember" pitchFamily="18"/>
                  <a:ea typeface="Microsoft YaHei" pitchFamily="2"/>
                  <a:cs typeface="Lucida Sans" pitchFamily="2"/>
                </a:rPr>
                <a:t>instance</a:t>
              </a:r>
              <a:endParaRPr lang="sk-SK" sz="1100" b="0" i="0" u="none" strike="noStrike" kern="1200" spc="0" dirty="0">
                <a:ln>
                  <a:noFill/>
                </a:ln>
                <a:latin typeface="Amazon Ember" pitchFamily="18"/>
                <a:ea typeface="Microsoft YaHei" pitchFamily="2"/>
                <a:cs typeface="Lucida Sans" pitchFamily="2"/>
              </a:endParaRPr>
            </a:p>
          </p:txBody>
        </p:sp>
      </p:grpSp>
      <p:sp>
        <p:nvSpPr>
          <p:cNvPr id="33" name="Rectangle 8">
            <a:extLst>
              <a:ext uri="{FF2B5EF4-FFF2-40B4-BE49-F238E27FC236}">
                <a16:creationId xmlns:a16="http://schemas.microsoft.com/office/drawing/2014/main" id="{34C0EA2A-D8A4-2EBC-86CA-53F9C8301487}"/>
              </a:ext>
            </a:extLst>
          </p:cNvPr>
          <p:cNvSpPr/>
          <p:nvPr/>
        </p:nvSpPr>
        <p:spPr>
          <a:xfrm>
            <a:off x="2690299" y="389778"/>
            <a:ext cx="1987934" cy="248518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15840">
            <a:solidFill>
              <a:srgbClr val="8C4FFF"/>
            </a:solidFill>
            <a:prstDash val="solid"/>
            <a:miter/>
          </a:ln>
        </p:spPr>
        <p:txBody>
          <a:bodyPr vert="horz" wrap="square" lIns="502920" tIns="91440" rIns="90000" bIns="45000" anchor="t" anchorCtr="0" compatLnSpc="0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sk-SK" sz="1000" b="0" i="0" u="none" strike="noStrike" kern="1200" spc="0">
                <a:ln>
                  <a:noFill/>
                </a:ln>
                <a:latin typeface="+mj-lt"/>
                <a:ea typeface="Microsoft YaHei" pitchFamily="2"/>
                <a:cs typeface="Arial" pitchFamily="34"/>
              </a:rPr>
              <a:t>Customer VPC 2</a:t>
            </a:r>
          </a:p>
        </p:txBody>
      </p:sp>
      <p:pic>
        <p:nvPicPr>
          <p:cNvPr id="34" name="Graphic 9">
            <a:extLst>
              <a:ext uri="{FF2B5EF4-FFF2-40B4-BE49-F238E27FC236}">
                <a16:creationId xmlns:a16="http://schemas.microsoft.com/office/drawing/2014/main" id="{04026B55-2FCB-30AA-B06B-382102619B66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699213" y="389778"/>
            <a:ext cx="300352" cy="316784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Rectangle 12">
            <a:extLst>
              <a:ext uri="{FF2B5EF4-FFF2-40B4-BE49-F238E27FC236}">
                <a16:creationId xmlns:a16="http://schemas.microsoft.com/office/drawing/2014/main" id="{8FB31BFB-85CF-6A83-59B0-DB521C5A7E87}"/>
              </a:ext>
            </a:extLst>
          </p:cNvPr>
          <p:cNvSpPr/>
          <p:nvPr/>
        </p:nvSpPr>
        <p:spPr>
          <a:xfrm>
            <a:off x="2887247" y="810935"/>
            <a:ext cx="1444874" cy="88462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15840">
            <a:solidFill>
              <a:srgbClr val="7AA116"/>
            </a:solidFill>
            <a:custDash>
              <a:ds d="400000" sp="100000"/>
            </a:custDash>
            <a:miter/>
          </a:ln>
        </p:spPr>
        <p:txBody>
          <a:bodyPr vert="horz" wrap="square" lIns="502920" tIns="91440" rIns="90000" bIns="45720" anchor="t" anchorCtr="0" compatLnSpc="0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sk-SK" sz="1000" b="0" i="0" u="none" strike="noStrike" kern="1200" spc="0">
                <a:ln>
                  <a:noFill/>
                </a:ln>
                <a:latin typeface="+mj-lt"/>
                <a:ea typeface="Microsoft YaHei" pitchFamily="2"/>
                <a:cs typeface="Arial" pitchFamily="34"/>
              </a:rPr>
              <a:t>Private subnet</a:t>
            </a:r>
          </a:p>
        </p:txBody>
      </p:sp>
      <p:pic>
        <p:nvPicPr>
          <p:cNvPr id="36" name="Graphic 13">
            <a:extLst>
              <a:ext uri="{FF2B5EF4-FFF2-40B4-BE49-F238E27FC236}">
                <a16:creationId xmlns:a16="http://schemas.microsoft.com/office/drawing/2014/main" id="{8F44F4B3-5B01-C5A8-ACF2-C9812227E282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2885983" y="810935"/>
            <a:ext cx="267232" cy="267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Picture 15">
            <a:extLst>
              <a:ext uri="{FF2B5EF4-FFF2-40B4-BE49-F238E27FC236}">
                <a16:creationId xmlns:a16="http://schemas.microsoft.com/office/drawing/2014/main" id="{8053FCAD-E5C0-32B3-3D0C-B86266B58F71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3005188" y="1182540"/>
            <a:ext cx="356478" cy="356478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TextBox 24">
            <a:extLst>
              <a:ext uri="{FF2B5EF4-FFF2-40B4-BE49-F238E27FC236}">
                <a16:creationId xmlns:a16="http://schemas.microsoft.com/office/drawing/2014/main" id="{13D795A4-7199-9472-F457-C0EB858E08EB}"/>
              </a:ext>
            </a:extLst>
          </p:cNvPr>
          <p:cNvSpPr/>
          <p:nvPr/>
        </p:nvSpPr>
        <p:spPr>
          <a:xfrm>
            <a:off x="2999565" y="1526798"/>
            <a:ext cx="1039853" cy="17222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sk-SK" sz="1100" b="0" i="0" u="none" strike="noStrike" kern="1200" spc="0" dirty="0">
                <a:ln>
                  <a:noFill/>
                </a:ln>
                <a:latin typeface="Amazon Ember" pitchFamily="18"/>
                <a:ea typeface="Microsoft YaHei" pitchFamily="2"/>
                <a:cs typeface="Lucida Sans" pitchFamily="2"/>
              </a:rPr>
              <a:t>EC2 </a:t>
            </a:r>
            <a:r>
              <a:rPr lang="sk-SK" sz="1100" b="0" i="0" u="none" strike="noStrike" kern="1200" spc="0" dirty="0" err="1">
                <a:ln>
                  <a:noFill/>
                </a:ln>
                <a:latin typeface="Amazon Ember" pitchFamily="18"/>
                <a:ea typeface="Microsoft YaHei" pitchFamily="2"/>
                <a:cs typeface="Lucida Sans" pitchFamily="2"/>
              </a:rPr>
              <a:t>instance</a:t>
            </a:r>
            <a:endParaRPr lang="sk-SK" sz="1100" b="0" i="0" u="none" strike="noStrike" kern="1200" spc="0" dirty="0">
              <a:ln>
                <a:noFill/>
              </a:ln>
              <a:latin typeface="Amazon Ember" pitchFamily="18"/>
              <a:ea typeface="Microsoft YaHei" pitchFamily="2"/>
              <a:cs typeface="Lucida Sans" pitchFamily="2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BDCADAE-4528-513A-65AA-49835AEBFF0B}"/>
              </a:ext>
            </a:extLst>
          </p:cNvPr>
          <p:cNvGrpSpPr>
            <a:grpSpLocks noChangeAspect="1"/>
          </p:cNvGrpSpPr>
          <p:nvPr/>
        </p:nvGrpSpPr>
        <p:grpSpPr>
          <a:xfrm>
            <a:off x="2690299" y="3058414"/>
            <a:ext cx="1987934" cy="2485189"/>
            <a:chOff x="350280" y="2713382"/>
            <a:chExt cx="2830680" cy="3538737"/>
          </a:xfrm>
        </p:grpSpPr>
        <p:sp>
          <p:nvSpPr>
            <p:cNvPr id="44" name="Rectangle 8">
              <a:extLst>
                <a:ext uri="{FF2B5EF4-FFF2-40B4-BE49-F238E27FC236}">
                  <a16:creationId xmlns:a16="http://schemas.microsoft.com/office/drawing/2014/main" id="{A22286CB-F881-474B-D7DB-DC65AC54BA05}"/>
                </a:ext>
              </a:extLst>
            </p:cNvPr>
            <p:cNvSpPr/>
            <p:nvPr/>
          </p:nvSpPr>
          <p:spPr>
            <a:xfrm>
              <a:off x="350280" y="2713382"/>
              <a:ext cx="2830680" cy="3538737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 w="15840">
              <a:solidFill>
                <a:srgbClr val="8C4FFF"/>
              </a:solidFill>
              <a:prstDash val="solid"/>
              <a:miter/>
            </a:ln>
          </p:spPr>
          <p:txBody>
            <a:bodyPr vert="horz" wrap="square" lIns="502920" tIns="91440" rIns="90000" bIns="45000" anchor="t" anchorCtr="0" compatLnSpc="0">
              <a:no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sk-SK" sz="1000" b="0" i="0" u="none" strike="noStrike" kern="1200" spc="0">
                  <a:ln>
                    <a:noFill/>
                  </a:ln>
                  <a:latin typeface="Arial" pitchFamily="34"/>
                  <a:ea typeface="Microsoft YaHei" pitchFamily="2"/>
                  <a:cs typeface="Arial" pitchFamily="34"/>
                </a:rPr>
                <a:t>Customer VPC n</a:t>
              </a:r>
            </a:p>
          </p:txBody>
        </p:sp>
        <p:pic>
          <p:nvPicPr>
            <p:cNvPr id="45" name="Graphic 9">
              <a:extLst>
                <a:ext uri="{FF2B5EF4-FFF2-40B4-BE49-F238E27FC236}">
                  <a16:creationId xmlns:a16="http://schemas.microsoft.com/office/drawing/2014/main" id="{EC5FF372-6033-E3F6-3672-1B3EDC2510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362973" y="2713382"/>
              <a:ext cx="427680" cy="4510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" name="Rectangle 12">
              <a:extLst>
                <a:ext uri="{FF2B5EF4-FFF2-40B4-BE49-F238E27FC236}">
                  <a16:creationId xmlns:a16="http://schemas.microsoft.com/office/drawing/2014/main" id="{5D162FA7-96D4-1775-864D-A2F321E85ACD}"/>
                </a:ext>
              </a:extLst>
            </p:cNvPr>
            <p:cNvSpPr/>
            <p:nvPr/>
          </p:nvSpPr>
          <p:spPr>
            <a:xfrm>
              <a:off x="630720" y="3313080"/>
              <a:ext cx="2057400" cy="125963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 w="15840">
              <a:solidFill>
                <a:srgbClr val="7AA116"/>
              </a:solidFill>
              <a:custDash>
                <a:ds d="400000" sp="100000"/>
              </a:custDash>
              <a:miter/>
            </a:ln>
          </p:spPr>
          <p:txBody>
            <a:bodyPr vert="horz" wrap="square" lIns="502920" tIns="91440" rIns="90000" bIns="45720" anchor="t" anchorCtr="0" compatLnSpc="0">
              <a:no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sk-SK" sz="1000" b="0" i="0" u="none" strike="noStrike" kern="1200" spc="0">
                  <a:ln>
                    <a:noFill/>
                  </a:ln>
                  <a:latin typeface="Arial" pitchFamily="34"/>
                  <a:ea typeface="Microsoft YaHei" pitchFamily="2"/>
                  <a:cs typeface="Arial" pitchFamily="34"/>
                </a:rPr>
                <a:t>Private subnet</a:t>
              </a:r>
            </a:p>
          </p:txBody>
        </p:sp>
        <p:pic>
          <p:nvPicPr>
            <p:cNvPr id="47" name="Graphic 13">
              <a:extLst>
                <a:ext uri="{FF2B5EF4-FFF2-40B4-BE49-F238E27FC236}">
                  <a16:creationId xmlns:a16="http://schemas.microsoft.com/office/drawing/2014/main" id="{01F71C10-3EB9-8D6D-AA78-EEDC9474F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/>
              <a:alphaModFix/>
            </a:blip>
            <a:srcRect/>
            <a:stretch>
              <a:fillRect/>
            </a:stretch>
          </p:blipFill>
          <p:spPr>
            <a:xfrm>
              <a:off x="628920" y="3313080"/>
              <a:ext cx="380520" cy="38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" name="Picture 15">
              <a:extLst>
                <a:ext uri="{FF2B5EF4-FFF2-40B4-BE49-F238E27FC236}">
                  <a16:creationId xmlns:a16="http://schemas.microsoft.com/office/drawing/2014/main" id="{F5FC7F31-A9D7-7E9F-9A87-2F69EB480E3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lum/>
              <a:alphaModFix/>
            </a:blip>
            <a:srcRect/>
            <a:stretch>
              <a:fillRect/>
            </a:stretch>
          </p:blipFill>
          <p:spPr>
            <a:xfrm>
              <a:off x="798660" y="3842220"/>
              <a:ext cx="507600" cy="507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" name="TextBox 24">
              <a:extLst>
                <a:ext uri="{FF2B5EF4-FFF2-40B4-BE49-F238E27FC236}">
                  <a16:creationId xmlns:a16="http://schemas.microsoft.com/office/drawing/2014/main" id="{D43A56B6-375B-562F-ED8B-616D41A6083F}"/>
                </a:ext>
              </a:extLst>
            </p:cNvPr>
            <p:cNvSpPr/>
            <p:nvPr/>
          </p:nvSpPr>
          <p:spPr>
            <a:xfrm>
              <a:off x="790653" y="4332420"/>
              <a:ext cx="1480678" cy="24523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t" anchorCtr="0" compatLnSpc="0">
              <a:sp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sk-SK" sz="1100" b="0" i="0" u="none" strike="noStrike" kern="1200" spc="0" dirty="0">
                  <a:ln>
                    <a:noFill/>
                  </a:ln>
                  <a:latin typeface="Amazon Ember" pitchFamily="18"/>
                  <a:ea typeface="Microsoft YaHei" pitchFamily="2"/>
                  <a:cs typeface="Lucida Sans" pitchFamily="2"/>
                </a:rPr>
                <a:t>EC2 </a:t>
              </a:r>
              <a:r>
                <a:rPr lang="sk-SK" sz="1100" b="0" i="0" u="none" strike="noStrike" kern="1200" spc="0" dirty="0" err="1">
                  <a:ln>
                    <a:noFill/>
                  </a:ln>
                  <a:latin typeface="Amazon Ember" pitchFamily="18"/>
                  <a:ea typeface="Microsoft YaHei" pitchFamily="2"/>
                  <a:cs typeface="Lucida Sans" pitchFamily="2"/>
                </a:rPr>
                <a:t>instance</a:t>
              </a:r>
              <a:endParaRPr lang="sk-SK" sz="1100" b="0" i="0" u="none" strike="noStrike" kern="1200" spc="0" dirty="0">
                <a:ln>
                  <a:noFill/>
                </a:ln>
                <a:latin typeface="Amazon Ember" pitchFamily="18"/>
                <a:ea typeface="Microsoft YaHei" pitchFamily="2"/>
                <a:cs typeface="Lucida Sans" pitchFamily="2"/>
              </a:endParaRPr>
            </a:p>
          </p:txBody>
        </p:sp>
      </p:grpSp>
      <p:sp>
        <p:nvSpPr>
          <p:cNvPr id="111" name="Titel 1">
            <a:extLst>
              <a:ext uri="{FF2B5EF4-FFF2-40B4-BE49-F238E27FC236}">
                <a16:creationId xmlns:a16="http://schemas.microsoft.com/office/drawing/2014/main" id="{330BA9F8-7631-F2DA-3F5A-E5823B9D07F8}"/>
              </a:ext>
            </a:extLst>
          </p:cNvPr>
          <p:cNvSpPr txBox="1">
            <a:spLocks/>
          </p:cNvSpPr>
          <p:nvPr/>
        </p:nvSpPr>
        <p:spPr bwMode="gray">
          <a:xfrm>
            <a:off x="4968416" y="389299"/>
            <a:ext cx="6747333" cy="56012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/>
              <a:t>Serverless forward proxy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FD12CB63-B770-40D0-486A-C4993DBA4511}"/>
              </a:ext>
            </a:extLst>
          </p:cNvPr>
          <p:cNvGrpSpPr>
            <a:grpSpLocks noChangeAspect="1"/>
          </p:cNvGrpSpPr>
          <p:nvPr/>
        </p:nvGrpSpPr>
        <p:grpSpPr>
          <a:xfrm>
            <a:off x="8955190" y="2246533"/>
            <a:ext cx="2057400" cy="1259639"/>
            <a:chOff x="8955190" y="2246533"/>
            <a:chExt cx="2057400" cy="1259639"/>
          </a:xfrm>
        </p:grpSpPr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4426F5B2-5431-E74A-A39A-88478F98E5A0}"/>
                </a:ext>
              </a:extLst>
            </p:cNvPr>
            <p:cNvGrpSpPr/>
            <p:nvPr/>
          </p:nvGrpSpPr>
          <p:grpSpPr>
            <a:xfrm>
              <a:off x="8955190" y="2246533"/>
              <a:ext cx="2057400" cy="1259639"/>
              <a:chOff x="8955190" y="2246533"/>
              <a:chExt cx="2057400" cy="1259639"/>
            </a:xfrm>
          </p:grpSpPr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94CB29D1-0BF9-FFFF-282D-C4FE3FF37262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8955190" y="2246533"/>
                <a:ext cx="2057400" cy="1259639"/>
                <a:chOff x="8955190" y="2246533"/>
                <a:chExt cx="2057400" cy="1259639"/>
              </a:xfrm>
            </p:grpSpPr>
            <p:sp>
              <p:nvSpPr>
                <p:cNvPr id="124" name="Rectangle 10">
                  <a:extLst>
                    <a:ext uri="{FF2B5EF4-FFF2-40B4-BE49-F238E27FC236}">
                      <a16:creationId xmlns:a16="http://schemas.microsoft.com/office/drawing/2014/main" id="{61F98BD8-8046-B056-7807-FF88884A3C96}"/>
                    </a:ext>
                  </a:extLst>
                </p:cNvPr>
                <p:cNvSpPr/>
                <p:nvPr/>
              </p:nvSpPr>
              <p:spPr>
                <a:xfrm>
                  <a:off x="8955190" y="2246533"/>
                  <a:ext cx="2057400" cy="1259639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 w="15840">
                  <a:solidFill>
                    <a:srgbClr val="27D9ED"/>
                  </a:solidFill>
                  <a:custDash>
                    <a:ds d="400000" sp="100000"/>
                  </a:custDash>
                  <a:miter/>
                </a:ln>
              </p:spPr>
              <p:txBody>
                <a:bodyPr vert="horz" wrap="square" lIns="502920" tIns="91440" rIns="90000" bIns="45720" anchor="t" anchorCtr="0" compatLnSpc="0">
                  <a:noAutofit/>
                </a:bodyPr>
                <a:lstStyle/>
                <a:p>
                  <a:pPr marL="0" marR="0" lvl="0" indent="0" algn="l" rtl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/>
                  </a:pPr>
                  <a:r>
                    <a:rPr lang="sk-SK" sz="1000" b="0" i="0" u="none" strike="noStrike" kern="1200" spc="0">
                      <a:ln>
                        <a:noFill/>
                      </a:ln>
                      <a:latin typeface="Arial" pitchFamily="34"/>
                      <a:ea typeface="Microsoft YaHei" pitchFamily="2"/>
                      <a:cs typeface="Arial" pitchFamily="34"/>
                    </a:rPr>
                    <a:t>Public subnet</a:t>
                  </a:r>
                </a:p>
              </p:txBody>
            </p:sp>
            <p:pic>
              <p:nvPicPr>
                <p:cNvPr id="129" name="Graphic 5">
                  <a:extLst>
                    <a:ext uri="{FF2B5EF4-FFF2-40B4-BE49-F238E27FC236}">
                      <a16:creationId xmlns:a16="http://schemas.microsoft.com/office/drawing/2014/main" id="{86257215-69BC-EA1A-D51C-840F7AD5F50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lum/>
                  <a:alphaModFix/>
                </a:blip>
                <a:srcRect/>
                <a:stretch>
                  <a:fillRect/>
                </a:stretch>
              </p:blipFill>
              <p:spPr>
                <a:xfrm>
                  <a:off x="8955190" y="2246533"/>
                  <a:ext cx="380520" cy="38052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131" name="Picture 14">
                <a:extLst>
                  <a:ext uri="{FF2B5EF4-FFF2-40B4-BE49-F238E27FC236}">
                    <a16:creationId xmlns:a16="http://schemas.microsoft.com/office/drawing/2014/main" id="{DBC4C3C5-5ECF-031C-0C42-675F40265D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lum/>
                <a:alphaModFix/>
              </a:blip>
              <a:srcRect/>
              <a:stretch>
                <a:fillRect/>
              </a:stretch>
            </p:blipFill>
            <p:spPr>
              <a:xfrm>
                <a:off x="9680192" y="2583746"/>
                <a:ext cx="536760" cy="53676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33" name="TextBox 47">
              <a:extLst>
                <a:ext uri="{FF2B5EF4-FFF2-40B4-BE49-F238E27FC236}">
                  <a16:creationId xmlns:a16="http://schemas.microsoft.com/office/drawing/2014/main" id="{C8468FBB-2666-9089-FE7F-BB340537E5F1}"/>
                </a:ext>
              </a:extLst>
            </p:cNvPr>
            <p:cNvSpPr/>
            <p:nvPr/>
          </p:nvSpPr>
          <p:spPr>
            <a:xfrm>
              <a:off x="9512792" y="3187466"/>
              <a:ext cx="1480679" cy="172227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t" anchorCtr="0" compatLnSpc="0">
              <a:sp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sk-SK" sz="1100" b="0" i="0" u="none" strike="noStrike" kern="1200" spc="0" dirty="0">
                  <a:ln>
                    <a:noFill/>
                  </a:ln>
                  <a:latin typeface="Amazon Ember" pitchFamily="18"/>
                  <a:ea typeface="Microsoft YaHei" pitchFamily="2"/>
                  <a:cs typeface="Lucida Sans" pitchFamily="2"/>
                </a:rPr>
                <a:t>NAT </a:t>
              </a:r>
              <a:r>
                <a:rPr lang="sk-SK" sz="1100" b="0" i="0" u="none" strike="noStrike" kern="1200" spc="0" dirty="0" err="1">
                  <a:ln>
                    <a:noFill/>
                  </a:ln>
                  <a:latin typeface="Amazon Ember" pitchFamily="18"/>
                  <a:ea typeface="Microsoft YaHei" pitchFamily="2"/>
                  <a:cs typeface="Lucida Sans" pitchFamily="2"/>
                </a:rPr>
                <a:t>Gateway</a:t>
              </a:r>
              <a:endParaRPr lang="sk-SK" sz="1100" b="0" i="0" u="none" strike="noStrike" kern="1200" spc="0" dirty="0">
                <a:ln>
                  <a:noFill/>
                </a:ln>
                <a:latin typeface="Amazon Ember" pitchFamily="18"/>
                <a:ea typeface="Microsoft YaHei" pitchFamily="2"/>
                <a:cs typeface="Lucida Sans" pitchFamily="2"/>
              </a:endParaRPr>
            </a:p>
          </p:txBody>
        </p:sp>
      </p:grpSp>
      <p:sp>
        <p:nvSpPr>
          <p:cNvPr id="137" name="Rectangle 29">
            <a:extLst>
              <a:ext uri="{FF2B5EF4-FFF2-40B4-BE49-F238E27FC236}">
                <a16:creationId xmlns:a16="http://schemas.microsoft.com/office/drawing/2014/main" id="{E87ACF58-AA34-75FF-7EBE-CEE2D86C7ECE}"/>
              </a:ext>
            </a:extLst>
          </p:cNvPr>
          <p:cNvSpPr/>
          <p:nvPr/>
        </p:nvSpPr>
        <p:spPr>
          <a:xfrm>
            <a:off x="8514549" y="1644613"/>
            <a:ext cx="3225143" cy="4970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15840">
            <a:solidFill>
              <a:srgbClr val="8C4FFF"/>
            </a:solidFill>
            <a:prstDash val="solid"/>
            <a:miter/>
          </a:ln>
        </p:spPr>
        <p:txBody>
          <a:bodyPr vert="horz" wrap="square" lIns="502920" tIns="91440" rIns="90000" bIns="45000" anchor="t" anchorCtr="0" compatLnSpc="0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sk-SK" sz="1000" dirty="0" err="1">
                <a:latin typeface="Arial" pitchFamily="34"/>
                <a:ea typeface="Microsoft YaHei" pitchFamily="2"/>
                <a:cs typeface="Arial" pitchFamily="34"/>
              </a:rPr>
              <a:t>O</a:t>
            </a:r>
            <a:r>
              <a:rPr lang="sk-SK" sz="1000" b="0" i="0" u="none" strike="noStrike" kern="1200" spc="0" dirty="0" err="1">
                <a:ln>
                  <a:noFill/>
                </a:ln>
                <a:latin typeface="Arial" pitchFamily="34"/>
                <a:ea typeface="Microsoft YaHei" pitchFamily="2"/>
                <a:cs typeface="Arial" pitchFamily="34"/>
              </a:rPr>
              <a:t>utbound</a:t>
            </a:r>
            <a:r>
              <a:rPr lang="sk-SK" sz="1000" b="0" i="0" u="none" strike="noStrike" kern="1200" spc="0" dirty="0">
                <a:ln>
                  <a:noFill/>
                </a:ln>
                <a:latin typeface="Arial" pitchFamily="34"/>
                <a:ea typeface="Microsoft YaHei" pitchFamily="2"/>
                <a:cs typeface="Arial" pitchFamily="34"/>
              </a:rPr>
              <a:t> VPC</a:t>
            </a:r>
          </a:p>
        </p:txBody>
      </p:sp>
      <p:pic>
        <p:nvPicPr>
          <p:cNvPr id="138" name="Graphic 30">
            <a:extLst>
              <a:ext uri="{FF2B5EF4-FFF2-40B4-BE49-F238E27FC236}">
                <a16:creationId xmlns:a16="http://schemas.microsoft.com/office/drawing/2014/main" id="{66BC971D-8CCA-EC4F-5FAB-5C20A259F10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8514550" y="1644613"/>
            <a:ext cx="427680" cy="4510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5" name="Group 6">
            <a:extLst>
              <a:ext uri="{FF2B5EF4-FFF2-40B4-BE49-F238E27FC236}">
                <a16:creationId xmlns:a16="http://schemas.microsoft.com/office/drawing/2014/main" id="{4CAA76B4-472D-9393-7AE1-FB3CE8A7E302}"/>
              </a:ext>
            </a:extLst>
          </p:cNvPr>
          <p:cNvGrpSpPr/>
          <p:nvPr/>
        </p:nvGrpSpPr>
        <p:grpSpPr>
          <a:xfrm>
            <a:off x="10780925" y="1422131"/>
            <a:ext cx="1480679" cy="682921"/>
            <a:chOff x="6889680" y="1207799"/>
            <a:chExt cx="1480679" cy="682921"/>
          </a:xfrm>
        </p:grpSpPr>
        <p:sp>
          <p:nvSpPr>
            <p:cNvPr id="126" name="Oval 16">
              <a:extLst>
                <a:ext uri="{FF2B5EF4-FFF2-40B4-BE49-F238E27FC236}">
                  <a16:creationId xmlns:a16="http://schemas.microsoft.com/office/drawing/2014/main" id="{25C741BC-9842-1966-03F5-8F9BAE161392}"/>
                </a:ext>
              </a:extLst>
            </p:cNvPr>
            <p:cNvSpPr/>
            <p:nvPr/>
          </p:nvSpPr>
          <p:spPr>
            <a:xfrm>
              <a:off x="7159679" y="1207799"/>
              <a:ext cx="512999" cy="5414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2F1570"/>
            </a:solidFill>
            <a:ln w="12600">
              <a:solidFill>
                <a:srgbClr val="120D45"/>
              </a:solidFill>
              <a:prstDash val="solid"/>
              <a:miter/>
            </a:ln>
          </p:spPr>
          <p:txBody>
            <a:bodyPr vert="horz" wrap="squar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sk-SK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pic>
          <p:nvPicPr>
            <p:cNvPr id="127" name="Graphic 17">
              <a:extLst>
                <a:ext uri="{FF2B5EF4-FFF2-40B4-BE49-F238E27FC236}">
                  <a16:creationId xmlns:a16="http://schemas.microsoft.com/office/drawing/2014/main" id="{636D6EF4-0FA8-293F-4E80-6C05F27364C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lum/>
              <a:alphaModFix/>
            </a:blip>
            <a:srcRect/>
            <a:stretch>
              <a:fillRect/>
            </a:stretch>
          </p:blipFill>
          <p:spPr>
            <a:xfrm>
              <a:off x="7159679" y="1207799"/>
              <a:ext cx="512999" cy="541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8" name="TextBox 25">
              <a:extLst>
                <a:ext uri="{FF2B5EF4-FFF2-40B4-BE49-F238E27FC236}">
                  <a16:creationId xmlns:a16="http://schemas.microsoft.com/office/drawing/2014/main" id="{4BFFFA39-F812-A1A7-3540-E1D8547649EE}"/>
                </a:ext>
              </a:extLst>
            </p:cNvPr>
            <p:cNvSpPr/>
            <p:nvPr/>
          </p:nvSpPr>
          <p:spPr>
            <a:xfrm>
              <a:off x="6889680" y="1722960"/>
              <a:ext cx="1480679" cy="1677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sk-SK" sz="1100" b="0" i="0" u="none" strike="noStrike" kern="1200" spc="0">
                  <a:ln>
                    <a:noFill/>
                  </a:ln>
                  <a:latin typeface="Arial" pitchFamily="18"/>
                  <a:ea typeface="Microsoft YaHei" pitchFamily="2"/>
                  <a:cs typeface="Lucida Sans" pitchFamily="2"/>
                </a:rPr>
                <a:t>Internet Gateway</a:t>
              </a:r>
            </a:p>
          </p:txBody>
        </p:sp>
      </p:grpSp>
      <p:sp>
        <p:nvSpPr>
          <p:cNvPr id="139" name="Rectangle 26">
            <a:extLst>
              <a:ext uri="{FF2B5EF4-FFF2-40B4-BE49-F238E27FC236}">
                <a16:creationId xmlns:a16="http://schemas.microsoft.com/office/drawing/2014/main" id="{8E005EBB-3C06-49F9-8F43-2670BE74DBD0}"/>
              </a:ext>
            </a:extLst>
          </p:cNvPr>
          <p:cNvSpPr/>
          <p:nvPr/>
        </p:nvSpPr>
        <p:spPr>
          <a:xfrm>
            <a:off x="452302" y="4550332"/>
            <a:ext cx="1444874" cy="88462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15840">
            <a:solidFill>
              <a:srgbClr val="7AA116"/>
            </a:solidFill>
            <a:custDash>
              <a:ds d="400000" sp="100000"/>
            </a:custDash>
            <a:miter/>
          </a:ln>
        </p:spPr>
        <p:txBody>
          <a:bodyPr vert="horz" wrap="square" lIns="502920" tIns="91440" rIns="90000" bIns="45720" anchor="t" anchorCtr="0" compatLnSpc="0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sk-SK" sz="1000" b="0" i="0" u="none" strike="noStrike" kern="1200" spc="0">
                <a:ln>
                  <a:noFill/>
                </a:ln>
                <a:latin typeface="Arial" pitchFamily="34"/>
                <a:ea typeface="Microsoft YaHei" pitchFamily="2"/>
                <a:cs typeface="Arial" pitchFamily="34"/>
              </a:rPr>
              <a:t>Private subnet</a:t>
            </a:r>
          </a:p>
        </p:txBody>
      </p:sp>
      <p:pic>
        <p:nvPicPr>
          <p:cNvPr id="140" name="Picture 5">
            <a:extLst>
              <a:ext uri="{FF2B5EF4-FFF2-40B4-BE49-F238E27FC236}">
                <a16:creationId xmlns:a16="http://schemas.microsoft.com/office/drawing/2014/main" id="{1BCB55E6-A345-44DB-CE3F-BFBA277955C1}"/>
              </a:ext>
            </a:extLst>
          </p:cNvPr>
          <p:cNvPicPr>
            <a:picLocks noChangeAspect="1"/>
          </p:cNvPicPr>
          <p:nvPr/>
        </p:nvPicPr>
        <p:blipFill>
          <a:blip r:embed="rId10">
            <a:lum/>
            <a:alphaModFix/>
          </a:blip>
          <a:srcRect/>
          <a:stretch>
            <a:fillRect/>
          </a:stretch>
        </p:blipFill>
        <p:spPr>
          <a:xfrm>
            <a:off x="527030" y="4858437"/>
            <a:ext cx="376957" cy="376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raphic 28">
            <a:extLst>
              <a:ext uri="{FF2B5EF4-FFF2-40B4-BE49-F238E27FC236}">
                <a16:creationId xmlns:a16="http://schemas.microsoft.com/office/drawing/2014/main" id="{3F776551-6FC6-FADE-4D6B-BA52827E7D22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451038" y="4544517"/>
            <a:ext cx="267232" cy="267232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TextBox 39">
            <a:extLst>
              <a:ext uri="{FF2B5EF4-FFF2-40B4-BE49-F238E27FC236}">
                <a16:creationId xmlns:a16="http://schemas.microsoft.com/office/drawing/2014/main" id="{44F29397-628C-EA84-2773-541AC43171B9}"/>
              </a:ext>
            </a:extLst>
          </p:cNvPr>
          <p:cNvSpPr/>
          <p:nvPr/>
        </p:nvSpPr>
        <p:spPr>
          <a:xfrm>
            <a:off x="526884" y="5246816"/>
            <a:ext cx="1444873" cy="17671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sk-SK" sz="1100" b="0" i="0" u="none" strike="noStrike" kern="1200" spc="0" dirty="0" err="1">
                <a:ln>
                  <a:noFill/>
                </a:ln>
                <a:latin typeface="Amazon Ember" pitchFamily="18"/>
                <a:ea typeface="Microsoft YaHei" pitchFamily="2"/>
                <a:cs typeface="Lucida Sans" pitchFamily="2"/>
              </a:rPr>
              <a:t>Transit</a:t>
            </a:r>
            <a:r>
              <a:rPr lang="sk-SK" sz="1100" b="0" i="0" u="none" strike="noStrike" kern="1200" spc="0" dirty="0">
                <a:ln>
                  <a:noFill/>
                </a:ln>
                <a:latin typeface="Amazon Ember" pitchFamily="18"/>
                <a:ea typeface="Microsoft YaHei" pitchFamily="2"/>
                <a:cs typeface="Lucida Sans" pitchFamily="2"/>
              </a:rPr>
              <a:t> </a:t>
            </a:r>
            <a:r>
              <a:rPr lang="sk-SK" sz="1100" b="0" i="0" u="none" strike="noStrike" kern="1200" spc="0" dirty="0" err="1">
                <a:ln>
                  <a:noFill/>
                </a:ln>
                <a:latin typeface="Amazon Ember" pitchFamily="18"/>
                <a:ea typeface="Microsoft YaHei" pitchFamily="2"/>
                <a:cs typeface="Lucida Sans" pitchFamily="2"/>
              </a:rPr>
              <a:t>Gateway</a:t>
            </a:r>
            <a:r>
              <a:rPr lang="sk-SK" sz="1100" b="0" i="0" u="none" strike="noStrike" kern="1200" spc="0" dirty="0">
                <a:ln>
                  <a:noFill/>
                </a:ln>
                <a:latin typeface="Amazon Ember" pitchFamily="18"/>
                <a:ea typeface="Microsoft YaHei" pitchFamily="2"/>
                <a:cs typeface="Lucida Sans" pitchFamily="2"/>
              </a:rPr>
              <a:t> </a:t>
            </a:r>
            <a:r>
              <a:rPr lang="sk-SK" sz="1100" b="0" i="0" u="none" strike="noStrike" kern="1200" spc="0" dirty="0" err="1">
                <a:ln>
                  <a:noFill/>
                </a:ln>
                <a:latin typeface="Amazon Ember" pitchFamily="18"/>
                <a:ea typeface="Microsoft YaHei" pitchFamily="2"/>
                <a:cs typeface="Lucida Sans" pitchFamily="2"/>
              </a:rPr>
              <a:t>att</a:t>
            </a:r>
            <a:r>
              <a:rPr lang="sk-SK" sz="1100" b="0" i="0" u="none" strike="noStrike" kern="1200" spc="0" dirty="0">
                <a:ln>
                  <a:noFill/>
                </a:ln>
                <a:latin typeface="Amazon Ember" pitchFamily="18"/>
                <a:ea typeface="Microsoft YaHei" pitchFamily="2"/>
                <a:cs typeface="Lucida Sans" pitchFamily="2"/>
              </a:rPr>
              <a:t>.</a:t>
            </a:r>
          </a:p>
        </p:txBody>
      </p:sp>
      <p:sp>
        <p:nvSpPr>
          <p:cNvPr id="143" name="Rectangle 26">
            <a:extLst>
              <a:ext uri="{FF2B5EF4-FFF2-40B4-BE49-F238E27FC236}">
                <a16:creationId xmlns:a16="http://schemas.microsoft.com/office/drawing/2014/main" id="{9EDEDA38-9C99-3A1A-7AE7-617647AFBFA0}"/>
              </a:ext>
            </a:extLst>
          </p:cNvPr>
          <p:cNvSpPr/>
          <p:nvPr/>
        </p:nvSpPr>
        <p:spPr>
          <a:xfrm>
            <a:off x="475526" y="1883403"/>
            <a:ext cx="1444874" cy="88462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15840">
            <a:solidFill>
              <a:srgbClr val="7AA116"/>
            </a:solidFill>
            <a:custDash>
              <a:ds d="400000" sp="100000"/>
            </a:custDash>
            <a:miter/>
          </a:ln>
        </p:spPr>
        <p:txBody>
          <a:bodyPr vert="horz" wrap="square" lIns="502920" tIns="91440" rIns="90000" bIns="45720" anchor="t" anchorCtr="0" compatLnSpc="0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sk-SK" sz="1000" b="0" i="0" u="none" strike="noStrike" kern="1200" spc="0">
                <a:ln>
                  <a:noFill/>
                </a:ln>
                <a:latin typeface="+mj-lt"/>
                <a:ea typeface="Microsoft YaHei" pitchFamily="2"/>
                <a:cs typeface="Arial" pitchFamily="34"/>
              </a:rPr>
              <a:t>Private subnet</a:t>
            </a:r>
          </a:p>
        </p:txBody>
      </p:sp>
      <p:pic>
        <p:nvPicPr>
          <p:cNvPr id="144" name="Picture 5">
            <a:extLst>
              <a:ext uri="{FF2B5EF4-FFF2-40B4-BE49-F238E27FC236}">
                <a16:creationId xmlns:a16="http://schemas.microsoft.com/office/drawing/2014/main" id="{D2700E79-AB6E-51D3-C240-CDC187F3F138}"/>
              </a:ext>
            </a:extLst>
          </p:cNvPr>
          <p:cNvPicPr>
            <a:picLocks noChangeAspect="1"/>
          </p:cNvPicPr>
          <p:nvPr/>
        </p:nvPicPr>
        <p:blipFill>
          <a:blip r:embed="rId10">
            <a:lum/>
            <a:alphaModFix/>
          </a:blip>
          <a:srcRect/>
          <a:stretch>
            <a:fillRect/>
          </a:stretch>
        </p:blipFill>
        <p:spPr>
          <a:xfrm>
            <a:off x="550254" y="2191508"/>
            <a:ext cx="376957" cy="376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raphic 28">
            <a:extLst>
              <a:ext uri="{FF2B5EF4-FFF2-40B4-BE49-F238E27FC236}">
                <a16:creationId xmlns:a16="http://schemas.microsoft.com/office/drawing/2014/main" id="{220A7B61-90DE-C52C-5F60-F1622943FBF5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474262" y="1877588"/>
            <a:ext cx="267232" cy="267232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TextBox 39">
            <a:extLst>
              <a:ext uri="{FF2B5EF4-FFF2-40B4-BE49-F238E27FC236}">
                <a16:creationId xmlns:a16="http://schemas.microsoft.com/office/drawing/2014/main" id="{8C90225E-6C19-AB24-97DB-36EE10FDD28D}"/>
              </a:ext>
            </a:extLst>
          </p:cNvPr>
          <p:cNvSpPr/>
          <p:nvPr/>
        </p:nvSpPr>
        <p:spPr>
          <a:xfrm>
            <a:off x="550108" y="2579887"/>
            <a:ext cx="1444873" cy="14619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sk-SK" sz="1000" b="0" i="0" u="none" strike="noStrike" kern="1200" spc="0" dirty="0" err="1">
                <a:ln>
                  <a:noFill/>
                </a:ln>
                <a:latin typeface="+mj-lt"/>
                <a:ea typeface="Microsoft YaHei" pitchFamily="2"/>
                <a:cs typeface="Lucida Sans" pitchFamily="2"/>
              </a:rPr>
              <a:t>Transit</a:t>
            </a:r>
            <a:r>
              <a:rPr lang="sk-SK" sz="1000" b="0" i="0" u="none" strike="noStrike" kern="1200" spc="0" dirty="0">
                <a:ln>
                  <a:noFill/>
                </a:ln>
                <a:latin typeface="+mj-lt"/>
                <a:ea typeface="Microsoft YaHei" pitchFamily="2"/>
                <a:cs typeface="Lucida Sans" pitchFamily="2"/>
              </a:rPr>
              <a:t> </a:t>
            </a:r>
            <a:r>
              <a:rPr lang="sk-SK" sz="1000" b="0" i="0" u="none" strike="noStrike" kern="1200" spc="0" dirty="0" err="1">
                <a:ln>
                  <a:noFill/>
                </a:ln>
                <a:latin typeface="+mj-lt"/>
                <a:ea typeface="Microsoft YaHei" pitchFamily="2"/>
                <a:cs typeface="Lucida Sans" pitchFamily="2"/>
              </a:rPr>
              <a:t>Gateway</a:t>
            </a:r>
            <a:r>
              <a:rPr lang="sk-SK" sz="1000" b="0" i="0" u="none" strike="noStrike" kern="1200" spc="0" dirty="0">
                <a:ln>
                  <a:noFill/>
                </a:ln>
                <a:latin typeface="+mj-lt"/>
                <a:ea typeface="Microsoft YaHei" pitchFamily="2"/>
                <a:cs typeface="Lucida Sans" pitchFamily="2"/>
              </a:rPr>
              <a:t> </a:t>
            </a:r>
            <a:r>
              <a:rPr lang="sk-SK" sz="1000" b="0" i="0" u="none" strike="noStrike" kern="1200" spc="0" dirty="0" err="1">
                <a:ln>
                  <a:noFill/>
                </a:ln>
                <a:latin typeface="+mj-lt"/>
                <a:ea typeface="Microsoft YaHei" pitchFamily="2"/>
                <a:cs typeface="Lucida Sans" pitchFamily="2"/>
              </a:rPr>
              <a:t>att</a:t>
            </a:r>
            <a:r>
              <a:rPr lang="sk-SK" sz="1000" b="0" i="0" u="none" strike="noStrike" kern="1200" spc="0" dirty="0">
                <a:ln>
                  <a:noFill/>
                </a:ln>
                <a:latin typeface="+mj-lt"/>
                <a:ea typeface="Microsoft YaHei" pitchFamily="2"/>
                <a:cs typeface="Lucida Sans" pitchFamily="2"/>
              </a:rPr>
              <a:t>.</a:t>
            </a:r>
          </a:p>
        </p:txBody>
      </p:sp>
      <p:sp>
        <p:nvSpPr>
          <p:cNvPr id="147" name="Rectangle 26">
            <a:extLst>
              <a:ext uri="{FF2B5EF4-FFF2-40B4-BE49-F238E27FC236}">
                <a16:creationId xmlns:a16="http://schemas.microsoft.com/office/drawing/2014/main" id="{D3424597-191F-E98D-D87A-552E0D0E15AF}"/>
              </a:ext>
            </a:extLst>
          </p:cNvPr>
          <p:cNvSpPr/>
          <p:nvPr/>
        </p:nvSpPr>
        <p:spPr>
          <a:xfrm>
            <a:off x="2887247" y="1883403"/>
            <a:ext cx="1444874" cy="88462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15840">
            <a:solidFill>
              <a:srgbClr val="7AA116"/>
            </a:solidFill>
            <a:custDash>
              <a:ds d="400000" sp="100000"/>
            </a:custDash>
            <a:miter/>
          </a:ln>
        </p:spPr>
        <p:txBody>
          <a:bodyPr vert="horz" wrap="square" lIns="502920" tIns="91440" rIns="90000" bIns="45720" anchor="t" anchorCtr="0" compatLnSpc="0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sk-SK" sz="1000" b="0" i="0" u="none" strike="noStrike" kern="1200" spc="0">
                <a:ln>
                  <a:noFill/>
                </a:ln>
                <a:latin typeface="+mj-lt"/>
                <a:ea typeface="Microsoft YaHei" pitchFamily="2"/>
                <a:cs typeface="Arial" pitchFamily="34"/>
              </a:rPr>
              <a:t>Private subnet</a:t>
            </a:r>
          </a:p>
        </p:txBody>
      </p:sp>
      <p:pic>
        <p:nvPicPr>
          <p:cNvPr id="148" name="Picture 5">
            <a:extLst>
              <a:ext uri="{FF2B5EF4-FFF2-40B4-BE49-F238E27FC236}">
                <a16:creationId xmlns:a16="http://schemas.microsoft.com/office/drawing/2014/main" id="{F490383B-DD2C-D54B-9B01-61DDF206EE35}"/>
              </a:ext>
            </a:extLst>
          </p:cNvPr>
          <p:cNvPicPr>
            <a:picLocks noChangeAspect="1"/>
          </p:cNvPicPr>
          <p:nvPr/>
        </p:nvPicPr>
        <p:blipFill>
          <a:blip r:embed="rId10">
            <a:lum/>
            <a:alphaModFix/>
          </a:blip>
          <a:srcRect/>
          <a:stretch>
            <a:fillRect/>
          </a:stretch>
        </p:blipFill>
        <p:spPr>
          <a:xfrm>
            <a:off x="2961975" y="2191508"/>
            <a:ext cx="376957" cy="376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raphic 28">
            <a:extLst>
              <a:ext uri="{FF2B5EF4-FFF2-40B4-BE49-F238E27FC236}">
                <a16:creationId xmlns:a16="http://schemas.microsoft.com/office/drawing/2014/main" id="{FF5307D1-10C6-8016-D3A0-9DBD088DC107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2885983" y="1877588"/>
            <a:ext cx="267232" cy="267232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TextBox 39">
            <a:extLst>
              <a:ext uri="{FF2B5EF4-FFF2-40B4-BE49-F238E27FC236}">
                <a16:creationId xmlns:a16="http://schemas.microsoft.com/office/drawing/2014/main" id="{016D11C1-7778-D50F-150C-14A826B56498}"/>
              </a:ext>
            </a:extLst>
          </p:cNvPr>
          <p:cNvSpPr/>
          <p:nvPr/>
        </p:nvSpPr>
        <p:spPr>
          <a:xfrm>
            <a:off x="2961829" y="2579887"/>
            <a:ext cx="1444873" cy="14619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sk-SK" sz="1000" b="0" i="0" u="none" strike="noStrike" kern="1200" spc="0" dirty="0" err="1">
                <a:ln>
                  <a:noFill/>
                </a:ln>
                <a:latin typeface="+mj-lt"/>
                <a:ea typeface="Microsoft YaHei" pitchFamily="2"/>
                <a:cs typeface="Lucida Sans" pitchFamily="2"/>
              </a:rPr>
              <a:t>Transit</a:t>
            </a:r>
            <a:r>
              <a:rPr lang="sk-SK" sz="1000" b="0" i="0" u="none" strike="noStrike" kern="1200" spc="0" dirty="0">
                <a:ln>
                  <a:noFill/>
                </a:ln>
                <a:latin typeface="+mj-lt"/>
                <a:ea typeface="Microsoft YaHei" pitchFamily="2"/>
                <a:cs typeface="Lucida Sans" pitchFamily="2"/>
              </a:rPr>
              <a:t> </a:t>
            </a:r>
            <a:r>
              <a:rPr lang="sk-SK" sz="1000" b="0" i="0" u="none" strike="noStrike" kern="1200" spc="0" dirty="0" err="1">
                <a:ln>
                  <a:noFill/>
                </a:ln>
                <a:latin typeface="+mj-lt"/>
                <a:ea typeface="Microsoft YaHei" pitchFamily="2"/>
                <a:cs typeface="Lucida Sans" pitchFamily="2"/>
              </a:rPr>
              <a:t>Gateway</a:t>
            </a:r>
            <a:r>
              <a:rPr lang="sk-SK" sz="1000" b="0" i="0" u="none" strike="noStrike" kern="1200" spc="0" dirty="0">
                <a:ln>
                  <a:noFill/>
                </a:ln>
                <a:latin typeface="+mj-lt"/>
                <a:ea typeface="Microsoft YaHei" pitchFamily="2"/>
                <a:cs typeface="Lucida Sans" pitchFamily="2"/>
              </a:rPr>
              <a:t> </a:t>
            </a:r>
            <a:r>
              <a:rPr lang="sk-SK" sz="1000" b="0" i="0" u="none" strike="noStrike" kern="1200" spc="0" dirty="0" err="1">
                <a:ln>
                  <a:noFill/>
                </a:ln>
                <a:latin typeface="+mj-lt"/>
                <a:ea typeface="Microsoft YaHei" pitchFamily="2"/>
                <a:cs typeface="Lucida Sans" pitchFamily="2"/>
              </a:rPr>
              <a:t>att</a:t>
            </a:r>
            <a:r>
              <a:rPr lang="sk-SK" sz="1000" b="0" i="0" u="none" strike="noStrike" kern="1200" spc="0" dirty="0">
                <a:ln>
                  <a:noFill/>
                </a:ln>
                <a:latin typeface="+mj-lt"/>
                <a:ea typeface="Microsoft YaHei" pitchFamily="2"/>
                <a:cs typeface="Lucida Sans" pitchFamily="2"/>
              </a:rPr>
              <a:t>.</a:t>
            </a:r>
          </a:p>
        </p:txBody>
      </p:sp>
      <p:sp>
        <p:nvSpPr>
          <p:cNvPr id="151" name="Rectangle 26">
            <a:extLst>
              <a:ext uri="{FF2B5EF4-FFF2-40B4-BE49-F238E27FC236}">
                <a16:creationId xmlns:a16="http://schemas.microsoft.com/office/drawing/2014/main" id="{5E1ECA26-7989-AFCC-DBC8-14F871D001A5}"/>
              </a:ext>
            </a:extLst>
          </p:cNvPr>
          <p:cNvSpPr/>
          <p:nvPr/>
        </p:nvSpPr>
        <p:spPr>
          <a:xfrm>
            <a:off x="2887247" y="4552039"/>
            <a:ext cx="1444874" cy="88462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15840">
            <a:solidFill>
              <a:srgbClr val="7AA116"/>
            </a:solidFill>
            <a:custDash>
              <a:ds d="400000" sp="100000"/>
            </a:custDash>
            <a:miter/>
          </a:ln>
        </p:spPr>
        <p:txBody>
          <a:bodyPr vert="horz" wrap="square" lIns="502920" tIns="91440" rIns="90000" bIns="45720" anchor="t" anchorCtr="0" compatLnSpc="0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sk-SK" sz="1000" b="0" i="0" u="none" strike="noStrike" kern="1200" spc="0">
                <a:ln>
                  <a:noFill/>
                </a:ln>
                <a:latin typeface="Arial" pitchFamily="34"/>
                <a:ea typeface="Microsoft YaHei" pitchFamily="2"/>
                <a:cs typeface="Arial" pitchFamily="34"/>
              </a:rPr>
              <a:t>Private subnet</a:t>
            </a:r>
          </a:p>
        </p:txBody>
      </p:sp>
      <p:pic>
        <p:nvPicPr>
          <p:cNvPr id="152" name="Picture 5">
            <a:extLst>
              <a:ext uri="{FF2B5EF4-FFF2-40B4-BE49-F238E27FC236}">
                <a16:creationId xmlns:a16="http://schemas.microsoft.com/office/drawing/2014/main" id="{89E68053-61E8-ACA0-E6BA-45F2870FC186}"/>
              </a:ext>
            </a:extLst>
          </p:cNvPr>
          <p:cNvPicPr>
            <a:picLocks noChangeAspect="1"/>
          </p:cNvPicPr>
          <p:nvPr/>
        </p:nvPicPr>
        <p:blipFill>
          <a:blip r:embed="rId10">
            <a:lum/>
            <a:alphaModFix/>
          </a:blip>
          <a:srcRect/>
          <a:stretch>
            <a:fillRect/>
          </a:stretch>
        </p:blipFill>
        <p:spPr>
          <a:xfrm>
            <a:off x="2961975" y="4860144"/>
            <a:ext cx="376957" cy="376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raphic 28">
            <a:extLst>
              <a:ext uri="{FF2B5EF4-FFF2-40B4-BE49-F238E27FC236}">
                <a16:creationId xmlns:a16="http://schemas.microsoft.com/office/drawing/2014/main" id="{6ADE0A9C-104E-66DF-5574-14288520E90F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2885983" y="4546224"/>
            <a:ext cx="267232" cy="267232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TextBox 39">
            <a:extLst>
              <a:ext uri="{FF2B5EF4-FFF2-40B4-BE49-F238E27FC236}">
                <a16:creationId xmlns:a16="http://schemas.microsoft.com/office/drawing/2014/main" id="{E88B842E-0212-4B79-69E7-66B1FF224374}"/>
              </a:ext>
            </a:extLst>
          </p:cNvPr>
          <p:cNvSpPr/>
          <p:nvPr/>
        </p:nvSpPr>
        <p:spPr>
          <a:xfrm>
            <a:off x="2961829" y="5248523"/>
            <a:ext cx="1444873" cy="17671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sk-SK" sz="1100" b="0" i="0" u="none" strike="noStrike" kern="1200" spc="0" dirty="0" err="1">
                <a:ln>
                  <a:noFill/>
                </a:ln>
                <a:latin typeface="Amazon Ember" pitchFamily="18"/>
                <a:ea typeface="Microsoft YaHei" pitchFamily="2"/>
                <a:cs typeface="Lucida Sans" pitchFamily="2"/>
              </a:rPr>
              <a:t>Transit</a:t>
            </a:r>
            <a:r>
              <a:rPr lang="sk-SK" sz="1100" b="0" i="0" u="none" strike="noStrike" kern="1200" spc="0" dirty="0">
                <a:ln>
                  <a:noFill/>
                </a:ln>
                <a:latin typeface="Amazon Ember" pitchFamily="18"/>
                <a:ea typeface="Microsoft YaHei" pitchFamily="2"/>
                <a:cs typeface="Lucida Sans" pitchFamily="2"/>
              </a:rPr>
              <a:t> </a:t>
            </a:r>
            <a:r>
              <a:rPr lang="sk-SK" sz="1100" b="0" i="0" u="none" strike="noStrike" kern="1200" spc="0" dirty="0" err="1">
                <a:ln>
                  <a:noFill/>
                </a:ln>
                <a:latin typeface="Amazon Ember" pitchFamily="18"/>
                <a:ea typeface="Microsoft YaHei" pitchFamily="2"/>
                <a:cs typeface="Lucida Sans" pitchFamily="2"/>
              </a:rPr>
              <a:t>Gateway</a:t>
            </a:r>
            <a:r>
              <a:rPr lang="sk-SK" sz="1100" b="0" i="0" u="none" strike="noStrike" kern="1200" spc="0" dirty="0">
                <a:ln>
                  <a:noFill/>
                </a:ln>
                <a:latin typeface="Amazon Ember" pitchFamily="18"/>
                <a:ea typeface="Microsoft YaHei" pitchFamily="2"/>
                <a:cs typeface="Lucida Sans" pitchFamily="2"/>
              </a:rPr>
              <a:t> </a:t>
            </a:r>
            <a:r>
              <a:rPr lang="sk-SK" sz="1100" b="0" i="0" u="none" strike="noStrike" kern="1200" spc="0" dirty="0" err="1">
                <a:ln>
                  <a:noFill/>
                </a:ln>
                <a:latin typeface="Amazon Ember" pitchFamily="18"/>
                <a:ea typeface="Microsoft YaHei" pitchFamily="2"/>
                <a:cs typeface="Lucida Sans" pitchFamily="2"/>
              </a:rPr>
              <a:t>att</a:t>
            </a:r>
            <a:r>
              <a:rPr lang="sk-SK" sz="1100" b="0" i="0" u="none" strike="noStrike" kern="1200" spc="0" dirty="0">
                <a:ln>
                  <a:noFill/>
                </a:ln>
                <a:latin typeface="Amazon Ember" pitchFamily="18"/>
                <a:ea typeface="Microsoft YaHei" pitchFamily="2"/>
                <a:cs typeface="Lucida Sans" pitchFamily="2"/>
              </a:rPr>
              <a:t>.</a:t>
            </a:r>
          </a:p>
        </p:txBody>
      </p: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4CE803A7-ABD4-DD88-091E-05AB62BB20E3}"/>
              </a:ext>
            </a:extLst>
          </p:cNvPr>
          <p:cNvCxnSpPr>
            <a:cxnSpLocks/>
            <a:stCxn id="144" idx="3"/>
          </p:cNvCxnSpPr>
          <p:nvPr/>
        </p:nvCxnSpPr>
        <p:spPr>
          <a:xfrm>
            <a:off x="927211" y="2379987"/>
            <a:ext cx="1472905" cy="0"/>
          </a:xfrm>
          <a:prstGeom prst="line">
            <a:avLst/>
          </a:prstGeom>
          <a:ln w="190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B10D1013-A4F7-8E27-28FA-E52AC5553F32}"/>
              </a:ext>
            </a:extLst>
          </p:cNvPr>
          <p:cNvCxnSpPr>
            <a:cxnSpLocks/>
            <a:stCxn id="148" idx="1"/>
          </p:cNvCxnSpPr>
          <p:nvPr/>
        </p:nvCxnSpPr>
        <p:spPr>
          <a:xfrm flipH="1">
            <a:off x="2522883" y="2379987"/>
            <a:ext cx="439092" cy="0"/>
          </a:xfrm>
          <a:prstGeom prst="line">
            <a:avLst/>
          </a:prstGeom>
          <a:ln w="190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4BBC048D-B364-AA28-FBCA-622A3D0C01A7}"/>
              </a:ext>
            </a:extLst>
          </p:cNvPr>
          <p:cNvCxnSpPr>
            <a:cxnSpLocks/>
          </p:cNvCxnSpPr>
          <p:nvPr/>
        </p:nvCxnSpPr>
        <p:spPr>
          <a:xfrm flipH="1">
            <a:off x="2391635" y="2379987"/>
            <a:ext cx="8481" cy="3327650"/>
          </a:xfrm>
          <a:prstGeom prst="line">
            <a:avLst/>
          </a:prstGeom>
          <a:ln w="190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07D27393-07B4-E3DD-B775-28845CA0283E}"/>
              </a:ext>
            </a:extLst>
          </p:cNvPr>
          <p:cNvCxnSpPr>
            <a:cxnSpLocks/>
          </p:cNvCxnSpPr>
          <p:nvPr/>
        </p:nvCxnSpPr>
        <p:spPr>
          <a:xfrm>
            <a:off x="2522883" y="2391409"/>
            <a:ext cx="0" cy="3316228"/>
          </a:xfrm>
          <a:prstGeom prst="line">
            <a:avLst/>
          </a:prstGeom>
          <a:ln w="190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0734670F-76E1-B243-F5CC-D13790760761}"/>
              </a:ext>
            </a:extLst>
          </p:cNvPr>
          <p:cNvCxnSpPr>
            <a:stCxn id="140" idx="3"/>
          </p:cNvCxnSpPr>
          <p:nvPr/>
        </p:nvCxnSpPr>
        <p:spPr>
          <a:xfrm>
            <a:off x="903987" y="5046916"/>
            <a:ext cx="1398763" cy="8909"/>
          </a:xfrm>
          <a:prstGeom prst="line">
            <a:avLst/>
          </a:prstGeom>
          <a:ln w="190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E4E07643-104B-F322-C1D6-C9BA6AD05127}"/>
              </a:ext>
            </a:extLst>
          </p:cNvPr>
          <p:cNvCxnSpPr/>
          <p:nvPr/>
        </p:nvCxnSpPr>
        <p:spPr>
          <a:xfrm>
            <a:off x="2302750" y="5055825"/>
            <a:ext cx="0" cy="751621"/>
          </a:xfrm>
          <a:prstGeom prst="line">
            <a:avLst/>
          </a:prstGeom>
          <a:ln w="190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9CAA682C-3F75-3B81-7D42-BFFCB9B0987D}"/>
              </a:ext>
            </a:extLst>
          </p:cNvPr>
          <p:cNvCxnSpPr>
            <a:stCxn id="152" idx="1"/>
          </p:cNvCxnSpPr>
          <p:nvPr/>
        </p:nvCxnSpPr>
        <p:spPr>
          <a:xfrm flipH="1" flipV="1">
            <a:off x="2601879" y="5048622"/>
            <a:ext cx="360096" cy="1"/>
          </a:xfrm>
          <a:prstGeom prst="line">
            <a:avLst/>
          </a:prstGeom>
          <a:ln w="190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C316DE6C-0A55-D131-135B-CB415E936918}"/>
              </a:ext>
            </a:extLst>
          </p:cNvPr>
          <p:cNvCxnSpPr/>
          <p:nvPr/>
        </p:nvCxnSpPr>
        <p:spPr>
          <a:xfrm>
            <a:off x="2601879" y="5046915"/>
            <a:ext cx="0" cy="760531"/>
          </a:xfrm>
          <a:prstGeom prst="line">
            <a:avLst/>
          </a:prstGeom>
          <a:ln w="190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Rectangle 34">
            <a:extLst>
              <a:ext uri="{FF2B5EF4-FFF2-40B4-BE49-F238E27FC236}">
                <a16:creationId xmlns:a16="http://schemas.microsoft.com/office/drawing/2014/main" id="{A7EBD220-D676-B097-B8F5-6D1C5E7A158F}"/>
              </a:ext>
            </a:extLst>
          </p:cNvPr>
          <p:cNvSpPr/>
          <p:nvPr/>
        </p:nvSpPr>
        <p:spPr>
          <a:xfrm>
            <a:off x="8999533" y="5203933"/>
            <a:ext cx="2057400" cy="12596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15840">
            <a:solidFill>
              <a:srgbClr val="7AA116"/>
            </a:solidFill>
            <a:custDash>
              <a:ds d="400000" sp="100000"/>
            </a:custDash>
            <a:miter/>
          </a:ln>
        </p:spPr>
        <p:txBody>
          <a:bodyPr vert="horz" wrap="square" lIns="502920" tIns="91440" rIns="90000" bIns="45720" anchor="t" anchorCtr="0" compatLnSpc="0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sk-SK" sz="1000" b="0" i="0" u="none" strike="noStrike" kern="1200" spc="0">
                <a:ln>
                  <a:noFill/>
                </a:ln>
                <a:latin typeface="Arial" pitchFamily="34"/>
                <a:ea typeface="Microsoft YaHei" pitchFamily="2"/>
                <a:cs typeface="Arial" pitchFamily="34"/>
              </a:rPr>
              <a:t>Private subnet</a:t>
            </a:r>
          </a:p>
        </p:txBody>
      </p:sp>
      <p:pic>
        <p:nvPicPr>
          <p:cNvPr id="166" name="Graphic 36">
            <a:extLst>
              <a:ext uri="{FF2B5EF4-FFF2-40B4-BE49-F238E27FC236}">
                <a16:creationId xmlns:a16="http://schemas.microsoft.com/office/drawing/2014/main" id="{89FA13D2-9716-B38D-B5C9-9C2F9727EA36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8998093" y="5195653"/>
            <a:ext cx="380520" cy="38052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TextBox 40">
            <a:extLst>
              <a:ext uri="{FF2B5EF4-FFF2-40B4-BE49-F238E27FC236}">
                <a16:creationId xmlns:a16="http://schemas.microsoft.com/office/drawing/2014/main" id="{0619BCF4-D5B8-459B-7C89-2D49E77ADC61}"/>
              </a:ext>
            </a:extLst>
          </p:cNvPr>
          <p:cNvSpPr/>
          <p:nvPr/>
        </p:nvSpPr>
        <p:spPr>
          <a:xfrm>
            <a:off x="9029773" y="6195373"/>
            <a:ext cx="1480679" cy="17222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sk-SK" sz="1100" b="0" i="0" u="none" strike="noStrike" kern="1200" spc="0">
                <a:ln>
                  <a:noFill/>
                </a:ln>
                <a:latin typeface="Amazon Ember" pitchFamily="18"/>
                <a:ea typeface="Microsoft YaHei" pitchFamily="2"/>
                <a:cs typeface="Lucida Sans" pitchFamily="2"/>
              </a:rPr>
              <a:t>Transit Gateway att.</a:t>
            </a:r>
          </a:p>
        </p:txBody>
      </p:sp>
      <p:sp>
        <p:nvSpPr>
          <p:cNvPr id="168" name="TextBox 38">
            <a:extLst>
              <a:ext uri="{FF2B5EF4-FFF2-40B4-BE49-F238E27FC236}">
                <a16:creationId xmlns:a16="http://schemas.microsoft.com/office/drawing/2014/main" id="{329208FC-B369-4D8D-9AA6-9FB4D51DCDDB}"/>
              </a:ext>
            </a:extLst>
          </p:cNvPr>
          <p:cNvSpPr/>
          <p:nvPr/>
        </p:nvSpPr>
        <p:spPr>
          <a:xfrm>
            <a:off x="1953170" y="6168944"/>
            <a:ext cx="981219" cy="17222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sk-SK" sz="1100" b="0" i="0" u="none" strike="noStrike" kern="1200" spc="0" dirty="0" err="1">
                <a:ln>
                  <a:noFill/>
                </a:ln>
                <a:latin typeface="Amazon Ember" pitchFamily="18"/>
                <a:ea typeface="Microsoft YaHei" pitchFamily="2"/>
                <a:cs typeface="Lucida Sans" pitchFamily="2"/>
              </a:rPr>
              <a:t>Transit</a:t>
            </a:r>
            <a:r>
              <a:rPr lang="sk-SK" sz="1100" b="0" i="0" u="none" strike="noStrike" kern="1200" spc="0" dirty="0">
                <a:ln>
                  <a:noFill/>
                </a:ln>
                <a:latin typeface="Amazon Ember" pitchFamily="18"/>
                <a:ea typeface="Microsoft YaHei" pitchFamily="2"/>
                <a:cs typeface="Lucida Sans" pitchFamily="2"/>
              </a:rPr>
              <a:t> </a:t>
            </a:r>
            <a:r>
              <a:rPr lang="sk-SK" sz="1100" b="0" i="0" u="none" strike="noStrike" kern="1200" spc="0" dirty="0" err="1">
                <a:ln>
                  <a:noFill/>
                </a:ln>
                <a:latin typeface="Amazon Ember" pitchFamily="18"/>
                <a:ea typeface="Microsoft YaHei" pitchFamily="2"/>
                <a:cs typeface="Lucida Sans" pitchFamily="2"/>
              </a:rPr>
              <a:t>Gateway</a:t>
            </a:r>
            <a:endParaRPr lang="sk-SK" sz="1100" b="0" i="0" u="none" strike="noStrike" kern="1200" spc="0" dirty="0">
              <a:ln>
                <a:noFill/>
              </a:ln>
              <a:latin typeface="Amazon Ember" pitchFamily="18"/>
              <a:ea typeface="Microsoft YaHei" pitchFamily="2"/>
              <a:cs typeface="Lucida Sans" pitchFamily="2"/>
            </a:endParaRPr>
          </a:p>
        </p:txBody>
      </p:sp>
      <p:pic>
        <p:nvPicPr>
          <p:cNvPr id="169" name="Picture 13">
            <a:extLst>
              <a:ext uri="{FF2B5EF4-FFF2-40B4-BE49-F238E27FC236}">
                <a16:creationId xmlns:a16="http://schemas.microsoft.com/office/drawing/2014/main" id="{26D929BD-1C6D-65E6-D298-16DD6E346FF3}"/>
              </a:ext>
            </a:extLst>
          </p:cNvPr>
          <p:cNvPicPr>
            <a:picLocks noChangeAspect="1"/>
          </p:cNvPicPr>
          <p:nvPr/>
        </p:nvPicPr>
        <p:blipFill>
          <a:blip r:embed="rId11">
            <a:lum/>
            <a:alphaModFix/>
          </a:blip>
          <a:srcRect/>
          <a:stretch>
            <a:fillRect/>
          </a:stretch>
        </p:blipFill>
        <p:spPr>
          <a:xfrm>
            <a:off x="2191613" y="5647856"/>
            <a:ext cx="507600" cy="50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Picture 5">
            <a:extLst>
              <a:ext uri="{FF2B5EF4-FFF2-40B4-BE49-F238E27FC236}">
                <a16:creationId xmlns:a16="http://schemas.microsoft.com/office/drawing/2014/main" id="{778AE577-4DB5-5232-19BD-E551AAC21236}"/>
              </a:ext>
            </a:extLst>
          </p:cNvPr>
          <p:cNvPicPr>
            <a:picLocks noChangeAspect="1"/>
          </p:cNvPicPr>
          <p:nvPr/>
        </p:nvPicPr>
        <p:blipFill>
          <a:blip r:embed="rId10">
            <a:lum/>
            <a:alphaModFix/>
          </a:blip>
          <a:srcRect/>
          <a:stretch>
            <a:fillRect/>
          </a:stretch>
        </p:blipFill>
        <p:spPr>
          <a:xfrm>
            <a:off x="9203971" y="5633276"/>
            <a:ext cx="536760" cy="53676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8">
            <a:extLst>
              <a:ext uri="{FF2B5EF4-FFF2-40B4-BE49-F238E27FC236}">
                <a16:creationId xmlns:a16="http://schemas.microsoft.com/office/drawing/2014/main" id="{13DD6F30-F96E-50FC-21CC-D14A7EF23461}"/>
              </a:ext>
            </a:extLst>
          </p:cNvPr>
          <p:cNvSpPr/>
          <p:nvPr/>
        </p:nvSpPr>
        <p:spPr>
          <a:xfrm>
            <a:off x="4885214" y="3093238"/>
            <a:ext cx="2830680" cy="353873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15840">
            <a:solidFill>
              <a:srgbClr val="8C4FFF"/>
            </a:solidFill>
            <a:prstDash val="solid"/>
            <a:miter/>
          </a:ln>
        </p:spPr>
        <p:txBody>
          <a:bodyPr vert="horz" wrap="square" lIns="502920" tIns="91440" rIns="90000" bIns="45000" anchor="t" anchorCtr="0" compatLnSpc="0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sk-SK" sz="1000" b="0" i="0" u="none" strike="noStrike" kern="1200" spc="0" dirty="0">
                <a:ln>
                  <a:noFill/>
                </a:ln>
                <a:latin typeface="Arial" pitchFamily="34"/>
                <a:ea typeface="Microsoft YaHei" pitchFamily="2"/>
                <a:cs typeface="Arial" pitchFamily="34"/>
              </a:rPr>
              <a:t>Service VPC</a:t>
            </a:r>
          </a:p>
        </p:txBody>
      </p:sp>
      <p:pic>
        <p:nvPicPr>
          <p:cNvPr id="11" name="Graphic 9">
            <a:extLst>
              <a:ext uri="{FF2B5EF4-FFF2-40B4-BE49-F238E27FC236}">
                <a16:creationId xmlns:a16="http://schemas.microsoft.com/office/drawing/2014/main" id="{256B97EC-68FE-9F01-A440-B069EA6414BA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877484" y="3089968"/>
            <a:ext cx="427680" cy="451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2" descr="(icon)">
            <a:extLst>
              <a:ext uri="{FF2B5EF4-FFF2-40B4-BE49-F238E27FC236}">
                <a16:creationId xmlns:a16="http://schemas.microsoft.com/office/drawing/2014/main" id="{7F03722A-644D-2142-520E-AEFFED47E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500" y="3768905"/>
            <a:ext cx="494500" cy="49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39">
            <a:extLst>
              <a:ext uri="{FF2B5EF4-FFF2-40B4-BE49-F238E27FC236}">
                <a16:creationId xmlns:a16="http://schemas.microsoft.com/office/drawing/2014/main" id="{35244CD8-5397-1D92-B474-F15C98FF0413}"/>
              </a:ext>
            </a:extLst>
          </p:cNvPr>
          <p:cNvSpPr/>
          <p:nvPr/>
        </p:nvSpPr>
        <p:spPr>
          <a:xfrm>
            <a:off x="5131791" y="4340242"/>
            <a:ext cx="2480108" cy="35343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t" anchorCtr="0" compatLnSpc="0">
            <a:spAutoFit/>
          </a:bodyPr>
          <a:lstStyle/>
          <a:p>
            <a:pPr lvl="0">
              <a:defRPr sz="1800"/>
            </a:pPr>
            <a:r>
              <a:rPr lang="sk-SK" sz="1100" dirty="0">
                <a:latin typeface="Amazon Ember" pitchFamily="18"/>
                <a:ea typeface="Microsoft YaHei" pitchFamily="2"/>
                <a:cs typeface="Lucida Sans" pitchFamily="2"/>
              </a:rPr>
              <a:t>Log </a:t>
            </a:r>
            <a:r>
              <a:rPr lang="sk-SK" sz="1100" dirty="0" err="1">
                <a:latin typeface="Amazon Ember" pitchFamily="18"/>
                <a:ea typeface="Microsoft YaHei" pitchFamily="2"/>
                <a:cs typeface="Lucida Sans" pitchFamily="2"/>
              </a:rPr>
              <a:t>gathering</a:t>
            </a:r>
            <a:r>
              <a:rPr lang="sk-SK" sz="1100" dirty="0">
                <a:latin typeface="Amazon Ember" pitchFamily="18"/>
                <a:ea typeface="Microsoft YaHei" pitchFamily="2"/>
                <a:cs typeface="Lucida Sans" pitchFamily="2"/>
              </a:rPr>
              <a:t> and </a:t>
            </a:r>
            <a:r>
              <a:rPr lang="sk-SK" sz="1100" dirty="0" err="1">
                <a:latin typeface="Amazon Ember" pitchFamily="18"/>
                <a:ea typeface="Microsoft YaHei" pitchFamily="2"/>
                <a:cs typeface="Lucida Sans" pitchFamily="2"/>
              </a:rPr>
              <a:t>Analytics</a:t>
            </a:r>
            <a:r>
              <a:rPr lang="sk-SK" sz="1100" dirty="0">
                <a:latin typeface="Amazon Ember" pitchFamily="18"/>
                <a:ea typeface="Microsoft YaHei" pitchFamily="2"/>
                <a:cs typeface="Lucida Sans" pitchFamily="2"/>
              </a:rPr>
              <a:t>:</a:t>
            </a:r>
          </a:p>
          <a:p>
            <a:pPr lvl="0">
              <a:defRPr sz="1800"/>
            </a:pPr>
            <a:r>
              <a:rPr lang="sk-SK" sz="1100" dirty="0" err="1">
                <a:latin typeface="Amazon Ember" pitchFamily="18"/>
                <a:ea typeface="Microsoft YaHei" pitchFamily="2"/>
                <a:cs typeface="Lucida Sans" pitchFamily="2"/>
              </a:rPr>
              <a:t>Athena</a:t>
            </a:r>
            <a:r>
              <a:rPr lang="sk-SK" sz="1100" dirty="0">
                <a:latin typeface="Amazon Ember" pitchFamily="18"/>
                <a:ea typeface="Microsoft YaHei" pitchFamily="2"/>
                <a:cs typeface="Lucida Sans" pitchFamily="2"/>
              </a:rPr>
              <a:t> , </a:t>
            </a:r>
            <a:r>
              <a:rPr lang="sk-SK" sz="1100" dirty="0" err="1">
                <a:latin typeface="Amazon Ember" pitchFamily="18"/>
                <a:ea typeface="Microsoft YaHei" pitchFamily="2"/>
                <a:cs typeface="Lucida Sans" pitchFamily="2"/>
              </a:rPr>
              <a:t>Synthetics</a:t>
            </a:r>
            <a:r>
              <a:rPr lang="sk-SK" sz="1100" dirty="0">
                <a:latin typeface="Amazon Ember" pitchFamily="18"/>
                <a:ea typeface="Microsoft YaHei" pitchFamily="2"/>
                <a:cs typeface="Lucida Sans" pitchFamily="2"/>
              </a:rPr>
              <a:t>, etc... </a:t>
            </a:r>
            <a:endParaRPr lang="sk-SK" sz="1100" b="0" i="0" u="none" strike="noStrike" kern="1200" spc="0" dirty="0">
              <a:ln>
                <a:noFill/>
              </a:ln>
              <a:latin typeface="Amazon Ember" pitchFamily="18"/>
              <a:ea typeface="Microsoft YaHei" pitchFamily="2"/>
              <a:cs typeface="Lucida Sans" pitchFamily="2"/>
            </a:endParaRPr>
          </a:p>
        </p:txBody>
      </p:sp>
      <p:pic>
        <p:nvPicPr>
          <p:cNvPr id="14" name="Picture 4" descr="(icon)">
            <a:extLst>
              <a:ext uri="{FF2B5EF4-FFF2-40B4-BE49-F238E27FC236}">
                <a16:creationId xmlns:a16="http://schemas.microsoft.com/office/drawing/2014/main" id="{6CA5EC80-FF8E-E0BB-FDAF-43FF20AFA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285" y="3778575"/>
            <a:ext cx="498266" cy="498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(icon)">
            <a:extLst>
              <a:ext uri="{FF2B5EF4-FFF2-40B4-BE49-F238E27FC236}">
                <a16:creationId xmlns:a16="http://schemas.microsoft.com/office/drawing/2014/main" id="{ABDAA6BD-9FDB-E359-2388-CA3562C5A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915" y="3781629"/>
            <a:ext cx="498266" cy="498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6062160-3BBB-5364-AB6C-4552B4B70BC4}"/>
              </a:ext>
            </a:extLst>
          </p:cNvPr>
          <p:cNvCxnSpPr>
            <a:cxnSpLocks/>
          </p:cNvCxnSpPr>
          <p:nvPr/>
        </p:nvCxnSpPr>
        <p:spPr>
          <a:xfrm flipV="1">
            <a:off x="2742429" y="5901656"/>
            <a:ext cx="6461542" cy="4431"/>
          </a:xfrm>
          <a:prstGeom prst="line">
            <a:avLst/>
          </a:prstGeom>
          <a:ln w="190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26">
            <a:extLst>
              <a:ext uri="{FF2B5EF4-FFF2-40B4-BE49-F238E27FC236}">
                <a16:creationId xmlns:a16="http://schemas.microsoft.com/office/drawing/2014/main" id="{6E645F2F-FE0F-6F35-3820-B3C17B85FFC9}"/>
              </a:ext>
            </a:extLst>
          </p:cNvPr>
          <p:cNvSpPr/>
          <p:nvPr/>
        </p:nvSpPr>
        <p:spPr>
          <a:xfrm>
            <a:off x="5152961" y="5177627"/>
            <a:ext cx="2057400" cy="12596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15840">
            <a:solidFill>
              <a:srgbClr val="7AA116"/>
            </a:solidFill>
            <a:custDash>
              <a:ds d="400000" sp="100000"/>
            </a:custDash>
            <a:miter/>
          </a:ln>
        </p:spPr>
        <p:txBody>
          <a:bodyPr vert="horz" wrap="square" lIns="502920" tIns="91440" rIns="90000" bIns="45720" anchor="t" anchorCtr="0" compatLnSpc="0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sk-SK" sz="1000" b="0" i="0" u="none" strike="noStrike" kern="1200" spc="0">
                <a:ln>
                  <a:noFill/>
                </a:ln>
                <a:latin typeface="Arial" pitchFamily="34"/>
                <a:ea typeface="Microsoft YaHei" pitchFamily="2"/>
                <a:cs typeface="Arial" pitchFamily="34"/>
              </a:rPr>
              <a:t>Private subnet</a:t>
            </a:r>
          </a:p>
        </p:txBody>
      </p:sp>
      <p:pic>
        <p:nvPicPr>
          <p:cNvPr id="18" name="Picture 5">
            <a:extLst>
              <a:ext uri="{FF2B5EF4-FFF2-40B4-BE49-F238E27FC236}">
                <a16:creationId xmlns:a16="http://schemas.microsoft.com/office/drawing/2014/main" id="{CA1EDE6D-8F0E-322F-5966-B15A256569B5}"/>
              </a:ext>
            </a:extLst>
          </p:cNvPr>
          <p:cNvPicPr>
            <a:picLocks noChangeAspect="1"/>
          </p:cNvPicPr>
          <p:nvPr/>
        </p:nvPicPr>
        <p:blipFill>
          <a:blip r:embed="rId10">
            <a:lum/>
            <a:alphaModFix/>
          </a:blip>
          <a:srcRect/>
          <a:stretch>
            <a:fillRect/>
          </a:stretch>
        </p:blipFill>
        <p:spPr>
          <a:xfrm>
            <a:off x="6456161" y="5637707"/>
            <a:ext cx="536760" cy="536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raphic 28">
            <a:extLst>
              <a:ext uri="{FF2B5EF4-FFF2-40B4-BE49-F238E27FC236}">
                <a16:creationId xmlns:a16="http://schemas.microsoft.com/office/drawing/2014/main" id="{7369B52A-6901-63B3-6EB0-D3393D3F3549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5151161" y="5169347"/>
            <a:ext cx="380520" cy="3805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7315CFA-7D5D-0708-D4C3-5498C763B71B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2742429" y="5906087"/>
            <a:ext cx="3713732" cy="0"/>
          </a:xfrm>
          <a:prstGeom prst="line">
            <a:avLst/>
          </a:prstGeom>
          <a:ln w="190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096ED58-872B-F5B7-FDAB-7DB88843BDFB}"/>
              </a:ext>
            </a:extLst>
          </p:cNvPr>
          <p:cNvCxnSpPr>
            <a:stCxn id="18" idx="3"/>
          </p:cNvCxnSpPr>
          <p:nvPr/>
        </p:nvCxnSpPr>
        <p:spPr>
          <a:xfrm flipV="1">
            <a:off x="6992921" y="5901656"/>
            <a:ext cx="2211050" cy="4431"/>
          </a:xfrm>
          <a:prstGeom prst="line">
            <a:avLst/>
          </a:prstGeom>
          <a:ln w="190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13">
            <a:extLst>
              <a:ext uri="{FF2B5EF4-FFF2-40B4-BE49-F238E27FC236}">
                <a16:creationId xmlns:a16="http://schemas.microsoft.com/office/drawing/2014/main" id="{6E24F94E-7DD9-8C55-1FBE-6507A8E0C64C}"/>
              </a:ext>
            </a:extLst>
          </p:cNvPr>
          <p:cNvPicPr>
            <a:picLocks noChangeAspect="1"/>
          </p:cNvPicPr>
          <p:nvPr/>
        </p:nvPicPr>
        <p:blipFill>
          <a:blip r:embed="rId11">
            <a:lum/>
            <a:alphaModFix/>
          </a:blip>
          <a:srcRect/>
          <a:stretch>
            <a:fillRect/>
          </a:stretch>
        </p:blipFill>
        <p:spPr>
          <a:xfrm>
            <a:off x="7896709" y="5662436"/>
            <a:ext cx="507600" cy="5076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TextBox 38">
            <a:extLst>
              <a:ext uri="{FF2B5EF4-FFF2-40B4-BE49-F238E27FC236}">
                <a16:creationId xmlns:a16="http://schemas.microsoft.com/office/drawing/2014/main" id="{7254711A-E58F-3F11-CBF3-35179B850B04}"/>
              </a:ext>
            </a:extLst>
          </p:cNvPr>
          <p:cNvSpPr/>
          <p:nvPr/>
        </p:nvSpPr>
        <p:spPr>
          <a:xfrm>
            <a:off x="7569435" y="6279253"/>
            <a:ext cx="1480679" cy="17222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sk-SK" sz="1100" b="0" i="0" u="none" strike="noStrike" kern="1200" spc="0" dirty="0" err="1">
                <a:ln>
                  <a:noFill/>
                </a:ln>
                <a:latin typeface="Amazon Ember" pitchFamily="18"/>
                <a:ea typeface="Microsoft YaHei" pitchFamily="2"/>
                <a:cs typeface="Lucida Sans" pitchFamily="2"/>
              </a:rPr>
              <a:t>Transit</a:t>
            </a:r>
            <a:r>
              <a:rPr lang="sk-SK" sz="1100" b="0" i="0" u="none" strike="noStrike" kern="1200" spc="0" dirty="0">
                <a:ln>
                  <a:noFill/>
                </a:ln>
                <a:latin typeface="Amazon Ember" pitchFamily="18"/>
                <a:ea typeface="Microsoft YaHei" pitchFamily="2"/>
                <a:cs typeface="Lucida Sans" pitchFamily="2"/>
              </a:rPr>
              <a:t> </a:t>
            </a:r>
            <a:r>
              <a:rPr lang="sk-SK" sz="1100" b="0" i="0" u="none" strike="noStrike" kern="1200" spc="0" dirty="0" err="1">
                <a:ln>
                  <a:noFill/>
                </a:ln>
                <a:latin typeface="Amazon Ember" pitchFamily="18"/>
                <a:ea typeface="Microsoft YaHei" pitchFamily="2"/>
                <a:cs typeface="Lucida Sans" pitchFamily="2"/>
              </a:rPr>
              <a:t>Gateway</a:t>
            </a:r>
            <a:endParaRPr lang="sk-SK" sz="1100" b="0" i="0" u="none" strike="noStrike" kern="1200" spc="0" dirty="0">
              <a:ln>
                <a:noFill/>
              </a:ln>
              <a:latin typeface="Amazon Ember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31" name="Titel 1">
            <a:extLst>
              <a:ext uri="{FF2B5EF4-FFF2-40B4-BE49-F238E27FC236}">
                <a16:creationId xmlns:a16="http://schemas.microsoft.com/office/drawing/2014/main" id="{A1BADC9C-5F06-C100-5257-83FA4A94ABD8}"/>
              </a:ext>
            </a:extLst>
          </p:cNvPr>
          <p:cNvSpPr txBox="1">
            <a:spLocks/>
          </p:cNvSpPr>
          <p:nvPr/>
        </p:nvSpPr>
        <p:spPr bwMode="gray">
          <a:xfrm>
            <a:off x="9023852" y="4086590"/>
            <a:ext cx="2109870" cy="30492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/>
              <a:t>Whitelist</a:t>
            </a:r>
          </a:p>
        </p:txBody>
      </p:sp>
      <p:sp>
        <p:nvSpPr>
          <p:cNvPr id="32" name="Titel 1">
            <a:extLst>
              <a:ext uri="{FF2B5EF4-FFF2-40B4-BE49-F238E27FC236}">
                <a16:creationId xmlns:a16="http://schemas.microsoft.com/office/drawing/2014/main" id="{A77A160F-640B-768A-98EF-3FF8B12E17F7}"/>
              </a:ext>
            </a:extLst>
          </p:cNvPr>
          <p:cNvSpPr txBox="1">
            <a:spLocks/>
          </p:cNvSpPr>
          <p:nvPr/>
        </p:nvSpPr>
        <p:spPr bwMode="gray">
          <a:xfrm>
            <a:off x="9029772" y="4439043"/>
            <a:ext cx="2109870" cy="30492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/>
              <a:t>Logs in CloudWatch</a:t>
            </a: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D821CB23-3E7A-C76C-D196-863F6F94F132}"/>
              </a:ext>
            </a:extLst>
          </p:cNvPr>
          <p:cNvGrpSpPr>
            <a:grpSpLocks noChangeAspect="1"/>
          </p:cNvGrpSpPr>
          <p:nvPr/>
        </p:nvGrpSpPr>
        <p:grpSpPr>
          <a:xfrm>
            <a:off x="8984445" y="3663336"/>
            <a:ext cx="2057400" cy="1259639"/>
            <a:chOff x="8984445" y="3663336"/>
            <a:chExt cx="2057400" cy="1259639"/>
          </a:xfrm>
        </p:grpSpPr>
        <p:sp>
          <p:nvSpPr>
            <p:cNvPr id="74" name="Rectangle 19">
              <a:extLst>
                <a:ext uri="{FF2B5EF4-FFF2-40B4-BE49-F238E27FC236}">
                  <a16:creationId xmlns:a16="http://schemas.microsoft.com/office/drawing/2014/main" id="{46A5B80E-644C-B00F-E2EC-E5E492855486}"/>
                </a:ext>
              </a:extLst>
            </p:cNvPr>
            <p:cNvSpPr/>
            <p:nvPr/>
          </p:nvSpPr>
          <p:spPr>
            <a:xfrm>
              <a:off x="8984445" y="3663336"/>
              <a:ext cx="2057400" cy="125963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 w="15840">
              <a:solidFill>
                <a:srgbClr val="FF0000"/>
              </a:solidFill>
              <a:custDash>
                <a:ds d="400000" sp="100000"/>
              </a:custDash>
              <a:miter/>
            </a:ln>
          </p:spPr>
          <p:txBody>
            <a:bodyPr vert="horz" wrap="square" lIns="502920" tIns="91440" rIns="90000" bIns="45720" anchor="t" anchorCtr="0" compatLnSpc="0">
              <a:no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endParaRPr lang="sk-SK" sz="1000" b="0" i="0" u="none" strike="noStrike" kern="1200" spc="0">
                <a:ln>
                  <a:noFill/>
                </a:ln>
                <a:latin typeface="Arial" pitchFamily="34"/>
                <a:ea typeface="Microsoft YaHei" pitchFamily="2"/>
                <a:cs typeface="Arial" pitchFamily="34"/>
              </a:endParaRPr>
            </a:p>
          </p:txBody>
        </p:sp>
        <p:pic>
          <p:nvPicPr>
            <p:cNvPr id="75" name="Graphic 20">
              <a:extLst>
                <a:ext uri="{FF2B5EF4-FFF2-40B4-BE49-F238E27FC236}">
                  <a16:creationId xmlns:a16="http://schemas.microsoft.com/office/drawing/2014/main" id="{C920F765-FBC7-1FFB-1F01-885EBCAA76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lum/>
              <a:alphaModFix/>
            </a:blip>
            <a:srcRect/>
            <a:stretch>
              <a:fillRect/>
            </a:stretch>
          </p:blipFill>
          <p:spPr>
            <a:xfrm>
              <a:off x="8984445" y="3663336"/>
              <a:ext cx="380520" cy="38052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1" name="TextBox 39">
            <a:extLst>
              <a:ext uri="{FF2B5EF4-FFF2-40B4-BE49-F238E27FC236}">
                <a16:creationId xmlns:a16="http://schemas.microsoft.com/office/drawing/2014/main" id="{C75B0E2D-9DC0-546D-72CE-1960D15A4A05}"/>
              </a:ext>
            </a:extLst>
          </p:cNvPr>
          <p:cNvSpPr/>
          <p:nvPr/>
        </p:nvSpPr>
        <p:spPr>
          <a:xfrm>
            <a:off x="6209344" y="6172916"/>
            <a:ext cx="1444873" cy="14619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sk-SK" sz="1000" b="0" i="0" u="none" strike="noStrike" kern="1200" spc="0" dirty="0" err="1">
                <a:ln>
                  <a:noFill/>
                </a:ln>
                <a:latin typeface="+mj-lt"/>
                <a:ea typeface="Microsoft YaHei" pitchFamily="2"/>
                <a:cs typeface="Lucida Sans" pitchFamily="2"/>
              </a:rPr>
              <a:t>Transit</a:t>
            </a:r>
            <a:r>
              <a:rPr lang="sk-SK" sz="1000" b="0" i="0" u="none" strike="noStrike" kern="1200" spc="0" dirty="0">
                <a:ln>
                  <a:noFill/>
                </a:ln>
                <a:latin typeface="+mj-lt"/>
                <a:ea typeface="Microsoft YaHei" pitchFamily="2"/>
                <a:cs typeface="Lucida Sans" pitchFamily="2"/>
              </a:rPr>
              <a:t> </a:t>
            </a:r>
            <a:r>
              <a:rPr lang="sk-SK" sz="1000" b="0" i="0" u="none" strike="noStrike" kern="1200" spc="0" dirty="0" err="1">
                <a:ln>
                  <a:noFill/>
                </a:ln>
                <a:latin typeface="+mj-lt"/>
                <a:ea typeface="Microsoft YaHei" pitchFamily="2"/>
                <a:cs typeface="Lucida Sans" pitchFamily="2"/>
              </a:rPr>
              <a:t>Gateway</a:t>
            </a:r>
            <a:r>
              <a:rPr lang="sk-SK" sz="1000" b="0" i="0" u="none" strike="noStrike" kern="1200" spc="0" dirty="0">
                <a:ln>
                  <a:noFill/>
                </a:ln>
                <a:latin typeface="+mj-lt"/>
                <a:ea typeface="Microsoft YaHei" pitchFamily="2"/>
                <a:cs typeface="Lucida Sans" pitchFamily="2"/>
              </a:rPr>
              <a:t> </a:t>
            </a:r>
            <a:r>
              <a:rPr lang="sk-SK" sz="1000" b="0" i="0" u="none" strike="noStrike" kern="1200" spc="0" dirty="0" err="1">
                <a:ln>
                  <a:noFill/>
                </a:ln>
                <a:latin typeface="+mj-lt"/>
                <a:ea typeface="Microsoft YaHei" pitchFamily="2"/>
                <a:cs typeface="Lucida Sans" pitchFamily="2"/>
              </a:rPr>
              <a:t>att</a:t>
            </a:r>
            <a:r>
              <a:rPr lang="sk-SK" sz="1000" b="0" i="0" u="none" strike="noStrike" kern="1200" spc="0" dirty="0">
                <a:ln>
                  <a:noFill/>
                </a:ln>
                <a:latin typeface="+mj-lt"/>
                <a:ea typeface="Microsoft YaHei" pitchFamily="2"/>
                <a:cs typeface="Lucida Sans" pitchFamily="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2228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imple background Stock Images - Search Stock Images on Everypixel">
            <a:extLst>
              <a:ext uri="{FF2B5EF4-FFF2-40B4-BE49-F238E27FC236}">
                <a16:creationId xmlns:a16="http://schemas.microsoft.com/office/drawing/2014/main" id="{9A5BF201-B472-FED4-4E12-C333C723B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879928-A044-5A1C-5A08-87543205B12E}"/>
              </a:ext>
            </a:extLst>
          </p:cNvPr>
          <p:cNvSpPr txBox="1"/>
          <p:nvPr/>
        </p:nvSpPr>
        <p:spPr>
          <a:xfrm>
            <a:off x="1159099" y="139091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44000" indent="-144000" algn="l"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</a:pPr>
            <a:endParaRPr lang="en-SK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E0053A9F-4947-02EB-100E-EF5DDD538ABA}"/>
              </a:ext>
            </a:extLst>
          </p:cNvPr>
          <p:cNvSpPr txBox="1">
            <a:spLocks/>
          </p:cNvSpPr>
          <p:nvPr/>
        </p:nvSpPr>
        <p:spPr bwMode="gray">
          <a:xfrm>
            <a:off x="7588450" y="2325950"/>
            <a:ext cx="4758295" cy="241362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3</a:t>
            </a:r>
            <a:r>
              <a:rPr lang="en-US" sz="2400" baseline="30000" dirty="0"/>
              <a:t>rd</a:t>
            </a:r>
            <a:r>
              <a:rPr lang="en-US" sz="2400" dirty="0"/>
              <a:t> party proxy in EC2 / Container</a:t>
            </a:r>
          </a:p>
          <a:p>
            <a:endParaRPr lang="en-US" sz="2400" dirty="0"/>
          </a:p>
          <a:p>
            <a:r>
              <a:rPr lang="en-US" sz="2400" dirty="0"/>
              <a:t>3</a:t>
            </a:r>
            <a:r>
              <a:rPr lang="en-US" sz="2400" baseline="30000" dirty="0"/>
              <a:t>rd</a:t>
            </a:r>
            <a:r>
              <a:rPr lang="en-US" sz="2400" dirty="0"/>
              <a:t> party appliance in GWLB</a:t>
            </a:r>
          </a:p>
          <a:p>
            <a:endParaRPr lang="en-US" sz="2400" dirty="0"/>
          </a:p>
          <a:p>
            <a:r>
              <a:rPr lang="en-US" sz="2400" dirty="0"/>
              <a:t>AWS native options</a:t>
            </a:r>
          </a:p>
          <a:p>
            <a:endParaRPr lang="en-US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1C62EA-63F6-C2A0-C828-303CD385126B}"/>
              </a:ext>
            </a:extLst>
          </p:cNvPr>
          <p:cNvSpPr/>
          <p:nvPr/>
        </p:nvSpPr>
        <p:spPr>
          <a:xfrm>
            <a:off x="-1069145" y="1103586"/>
            <a:ext cx="6949440" cy="422515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SK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2077CFC-0127-4274-A937-420CEE5B7D5A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0" y="3069000"/>
            <a:ext cx="5880295" cy="7200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Forward proxy options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in AWS</a:t>
            </a:r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06148325-1A2F-36C2-CA7D-75D2FE337B12}"/>
              </a:ext>
            </a:extLst>
          </p:cNvPr>
          <p:cNvSpPr txBox="1">
            <a:spLocks/>
          </p:cNvSpPr>
          <p:nvPr/>
        </p:nvSpPr>
        <p:spPr bwMode="gray">
          <a:xfrm>
            <a:off x="0" y="6480000"/>
            <a:ext cx="12192000" cy="378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6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0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TeleNeo Office ExtraBold"/>
                <a:ea typeface="+mn-ea"/>
                <a:cs typeface="+mn-cs"/>
              </a:rPr>
              <a:t>More on network security | Michl Salanci | Deutsche Telekom Systems Solutions Slovakia | AWS Community Days Switzerland | 27. 6. 2024</a:t>
            </a:r>
          </a:p>
        </p:txBody>
      </p:sp>
    </p:spTree>
    <p:extLst>
      <p:ext uri="{BB962C8B-B14F-4D97-AF65-F5344CB8AC3E}">
        <p14:creationId xmlns:p14="http://schemas.microsoft.com/office/powerpoint/2010/main" val="41056733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Simple background Stock Images - Search Stock Images on Everypixel">
            <a:extLst>
              <a:ext uri="{FF2B5EF4-FFF2-40B4-BE49-F238E27FC236}">
                <a16:creationId xmlns:a16="http://schemas.microsoft.com/office/drawing/2014/main" id="{8FDC74B2-1882-E946-C5CF-27A059666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879928-A044-5A1C-5A08-87543205B12E}"/>
              </a:ext>
            </a:extLst>
          </p:cNvPr>
          <p:cNvSpPr txBox="1"/>
          <p:nvPr/>
        </p:nvSpPr>
        <p:spPr>
          <a:xfrm>
            <a:off x="1159099" y="139091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44000" indent="-144000" algn="l"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</a:pPr>
            <a:endParaRPr lang="en-S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A4DB312-E762-AC9B-87A3-4AB7032626E7}"/>
              </a:ext>
            </a:extLst>
          </p:cNvPr>
          <p:cNvSpPr txBox="1">
            <a:spLocks/>
          </p:cNvSpPr>
          <p:nvPr/>
        </p:nvSpPr>
        <p:spPr bwMode="gray">
          <a:xfrm>
            <a:off x="630438" y="2636594"/>
            <a:ext cx="2955725" cy="49570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EC2 vs Serverless ?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8E2B5BB6-F076-8EE9-F681-C0A17A0E4CD8}"/>
              </a:ext>
            </a:extLst>
          </p:cNvPr>
          <p:cNvSpPr txBox="1">
            <a:spLocks/>
          </p:cNvSpPr>
          <p:nvPr/>
        </p:nvSpPr>
        <p:spPr bwMode="gray">
          <a:xfrm>
            <a:off x="630437" y="3347705"/>
            <a:ext cx="3455789" cy="49570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AWS native vs 3</a:t>
            </a:r>
            <a:r>
              <a:rPr lang="en-US" sz="2400" baseline="30000" dirty="0"/>
              <a:t>rd</a:t>
            </a:r>
            <a:r>
              <a:rPr lang="en-US" sz="2400" dirty="0"/>
              <a:t> party?</a:t>
            </a:r>
          </a:p>
        </p:txBody>
      </p:sp>
      <p:pic>
        <p:nvPicPr>
          <p:cNvPr id="11" name="Picture 10" descr="3D black question marks with one yellow question mark">
            <a:extLst>
              <a:ext uri="{FF2B5EF4-FFF2-40B4-BE49-F238E27FC236}">
                <a16:creationId xmlns:a16="http://schemas.microsoft.com/office/drawing/2014/main" id="{C6A208CB-FA37-0AE7-6B6C-64EB2D77456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867" r="16513"/>
          <a:stretch/>
        </p:blipFill>
        <p:spPr>
          <a:xfrm>
            <a:off x="5314950" y="1"/>
            <a:ext cx="6877050" cy="6857999"/>
          </a:xfrm>
          <a:prstGeom prst="rect">
            <a:avLst/>
          </a:prstGeom>
        </p:spPr>
      </p:pic>
      <p:sp>
        <p:nvSpPr>
          <p:cNvPr id="3" name="Untertitel 2">
            <a:extLst>
              <a:ext uri="{FF2B5EF4-FFF2-40B4-BE49-F238E27FC236}">
                <a16:creationId xmlns:a16="http://schemas.microsoft.com/office/drawing/2014/main" id="{C9AF65DF-C155-6779-B661-9BE7157C2A5D}"/>
              </a:ext>
            </a:extLst>
          </p:cNvPr>
          <p:cNvSpPr txBox="1">
            <a:spLocks/>
          </p:cNvSpPr>
          <p:nvPr/>
        </p:nvSpPr>
        <p:spPr bwMode="gray">
          <a:xfrm>
            <a:off x="0" y="6480000"/>
            <a:ext cx="12192000" cy="378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6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0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TeleNeo Office ExtraBold"/>
                <a:ea typeface="+mn-ea"/>
                <a:cs typeface="+mn-cs"/>
              </a:rPr>
              <a:t>More on network security | Michl Salanci | Deutsche Telekom Systems Solutions Slovakia | AWS Community Days Switzerland | 27. 6. 2024</a:t>
            </a:r>
          </a:p>
        </p:txBody>
      </p:sp>
    </p:spTree>
    <p:extLst>
      <p:ext uri="{BB962C8B-B14F-4D97-AF65-F5344CB8AC3E}">
        <p14:creationId xmlns:p14="http://schemas.microsoft.com/office/powerpoint/2010/main" val="493574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Simple background Stock Images - Search Stock Images on Everypixel">
            <a:extLst>
              <a:ext uri="{FF2B5EF4-FFF2-40B4-BE49-F238E27FC236}">
                <a16:creationId xmlns:a16="http://schemas.microsoft.com/office/drawing/2014/main" id="{FCC8CB45-5A2F-BA8B-6840-E98481299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879928-A044-5A1C-5A08-87543205B12E}"/>
              </a:ext>
            </a:extLst>
          </p:cNvPr>
          <p:cNvSpPr txBox="1"/>
          <p:nvPr/>
        </p:nvSpPr>
        <p:spPr>
          <a:xfrm>
            <a:off x="1159099" y="139091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44000" indent="-144000" algn="l"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</a:pPr>
            <a:endParaRPr lang="en-SK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9AF65DF-C155-6779-B661-9BE7157C2A5D}"/>
              </a:ext>
            </a:extLst>
          </p:cNvPr>
          <p:cNvSpPr txBox="1">
            <a:spLocks/>
          </p:cNvSpPr>
          <p:nvPr/>
        </p:nvSpPr>
        <p:spPr bwMode="gray">
          <a:xfrm>
            <a:off x="0" y="6480000"/>
            <a:ext cx="12192000" cy="378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6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0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TeleNeo Office ExtraBold"/>
                <a:ea typeface="+mn-ea"/>
                <a:cs typeface="+mn-cs"/>
              </a:rPr>
              <a:t>More on network security | Michl Salanci | Deutsche Telekom Systems Solutions Slovakia | AWS Community Days Switzerland | 27. 6. 2024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56DA9718-7652-C2F5-5429-916362C920E2}"/>
              </a:ext>
            </a:extLst>
          </p:cNvPr>
          <p:cNvSpPr txBox="1">
            <a:spLocks/>
          </p:cNvSpPr>
          <p:nvPr/>
        </p:nvSpPr>
        <p:spPr bwMode="gray">
          <a:xfrm>
            <a:off x="485776" y="389299"/>
            <a:ext cx="11229974" cy="56012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/>
              <a:t>In EC2? Serverless? AWS Native? 3rd party? 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DA6C4E-D230-A06D-EB23-CEF8112B258D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476867" y="2153982"/>
            <a:ext cx="2257424" cy="22574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1076D0BA-920D-4763-59AA-2E0142697591}"/>
              </a:ext>
            </a:extLst>
          </p:cNvPr>
          <p:cNvGrpSpPr>
            <a:grpSpLocks noChangeAspect="1"/>
          </p:cNvGrpSpPr>
          <p:nvPr/>
        </p:nvGrpSpPr>
        <p:grpSpPr>
          <a:xfrm>
            <a:off x="3456669" y="1556534"/>
            <a:ext cx="2257424" cy="1120253"/>
            <a:chOff x="3008504" y="1773452"/>
            <a:chExt cx="2257424" cy="1120253"/>
          </a:xfrm>
        </p:grpSpPr>
        <p:pic>
          <p:nvPicPr>
            <p:cNvPr id="7" name="Picture 33">
              <a:extLst>
                <a:ext uri="{FF2B5EF4-FFF2-40B4-BE49-F238E27FC236}">
                  <a16:creationId xmlns:a16="http://schemas.microsoft.com/office/drawing/2014/main" id="{B03A665C-99EA-71DE-74AD-441CC1E0D9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/>
              <a:alphaModFix/>
            </a:blip>
            <a:srcRect/>
            <a:stretch>
              <a:fillRect/>
            </a:stretch>
          </p:blipFill>
          <p:spPr>
            <a:xfrm>
              <a:off x="3008504" y="1773452"/>
              <a:ext cx="1161810" cy="112025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Titel 1">
              <a:extLst>
                <a:ext uri="{FF2B5EF4-FFF2-40B4-BE49-F238E27FC236}">
                  <a16:creationId xmlns:a16="http://schemas.microsoft.com/office/drawing/2014/main" id="{386FFBF2-B5B4-3359-10DF-BC5B1A8590BA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4219667" y="2171917"/>
              <a:ext cx="1046261" cy="378001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600" dirty="0">
                  <a:solidFill>
                    <a:schemeClr val="tx1"/>
                  </a:solidFill>
                </a:rPr>
                <a:t>Squid Proxy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F589F89-E828-BF3E-B9CE-5DB4D3419225}"/>
              </a:ext>
            </a:extLst>
          </p:cNvPr>
          <p:cNvGrpSpPr>
            <a:grpSpLocks noChangeAspect="1"/>
          </p:cNvGrpSpPr>
          <p:nvPr/>
        </p:nvGrpSpPr>
        <p:grpSpPr>
          <a:xfrm>
            <a:off x="3286799" y="2586095"/>
            <a:ext cx="2257424" cy="1447842"/>
            <a:chOff x="2838633" y="2893705"/>
            <a:chExt cx="2257424" cy="1447842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DA5675F9-C592-85EE-4E9B-F24FBFE14FC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838633" y="2893705"/>
              <a:ext cx="1501551" cy="1447842"/>
            </a:xfrm>
            <a:prstGeom prst="rect">
              <a:avLst/>
            </a:prstGeom>
          </p:spPr>
        </p:pic>
        <p:sp>
          <p:nvSpPr>
            <p:cNvPr id="13" name="Titel 1">
              <a:extLst>
                <a:ext uri="{FF2B5EF4-FFF2-40B4-BE49-F238E27FC236}">
                  <a16:creationId xmlns:a16="http://schemas.microsoft.com/office/drawing/2014/main" id="{26686577-E6E8-6292-433A-037E92595A1E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4248787" y="3455505"/>
              <a:ext cx="847270" cy="378000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600" dirty="0">
                  <a:solidFill>
                    <a:schemeClr val="tx1"/>
                  </a:solidFill>
                </a:rPr>
                <a:t>NGINX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FB98D67-AF2C-FCB3-809F-8F4B39E7EEAC}"/>
              </a:ext>
            </a:extLst>
          </p:cNvPr>
          <p:cNvGrpSpPr>
            <a:grpSpLocks noChangeAspect="1"/>
          </p:cNvGrpSpPr>
          <p:nvPr/>
        </p:nvGrpSpPr>
        <p:grpSpPr>
          <a:xfrm>
            <a:off x="3456669" y="3867658"/>
            <a:ext cx="2018788" cy="1272698"/>
            <a:chOff x="2824346" y="3712980"/>
            <a:chExt cx="2018788" cy="1272698"/>
          </a:xfrm>
        </p:grpSpPr>
        <p:pic>
          <p:nvPicPr>
            <p:cNvPr id="15" name="Picture 14" descr="A logo with blue squares&#10;&#10;Description automatically generated">
              <a:extLst>
                <a:ext uri="{FF2B5EF4-FFF2-40B4-BE49-F238E27FC236}">
                  <a16:creationId xmlns:a16="http://schemas.microsoft.com/office/drawing/2014/main" id="{C9BF80C4-AC2C-E9D3-2797-8837845DE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27504" r="25640" b="34673"/>
            <a:stretch/>
          </p:blipFill>
          <p:spPr>
            <a:xfrm>
              <a:off x="2824346" y="3712980"/>
              <a:ext cx="1161811" cy="1272698"/>
            </a:xfrm>
            <a:prstGeom prst="rect">
              <a:avLst/>
            </a:prstGeom>
          </p:spPr>
        </p:pic>
        <p:sp>
          <p:nvSpPr>
            <p:cNvPr id="19" name="Titel 1">
              <a:extLst>
                <a:ext uri="{FF2B5EF4-FFF2-40B4-BE49-F238E27FC236}">
                  <a16:creationId xmlns:a16="http://schemas.microsoft.com/office/drawing/2014/main" id="{AEC987AA-647B-E336-AF22-D50F833BB570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3995864" y="4294985"/>
              <a:ext cx="847270" cy="378000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600" dirty="0">
                  <a:solidFill>
                    <a:schemeClr val="tx1"/>
                  </a:solidFill>
                </a:rPr>
                <a:t>HA Proxy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34" name="Picture 33" descr="A logo of cubes and a circle&#10;&#10;Description automatically generated">
            <a:extLst>
              <a:ext uri="{FF2B5EF4-FFF2-40B4-BE49-F238E27FC236}">
                <a16:creationId xmlns:a16="http://schemas.microsoft.com/office/drawing/2014/main" id="{96C5AD50-C582-66DF-E9A7-5EBE9297DBC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01074" y="2123286"/>
            <a:ext cx="2257200" cy="2133605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6AC30EA0-1024-6440-35A0-55F2E4D2DB63}"/>
              </a:ext>
            </a:extLst>
          </p:cNvPr>
          <p:cNvGrpSpPr>
            <a:grpSpLocks noChangeAspect="1"/>
          </p:cNvGrpSpPr>
          <p:nvPr/>
        </p:nvGrpSpPr>
        <p:grpSpPr>
          <a:xfrm>
            <a:off x="296593" y="1434316"/>
            <a:ext cx="1776581" cy="1237915"/>
            <a:chOff x="296593" y="1434316"/>
            <a:chExt cx="1776581" cy="1237915"/>
          </a:xfrm>
        </p:grpSpPr>
        <p:pic>
          <p:nvPicPr>
            <p:cNvPr id="9" name="Picture 33">
              <a:extLst>
                <a:ext uri="{FF2B5EF4-FFF2-40B4-BE49-F238E27FC236}">
                  <a16:creationId xmlns:a16="http://schemas.microsoft.com/office/drawing/2014/main" id="{925E2CE8-F94B-518D-8E65-45C36C12D6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/>
              <a:alphaModFix/>
            </a:blip>
            <a:srcRect/>
            <a:stretch>
              <a:fillRect/>
            </a:stretch>
          </p:blipFill>
          <p:spPr>
            <a:xfrm>
              <a:off x="790249" y="1551978"/>
              <a:ext cx="1161810" cy="112025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" name="Graphic 4">
              <a:extLst>
                <a:ext uri="{FF2B5EF4-FFF2-40B4-BE49-F238E27FC236}">
                  <a16:creationId xmlns:a16="http://schemas.microsoft.com/office/drawing/2014/main" id="{DA10A5B7-B7BA-04BC-B517-D0EBD7B1987C}"/>
                </a:ext>
              </a:extLst>
            </p:cNvPr>
            <p:cNvSpPr/>
            <p:nvPr/>
          </p:nvSpPr>
          <p:spPr>
            <a:xfrm>
              <a:off x="296593" y="1434316"/>
              <a:ext cx="1776581" cy="1232860"/>
            </a:xfrm>
            <a:custGeom>
              <a:avLst/>
              <a:gdLst>
                <a:gd name="connsiteX0" fmla="*/ 500529 w 599298"/>
                <a:gd name="connsiteY0" fmla="*/ 337049 h 400905"/>
                <a:gd name="connsiteX1" fmla="*/ 527787 w 599298"/>
                <a:gd name="connsiteY1" fmla="*/ 337049 h 400905"/>
                <a:gd name="connsiteX2" fmla="*/ 527787 w 599298"/>
                <a:gd name="connsiteY2" fmla="*/ 63871 h 400905"/>
                <a:gd name="connsiteX3" fmla="*/ 500529 w 599298"/>
                <a:gd name="connsiteY3" fmla="*/ 63871 h 400905"/>
                <a:gd name="connsiteX4" fmla="*/ 500529 w 599298"/>
                <a:gd name="connsiteY4" fmla="*/ 337049 h 400905"/>
                <a:gd name="connsiteX5" fmla="*/ 429031 w 599298"/>
                <a:gd name="connsiteY5" fmla="*/ 337049 h 400905"/>
                <a:gd name="connsiteX6" fmla="*/ 456289 w 599298"/>
                <a:gd name="connsiteY6" fmla="*/ 337049 h 400905"/>
                <a:gd name="connsiteX7" fmla="*/ 456289 w 599298"/>
                <a:gd name="connsiteY7" fmla="*/ 63871 h 400905"/>
                <a:gd name="connsiteX8" fmla="*/ 429031 w 599298"/>
                <a:gd name="connsiteY8" fmla="*/ 63871 h 400905"/>
                <a:gd name="connsiteX9" fmla="*/ 429031 w 599298"/>
                <a:gd name="connsiteY9" fmla="*/ 337049 h 400905"/>
                <a:gd name="connsiteX10" fmla="*/ 357519 w 599298"/>
                <a:gd name="connsiteY10" fmla="*/ 337049 h 400905"/>
                <a:gd name="connsiteX11" fmla="*/ 384777 w 599298"/>
                <a:gd name="connsiteY11" fmla="*/ 337049 h 400905"/>
                <a:gd name="connsiteX12" fmla="*/ 384777 w 599298"/>
                <a:gd name="connsiteY12" fmla="*/ 63871 h 400905"/>
                <a:gd name="connsiteX13" fmla="*/ 357519 w 599298"/>
                <a:gd name="connsiteY13" fmla="*/ 63871 h 400905"/>
                <a:gd name="connsiteX14" fmla="*/ 357519 w 599298"/>
                <a:gd name="connsiteY14" fmla="*/ 337049 h 400905"/>
                <a:gd name="connsiteX15" fmla="*/ 286020 w 599298"/>
                <a:gd name="connsiteY15" fmla="*/ 337049 h 400905"/>
                <a:gd name="connsiteX16" fmla="*/ 313279 w 599298"/>
                <a:gd name="connsiteY16" fmla="*/ 337049 h 400905"/>
                <a:gd name="connsiteX17" fmla="*/ 313279 w 599298"/>
                <a:gd name="connsiteY17" fmla="*/ 63871 h 400905"/>
                <a:gd name="connsiteX18" fmla="*/ 286020 w 599298"/>
                <a:gd name="connsiteY18" fmla="*/ 63871 h 400905"/>
                <a:gd name="connsiteX19" fmla="*/ 286020 w 599298"/>
                <a:gd name="connsiteY19" fmla="*/ 337049 h 400905"/>
                <a:gd name="connsiteX20" fmla="*/ 214508 w 599298"/>
                <a:gd name="connsiteY20" fmla="*/ 337049 h 400905"/>
                <a:gd name="connsiteX21" fmla="*/ 241767 w 599298"/>
                <a:gd name="connsiteY21" fmla="*/ 337049 h 400905"/>
                <a:gd name="connsiteX22" fmla="*/ 241767 w 599298"/>
                <a:gd name="connsiteY22" fmla="*/ 63871 h 400905"/>
                <a:gd name="connsiteX23" fmla="*/ 214508 w 599298"/>
                <a:gd name="connsiteY23" fmla="*/ 63871 h 400905"/>
                <a:gd name="connsiteX24" fmla="*/ 214508 w 599298"/>
                <a:gd name="connsiteY24" fmla="*/ 337049 h 400905"/>
                <a:gd name="connsiteX25" fmla="*/ 143010 w 599298"/>
                <a:gd name="connsiteY25" fmla="*/ 337049 h 400905"/>
                <a:gd name="connsiteX26" fmla="*/ 170268 w 599298"/>
                <a:gd name="connsiteY26" fmla="*/ 337049 h 400905"/>
                <a:gd name="connsiteX27" fmla="*/ 170268 w 599298"/>
                <a:gd name="connsiteY27" fmla="*/ 63871 h 400905"/>
                <a:gd name="connsiteX28" fmla="*/ 143010 w 599298"/>
                <a:gd name="connsiteY28" fmla="*/ 63871 h 400905"/>
                <a:gd name="connsiteX29" fmla="*/ 143010 w 599298"/>
                <a:gd name="connsiteY29" fmla="*/ 337049 h 400905"/>
                <a:gd name="connsiteX30" fmla="*/ 71498 w 599298"/>
                <a:gd name="connsiteY30" fmla="*/ 337049 h 400905"/>
                <a:gd name="connsiteX31" fmla="*/ 98756 w 599298"/>
                <a:gd name="connsiteY31" fmla="*/ 337049 h 400905"/>
                <a:gd name="connsiteX32" fmla="*/ 98756 w 599298"/>
                <a:gd name="connsiteY32" fmla="*/ 63871 h 400905"/>
                <a:gd name="connsiteX33" fmla="*/ 71498 w 599298"/>
                <a:gd name="connsiteY33" fmla="*/ 63871 h 400905"/>
                <a:gd name="connsiteX34" fmla="*/ 71498 w 599298"/>
                <a:gd name="connsiteY34" fmla="*/ 337049 h 400905"/>
                <a:gd name="connsiteX35" fmla="*/ 27245 w 599298"/>
                <a:gd name="connsiteY35" fmla="*/ 372506 h 400905"/>
                <a:gd name="connsiteX36" fmla="*/ 572041 w 599298"/>
                <a:gd name="connsiteY36" fmla="*/ 372506 h 400905"/>
                <a:gd name="connsiteX37" fmla="*/ 572041 w 599298"/>
                <a:gd name="connsiteY37" fmla="*/ 28414 h 400905"/>
                <a:gd name="connsiteX38" fmla="*/ 27245 w 599298"/>
                <a:gd name="connsiteY38" fmla="*/ 28414 h 400905"/>
                <a:gd name="connsiteX39" fmla="*/ 27245 w 599298"/>
                <a:gd name="connsiteY39" fmla="*/ 372506 h 400905"/>
                <a:gd name="connsiteX40" fmla="*/ 585670 w 599298"/>
                <a:gd name="connsiteY40" fmla="*/ 0 h 400905"/>
                <a:gd name="connsiteX41" fmla="*/ 13629 w 599298"/>
                <a:gd name="connsiteY41" fmla="*/ 0 h 400905"/>
                <a:gd name="connsiteX42" fmla="*/ 0 w 599298"/>
                <a:gd name="connsiteY42" fmla="*/ 14200 h 400905"/>
                <a:gd name="connsiteX43" fmla="*/ 0 w 599298"/>
                <a:gd name="connsiteY43" fmla="*/ 386706 h 400905"/>
                <a:gd name="connsiteX44" fmla="*/ 13629 w 599298"/>
                <a:gd name="connsiteY44" fmla="*/ 400906 h 400905"/>
                <a:gd name="connsiteX45" fmla="*/ 585670 w 599298"/>
                <a:gd name="connsiteY45" fmla="*/ 400906 h 400905"/>
                <a:gd name="connsiteX46" fmla="*/ 599299 w 599298"/>
                <a:gd name="connsiteY46" fmla="*/ 386706 h 400905"/>
                <a:gd name="connsiteX47" fmla="*/ 599299 w 599298"/>
                <a:gd name="connsiteY47" fmla="*/ 14200 h 400905"/>
                <a:gd name="connsiteX48" fmla="*/ 585670 w 599298"/>
                <a:gd name="connsiteY48" fmla="*/ 0 h 400905"/>
                <a:gd name="connsiteX49" fmla="*/ 585670 w 599298"/>
                <a:gd name="connsiteY49" fmla="*/ 0 h 400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599298" h="400905">
                  <a:moveTo>
                    <a:pt x="500529" y="337049"/>
                  </a:moveTo>
                  <a:lnTo>
                    <a:pt x="527787" y="337049"/>
                  </a:lnTo>
                  <a:lnTo>
                    <a:pt x="527787" y="63871"/>
                  </a:lnTo>
                  <a:lnTo>
                    <a:pt x="500529" y="63871"/>
                  </a:lnTo>
                  <a:lnTo>
                    <a:pt x="500529" y="337049"/>
                  </a:lnTo>
                  <a:close/>
                  <a:moveTo>
                    <a:pt x="429031" y="337049"/>
                  </a:moveTo>
                  <a:lnTo>
                    <a:pt x="456289" y="337049"/>
                  </a:lnTo>
                  <a:lnTo>
                    <a:pt x="456289" y="63871"/>
                  </a:lnTo>
                  <a:lnTo>
                    <a:pt x="429031" y="63871"/>
                  </a:lnTo>
                  <a:lnTo>
                    <a:pt x="429031" y="337049"/>
                  </a:lnTo>
                  <a:close/>
                  <a:moveTo>
                    <a:pt x="357519" y="337049"/>
                  </a:moveTo>
                  <a:lnTo>
                    <a:pt x="384777" y="337049"/>
                  </a:lnTo>
                  <a:lnTo>
                    <a:pt x="384777" y="63871"/>
                  </a:lnTo>
                  <a:lnTo>
                    <a:pt x="357519" y="63871"/>
                  </a:lnTo>
                  <a:lnTo>
                    <a:pt x="357519" y="337049"/>
                  </a:lnTo>
                  <a:close/>
                  <a:moveTo>
                    <a:pt x="286020" y="337049"/>
                  </a:moveTo>
                  <a:lnTo>
                    <a:pt x="313279" y="337049"/>
                  </a:lnTo>
                  <a:lnTo>
                    <a:pt x="313279" y="63871"/>
                  </a:lnTo>
                  <a:lnTo>
                    <a:pt x="286020" y="63871"/>
                  </a:lnTo>
                  <a:lnTo>
                    <a:pt x="286020" y="337049"/>
                  </a:lnTo>
                  <a:close/>
                  <a:moveTo>
                    <a:pt x="214508" y="337049"/>
                  </a:moveTo>
                  <a:lnTo>
                    <a:pt x="241767" y="337049"/>
                  </a:lnTo>
                  <a:lnTo>
                    <a:pt x="241767" y="63871"/>
                  </a:lnTo>
                  <a:lnTo>
                    <a:pt x="214508" y="63871"/>
                  </a:lnTo>
                  <a:lnTo>
                    <a:pt x="214508" y="337049"/>
                  </a:lnTo>
                  <a:close/>
                  <a:moveTo>
                    <a:pt x="143010" y="337049"/>
                  </a:moveTo>
                  <a:lnTo>
                    <a:pt x="170268" y="337049"/>
                  </a:lnTo>
                  <a:lnTo>
                    <a:pt x="170268" y="63871"/>
                  </a:lnTo>
                  <a:lnTo>
                    <a:pt x="143010" y="63871"/>
                  </a:lnTo>
                  <a:lnTo>
                    <a:pt x="143010" y="337049"/>
                  </a:lnTo>
                  <a:close/>
                  <a:moveTo>
                    <a:pt x="71498" y="337049"/>
                  </a:moveTo>
                  <a:lnTo>
                    <a:pt x="98756" y="337049"/>
                  </a:lnTo>
                  <a:lnTo>
                    <a:pt x="98756" y="63871"/>
                  </a:lnTo>
                  <a:lnTo>
                    <a:pt x="71498" y="63871"/>
                  </a:lnTo>
                  <a:lnTo>
                    <a:pt x="71498" y="337049"/>
                  </a:lnTo>
                  <a:close/>
                  <a:moveTo>
                    <a:pt x="27245" y="372506"/>
                  </a:moveTo>
                  <a:lnTo>
                    <a:pt x="572041" y="372506"/>
                  </a:lnTo>
                  <a:lnTo>
                    <a:pt x="572041" y="28414"/>
                  </a:lnTo>
                  <a:lnTo>
                    <a:pt x="27245" y="28414"/>
                  </a:lnTo>
                  <a:lnTo>
                    <a:pt x="27245" y="372506"/>
                  </a:lnTo>
                  <a:close/>
                  <a:moveTo>
                    <a:pt x="585670" y="0"/>
                  </a:moveTo>
                  <a:lnTo>
                    <a:pt x="13629" y="0"/>
                  </a:lnTo>
                  <a:cubicBezTo>
                    <a:pt x="6092" y="0"/>
                    <a:pt x="0" y="6362"/>
                    <a:pt x="0" y="14200"/>
                  </a:cubicBezTo>
                  <a:lnTo>
                    <a:pt x="0" y="386706"/>
                  </a:lnTo>
                  <a:cubicBezTo>
                    <a:pt x="0" y="394544"/>
                    <a:pt x="6092" y="400906"/>
                    <a:pt x="13629" y="400906"/>
                  </a:cubicBezTo>
                  <a:lnTo>
                    <a:pt x="585670" y="400906"/>
                  </a:lnTo>
                  <a:cubicBezTo>
                    <a:pt x="593207" y="400906"/>
                    <a:pt x="599299" y="394544"/>
                    <a:pt x="599299" y="386706"/>
                  </a:cubicBezTo>
                  <a:lnTo>
                    <a:pt x="599299" y="14200"/>
                  </a:lnTo>
                  <a:cubicBezTo>
                    <a:pt x="599299" y="6362"/>
                    <a:pt x="593207" y="0"/>
                    <a:pt x="585670" y="0"/>
                  </a:cubicBezTo>
                  <a:lnTo>
                    <a:pt x="585670" y="0"/>
                  </a:lnTo>
                  <a:close/>
                </a:path>
              </a:pathLst>
            </a:custGeom>
            <a:solidFill>
              <a:srgbClr val="ED7100"/>
            </a:solidFill>
            <a:ln w="13494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SK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A1934AF-7492-E6B5-5625-F66EE306897D}"/>
              </a:ext>
            </a:extLst>
          </p:cNvPr>
          <p:cNvGrpSpPr>
            <a:grpSpLocks noChangeAspect="1"/>
          </p:cNvGrpSpPr>
          <p:nvPr/>
        </p:nvGrpSpPr>
        <p:grpSpPr>
          <a:xfrm>
            <a:off x="307966" y="2599507"/>
            <a:ext cx="1879651" cy="1447842"/>
            <a:chOff x="307966" y="2599507"/>
            <a:chExt cx="1879651" cy="1447842"/>
          </a:xfrm>
        </p:grpSpPr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EA388A54-51FD-8804-45FE-8A1B57BCC24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86066" y="2599507"/>
              <a:ext cx="1501551" cy="1447842"/>
            </a:xfrm>
            <a:prstGeom prst="rect">
              <a:avLst/>
            </a:prstGeom>
          </p:spPr>
        </p:pic>
        <p:sp>
          <p:nvSpPr>
            <p:cNvPr id="41" name="Graphic 4">
              <a:extLst>
                <a:ext uri="{FF2B5EF4-FFF2-40B4-BE49-F238E27FC236}">
                  <a16:creationId xmlns:a16="http://schemas.microsoft.com/office/drawing/2014/main" id="{6D3261F3-E218-566B-D81F-E01B5E28358D}"/>
                </a:ext>
              </a:extLst>
            </p:cNvPr>
            <p:cNvSpPr/>
            <p:nvPr/>
          </p:nvSpPr>
          <p:spPr>
            <a:xfrm>
              <a:off x="307966" y="2684199"/>
              <a:ext cx="1776581" cy="1232860"/>
            </a:xfrm>
            <a:custGeom>
              <a:avLst/>
              <a:gdLst>
                <a:gd name="connsiteX0" fmla="*/ 500529 w 599298"/>
                <a:gd name="connsiteY0" fmla="*/ 337049 h 400905"/>
                <a:gd name="connsiteX1" fmla="*/ 527787 w 599298"/>
                <a:gd name="connsiteY1" fmla="*/ 337049 h 400905"/>
                <a:gd name="connsiteX2" fmla="*/ 527787 w 599298"/>
                <a:gd name="connsiteY2" fmla="*/ 63871 h 400905"/>
                <a:gd name="connsiteX3" fmla="*/ 500529 w 599298"/>
                <a:gd name="connsiteY3" fmla="*/ 63871 h 400905"/>
                <a:gd name="connsiteX4" fmla="*/ 500529 w 599298"/>
                <a:gd name="connsiteY4" fmla="*/ 337049 h 400905"/>
                <a:gd name="connsiteX5" fmla="*/ 429031 w 599298"/>
                <a:gd name="connsiteY5" fmla="*/ 337049 h 400905"/>
                <a:gd name="connsiteX6" fmla="*/ 456289 w 599298"/>
                <a:gd name="connsiteY6" fmla="*/ 337049 h 400905"/>
                <a:gd name="connsiteX7" fmla="*/ 456289 w 599298"/>
                <a:gd name="connsiteY7" fmla="*/ 63871 h 400905"/>
                <a:gd name="connsiteX8" fmla="*/ 429031 w 599298"/>
                <a:gd name="connsiteY8" fmla="*/ 63871 h 400905"/>
                <a:gd name="connsiteX9" fmla="*/ 429031 w 599298"/>
                <a:gd name="connsiteY9" fmla="*/ 337049 h 400905"/>
                <a:gd name="connsiteX10" fmla="*/ 357519 w 599298"/>
                <a:gd name="connsiteY10" fmla="*/ 337049 h 400905"/>
                <a:gd name="connsiteX11" fmla="*/ 384777 w 599298"/>
                <a:gd name="connsiteY11" fmla="*/ 337049 h 400905"/>
                <a:gd name="connsiteX12" fmla="*/ 384777 w 599298"/>
                <a:gd name="connsiteY12" fmla="*/ 63871 h 400905"/>
                <a:gd name="connsiteX13" fmla="*/ 357519 w 599298"/>
                <a:gd name="connsiteY13" fmla="*/ 63871 h 400905"/>
                <a:gd name="connsiteX14" fmla="*/ 357519 w 599298"/>
                <a:gd name="connsiteY14" fmla="*/ 337049 h 400905"/>
                <a:gd name="connsiteX15" fmla="*/ 286020 w 599298"/>
                <a:gd name="connsiteY15" fmla="*/ 337049 h 400905"/>
                <a:gd name="connsiteX16" fmla="*/ 313279 w 599298"/>
                <a:gd name="connsiteY16" fmla="*/ 337049 h 400905"/>
                <a:gd name="connsiteX17" fmla="*/ 313279 w 599298"/>
                <a:gd name="connsiteY17" fmla="*/ 63871 h 400905"/>
                <a:gd name="connsiteX18" fmla="*/ 286020 w 599298"/>
                <a:gd name="connsiteY18" fmla="*/ 63871 h 400905"/>
                <a:gd name="connsiteX19" fmla="*/ 286020 w 599298"/>
                <a:gd name="connsiteY19" fmla="*/ 337049 h 400905"/>
                <a:gd name="connsiteX20" fmla="*/ 214508 w 599298"/>
                <a:gd name="connsiteY20" fmla="*/ 337049 h 400905"/>
                <a:gd name="connsiteX21" fmla="*/ 241767 w 599298"/>
                <a:gd name="connsiteY21" fmla="*/ 337049 h 400905"/>
                <a:gd name="connsiteX22" fmla="*/ 241767 w 599298"/>
                <a:gd name="connsiteY22" fmla="*/ 63871 h 400905"/>
                <a:gd name="connsiteX23" fmla="*/ 214508 w 599298"/>
                <a:gd name="connsiteY23" fmla="*/ 63871 h 400905"/>
                <a:gd name="connsiteX24" fmla="*/ 214508 w 599298"/>
                <a:gd name="connsiteY24" fmla="*/ 337049 h 400905"/>
                <a:gd name="connsiteX25" fmla="*/ 143010 w 599298"/>
                <a:gd name="connsiteY25" fmla="*/ 337049 h 400905"/>
                <a:gd name="connsiteX26" fmla="*/ 170268 w 599298"/>
                <a:gd name="connsiteY26" fmla="*/ 337049 h 400905"/>
                <a:gd name="connsiteX27" fmla="*/ 170268 w 599298"/>
                <a:gd name="connsiteY27" fmla="*/ 63871 h 400905"/>
                <a:gd name="connsiteX28" fmla="*/ 143010 w 599298"/>
                <a:gd name="connsiteY28" fmla="*/ 63871 h 400905"/>
                <a:gd name="connsiteX29" fmla="*/ 143010 w 599298"/>
                <a:gd name="connsiteY29" fmla="*/ 337049 h 400905"/>
                <a:gd name="connsiteX30" fmla="*/ 71498 w 599298"/>
                <a:gd name="connsiteY30" fmla="*/ 337049 h 400905"/>
                <a:gd name="connsiteX31" fmla="*/ 98756 w 599298"/>
                <a:gd name="connsiteY31" fmla="*/ 337049 h 400905"/>
                <a:gd name="connsiteX32" fmla="*/ 98756 w 599298"/>
                <a:gd name="connsiteY32" fmla="*/ 63871 h 400905"/>
                <a:gd name="connsiteX33" fmla="*/ 71498 w 599298"/>
                <a:gd name="connsiteY33" fmla="*/ 63871 h 400905"/>
                <a:gd name="connsiteX34" fmla="*/ 71498 w 599298"/>
                <a:gd name="connsiteY34" fmla="*/ 337049 h 400905"/>
                <a:gd name="connsiteX35" fmla="*/ 27245 w 599298"/>
                <a:gd name="connsiteY35" fmla="*/ 372506 h 400905"/>
                <a:gd name="connsiteX36" fmla="*/ 572041 w 599298"/>
                <a:gd name="connsiteY36" fmla="*/ 372506 h 400905"/>
                <a:gd name="connsiteX37" fmla="*/ 572041 w 599298"/>
                <a:gd name="connsiteY37" fmla="*/ 28414 h 400905"/>
                <a:gd name="connsiteX38" fmla="*/ 27245 w 599298"/>
                <a:gd name="connsiteY38" fmla="*/ 28414 h 400905"/>
                <a:gd name="connsiteX39" fmla="*/ 27245 w 599298"/>
                <a:gd name="connsiteY39" fmla="*/ 372506 h 400905"/>
                <a:gd name="connsiteX40" fmla="*/ 585670 w 599298"/>
                <a:gd name="connsiteY40" fmla="*/ 0 h 400905"/>
                <a:gd name="connsiteX41" fmla="*/ 13629 w 599298"/>
                <a:gd name="connsiteY41" fmla="*/ 0 h 400905"/>
                <a:gd name="connsiteX42" fmla="*/ 0 w 599298"/>
                <a:gd name="connsiteY42" fmla="*/ 14200 h 400905"/>
                <a:gd name="connsiteX43" fmla="*/ 0 w 599298"/>
                <a:gd name="connsiteY43" fmla="*/ 386706 h 400905"/>
                <a:gd name="connsiteX44" fmla="*/ 13629 w 599298"/>
                <a:gd name="connsiteY44" fmla="*/ 400906 h 400905"/>
                <a:gd name="connsiteX45" fmla="*/ 585670 w 599298"/>
                <a:gd name="connsiteY45" fmla="*/ 400906 h 400905"/>
                <a:gd name="connsiteX46" fmla="*/ 599299 w 599298"/>
                <a:gd name="connsiteY46" fmla="*/ 386706 h 400905"/>
                <a:gd name="connsiteX47" fmla="*/ 599299 w 599298"/>
                <a:gd name="connsiteY47" fmla="*/ 14200 h 400905"/>
                <a:gd name="connsiteX48" fmla="*/ 585670 w 599298"/>
                <a:gd name="connsiteY48" fmla="*/ 0 h 400905"/>
                <a:gd name="connsiteX49" fmla="*/ 585670 w 599298"/>
                <a:gd name="connsiteY49" fmla="*/ 0 h 400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599298" h="400905">
                  <a:moveTo>
                    <a:pt x="500529" y="337049"/>
                  </a:moveTo>
                  <a:lnTo>
                    <a:pt x="527787" y="337049"/>
                  </a:lnTo>
                  <a:lnTo>
                    <a:pt x="527787" y="63871"/>
                  </a:lnTo>
                  <a:lnTo>
                    <a:pt x="500529" y="63871"/>
                  </a:lnTo>
                  <a:lnTo>
                    <a:pt x="500529" y="337049"/>
                  </a:lnTo>
                  <a:close/>
                  <a:moveTo>
                    <a:pt x="429031" y="337049"/>
                  </a:moveTo>
                  <a:lnTo>
                    <a:pt x="456289" y="337049"/>
                  </a:lnTo>
                  <a:lnTo>
                    <a:pt x="456289" y="63871"/>
                  </a:lnTo>
                  <a:lnTo>
                    <a:pt x="429031" y="63871"/>
                  </a:lnTo>
                  <a:lnTo>
                    <a:pt x="429031" y="337049"/>
                  </a:lnTo>
                  <a:close/>
                  <a:moveTo>
                    <a:pt x="357519" y="337049"/>
                  </a:moveTo>
                  <a:lnTo>
                    <a:pt x="384777" y="337049"/>
                  </a:lnTo>
                  <a:lnTo>
                    <a:pt x="384777" y="63871"/>
                  </a:lnTo>
                  <a:lnTo>
                    <a:pt x="357519" y="63871"/>
                  </a:lnTo>
                  <a:lnTo>
                    <a:pt x="357519" y="337049"/>
                  </a:lnTo>
                  <a:close/>
                  <a:moveTo>
                    <a:pt x="286020" y="337049"/>
                  </a:moveTo>
                  <a:lnTo>
                    <a:pt x="313279" y="337049"/>
                  </a:lnTo>
                  <a:lnTo>
                    <a:pt x="313279" y="63871"/>
                  </a:lnTo>
                  <a:lnTo>
                    <a:pt x="286020" y="63871"/>
                  </a:lnTo>
                  <a:lnTo>
                    <a:pt x="286020" y="337049"/>
                  </a:lnTo>
                  <a:close/>
                  <a:moveTo>
                    <a:pt x="214508" y="337049"/>
                  </a:moveTo>
                  <a:lnTo>
                    <a:pt x="241767" y="337049"/>
                  </a:lnTo>
                  <a:lnTo>
                    <a:pt x="241767" y="63871"/>
                  </a:lnTo>
                  <a:lnTo>
                    <a:pt x="214508" y="63871"/>
                  </a:lnTo>
                  <a:lnTo>
                    <a:pt x="214508" y="337049"/>
                  </a:lnTo>
                  <a:close/>
                  <a:moveTo>
                    <a:pt x="143010" y="337049"/>
                  </a:moveTo>
                  <a:lnTo>
                    <a:pt x="170268" y="337049"/>
                  </a:lnTo>
                  <a:lnTo>
                    <a:pt x="170268" y="63871"/>
                  </a:lnTo>
                  <a:lnTo>
                    <a:pt x="143010" y="63871"/>
                  </a:lnTo>
                  <a:lnTo>
                    <a:pt x="143010" y="337049"/>
                  </a:lnTo>
                  <a:close/>
                  <a:moveTo>
                    <a:pt x="71498" y="337049"/>
                  </a:moveTo>
                  <a:lnTo>
                    <a:pt x="98756" y="337049"/>
                  </a:lnTo>
                  <a:lnTo>
                    <a:pt x="98756" y="63871"/>
                  </a:lnTo>
                  <a:lnTo>
                    <a:pt x="71498" y="63871"/>
                  </a:lnTo>
                  <a:lnTo>
                    <a:pt x="71498" y="337049"/>
                  </a:lnTo>
                  <a:close/>
                  <a:moveTo>
                    <a:pt x="27245" y="372506"/>
                  </a:moveTo>
                  <a:lnTo>
                    <a:pt x="572041" y="372506"/>
                  </a:lnTo>
                  <a:lnTo>
                    <a:pt x="572041" y="28414"/>
                  </a:lnTo>
                  <a:lnTo>
                    <a:pt x="27245" y="28414"/>
                  </a:lnTo>
                  <a:lnTo>
                    <a:pt x="27245" y="372506"/>
                  </a:lnTo>
                  <a:close/>
                  <a:moveTo>
                    <a:pt x="585670" y="0"/>
                  </a:moveTo>
                  <a:lnTo>
                    <a:pt x="13629" y="0"/>
                  </a:lnTo>
                  <a:cubicBezTo>
                    <a:pt x="6092" y="0"/>
                    <a:pt x="0" y="6362"/>
                    <a:pt x="0" y="14200"/>
                  </a:cubicBezTo>
                  <a:lnTo>
                    <a:pt x="0" y="386706"/>
                  </a:lnTo>
                  <a:cubicBezTo>
                    <a:pt x="0" y="394544"/>
                    <a:pt x="6092" y="400906"/>
                    <a:pt x="13629" y="400906"/>
                  </a:cubicBezTo>
                  <a:lnTo>
                    <a:pt x="585670" y="400906"/>
                  </a:lnTo>
                  <a:cubicBezTo>
                    <a:pt x="593207" y="400906"/>
                    <a:pt x="599299" y="394544"/>
                    <a:pt x="599299" y="386706"/>
                  </a:cubicBezTo>
                  <a:lnTo>
                    <a:pt x="599299" y="14200"/>
                  </a:lnTo>
                  <a:cubicBezTo>
                    <a:pt x="599299" y="6362"/>
                    <a:pt x="593207" y="0"/>
                    <a:pt x="585670" y="0"/>
                  </a:cubicBezTo>
                  <a:lnTo>
                    <a:pt x="585670" y="0"/>
                  </a:lnTo>
                  <a:close/>
                </a:path>
              </a:pathLst>
            </a:custGeom>
            <a:solidFill>
              <a:srgbClr val="ED7100"/>
            </a:solidFill>
            <a:ln w="13494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SK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C12872D-A3F4-CD10-C8D3-F7DDB427C3E7}"/>
              </a:ext>
            </a:extLst>
          </p:cNvPr>
          <p:cNvGrpSpPr>
            <a:grpSpLocks noChangeAspect="1"/>
          </p:cNvGrpSpPr>
          <p:nvPr/>
        </p:nvGrpSpPr>
        <p:grpSpPr>
          <a:xfrm>
            <a:off x="296592" y="3867658"/>
            <a:ext cx="1776581" cy="1325161"/>
            <a:chOff x="332288" y="3862883"/>
            <a:chExt cx="1776581" cy="1325161"/>
          </a:xfrm>
        </p:grpSpPr>
        <p:pic>
          <p:nvPicPr>
            <p:cNvPr id="37" name="Picture 36" descr="A logo with blue squares&#10;&#10;Description automatically generated">
              <a:extLst>
                <a:ext uri="{FF2B5EF4-FFF2-40B4-BE49-F238E27FC236}">
                  <a16:creationId xmlns:a16="http://schemas.microsoft.com/office/drawing/2014/main" id="{7D78BC44-E0EF-51FF-ED2A-83B2B24196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27504" r="25640" b="34673"/>
            <a:stretch/>
          </p:blipFill>
          <p:spPr>
            <a:xfrm>
              <a:off x="834732" y="3862883"/>
              <a:ext cx="1161811" cy="1272698"/>
            </a:xfrm>
            <a:prstGeom prst="rect">
              <a:avLst/>
            </a:prstGeom>
          </p:spPr>
        </p:pic>
        <p:sp>
          <p:nvSpPr>
            <p:cNvPr id="42" name="Graphic 4">
              <a:extLst>
                <a:ext uri="{FF2B5EF4-FFF2-40B4-BE49-F238E27FC236}">
                  <a16:creationId xmlns:a16="http://schemas.microsoft.com/office/drawing/2014/main" id="{AC13B67B-9A44-E971-B091-116A32AEC5C9}"/>
                </a:ext>
              </a:extLst>
            </p:cNvPr>
            <p:cNvSpPr/>
            <p:nvPr/>
          </p:nvSpPr>
          <p:spPr>
            <a:xfrm>
              <a:off x="332288" y="3955184"/>
              <a:ext cx="1776581" cy="1232860"/>
            </a:xfrm>
            <a:custGeom>
              <a:avLst/>
              <a:gdLst>
                <a:gd name="connsiteX0" fmla="*/ 500529 w 599298"/>
                <a:gd name="connsiteY0" fmla="*/ 337049 h 400905"/>
                <a:gd name="connsiteX1" fmla="*/ 527787 w 599298"/>
                <a:gd name="connsiteY1" fmla="*/ 337049 h 400905"/>
                <a:gd name="connsiteX2" fmla="*/ 527787 w 599298"/>
                <a:gd name="connsiteY2" fmla="*/ 63871 h 400905"/>
                <a:gd name="connsiteX3" fmla="*/ 500529 w 599298"/>
                <a:gd name="connsiteY3" fmla="*/ 63871 h 400905"/>
                <a:gd name="connsiteX4" fmla="*/ 500529 w 599298"/>
                <a:gd name="connsiteY4" fmla="*/ 337049 h 400905"/>
                <a:gd name="connsiteX5" fmla="*/ 429031 w 599298"/>
                <a:gd name="connsiteY5" fmla="*/ 337049 h 400905"/>
                <a:gd name="connsiteX6" fmla="*/ 456289 w 599298"/>
                <a:gd name="connsiteY6" fmla="*/ 337049 h 400905"/>
                <a:gd name="connsiteX7" fmla="*/ 456289 w 599298"/>
                <a:gd name="connsiteY7" fmla="*/ 63871 h 400905"/>
                <a:gd name="connsiteX8" fmla="*/ 429031 w 599298"/>
                <a:gd name="connsiteY8" fmla="*/ 63871 h 400905"/>
                <a:gd name="connsiteX9" fmla="*/ 429031 w 599298"/>
                <a:gd name="connsiteY9" fmla="*/ 337049 h 400905"/>
                <a:gd name="connsiteX10" fmla="*/ 357519 w 599298"/>
                <a:gd name="connsiteY10" fmla="*/ 337049 h 400905"/>
                <a:gd name="connsiteX11" fmla="*/ 384777 w 599298"/>
                <a:gd name="connsiteY11" fmla="*/ 337049 h 400905"/>
                <a:gd name="connsiteX12" fmla="*/ 384777 w 599298"/>
                <a:gd name="connsiteY12" fmla="*/ 63871 h 400905"/>
                <a:gd name="connsiteX13" fmla="*/ 357519 w 599298"/>
                <a:gd name="connsiteY13" fmla="*/ 63871 h 400905"/>
                <a:gd name="connsiteX14" fmla="*/ 357519 w 599298"/>
                <a:gd name="connsiteY14" fmla="*/ 337049 h 400905"/>
                <a:gd name="connsiteX15" fmla="*/ 286020 w 599298"/>
                <a:gd name="connsiteY15" fmla="*/ 337049 h 400905"/>
                <a:gd name="connsiteX16" fmla="*/ 313279 w 599298"/>
                <a:gd name="connsiteY16" fmla="*/ 337049 h 400905"/>
                <a:gd name="connsiteX17" fmla="*/ 313279 w 599298"/>
                <a:gd name="connsiteY17" fmla="*/ 63871 h 400905"/>
                <a:gd name="connsiteX18" fmla="*/ 286020 w 599298"/>
                <a:gd name="connsiteY18" fmla="*/ 63871 h 400905"/>
                <a:gd name="connsiteX19" fmla="*/ 286020 w 599298"/>
                <a:gd name="connsiteY19" fmla="*/ 337049 h 400905"/>
                <a:gd name="connsiteX20" fmla="*/ 214508 w 599298"/>
                <a:gd name="connsiteY20" fmla="*/ 337049 h 400905"/>
                <a:gd name="connsiteX21" fmla="*/ 241767 w 599298"/>
                <a:gd name="connsiteY21" fmla="*/ 337049 h 400905"/>
                <a:gd name="connsiteX22" fmla="*/ 241767 w 599298"/>
                <a:gd name="connsiteY22" fmla="*/ 63871 h 400905"/>
                <a:gd name="connsiteX23" fmla="*/ 214508 w 599298"/>
                <a:gd name="connsiteY23" fmla="*/ 63871 h 400905"/>
                <a:gd name="connsiteX24" fmla="*/ 214508 w 599298"/>
                <a:gd name="connsiteY24" fmla="*/ 337049 h 400905"/>
                <a:gd name="connsiteX25" fmla="*/ 143010 w 599298"/>
                <a:gd name="connsiteY25" fmla="*/ 337049 h 400905"/>
                <a:gd name="connsiteX26" fmla="*/ 170268 w 599298"/>
                <a:gd name="connsiteY26" fmla="*/ 337049 h 400905"/>
                <a:gd name="connsiteX27" fmla="*/ 170268 w 599298"/>
                <a:gd name="connsiteY27" fmla="*/ 63871 h 400905"/>
                <a:gd name="connsiteX28" fmla="*/ 143010 w 599298"/>
                <a:gd name="connsiteY28" fmla="*/ 63871 h 400905"/>
                <a:gd name="connsiteX29" fmla="*/ 143010 w 599298"/>
                <a:gd name="connsiteY29" fmla="*/ 337049 h 400905"/>
                <a:gd name="connsiteX30" fmla="*/ 71498 w 599298"/>
                <a:gd name="connsiteY30" fmla="*/ 337049 h 400905"/>
                <a:gd name="connsiteX31" fmla="*/ 98756 w 599298"/>
                <a:gd name="connsiteY31" fmla="*/ 337049 h 400905"/>
                <a:gd name="connsiteX32" fmla="*/ 98756 w 599298"/>
                <a:gd name="connsiteY32" fmla="*/ 63871 h 400905"/>
                <a:gd name="connsiteX33" fmla="*/ 71498 w 599298"/>
                <a:gd name="connsiteY33" fmla="*/ 63871 h 400905"/>
                <a:gd name="connsiteX34" fmla="*/ 71498 w 599298"/>
                <a:gd name="connsiteY34" fmla="*/ 337049 h 400905"/>
                <a:gd name="connsiteX35" fmla="*/ 27245 w 599298"/>
                <a:gd name="connsiteY35" fmla="*/ 372506 h 400905"/>
                <a:gd name="connsiteX36" fmla="*/ 572041 w 599298"/>
                <a:gd name="connsiteY36" fmla="*/ 372506 h 400905"/>
                <a:gd name="connsiteX37" fmla="*/ 572041 w 599298"/>
                <a:gd name="connsiteY37" fmla="*/ 28414 h 400905"/>
                <a:gd name="connsiteX38" fmla="*/ 27245 w 599298"/>
                <a:gd name="connsiteY38" fmla="*/ 28414 h 400905"/>
                <a:gd name="connsiteX39" fmla="*/ 27245 w 599298"/>
                <a:gd name="connsiteY39" fmla="*/ 372506 h 400905"/>
                <a:gd name="connsiteX40" fmla="*/ 585670 w 599298"/>
                <a:gd name="connsiteY40" fmla="*/ 0 h 400905"/>
                <a:gd name="connsiteX41" fmla="*/ 13629 w 599298"/>
                <a:gd name="connsiteY41" fmla="*/ 0 h 400905"/>
                <a:gd name="connsiteX42" fmla="*/ 0 w 599298"/>
                <a:gd name="connsiteY42" fmla="*/ 14200 h 400905"/>
                <a:gd name="connsiteX43" fmla="*/ 0 w 599298"/>
                <a:gd name="connsiteY43" fmla="*/ 386706 h 400905"/>
                <a:gd name="connsiteX44" fmla="*/ 13629 w 599298"/>
                <a:gd name="connsiteY44" fmla="*/ 400906 h 400905"/>
                <a:gd name="connsiteX45" fmla="*/ 585670 w 599298"/>
                <a:gd name="connsiteY45" fmla="*/ 400906 h 400905"/>
                <a:gd name="connsiteX46" fmla="*/ 599299 w 599298"/>
                <a:gd name="connsiteY46" fmla="*/ 386706 h 400905"/>
                <a:gd name="connsiteX47" fmla="*/ 599299 w 599298"/>
                <a:gd name="connsiteY47" fmla="*/ 14200 h 400905"/>
                <a:gd name="connsiteX48" fmla="*/ 585670 w 599298"/>
                <a:gd name="connsiteY48" fmla="*/ 0 h 400905"/>
                <a:gd name="connsiteX49" fmla="*/ 585670 w 599298"/>
                <a:gd name="connsiteY49" fmla="*/ 0 h 400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599298" h="400905">
                  <a:moveTo>
                    <a:pt x="500529" y="337049"/>
                  </a:moveTo>
                  <a:lnTo>
                    <a:pt x="527787" y="337049"/>
                  </a:lnTo>
                  <a:lnTo>
                    <a:pt x="527787" y="63871"/>
                  </a:lnTo>
                  <a:lnTo>
                    <a:pt x="500529" y="63871"/>
                  </a:lnTo>
                  <a:lnTo>
                    <a:pt x="500529" y="337049"/>
                  </a:lnTo>
                  <a:close/>
                  <a:moveTo>
                    <a:pt x="429031" y="337049"/>
                  </a:moveTo>
                  <a:lnTo>
                    <a:pt x="456289" y="337049"/>
                  </a:lnTo>
                  <a:lnTo>
                    <a:pt x="456289" y="63871"/>
                  </a:lnTo>
                  <a:lnTo>
                    <a:pt x="429031" y="63871"/>
                  </a:lnTo>
                  <a:lnTo>
                    <a:pt x="429031" y="337049"/>
                  </a:lnTo>
                  <a:close/>
                  <a:moveTo>
                    <a:pt x="357519" y="337049"/>
                  </a:moveTo>
                  <a:lnTo>
                    <a:pt x="384777" y="337049"/>
                  </a:lnTo>
                  <a:lnTo>
                    <a:pt x="384777" y="63871"/>
                  </a:lnTo>
                  <a:lnTo>
                    <a:pt x="357519" y="63871"/>
                  </a:lnTo>
                  <a:lnTo>
                    <a:pt x="357519" y="337049"/>
                  </a:lnTo>
                  <a:close/>
                  <a:moveTo>
                    <a:pt x="286020" y="337049"/>
                  </a:moveTo>
                  <a:lnTo>
                    <a:pt x="313279" y="337049"/>
                  </a:lnTo>
                  <a:lnTo>
                    <a:pt x="313279" y="63871"/>
                  </a:lnTo>
                  <a:lnTo>
                    <a:pt x="286020" y="63871"/>
                  </a:lnTo>
                  <a:lnTo>
                    <a:pt x="286020" y="337049"/>
                  </a:lnTo>
                  <a:close/>
                  <a:moveTo>
                    <a:pt x="214508" y="337049"/>
                  </a:moveTo>
                  <a:lnTo>
                    <a:pt x="241767" y="337049"/>
                  </a:lnTo>
                  <a:lnTo>
                    <a:pt x="241767" y="63871"/>
                  </a:lnTo>
                  <a:lnTo>
                    <a:pt x="214508" y="63871"/>
                  </a:lnTo>
                  <a:lnTo>
                    <a:pt x="214508" y="337049"/>
                  </a:lnTo>
                  <a:close/>
                  <a:moveTo>
                    <a:pt x="143010" y="337049"/>
                  </a:moveTo>
                  <a:lnTo>
                    <a:pt x="170268" y="337049"/>
                  </a:lnTo>
                  <a:lnTo>
                    <a:pt x="170268" y="63871"/>
                  </a:lnTo>
                  <a:lnTo>
                    <a:pt x="143010" y="63871"/>
                  </a:lnTo>
                  <a:lnTo>
                    <a:pt x="143010" y="337049"/>
                  </a:lnTo>
                  <a:close/>
                  <a:moveTo>
                    <a:pt x="71498" y="337049"/>
                  </a:moveTo>
                  <a:lnTo>
                    <a:pt x="98756" y="337049"/>
                  </a:lnTo>
                  <a:lnTo>
                    <a:pt x="98756" y="63871"/>
                  </a:lnTo>
                  <a:lnTo>
                    <a:pt x="71498" y="63871"/>
                  </a:lnTo>
                  <a:lnTo>
                    <a:pt x="71498" y="337049"/>
                  </a:lnTo>
                  <a:close/>
                  <a:moveTo>
                    <a:pt x="27245" y="372506"/>
                  </a:moveTo>
                  <a:lnTo>
                    <a:pt x="572041" y="372506"/>
                  </a:lnTo>
                  <a:lnTo>
                    <a:pt x="572041" y="28414"/>
                  </a:lnTo>
                  <a:lnTo>
                    <a:pt x="27245" y="28414"/>
                  </a:lnTo>
                  <a:lnTo>
                    <a:pt x="27245" y="372506"/>
                  </a:lnTo>
                  <a:close/>
                  <a:moveTo>
                    <a:pt x="585670" y="0"/>
                  </a:moveTo>
                  <a:lnTo>
                    <a:pt x="13629" y="0"/>
                  </a:lnTo>
                  <a:cubicBezTo>
                    <a:pt x="6092" y="0"/>
                    <a:pt x="0" y="6362"/>
                    <a:pt x="0" y="14200"/>
                  </a:cubicBezTo>
                  <a:lnTo>
                    <a:pt x="0" y="386706"/>
                  </a:lnTo>
                  <a:cubicBezTo>
                    <a:pt x="0" y="394544"/>
                    <a:pt x="6092" y="400906"/>
                    <a:pt x="13629" y="400906"/>
                  </a:cubicBezTo>
                  <a:lnTo>
                    <a:pt x="585670" y="400906"/>
                  </a:lnTo>
                  <a:cubicBezTo>
                    <a:pt x="593207" y="400906"/>
                    <a:pt x="599299" y="394544"/>
                    <a:pt x="599299" y="386706"/>
                  </a:cubicBezTo>
                  <a:lnTo>
                    <a:pt x="599299" y="14200"/>
                  </a:lnTo>
                  <a:cubicBezTo>
                    <a:pt x="599299" y="6362"/>
                    <a:pt x="593207" y="0"/>
                    <a:pt x="585670" y="0"/>
                  </a:cubicBezTo>
                  <a:lnTo>
                    <a:pt x="585670" y="0"/>
                  </a:lnTo>
                  <a:close/>
                </a:path>
              </a:pathLst>
            </a:custGeom>
            <a:solidFill>
              <a:srgbClr val="ED7100"/>
            </a:solidFill>
            <a:ln w="13494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SK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F985C33-8C7B-040B-9D48-68B21BA083C8}"/>
              </a:ext>
            </a:extLst>
          </p:cNvPr>
          <p:cNvGrpSpPr>
            <a:grpSpLocks noChangeAspect="1"/>
          </p:cNvGrpSpPr>
          <p:nvPr/>
        </p:nvGrpSpPr>
        <p:grpSpPr>
          <a:xfrm>
            <a:off x="9023224" y="1544359"/>
            <a:ext cx="2257424" cy="1120253"/>
            <a:chOff x="3008504" y="1773452"/>
            <a:chExt cx="2257424" cy="1120253"/>
          </a:xfrm>
        </p:grpSpPr>
        <p:pic>
          <p:nvPicPr>
            <p:cNvPr id="25" name="Picture 33">
              <a:extLst>
                <a:ext uri="{FF2B5EF4-FFF2-40B4-BE49-F238E27FC236}">
                  <a16:creationId xmlns:a16="http://schemas.microsoft.com/office/drawing/2014/main" id="{7C039E24-C3C1-E9E0-7CFA-6ACB34EF4FB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/>
              <a:alphaModFix/>
            </a:blip>
            <a:srcRect/>
            <a:stretch>
              <a:fillRect/>
            </a:stretch>
          </p:blipFill>
          <p:spPr>
            <a:xfrm>
              <a:off x="3008504" y="1773452"/>
              <a:ext cx="1161810" cy="112025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" name="Titel 1">
              <a:extLst>
                <a:ext uri="{FF2B5EF4-FFF2-40B4-BE49-F238E27FC236}">
                  <a16:creationId xmlns:a16="http://schemas.microsoft.com/office/drawing/2014/main" id="{D3D2AC37-42CA-456B-C794-3A8CCF95033D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4219667" y="2171917"/>
              <a:ext cx="1046261" cy="378001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600" dirty="0">
                  <a:solidFill>
                    <a:schemeClr val="tx1"/>
                  </a:solidFill>
                </a:rPr>
                <a:t>Squid Proxy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C8FE40C-C6D6-3A19-2FAD-828B18666E71}"/>
              </a:ext>
            </a:extLst>
          </p:cNvPr>
          <p:cNvGrpSpPr>
            <a:grpSpLocks noChangeAspect="1"/>
          </p:cNvGrpSpPr>
          <p:nvPr/>
        </p:nvGrpSpPr>
        <p:grpSpPr>
          <a:xfrm>
            <a:off x="8866422" y="2576708"/>
            <a:ext cx="2257424" cy="1447842"/>
            <a:chOff x="2838633" y="2893705"/>
            <a:chExt cx="2257424" cy="1447842"/>
          </a:xfrm>
        </p:grpSpPr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A9600056-EB98-1DA0-2CFE-3EDA2004FE0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838633" y="2893705"/>
              <a:ext cx="1501551" cy="1447842"/>
            </a:xfrm>
            <a:prstGeom prst="rect">
              <a:avLst/>
            </a:prstGeom>
          </p:spPr>
        </p:pic>
        <p:sp>
          <p:nvSpPr>
            <p:cNvPr id="29" name="Titel 1">
              <a:extLst>
                <a:ext uri="{FF2B5EF4-FFF2-40B4-BE49-F238E27FC236}">
                  <a16:creationId xmlns:a16="http://schemas.microsoft.com/office/drawing/2014/main" id="{C32B6E7E-F6BC-48E3-D49F-9B83FF0610C9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4248787" y="3455505"/>
              <a:ext cx="847270" cy="378000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600" dirty="0">
                  <a:solidFill>
                    <a:schemeClr val="tx1"/>
                  </a:solidFill>
                </a:rPr>
                <a:t>NGINX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E673ECD-F066-8881-7EA9-15FF31E82CC6}"/>
              </a:ext>
            </a:extLst>
          </p:cNvPr>
          <p:cNvGrpSpPr>
            <a:grpSpLocks noChangeAspect="1"/>
          </p:cNvGrpSpPr>
          <p:nvPr/>
        </p:nvGrpSpPr>
        <p:grpSpPr>
          <a:xfrm>
            <a:off x="9023224" y="3813314"/>
            <a:ext cx="2018788" cy="1272698"/>
            <a:chOff x="2824346" y="3712980"/>
            <a:chExt cx="2018788" cy="1272698"/>
          </a:xfrm>
        </p:grpSpPr>
        <p:pic>
          <p:nvPicPr>
            <p:cNvPr id="31" name="Picture 30" descr="A logo with blue squares&#10;&#10;Description automatically generated">
              <a:extLst>
                <a:ext uri="{FF2B5EF4-FFF2-40B4-BE49-F238E27FC236}">
                  <a16:creationId xmlns:a16="http://schemas.microsoft.com/office/drawing/2014/main" id="{C23A0031-AB56-E5E5-E4CC-00833E7597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27504" r="25640" b="34673"/>
            <a:stretch/>
          </p:blipFill>
          <p:spPr>
            <a:xfrm>
              <a:off x="2824346" y="3712980"/>
              <a:ext cx="1161811" cy="1272698"/>
            </a:xfrm>
            <a:prstGeom prst="rect">
              <a:avLst/>
            </a:prstGeom>
          </p:spPr>
        </p:pic>
        <p:sp>
          <p:nvSpPr>
            <p:cNvPr id="32" name="Titel 1">
              <a:extLst>
                <a:ext uri="{FF2B5EF4-FFF2-40B4-BE49-F238E27FC236}">
                  <a16:creationId xmlns:a16="http://schemas.microsoft.com/office/drawing/2014/main" id="{DB4C08CE-420B-FB9C-73BB-F48B8C2445A7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3995864" y="4294985"/>
              <a:ext cx="847270" cy="378000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600" dirty="0">
                  <a:solidFill>
                    <a:schemeClr val="tx1"/>
                  </a:solidFill>
                </a:rPr>
                <a:t>HA Proxy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sp>
        <p:nvSpPr>
          <p:cNvPr id="46" name="Titel 1">
            <a:extLst>
              <a:ext uri="{FF2B5EF4-FFF2-40B4-BE49-F238E27FC236}">
                <a16:creationId xmlns:a16="http://schemas.microsoft.com/office/drawing/2014/main" id="{003824E0-C31A-D0CA-C01F-EAA9E547E21C}"/>
              </a:ext>
            </a:extLst>
          </p:cNvPr>
          <p:cNvSpPr txBox="1">
            <a:spLocks/>
          </p:cNvSpPr>
          <p:nvPr/>
        </p:nvSpPr>
        <p:spPr bwMode="gray">
          <a:xfrm>
            <a:off x="2186143" y="4431253"/>
            <a:ext cx="1046261" cy="37800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dirty="0">
                <a:solidFill>
                  <a:schemeClr val="tx1"/>
                </a:solidFill>
              </a:rPr>
              <a:t>EC2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7" name="Titel 1">
            <a:extLst>
              <a:ext uri="{FF2B5EF4-FFF2-40B4-BE49-F238E27FC236}">
                <a16:creationId xmlns:a16="http://schemas.microsoft.com/office/drawing/2014/main" id="{FEEFE52E-A2D9-88E1-85D4-37DE168107A7}"/>
              </a:ext>
            </a:extLst>
          </p:cNvPr>
          <p:cNvSpPr txBox="1">
            <a:spLocks/>
          </p:cNvSpPr>
          <p:nvPr/>
        </p:nvSpPr>
        <p:spPr bwMode="gray">
          <a:xfrm>
            <a:off x="7706543" y="4283178"/>
            <a:ext cx="1046261" cy="37800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dirty="0">
                <a:solidFill>
                  <a:schemeClr val="tx1"/>
                </a:solidFill>
              </a:rPr>
              <a:t>Fargate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843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Simple background Stock Images - Search Stock Images on Everypixel">
            <a:extLst>
              <a:ext uri="{FF2B5EF4-FFF2-40B4-BE49-F238E27FC236}">
                <a16:creationId xmlns:a16="http://schemas.microsoft.com/office/drawing/2014/main" id="{FCC8CB45-5A2F-BA8B-6840-E98481299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879928-A044-5A1C-5A08-87543205B12E}"/>
              </a:ext>
            </a:extLst>
          </p:cNvPr>
          <p:cNvSpPr txBox="1"/>
          <p:nvPr/>
        </p:nvSpPr>
        <p:spPr>
          <a:xfrm>
            <a:off x="1159099" y="139091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44000" indent="-144000" algn="l"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</a:pPr>
            <a:endParaRPr lang="en-SK"/>
          </a:p>
        </p:txBody>
      </p:sp>
      <p:pic>
        <p:nvPicPr>
          <p:cNvPr id="3" name="Picture 2" descr="A person with a beard and glasses&#10;&#10;Description automatically generated">
            <a:extLst>
              <a:ext uri="{FF2B5EF4-FFF2-40B4-BE49-F238E27FC236}">
                <a16:creationId xmlns:a16="http://schemas.microsoft.com/office/drawing/2014/main" id="{A86E718A-B4B3-0427-2E27-CF46AB0A190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-249" t="11632" b="15244"/>
          <a:stretch/>
        </p:blipFill>
        <p:spPr>
          <a:xfrm>
            <a:off x="10058891" y="87867"/>
            <a:ext cx="1889959" cy="1867255"/>
          </a:xfrm>
          <a:prstGeom prst="rect">
            <a:avLst/>
          </a:prstGeom>
          <a:ln>
            <a:noFill/>
          </a:ln>
          <a:effectLst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CE9E8D8-29AD-33CE-A819-332BEB4A824C}"/>
              </a:ext>
            </a:extLst>
          </p:cNvPr>
          <p:cNvSpPr/>
          <p:nvPr/>
        </p:nvSpPr>
        <p:spPr>
          <a:xfrm>
            <a:off x="10058891" y="2016871"/>
            <a:ext cx="1889959" cy="1722506"/>
          </a:xfrm>
          <a:prstGeom prst="rect">
            <a:avLst/>
          </a:prstGeom>
          <a:solidFill>
            <a:srgbClr val="44259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K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17C06D-8153-A47C-EA0E-372023C41F20}"/>
              </a:ext>
            </a:extLst>
          </p:cNvPr>
          <p:cNvSpPr/>
          <p:nvPr/>
        </p:nvSpPr>
        <p:spPr>
          <a:xfrm>
            <a:off x="360000" y="5586903"/>
            <a:ext cx="6010244" cy="1053823"/>
          </a:xfrm>
          <a:prstGeom prst="rect">
            <a:avLst/>
          </a:prstGeom>
          <a:solidFill>
            <a:srgbClr val="44259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K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C6AF1D-6C25-2F5E-D6EE-86D628E36533}"/>
              </a:ext>
            </a:extLst>
          </p:cNvPr>
          <p:cNvSpPr/>
          <p:nvPr/>
        </p:nvSpPr>
        <p:spPr>
          <a:xfrm>
            <a:off x="360000" y="4769983"/>
            <a:ext cx="6010244" cy="765140"/>
          </a:xfrm>
          <a:prstGeom prst="rect">
            <a:avLst/>
          </a:prstGeom>
          <a:solidFill>
            <a:srgbClr val="78787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K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CFF7381-6A11-3D5D-ED0C-429BC9A9F625}"/>
              </a:ext>
            </a:extLst>
          </p:cNvPr>
          <p:cNvSpPr/>
          <p:nvPr/>
        </p:nvSpPr>
        <p:spPr>
          <a:xfrm>
            <a:off x="360000" y="973184"/>
            <a:ext cx="6008688" cy="3744612"/>
          </a:xfrm>
          <a:prstGeom prst="rect">
            <a:avLst/>
          </a:prstGeom>
          <a:solidFill>
            <a:srgbClr val="C28A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K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AADA624-9B27-D884-FE85-A72A35B78909}"/>
              </a:ext>
            </a:extLst>
          </p:cNvPr>
          <p:cNvSpPr/>
          <p:nvPr/>
        </p:nvSpPr>
        <p:spPr>
          <a:xfrm>
            <a:off x="6423061" y="980425"/>
            <a:ext cx="3584600" cy="2758952"/>
          </a:xfrm>
          <a:prstGeom prst="rect">
            <a:avLst/>
          </a:prstGeom>
          <a:solidFill>
            <a:srgbClr val="78787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K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D8EE65-F225-5EBA-F9BF-BC2D5D59B23C}"/>
              </a:ext>
            </a:extLst>
          </p:cNvPr>
          <p:cNvSpPr/>
          <p:nvPr/>
        </p:nvSpPr>
        <p:spPr>
          <a:xfrm>
            <a:off x="361868" y="185274"/>
            <a:ext cx="9641395" cy="642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K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0118AE-E162-DBA9-DA8E-3E2EF712A0B8}"/>
              </a:ext>
            </a:extLst>
          </p:cNvPr>
          <p:cNvSpPr txBox="1"/>
          <p:nvPr/>
        </p:nvSpPr>
        <p:spPr>
          <a:xfrm>
            <a:off x="360000" y="90000"/>
            <a:ext cx="9636837" cy="830997"/>
          </a:xfrm>
          <a:prstGeom prst="rect">
            <a:avLst/>
          </a:prstGeom>
          <a:solidFill>
            <a:srgbClr val="44259C"/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 sz="5400" b="1" dirty="0">
                <a:solidFill>
                  <a:schemeClr val="bg1"/>
                </a:solidFill>
                <a:latin typeface="Aptos" panose="020B0004020202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rPr>
              <a:t>Michal Salanci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0B0004020202020204" pitchFamily="34" charset="0"/>
              <a:ea typeface="Amazon Ember Display" panose="020F0603020204020204" pitchFamily="34" charset="0"/>
              <a:cs typeface="Amazon Ember Display" panose="020F06030202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26516A-82D9-2AA1-0342-F4E1703095FE}"/>
              </a:ext>
            </a:extLst>
          </p:cNvPr>
          <p:cNvSpPr txBox="1"/>
          <p:nvPr/>
        </p:nvSpPr>
        <p:spPr>
          <a:xfrm>
            <a:off x="6468525" y="1015426"/>
            <a:ext cx="353017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0B0004020202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rPr>
              <a:t>Career Highlights</a:t>
            </a:r>
            <a:endParaRPr lang="en-US" sz="2400" dirty="0">
              <a:solidFill>
                <a:schemeClr val="bg1"/>
              </a:solidFill>
              <a:latin typeface="Aptos" panose="020B0004020202020204" pitchFamily="34" charset="0"/>
              <a:ea typeface="Amazon Ember Display" panose="020F0603020204020204" pitchFamily="34" charset="0"/>
              <a:cs typeface="Amazon Ember Display" panose="020F0603020204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00728C-2948-CA11-C096-37A20A9FBF4E}"/>
              </a:ext>
            </a:extLst>
          </p:cNvPr>
          <p:cNvSpPr txBox="1"/>
          <p:nvPr/>
        </p:nvSpPr>
        <p:spPr>
          <a:xfrm>
            <a:off x="797021" y="5605982"/>
            <a:ext cx="5298979" cy="73866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0B0004020202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rPr>
              <a:t>Personal Motto</a:t>
            </a:r>
          </a:p>
          <a:p>
            <a:pPr algn="ctr">
              <a:defRPr/>
            </a:pPr>
            <a:r>
              <a:rPr kumimoji="0" lang="en-US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0B0004020202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rPr>
              <a:t>Who dares wins </a:t>
            </a:r>
            <a:r>
              <a:rPr kumimoji="0" lang="en-US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0B0004020202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rPr>
              <a:t>(British SAS)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F7D849-8AB3-1D04-8B41-B0F6B63AC9C2}"/>
              </a:ext>
            </a:extLst>
          </p:cNvPr>
          <p:cNvSpPr txBox="1"/>
          <p:nvPr/>
        </p:nvSpPr>
        <p:spPr>
          <a:xfrm>
            <a:off x="468000" y="4788000"/>
            <a:ext cx="57600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0B0004020202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rPr>
              <a:t>Fun fact you might have not known</a:t>
            </a:r>
          </a:p>
          <a:p>
            <a:pPr algn="ctr"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0B0004020202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rPr>
              <a:t>I hold PhD in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0B0004020202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rPr>
              <a:t>history and auxiliary historical sciences</a:t>
            </a:r>
            <a:endParaRPr kumimoji="0" lang="en-US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0B0004020202020204" pitchFamily="34" charset="0"/>
              <a:ea typeface="Amazon Ember Display" panose="020F0603020204020204" pitchFamily="34" charset="0"/>
              <a:cs typeface="Amazon Ember Display" panose="020F0603020204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F94D75-2152-5A3F-9049-3545D339D6EF}"/>
              </a:ext>
            </a:extLst>
          </p:cNvPr>
          <p:cNvSpPr txBox="1"/>
          <p:nvPr/>
        </p:nvSpPr>
        <p:spPr>
          <a:xfrm>
            <a:off x="388476" y="972515"/>
            <a:ext cx="59514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0B0004020202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rPr>
              <a:t>Professional Experience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0B0004020202020204" pitchFamily="34" charset="0"/>
              <a:ea typeface="Amazon Ember Display" panose="020F0603020204020204" pitchFamily="34" charset="0"/>
              <a:cs typeface="Amazon Ember Display" panose="020F0603020204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5AA62E-6AD1-2674-8226-E9BD72CECEDC}"/>
              </a:ext>
            </a:extLst>
          </p:cNvPr>
          <p:cNvSpPr txBox="1"/>
          <p:nvPr/>
        </p:nvSpPr>
        <p:spPr>
          <a:xfrm>
            <a:off x="6476025" y="3821031"/>
            <a:ext cx="54355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bg1"/>
                </a:solidFill>
                <a:latin typeface="Aptos" panose="020B0004020202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rPr>
              <a:t>C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0B0004020202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rPr>
              <a:t>ertifications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0B0004020202020204" pitchFamily="34" charset="0"/>
              <a:ea typeface="Amazon Ember Display" panose="020F0603020204020204" pitchFamily="34" charset="0"/>
              <a:cs typeface="Amazon Ember Display" panose="020F0603020204020204" pitchFamily="34" charset="0"/>
            </a:endParaRPr>
          </a:p>
        </p:txBody>
      </p:sp>
      <p:pic>
        <p:nvPicPr>
          <p:cNvPr id="17" name="Picture 16" descr="A logo of a building&#10;&#10;Description automatically generated">
            <a:extLst>
              <a:ext uri="{FF2B5EF4-FFF2-40B4-BE49-F238E27FC236}">
                <a16:creationId xmlns:a16="http://schemas.microsoft.com/office/drawing/2014/main" id="{D4938188-5AA9-F600-5C29-BE0E8A792B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66855" y="2223046"/>
            <a:ext cx="1248424" cy="144004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C672D51-9FED-BEF2-68EE-04EFF9247E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26795" y="2242160"/>
            <a:ext cx="1414181" cy="141418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E11BE3F-0898-4D9F-0B12-73AB9D8921E1}"/>
              </a:ext>
            </a:extLst>
          </p:cNvPr>
          <p:cNvSpPr txBox="1"/>
          <p:nvPr/>
        </p:nvSpPr>
        <p:spPr>
          <a:xfrm>
            <a:off x="6483248" y="1383377"/>
            <a:ext cx="3515456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Aptos" panose="020B0004020202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rPr>
              <a:t>AWS Community Builder</a:t>
            </a:r>
          </a:p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Aptos" panose="020B0004020202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rPr>
              <a:t>AWS User Group Kosice Leader</a:t>
            </a:r>
          </a:p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Aptos" panose="020B0004020202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rPr>
              <a:t>AWS User Group Meetup Organizer</a:t>
            </a:r>
          </a:p>
        </p:txBody>
      </p:sp>
      <p:sp>
        <p:nvSpPr>
          <p:cNvPr id="21" name="Pentagon 20">
            <a:extLst>
              <a:ext uri="{FF2B5EF4-FFF2-40B4-BE49-F238E27FC236}">
                <a16:creationId xmlns:a16="http://schemas.microsoft.com/office/drawing/2014/main" id="{E20E5135-C157-2210-7FF0-4F88C32BE695}"/>
              </a:ext>
            </a:extLst>
          </p:cNvPr>
          <p:cNvSpPr/>
          <p:nvPr/>
        </p:nvSpPr>
        <p:spPr>
          <a:xfrm>
            <a:off x="448090" y="1483842"/>
            <a:ext cx="1403352" cy="314830"/>
          </a:xfrm>
          <a:prstGeom prst="homePlate">
            <a:avLst>
              <a:gd name="adj" fmla="val 56915"/>
            </a:avLst>
          </a:prstGeom>
          <a:solidFill>
            <a:srgbClr val="787878"/>
          </a:solidFill>
          <a:ln w="19050">
            <a:solidFill>
              <a:srgbClr val="78787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K">
                <a:solidFill>
                  <a:schemeClr val="bg1"/>
                </a:solidFill>
              </a:rPr>
              <a:t>2011 - 2012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39609CF-13C1-9DA6-6832-DA42B411F9A8}"/>
              </a:ext>
            </a:extLst>
          </p:cNvPr>
          <p:cNvSpPr txBox="1"/>
          <p:nvPr/>
        </p:nvSpPr>
        <p:spPr>
          <a:xfrm>
            <a:off x="1994794" y="1364746"/>
            <a:ext cx="3775614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0B0004020202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rPr>
              <a:t>AT&amp;T Global Network Services</a:t>
            </a:r>
          </a:p>
          <a:p>
            <a:pPr>
              <a:defRPr/>
            </a:pPr>
            <a:r>
              <a:rPr kumimoji="0" lang="en-US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0B0004020202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rPr>
              <a:t>24x7 Emergency System Engineer</a:t>
            </a:r>
          </a:p>
          <a:p>
            <a:pPr>
              <a:defRPr/>
            </a:pPr>
            <a:endParaRPr lang="en-US" sz="1600" b="1" dirty="0">
              <a:solidFill>
                <a:schemeClr val="bg1"/>
              </a:solidFill>
              <a:latin typeface="Aptos" panose="020B0004020202020204" pitchFamily="34" charset="0"/>
              <a:ea typeface="Amazon Ember Display" panose="020F0603020204020204" pitchFamily="34" charset="0"/>
              <a:cs typeface="Amazon Ember Display" panose="020F0603020204020204" pitchFamily="34" charset="0"/>
            </a:endParaRPr>
          </a:p>
          <a:p>
            <a:pPr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0B0004020202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rPr>
              <a:t>AT&amp;T Global Network Services</a:t>
            </a:r>
          </a:p>
          <a:p>
            <a:pPr>
              <a:defRPr/>
            </a:pPr>
            <a:r>
              <a:rPr kumimoji="0" lang="en-US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0B0004020202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rPr>
              <a:t>Lead Network Engineer</a:t>
            </a:r>
          </a:p>
          <a:p>
            <a:pPr>
              <a:defRPr/>
            </a:pPr>
            <a:endParaRPr lang="en-US" sz="1600" dirty="0">
              <a:solidFill>
                <a:schemeClr val="bg1"/>
              </a:solidFill>
              <a:latin typeface="Aptos" panose="020B0004020202020204" pitchFamily="34" charset="0"/>
              <a:ea typeface="Amazon Ember Display" panose="020F0603020204020204" pitchFamily="34" charset="0"/>
              <a:cs typeface="Amazon Ember Display" panose="020F0603020204020204" pitchFamily="34" charset="0"/>
            </a:endParaRPr>
          </a:p>
          <a:p>
            <a:pPr>
              <a:defRPr/>
            </a:pPr>
            <a:r>
              <a:rPr lang="en-US" sz="2000" b="1" dirty="0">
                <a:solidFill>
                  <a:schemeClr val="bg1"/>
                </a:solidFill>
                <a:latin typeface="Aptos" panose="020B0004020202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rPr>
              <a:t>T-Systems</a:t>
            </a:r>
            <a:r>
              <a:rPr lang="en-US" sz="2000" dirty="0">
                <a:solidFill>
                  <a:schemeClr val="bg1"/>
                </a:solidFill>
                <a:latin typeface="Aptos" panose="020B0004020202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rPr>
              <a:t> </a:t>
            </a: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Aptos" panose="020B0004020202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rPr>
              <a:t>Senior Network Engineer</a:t>
            </a:r>
          </a:p>
          <a:p>
            <a:pPr>
              <a:defRPr/>
            </a:pP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0B0004020202020204" pitchFamily="34" charset="0"/>
              <a:ea typeface="Amazon Ember Display" panose="020F0603020204020204" pitchFamily="34" charset="0"/>
              <a:cs typeface="Amazon Ember Display" panose="020F0603020204020204" pitchFamily="34" charset="0"/>
            </a:endParaRPr>
          </a:p>
          <a:p>
            <a:pPr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0B0004020202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rPr>
              <a:t>T-Systems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0B0004020202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rPr>
              <a:t> </a:t>
            </a:r>
          </a:p>
          <a:p>
            <a:pPr>
              <a:defRPr/>
            </a:pPr>
            <a:r>
              <a:rPr kumimoji="0" lang="en-US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0B0004020202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rPr>
              <a:t>Senior DevOps Engineer</a:t>
            </a:r>
          </a:p>
        </p:txBody>
      </p:sp>
      <p:sp>
        <p:nvSpPr>
          <p:cNvPr id="23" name="Pentagon 22">
            <a:extLst>
              <a:ext uri="{FF2B5EF4-FFF2-40B4-BE49-F238E27FC236}">
                <a16:creationId xmlns:a16="http://schemas.microsoft.com/office/drawing/2014/main" id="{E9AC543C-5953-75FE-70EE-1324F2469E6B}"/>
              </a:ext>
            </a:extLst>
          </p:cNvPr>
          <p:cNvSpPr/>
          <p:nvPr/>
        </p:nvSpPr>
        <p:spPr>
          <a:xfrm>
            <a:off x="448090" y="2236963"/>
            <a:ext cx="1403352" cy="314830"/>
          </a:xfrm>
          <a:prstGeom prst="homePlate">
            <a:avLst>
              <a:gd name="adj" fmla="val 56915"/>
            </a:avLst>
          </a:prstGeom>
          <a:solidFill>
            <a:srgbClr val="787878"/>
          </a:solidFill>
          <a:ln w="19050">
            <a:solidFill>
              <a:srgbClr val="78787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K">
                <a:solidFill>
                  <a:schemeClr val="bg1"/>
                </a:solidFill>
              </a:rPr>
              <a:t>2012 - 2015</a:t>
            </a:r>
          </a:p>
        </p:txBody>
      </p:sp>
      <p:sp>
        <p:nvSpPr>
          <p:cNvPr id="24" name="Pentagon 23">
            <a:extLst>
              <a:ext uri="{FF2B5EF4-FFF2-40B4-BE49-F238E27FC236}">
                <a16:creationId xmlns:a16="http://schemas.microsoft.com/office/drawing/2014/main" id="{2DA7F3C7-2C47-49A1-0CBD-88189B32D1BB}"/>
              </a:ext>
            </a:extLst>
          </p:cNvPr>
          <p:cNvSpPr/>
          <p:nvPr/>
        </p:nvSpPr>
        <p:spPr>
          <a:xfrm>
            <a:off x="448090" y="3062829"/>
            <a:ext cx="1403352" cy="314830"/>
          </a:xfrm>
          <a:prstGeom prst="homePlate">
            <a:avLst>
              <a:gd name="adj" fmla="val 56915"/>
            </a:avLst>
          </a:prstGeom>
          <a:solidFill>
            <a:srgbClr val="787878"/>
          </a:solidFill>
          <a:ln w="19050">
            <a:solidFill>
              <a:srgbClr val="78787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K">
                <a:solidFill>
                  <a:schemeClr val="bg1"/>
                </a:solidFill>
              </a:rPr>
              <a:t>2015 - 2021</a:t>
            </a:r>
          </a:p>
        </p:txBody>
      </p:sp>
      <p:sp>
        <p:nvSpPr>
          <p:cNvPr id="25" name="Pentagon 24">
            <a:extLst>
              <a:ext uri="{FF2B5EF4-FFF2-40B4-BE49-F238E27FC236}">
                <a16:creationId xmlns:a16="http://schemas.microsoft.com/office/drawing/2014/main" id="{BB0A23FD-58A9-509E-9063-5E9A128EF088}"/>
              </a:ext>
            </a:extLst>
          </p:cNvPr>
          <p:cNvSpPr/>
          <p:nvPr/>
        </p:nvSpPr>
        <p:spPr>
          <a:xfrm>
            <a:off x="448090" y="3888695"/>
            <a:ext cx="1403352" cy="314830"/>
          </a:xfrm>
          <a:prstGeom prst="homePlate">
            <a:avLst>
              <a:gd name="adj" fmla="val 56915"/>
            </a:avLst>
          </a:prstGeom>
          <a:solidFill>
            <a:srgbClr val="787878"/>
          </a:solidFill>
          <a:ln w="19050">
            <a:solidFill>
              <a:srgbClr val="78787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SK">
                <a:solidFill>
                  <a:schemeClr val="bg1"/>
                </a:solidFill>
              </a:rPr>
              <a:t>2021 - 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A62F794-5866-ECB1-0A65-B4E30D155608}"/>
              </a:ext>
            </a:extLst>
          </p:cNvPr>
          <p:cNvCxnSpPr>
            <a:cxnSpLocks/>
          </p:cNvCxnSpPr>
          <p:nvPr/>
        </p:nvCxnSpPr>
        <p:spPr>
          <a:xfrm>
            <a:off x="1953869" y="1611356"/>
            <a:ext cx="0" cy="2816883"/>
          </a:xfrm>
          <a:prstGeom prst="line">
            <a:avLst/>
          </a:prstGeom>
          <a:ln w="19050">
            <a:solidFill>
              <a:srgbClr val="7878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75B58C58-FC8C-3338-E06A-9AAC8EB6D037}"/>
              </a:ext>
            </a:extLst>
          </p:cNvPr>
          <p:cNvSpPr/>
          <p:nvPr/>
        </p:nvSpPr>
        <p:spPr>
          <a:xfrm>
            <a:off x="1920010" y="1560880"/>
            <a:ext cx="69676" cy="75719"/>
          </a:xfrm>
          <a:prstGeom prst="ellipse">
            <a:avLst/>
          </a:prstGeom>
          <a:solidFill>
            <a:srgbClr val="787878"/>
          </a:solidFill>
          <a:ln>
            <a:solidFill>
              <a:srgbClr val="78787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K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67D256A-DC83-329C-70A3-12234187B9E3}"/>
              </a:ext>
            </a:extLst>
          </p:cNvPr>
          <p:cNvSpPr/>
          <p:nvPr/>
        </p:nvSpPr>
        <p:spPr>
          <a:xfrm>
            <a:off x="1920010" y="2353094"/>
            <a:ext cx="69676" cy="75719"/>
          </a:xfrm>
          <a:prstGeom prst="ellipse">
            <a:avLst/>
          </a:prstGeom>
          <a:solidFill>
            <a:srgbClr val="787878"/>
          </a:solidFill>
          <a:ln>
            <a:solidFill>
              <a:srgbClr val="78787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K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E7A345D-B84D-A8D1-2AF4-EF44D67403CB}"/>
              </a:ext>
            </a:extLst>
          </p:cNvPr>
          <p:cNvSpPr/>
          <p:nvPr/>
        </p:nvSpPr>
        <p:spPr>
          <a:xfrm>
            <a:off x="1917689" y="3194889"/>
            <a:ext cx="69676" cy="75719"/>
          </a:xfrm>
          <a:prstGeom prst="ellipse">
            <a:avLst/>
          </a:prstGeom>
          <a:solidFill>
            <a:srgbClr val="787878"/>
          </a:solidFill>
          <a:ln>
            <a:solidFill>
              <a:srgbClr val="78787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K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4F072D1-F99C-5F3C-C993-CC2F8C01B6E2}"/>
              </a:ext>
            </a:extLst>
          </p:cNvPr>
          <p:cNvSpPr/>
          <p:nvPr/>
        </p:nvSpPr>
        <p:spPr>
          <a:xfrm>
            <a:off x="1917689" y="4008251"/>
            <a:ext cx="69676" cy="75719"/>
          </a:xfrm>
          <a:prstGeom prst="ellipse">
            <a:avLst/>
          </a:prstGeom>
          <a:solidFill>
            <a:srgbClr val="787878"/>
          </a:solidFill>
          <a:ln>
            <a:solidFill>
              <a:srgbClr val="78787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K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C1C2AFA-7E3B-532A-DEF8-ADCBA651F147}"/>
              </a:ext>
            </a:extLst>
          </p:cNvPr>
          <p:cNvSpPr/>
          <p:nvPr/>
        </p:nvSpPr>
        <p:spPr>
          <a:xfrm>
            <a:off x="6422840" y="3793344"/>
            <a:ext cx="5533710" cy="2843725"/>
          </a:xfrm>
          <a:prstGeom prst="rect">
            <a:avLst/>
          </a:prstGeom>
          <a:solidFill>
            <a:srgbClr val="C28A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K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7B9429D-47FA-7A3D-0873-0C34D42BB18F}"/>
              </a:ext>
            </a:extLst>
          </p:cNvPr>
          <p:cNvGrpSpPr>
            <a:grpSpLocks noChangeAspect="1"/>
          </p:cNvGrpSpPr>
          <p:nvPr/>
        </p:nvGrpSpPr>
        <p:grpSpPr>
          <a:xfrm>
            <a:off x="6468945" y="4407840"/>
            <a:ext cx="5479905" cy="2186938"/>
            <a:chOff x="6107015" y="4319352"/>
            <a:chExt cx="5479905" cy="2186938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A68CCDB7-31CB-33D3-964C-7AB456B5213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614125" y="4319352"/>
              <a:ext cx="4972795" cy="2186938"/>
              <a:chOff x="7752450" y="3602549"/>
              <a:chExt cx="3284397" cy="1491878"/>
            </a:xfrm>
          </p:grpSpPr>
          <p:pic>
            <p:nvPicPr>
              <p:cNvPr id="36" name="Picture 35" descr="A blue hexagon with white text&#10;&#10;Description automatically generated">
                <a:extLst>
                  <a:ext uri="{FF2B5EF4-FFF2-40B4-BE49-F238E27FC236}">
                    <a16:creationId xmlns:a16="http://schemas.microsoft.com/office/drawing/2014/main" id="{6CE7A11A-2408-9030-28FE-7F10C41D1E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52450" y="4233294"/>
                <a:ext cx="832196" cy="859542"/>
              </a:xfrm>
              <a:prstGeom prst="rect">
                <a:avLst/>
              </a:prstGeom>
            </p:spPr>
          </p:pic>
          <p:pic>
            <p:nvPicPr>
              <p:cNvPr id="37" name="Picture 36" descr="A hexagon with white text&#10;&#10;Description automatically generated">
                <a:extLst>
                  <a:ext uri="{FF2B5EF4-FFF2-40B4-BE49-F238E27FC236}">
                    <a16:creationId xmlns:a16="http://schemas.microsoft.com/office/drawing/2014/main" id="{68C315C0-9181-5808-5201-9FFCED41A2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56811" y="4233294"/>
                <a:ext cx="832196" cy="859542"/>
              </a:xfrm>
              <a:prstGeom prst="rect">
                <a:avLst/>
              </a:prstGeom>
            </p:spPr>
          </p:pic>
          <p:pic>
            <p:nvPicPr>
              <p:cNvPr id="38" name="Picture 2" descr="AWS Certified SysOps Administrator – Associate">
                <a:extLst>
                  <a:ext uri="{FF2B5EF4-FFF2-40B4-BE49-F238E27FC236}">
                    <a16:creationId xmlns:a16="http://schemas.microsoft.com/office/drawing/2014/main" id="{AC671975-034A-1D85-952D-947BDCAD2A1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55274" y="4234885"/>
                <a:ext cx="832196" cy="8595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Picture 2" descr="AWS Certified Developer – Associate badge image. Certification. Intermediate level. Issued by Amazon Web Services Training and Certification">
                <a:extLst>
                  <a:ext uri="{FF2B5EF4-FFF2-40B4-BE49-F238E27FC236}">
                    <a16:creationId xmlns:a16="http://schemas.microsoft.com/office/drawing/2014/main" id="{FCC61B3C-A609-AB78-DAA3-79EDFC7D2C6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51225" y="4233294"/>
                <a:ext cx="832196" cy="8595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4" descr="AWS Certified Advanced Networking – Specialty badge image. Certification. Advanced level. Issued by Amazon Web Services Training and Certification">
                <a:extLst>
                  <a:ext uri="{FF2B5EF4-FFF2-40B4-BE49-F238E27FC236}">
                    <a16:creationId xmlns:a16="http://schemas.microsoft.com/office/drawing/2014/main" id="{4BADA79A-651A-A301-F81E-B29D0D7B8A1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506418" y="3606099"/>
                <a:ext cx="832196" cy="8595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" name="Picture 40" descr="A hexagon with white text&#10;&#10;Description automatically generated">
                <a:extLst>
                  <a:ext uri="{FF2B5EF4-FFF2-40B4-BE49-F238E27FC236}">
                    <a16:creationId xmlns:a16="http://schemas.microsoft.com/office/drawing/2014/main" id="{B58A5B31-AA1B-F306-3188-533A7DBCDA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01126" y="3606098"/>
                <a:ext cx="832196" cy="859542"/>
              </a:xfrm>
              <a:prstGeom prst="rect">
                <a:avLst/>
              </a:prstGeom>
            </p:spPr>
          </p:pic>
          <p:pic>
            <p:nvPicPr>
              <p:cNvPr id="42" name="Picture 41" descr="A purple hexagon with white text&#10;&#10;Description automatically generated">
                <a:extLst>
                  <a:ext uri="{FF2B5EF4-FFF2-40B4-BE49-F238E27FC236}">
                    <a16:creationId xmlns:a16="http://schemas.microsoft.com/office/drawing/2014/main" id="{D1BFF684-BFBB-1281-3818-17D0B3358C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04651" y="3602549"/>
                <a:ext cx="832196" cy="859542"/>
              </a:xfrm>
              <a:prstGeom prst="rect">
                <a:avLst/>
              </a:prstGeom>
            </p:spPr>
          </p:pic>
        </p:grpSp>
        <p:pic>
          <p:nvPicPr>
            <p:cNvPr id="34" name="Picture 33" descr="A screenshot of a phone&#10;&#10;Description automatically generated">
              <a:extLst>
                <a:ext uri="{FF2B5EF4-FFF2-40B4-BE49-F238E27FC236}">
                  <a16:creationId xmlns:a16="http://schemas.microsoft.com/office/drawing/2014/main" id="{F0599DC2-9AED-AAAA-D4D2-1C1BC7274A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7015" y="4335730"/>
              <a:ext cx="1285200" cy="12443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" name="Picture 34" descr="A hexagon with white text&#10;&#10;Description automatically generated">
              <a:extLst>
                <a:ext uri="{FF2B5EF4-FFF2-40B4-BE49-F238E27FC236}">
                  <a16:creationId xmlns:a16="http://schemas.microsoft.com/office/drawing/2014/main" id="{46C64CBE-4217-653C-D231-1ABBF8E25D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8202191" y="4327886"/>
              <a:ext cx="1260000" cy="1260000"/>
            </a:xfrm>
            <a:prstGeom prst="rect">
              <a:avLst/>
            </a:prstGeom>
          </p:spPr>
        </p:pic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74312439-BAEA-33EB-ED01-82C5D2D0B9EC}"/>
              </a:ext>
            </a:extLst>
          </p:cNvPr>
          <p:cNvSpPr txBox="1"/>
          <p:nvPr/>
        </p:nvSpPr>
        <p:spPr>
          <a:xfrm>
            <a:off x="6445639" y="3837071"/>
            <a:ext cx="54355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bg1"/>
                </a:solidFill>
                <a:latin typeface="Aptos" panose="020B0004020202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rPr>
              <a:t>C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0B0004020202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rPr>
              <a:t>ertifications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0B0004020202020204" pitchFamily="34" charset="0"/>
              <a:ea typeface="Amazon Ember Display" panose="020F0603020204020204" pitchFamily="34" charset="0"/>
              <a:cs typeface="Amazon Ember Display" panose="020F0603020204020204" pitchFamily="34" charset="0"/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4DF28976-DE73-EE41-3065-D5F3034F9FB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49934" y="2016871"/>
            <a:ext cx="1906616" cy="172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016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Simple background Stock Images - Search Stock Images on Everypixel">
            <a:extLst>
              <a:ext uri="{FF2B5EF4-FFF2-40B4-BE49-F238E27FC236}">
                <a16:creationId xmlns:a16="http://schemas.microsoft.com/office/drawing/2014/main" id="{FCC8CB45-5A2F-BA8B-6840-E98481299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Untertitel 2">
            <a:extLst>
              <a:ext uri="{FF2B5EF4-FFF2-40B4-BE49-F238E27FC236}">
                <a16:creationId xmlns:a16="http://schemas.microsoft.com/office/drawing/2014/main" id="{C9AF65DF-C155-6779-B661-9BE7157C2A5D}"/>
              </a:ext>
            </a:extLst>
          </p:cNvPr>
          <p:cNvSpPr txBox="1">
            <a:spLocks/>
          </p:cNvSpPr>
          <p:nvPr/>
        </p:nvSpPr>
        <p:spPr bwMode="gray">
          <a:xfrm>
            <a:off x="0" y="6480000"/>
            <a:ext cx="12192000" cy="378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6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0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TeleNeo Office ExtraBold"/>
                <a:ea typeface="+mn-ea"/>
                <a:cs typeface="+mn-cs"/>
              </a:rPr>
              <a:t>More on network security | Michl Salanci | Deutsche Telekom Systems Solutions Slovakia | AWS Community Days Switzerland | 27. 6. 2024</a:t>
            </a:r>
          </a:p>
        </p:txBody>
      </p:sp>
      <p:pic>
        <p:nvPicPr>
          <p:cNvPr id="39" name="Picture 38" descr="A blue and white logo&#10;&#10;Description automatically generated">
            <a:extLst>
              <a:ext uri="{FF2B5EF4-FFF2-40B4-BE49-F238E27FC236}">
                <a16:creationId xmlns:a16="http://schemas.microsoft.com/office/drawing/2014/main" id="{AE3347F6-2013-2317-95ED-F67709C3F70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713" r="24632"/>
          <a:stretch/>
        </p:blipFill>
        <p:spPr>
          <a:xfrm>
            <a:off x="4326731" y="3119548"/>
            <a:ext cx="1443551" cy="1467182"/>
          </a:xfrm>
          <a:prstGeom prst="rect">
            <a:avLst/>
          </a:prstGeom>
        </p:spPr>
      </p:pic>
      <p:sp>
        <p:nvSpPr>
          <p:cNvPr id="41" name="TextBox 43">
            <a:extLst>
              <a:ext uri="{FF2B5EF4-FFF2-40B4-BE49-F238E27FC236}">
                <a16:creationId xmlns:a16="http://schemas.microsoft.com/office/drawing/2014/main" id="{059C3DAA-EFE3-F803-BC9A-A107A51649CC}"/>
              </a:ext>
            </a:extLst>
          </p:cNvPr>
          <p:cNvSpPr/>
          <p:nvPr/>
        </p:nvSpPr>
        <p:spPr>
          <a:xfrm>
            <a:off x="4174882" y="4599372"/>
            <a:ext cx="1747248" cy="23391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sk-SK" sz="1600" b="0" i="0" u="none" strike="noStrike" kern="1200" spc="0" dirty="0">
                <a:ln>
                  <a:noFill/>
                </a:ln>
                <a:latin typeface="+mj-lt"/>
                <a:ea typeface="Microsoft YaHei" pitchFamily="2"/>
                <a:cs typeface="Lucida Sans" pitchFamily="2"/>
              </a:rPr>
              <a:t>GW LoadBalancer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4340173-5609-A3FD-DD4A-D1AC26184336}"/>
              </a:ext>
            </a:extLst>
          </p:cNvPr>
          <p:cNvGrpSpPr>
            <a:grpSpLocks noChangeAspect="1"/>
          </p:cNvGrpSpPr>
          <p:nvPr/>
        </p:nvGrpSpPr>
        <p:grpSpPr>
          <a:xfrm>
            <a:off x="7728402" y="3197433"/>
            <a:ext cx="1471613" cy="1349022"/>
            <a:chOff x="7728402" y="3197433"/>
            <a:chExt cx="1471613" cy="1349022"/>
          </a:xfrm>
        </p:grpSpPr>
        <p:pic>
          <p:nvPicPr>
            <p:cNvPr id="14" name="Picture 13" descr="A red circle with white letters and numbers&#10;&#10;Description automatically generated">
              <a:extLst>
                <a:ext uri="{FF2B5EF4-FFF2-40B4-BE49-F238E27FC236}">
                  <a16:creationId xmlns:a16="http://schemas.microsoft.com/office/drawing/2014/main" id="{C4245FBD-8B7F-BFBB-ACD0-E9F82FD50F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58138" y="3197433"/>
              <a:ext cx="1012143" cy="1012143"/>
            </a:xfrm>
            <a:prstGeom prst="rect">
              <a:avLst/>
            </a:prstGeom>
          </p:spPr>
        </p:pic>
        <p:sp>
          <p:nvSpPr>
            <p:cNvPr id="42" name="TextBox 43">
              <a:extLst>
                <a:ext uri="{FF2B5EF4-FFF2-40B4-BE49-F238E27FC236}">
                  <a16:creationId xmlns:a16="http://schemas.microsoft.com/office/drawing/2014/main" id="{87991595-1EF3-FE13-2E3F-46D888BA457D}"/>
                </a:ext>
              </a:extLst>
            </p:cNvPr>
            <p:cNvSpPr/>
            <p:nvPr/>
          </p:nvSpPr>
          <p:spPr>
            <a:xfrm>
              <a:off x="7728402" y="4312545"/>
              <a:ext cx="1471613" cy="23391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t" anchorCtr="0" compatLnSpc="0">
              <a:sp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sk-SK" sz="1600" b="0" i="0" u="none" strike="noStrike" kern="1200" spc="0" dirty="0">
                  <a:ln>
                    <a:noFill/>
                  </a:ln>
                  <a:latin typeface="+mj-lt"/>
                  <a:ea typeface="Microsoft YaHei" pitchFamily="2"/>
                  <a:cs typeface="Lucida Sans" pitchFamily="2"/>
                </a:rPr>
                <a:t>BIG-IP LTM/APM</a:t>
              </a:r>
            </a:p>
          </p:txBody>
        </p:sp>
      </p:grp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42D12C8-CDCA-180B-C2F7-71D782EAC7EF}"/>
              </a:ext>
            </a:extLst>
          </p:cNvPr>
          <p:cNvCxnSpPr/>
          <p:nvPr/>
        </p:nvCxnSpPr>
        <p:spPr>
          <a:xfrm>
            <a:off x="1657350" y="3853139"/>
            <a:ext cx="6300788" cy="0"/>
          </a:xfrm>
          <a:prstGeom prst="straightConnector1">
            <a:avLst/>
          </a:prstGeom>
          <a:ln w="28575">
            <a:solidFill>
              <a:schemeClr val="tx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Elbow Connector 72">
            <a:extLst>
              <a:ext uri="{FF2B5EF4-FFF2-40B4-BE49-F238E27FC236}">
                <a16:creationId xmlns:a16="http://schemas.microsoft.com/office/drawing/2014/main" id="{8A4E5354-C36A-94AC-FCF3-774D2466C327}"/>
              </a:ext>
            </a:extLst>
          </p:cNvPr>
          <p:cNvCxnSpPr>
            <a:cxnSpLocks/>
          </p:cNvCxnSpPr>
          <p:nvPr/>
        </p:nvCxnSpPr>
        <p:spPr>
          <a:xfrm rot="10800000">
            <a:off x="5366926" y="2751695"/>
            <a:ext cx="2591212" cy="873248"/>
          </a:xfrm>
          <a:prstGeom prst="bentConnector3">
            <a:avLst>
              <a:gd name="adj1" fmla="val 122231"/>
            </a:avLst>
          </a:prstGeom>
          <a:ln w="28575">
            <a:solidFill>
              <a:schemeClr val="tx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" name="Picture 104" descr="A black and orange logo&#10;&#10;Description automatically generated">
            <a:extLst>
              <a:ext uri="{FF2B5EF4-FFF2-40B4-BE49-F238E27FC236}">
                <a16:creationId xmlns:a16="http://schemas.microsoft.com/office/drawing/2014/main" id="{894A31B6-1535-EDDC-CF77-C91421A28F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19098" y="735806"/>
            <a:ext cx="1483161" cy="1064420"/>
          </a:xfrm>
          <a:prstGeom prst="rect">
            <a:avLst/>
          </a:prstGeom>
        </p:spPr>
      </p:pic>
      <p:sp>
        <p:nvSpPr>
          <p:cNvPr id="106" name="TextBox 43">
            <a:extLst>
              <a:ext uri="{FF2B5EF4-FFF2-40B4-BE49-F238E27FC236}">
                <a16:creationId xmlns:a16="http://schemas.microsoft.com/office/drawing/2014/main" id="{AD777EA4-7184-D3E3-744C-53E6942497C2}"/>
              </a:ext>
            </a:extLst>
          </p:cNvPr>
          <p:cNvSpPr/>
          <p:nvPr/>
        </p:nvSpPr>
        <p:spPr>
          <a:xfrm>
            <a:off x="9830646" y="1944112"/>
            <a:ext cx="1471613" cy="23391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sk-SK" sz="1600" b="0" i="0" u="none" strike="noStrike" kern="1200" spc="0" dirty="0">
                <a:ln>
                  <a:noFill/>
                </a:ln>
                <a:latin typeface="+mj-lt"/>
                <a:ea typeface="Microsoft YaHei" pitchFamily="2"/>
                <a:cs typeface="Lucida Sans" pitchFamily="2"/>
              </a:rPr>
              <a:t>Palo Alto NFW</a:t>
            </a:r>
          </a:p>
        </p:txBody>
      </p:sp>
      <p:pic>
        <p:nvPicPr>
          <p:cNvPr id="108" name="Picture 107" descr="A black background with red text&#10;&#10;Description automatically generated">
            <a:extLst>
              <a:ext uri="{FF2B5EF4-FFF2-40B4-BE49-F238E27FC236}">
                <a16:creationId xmlns:a16="http://schemas.microsoft.com/office/drawing/2014/main" id="{9B3BE626-BCC5-07F5-757B-5F2418D42C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34924" y="2168151"/>
            <a:ext cx="1567335" cy="1567335"/>
          </a:xfrm>
          <a:prstGeom prst="rect">
            <a:avLst/>
          </a:prstGeom>
        </p:spPr>
      </p:pic>
      <p:sp>
        <p:nvSpPr>
          <p:cNvPr id="109" name="TextBox 43">
            <a:extLst>
              <a:ext uri="{FF2B5EF4-FFF2-40B4-BE49-F238E27FC236}">
                <a16:creationId xmlns:a16="http://schemas.microsoft.com/office/drawing/2014/main" id="{D2756AE3-2D92-5FAB-F4D6-7EF7BAE9E0F6}"/>
              </a:ext>
            </a:extLst>
          </p:cNvPr>
          <p:cNvSpPr/>
          <p:nvPr/>
        </p:nvSpPr>
        <p:spPr>
          <a:xfrm>
            <a:off x="10097013" y="3441595"/>
            <a:ext cx="1471613" cy="23391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sk-SK" sz="1600" b="0" i="0" u="none" strike="noStrike" kern="1200" spc="0" dirty="0">
                <a:ln>
                  <a:noFill/>
                </a:ln>
                <a:latin typeface="+mj-lt"/>
                <a:ea typeface="Microsoft YaHei" pitchFamily="2"/>
                <a:cs typeface="Lucida Sans" pitchFamily="2"/>
              </a:rPr>
              <a:t>Firepower</a:t>
            </a:r>
          </a:p>
        </p:txBody>
      </p:sp>
      <p:pic>
        <p:nvPicPr>
          <p:cNvPr id="114" name="Picture 113" descr="A red squares in a black background&#10;&#10;Description automatically generated">
            <a:extLst>
              <a:ext uri="{FF2B5EF4-FFF2-40B4-BE49-F238E27FC236}">
                <a16:creationId xmlns:a16="http://schemas.microsoft.com/office/drawing/2014/main" id="{E8C729C0-CCD8-E843-2AFF-EF01B2FA6F8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19098" y="4269566"/>
            <a:ext cx="1343024" cy="962049"/>
          </a:xfrm>
          <a:prstGeom prst="rect">
            <a:avLst/>
          </a:prstGeom>
        </p:spPr>
      </p:pic>
      <p:sp>
        <p:nvSpPr>
          <p:cNvPr id="115" name="TextBox 43">
            <a:extLst>
              <a:ext uri="{FF2B5EF4-FFF2-40B4-BE49-F238E27FC236}">
                <a16:creationId xmlns:a16="http://schemas.microsoft.com/office/drawing/2014/main" id="{7C0CFE5E-5A65-0958-A0AD-2883B8C958DC}"/>
              </a:ext>
            </a:extLst>
          </p:cNvPr>
          <p:cNvSpPr/>
          <p:nvPr/>
        </p:nvSpPr>
        <p:spPr>
          <a:xfrm>
            <a:off x="10097012" y="5379041"/>
            <a:ext cx="1471613" cy="23391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sk-SK" sz="1600" b="0" i="0" u="none" strike="noStrike" kern="1200" spc="0" dirty="0">
                <a:ln>
                  <a:noFill/>
                </a:ln>
                <a:latin typeface="+mj-lt"/>
                <a:ea typeface="Microsoft YaHei" pitchFamily="2"/>
                <a:cs typeface="Lucida Sans" pitchFamily="2"/>
              </a:rPr>
              <a:t>Fortigate</a:t>
            </a:r>
          </a:p>
        </p:txBody>
      </p:sp>
      <p:sp>
        <p:nvSpPr>
          <p:cNvPr id="116" name="Titel 1">
            <a:extLst>
              <a:ext uri="{FF2B5EF4-FFF2-40B4-BE49-F238E27FC236}">
                <a16:creationId xmlns:a16="http://schemas.microsoft.com/office/drawing/2014/main" id="{935FA92A-0CDD-8884-7834-7B3E8517A08B}"/>
              </a:ext>
            </a:extLst>
          </p:cNvPr>
          <p:cNvSpPr txBox="1">
            <a:spLocks/>
          </p:cNvSpPr>
          <p:nvPr/>
        </p:nvSpPr>
        <p:spPr bwMode="gray">
          <a:xfrm>
            <a:off x="485776" y="389299"/>
            <a:ext cx="11229974" cy="56012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/>
              <a:t>In EC2? Serverless? AWS Native? 3rd party? 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109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  <p:bldP spid="109" grpId="0"/>
      <p:bldP spid="1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imple background Stock Images - Search Stock Images on Everypixel">
            <a:extLst>
              <a:ext uri="{FF2B5EF4-FFF2-40B4-BE49-F238E27FC236}">
                <a16:creationId xmlns:a16="http://schemas.microsoft.com/office/drawing/2014/main" id="{184509E2-8C49-A148-F1CD-2925E1337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879928-A044-5A1C-5A08-87543205B12E}"/>
              </a:ext>
            </a:extLst>
          </p:cNvPr>
          <p:cNvSpPr txBox="1"/>
          <p:nvPr/>
        </p:nvSpPr>
        <p:spPr>
          <a:xfrm>
            <a:off x="1173387" y="184811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44000" indent="-144000" algn="l"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</a:pPr>
            <a:endParaRPr lang="en-SK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9AF65DF-C155-6779-B661-9BE7157C2A5D}"/>
              </a:ext>
            </a:extLst>
          </p:cNvPr>
          <p:cNvSpPr txBox="1">
            <a:spLocks/>
          </p:cNvSpPr>
          <p:nvPr/>
        </p:nvSpPr>
        <p:spPr bwMode="gray">
          <a:xfrm>
            <a:off x="0" y="6480000"/>
            <a:ext cx="12192000" cy="378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6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0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TeleNeo Office ExtraBold"/>
                <a:ea typeface="+mn-ea"/>
                <a:cs typeface="+mn-cs"/>
              </a:rPr>
              <a:t>More on network security | Michl Salanci | Deutsche Telekom Systems Solutions Slovakia | AWS Community Days Switzerland | 27. 6. 2024</a:t>
            </a:r>
          </a:p>
        </p:txBody>
      </p:sp>
      <p:sp>
        <p:nvSpPr>
          <p:cNvPr id="11" name="Rectangle 19">
            <a:extLst>
              <a:ext uri="{FF2B5EF4-FFF2-40B4-BE49-F238E27FC236}">
                <a16:creationId xmlns:a16="http://schemas.microsoft.com/office/drawing/2014/main" id="{4EF947B1-B860-6070-A6AE-6CC901572FC9}"/>
              </a:ext>
            </a:extLst>
          </p:cNvPr>
          <p:cNvSpPr/>
          <p:nvPr/>
        </p:nvSpPr>
        <p:spPr>
          <a:xfrm>
            <a:off x="1068000" y="2446747"/>
            <a:ext cx="2634788" cy="236685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15840">
            <a:solidFill>
              <a:srgbClr val="FF0000"/>
            </a:solidFill>
            <a:custDash>
              <a:ds d="400000" sp="100000"/>
            </a:custDash>
            <a:miter/>
          </a:ln>
        </p:spPr>
        <p:txBody>
          <a:bodyPr vert="horz" wrap="square" lIns="502920" tIns="91440" rIns="90000" bIns="45720" anchor="t" anchorCtr="0" compatLnSpc="0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sk-SK" sz="1600" b="0" i="0" u="none" strike="noStrike" kern="1200" spc="0">
                <a:ln>
                  <a:noFill/>
                </a:ln>
                <a:latin typeface="+mj-lt"/>
                <a:ea typeface="Microsoft YaHei" pitchFamily="2"/>
                <a:cs typeface="Arial" pitchFamily="34"/>
              </a:rPr>
              <a:t>Inspection subnet</a:t>
            </a:r>
          </a:p>
        </p:txBody>
      </p:sp>
      <p:pic>
        <p:nvPicPr>
          <p:cNvPr id="12" name="Graphic 20">
            <a:extLst>
              <a:ext uri="{FF2B5EF4-FFF2-40B4-BE49-F238E27FC236}">
                <a16:creationId xmlns:a16="http://schemas.microsoft.com/office/drawing/2014/main" id="{0A0860AB-69C8-F5A0-116D-53FA45C8B22D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068000" y="2446747"/>
            <a:ext cx="380520" cy="380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1">
            <a:extLst>
              <a:ext uri="{FF2B5EF4-FFF2-40B4-BE49-F238E27FC236}">
                <a16:creationId xmlns:a16="http://schemas.microsoft.com/office/drawing/2014/main" id="{16559739-5D55-C3BE-1208-EF6BE1527B5B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4335848" y="2910592"/>
            <a:ext cx="1256550" cy="125655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44">
            <a:extLst>
              <a:ext uri="{FF2B5EF4-FFF2-40B4-BE49-F238E27FC236}">
                <a16:creationId xmlns:a16="http://schemas.microsoft.com/office/drawing/2014/main" id="{F0C0AD27-600D-9029-7717-88FCBED81EB2}"/>
              </a:ext>
            </a:extLst>
          </p:cNvPr>
          <p:cNvSpPr/>
          <p:nvPr/>
        </p:nvSpPr>
        <p:spPr>
          <a:xfrm>
            <a:off x="1068000" y="4184299"/>
            <a:ext cx="2665311" cy="23391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sk-SK" sz="1600" b="0" i="0" u="none" strike="noStrike" kern="1200" spc="0" dirty="0">
                <a:ln>
                  <a:noFill/>
                </a:ln>
                <a:latin typeface="+mj-lt"/>
                <a:ea typeface="Microsoft YaHei" pitchFamily="2"/>
                <a:cs typeface="Lucida Sans" pitchFamily="2"/>
              </a:rPr>
              <a:t>AWS </a:t>
            </a:r>
            <a:r>
              <a:rPr lang="sk-SK" sz="1600" b="0" i="0" u="none" strike="noStrike" kern="1200" spc="0" dirty="0" err="1">
                <a:ln>
                  <a:noFill/>
                </a:ln>
                <a:latin typeface="+mj-lt"/>
                <a:ea typeface="Microsoft YaHei" pitchFamily="2"/>
                <a:cs typeface="Lucida Sans" pitchFamily="2"/>
              </a:rPr>
              <a:t>Network</a:t>
            </a:r>
            <a:r>
              <a:rPr lang="sk-SK" sz="1600" b="0" i="0" u="none" strike="noStrike" kern="1200" spc="0" dirty="0">
                <a:ln>
                  <a:noFill/>
                </a:ln>
                <a:latin typeface="+mj-lt"/>
                <a:ea typeface="Microsoft YaHei" pitchFamily="2"/>
                <a:cs typeface="Lucida Sans" pitchFamily="2"/>
              </a:rPr>
              <a:t> Firewall </a:t>
            </a:r>
            <a:r>
              <a:rPr lang="sk-SK" sz="1600" b="0" i="0" u="none" strike="noStrike" kern="1200" spc="0" dirty="0" err="1">
                <a:ln>
                  <a:noFill/>
                </a:ln>
                <a:latin typeface="+mj-lt"/>
                <a:ea typeface="Microsoft YaHei" pitchFamily="2"/>
                <a:cs typeface="Lucida Sans" pitchFamily="2"/>
              </a:rPr>
              <a:t>endpoint</a:t>
            </a:r>
            <a:endParaRPr lang="sk-SK" sz="1600" b="0" i="0" u="none" strike="noStrike" kern="1200" spc="0" dirty="0">
              <a:ln>
                <a:noFill/>
              </a:ln>
              <a:latin typeface="+mj-lt"/>
              <a:ea typeface="Microsoft YaHei" pitchFamily="2"/>
              <a:cs typeface="Lucida Sans" pitchFamily="2"/>
            </a:endParaRPr>
          </a:p>
        </p:txBody>
      </p:sp>
      <p:pic>
        <p:nvPicPr>
          <p:cNvPr id="15" name="Picture 14" descr="(none)">
            <a:extLst>
              <a:ext uri="{FF2B5EF4-FFF2-40B4-BE49-F238E27FC236}">
                <a16:creationId xmlns:a16="http://schemas.microsoft.com/office/drawing/2014/main" id="{F5724B06-6937-E7F7-0659-0C93ADC95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733" y="2910592"/>
            <a:ext cx="1256550" cy="125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29">
            <a:extLst>
              <a:ext uri="{FF2B5EF4-FFF2-40B4-BE49-F238E27FC236}">
                <a16:creationId xmlns:a16="http://schemas.microsoft.com/office/drawing/2014/main" id="{2499A829-D778-1EDF-0420-4B4E1A2EC2E0}"/>
              </a:ext>
            </a:extLst>
          </p:cNvPr>
          <p:cNvSpPr/>
          <p:nvPr/>
        </p:nvSpPr>
        <p:spPr>
          <a:xfrm>
            <a:off x="871804" y="1694675"/>
            <a:ext cx="5042551" cy="341991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15840">
            <a:solidFill>
              <a:srgbClr val="8C4FFF"/>
            </a:solidFill>
            <a:prstDash val="solid"/>
            <a:miter/>
          </a:ln>
        </p:spPr>
        <p:txBody>
          <a:bodyPr vert="horz" wrap="square" lIns="502920" tIns="91440" rIns="90000" bIns="45000" anchor="t" anchorCtr="0" compatLnSpc="0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sk-SK" sz="1600" b="0" i="0" u="none" strike="noStrike" kern="1200" spc="0" dirty="0">
                <a:ln>
                  <a:noFill/>
                </a:ln>
                <a:latin typeface="+mj-lt"/>
                <a:ea typeface="Microsoft YaHei" pitchFamily="2"/>
                <a:cs typeface="Arial" pitchFamily="34"/>
              </a:rPr>
              <a:t>VPC</a:t>
            </a:r>
          </a:p>
        </p:txBody>
      </p:sp>
      <p:sp>
        <p:nvSpPr>
          <p:cNvPr id="17" name="Straight Connector 18">
            <a:extLst>
              <a:ext uri="{FF2B5EF4-FFF2-40B4-BE49-F238E27FC236}">
                <a16:creationId xmlns:a16="http://schemas.microsoft.com/office/drawing/2014/main" id="{F0868767-7F34-5F05-A4A2-0794FD4BE283}"/>
              </a:ext>
            </a:extLst>
          </p:cNvPr>
          <p:cNvSpPr/>
          <p:nvPr/>
        </p:nvSpPr>
        <p:spPr>
          <a:xfrm flipH="1" flipV="1">
            <a:off x="3163170" y="3540973"/>
            <a:ext cx="1079236" cy="1"/>
          </a:xfrm>
          <a:prstGeom prst="line">
            <a:avLst/>
          </a:prstGeom>
          <a:noFill/>
          <a:ln w="15840">
            <a:solidFill>
              <a:srgbClr val="BFBFBF"/>
            </a:solidFill>
            <a:prstDash val="solid"/>
            <a:miter/>
          </a:ln>
        </p:spPr>
        <p:txBody>
          <a:bodyPr vert="horz" wrap="square" lIns="90000" tIns="45000" rIns="90000" bIns="45000" anchor="ctr" anchorCtr="1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pic>
        <p:nvPicPr>
          <p:cNvPr id="19" name="Graphic 30">
            <a:extLst>
              <a:ext uri="{FF2B5EF4-FFF2-40B4-BE49-F238E27FC236}">
                <a16:creationId xmlns:a16="http://schemas.microsoft.com/office/drawing/2014/main" id="{7A9F9FFE-8BB1-9C70-40A2-71150A44BD6A}"/>
              </a:ext>
            </a:extLst>
          </p:cNvPr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871804" y="1694675"/>
            <a:ext cx="427680" cy="451079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extBox 44">
            <a:extLst>
              <a:ext uri="{FF2B5EF4-FFF2-40B4-BE49-F238E27FC236}">
                <a16:creationId xmlns:a16="http://schemas.microsoft.com/office/drawing/2014/main" id="{F1F38B57-60A4-5280-2FB2-C122D29D63F4}"/>
              </a:ext>
            </a:extLst>
          </p:cNvPr>
          <p:cNvSpPr/>
          <p:nvPr/>
        </p:nvSpPr>
        <p:spPr>
          <a:xfrm>
            <a:off x="3898984" y="4244743"/>
            <a:ext cx="2015371" cy="23391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sk-SK" sz="1600" b="0" i="0" u="none" strike="noStrike" kern="1200" spc="0" dirty="0">
                <a:ln>
                  <a:noFill/>
                </a:ln>
                <a:latin typeface="+mj-lt"/>
                <a:ea typeface="Microsoft YaHei" pitchFamily="2"/>
                <a:cs typeface="Lucida Sans" pitchFamily="2"/>
              </a:rPr>
              <a:t>AWS </a:t>
            </a:r>
            <a:r>
              <a:rPr lang="sk-SK" sz="1600" b="0" i="0" u="none" strike="noStrike" kern="1200" spc="0" dirty="0" err="1">
                <a:ln>
                  <a:noFill/>
                </a:ln>
                <a:latin typeface="+mj-lt"/>
                <a:ea typeface="Microsoft YaHei" pitchFamily="2"/>
                <a:cs typeface="Lucida Sans" pitchFamily="2"/>
              </a:rPr>
              <a:t>Network</a:t>
            </a:r>
            <a:r>
              <a:rPr lang="sk-SK" sz="1600" b="0" i="0" u="none" strike="noStrike" kern="1200" spc="0" dirty="0">
                <a:ln>
                  <a:noFill/>
                </a:ln>
                <a:latin typeface="+mj-lt"/>
                <a:ea typeface="Microsoft YaHei" pitchFamily="2"/>
                <a:cs typeface="Lucida Sans" pitchFamily="2"/>
              </a:rPr>
              <a:t> Firewall</a:t>
            </a:r>
          </a:p>
        </p:txBody>
      </p:sp>
      <p:sp>
        <p:nvSpPr>
          <p:cNvPr id="21" name="TextBox 21">
            <a:extLst>
              <a:ext uri="{FF2B5EF4-FFF2-40B4-BE49-F238E27FC236}">
                <a16:creationId xmlns:a16="http://schemas.microsoft.com/office/drawing/2014/main" id="{DB2C0FB5-B509-1C59-84CB-DB448E067DAF}"/>
              </a:ext>
            </a:extLst>
          </p:cNvPr>
          <p:cNvSpPr/>
          <p:nvPr/>
        </p:nvSpPr>
        <p:spPr>
          <a:xfrm>
            <a:off x="6713090" y="1873031"/>
            <a:ext cx="3366714" cy="61134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sk-SK" sz="2400" b="1" i="0" u="none" strike="noStrike" kern="1200" spc="0" dirty="0" err="1">
                <a:ln>
                  <a:noFill/>
                </a:ln>
                <a:latin typeface="Amazon Ember Display" pitchFamily="34"/>
                <a:ea typeface="Amazon Ember Display" pitchFamily="1"/>
                <a:cs typeface="Amazon Ember Display" pitchFamily="34"/>
              </a:rPr>
              <a:t>Stateful</a:t>
            </a:r>
            <a:r>
              <a:rPr lang="sk-SK" sz="2400" b="1" i="0" u="none" strike="noStrike" kern="1200" spc="0" dirty="0">
                <a:ln>
                  <a:noFill/>
                </a:ln>
                <a:latin typeface="Amazon Ember Display" pitchFamily="34"/>
                <a:ea typeface="Amazon Ember Display" pitchFamily="1"/>
                <a:cs typeface="Amazon Ember Display" pitchFamily="34"/>
              </a:rPr>
              <a:t> </a:t>
            </a:r>
            <a:r>
              <a:rPr lang="sk-SK" sz="2400" b="1" i="0" u="none" strike="noStrike" kern="1200" spc="0" dirty="0" err="1">
                <a:ln>
                  <a:noFill/>
                </a:ln>
                <a:latin typeface="Amazon Ember Display" pitchFamily="34"/>
                <a:ea typeface="Amazon Ember Display" pitchFamily="1"/>
                <a:cs typeface="Amazon Ember Display" pitchFamily="34"/>
              </a:rPr>
              <a:t>rules</a:t>
            </a:r>
            <a:endParaRPr lang="sk-SK" sz="2400" b="1" i="0" u="none" strike="noStrike" kern="1200" spc="0" dirty="0">
              <a:ln>
                <a:noFill/>
              </a:ln>
              <a:latin typeface="Amazon Ember Display" pitchFamily="34"/>
              <a:ea typeface="Amazon Ember Display" pitchFamily="1"/>
              <a:cs typeface="Amazon Ember Display" pitchFamily="34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2C96054-7FFA-22C4-A151-339A0A8BD468}"/>
              </a:ext>
            </a:extLst>
          </p:cNvPr>
          <p:cNvSpPr/>
          <p:nvPr/>
        </p:nvSpPr>
        <p:spPr>
          <a:xfrm>
            <a:off x="6713089" y="2505604"/>
            <a:ext cx="3182009" cy="61134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sk-SK" sz="2400" b="1" i="0" u="none" strike="noStrike" kern="1200" spc="0" dirty="0" err="1">
                <a:ln>
                  <a:noFill/>
                </a:ln>
                <a:latin typeface="Amazon Ember Display" pitchFamily="34"/>
                <a:ea typeface="Amazon Ember Display" pitchFamily="1"/>
                <a:cs typeface="Amazon Ember Display" pitchFamily="34"/>
              </a:rPr>
              <a:t>Stateless</a:t>
            </a:r>
            <a:r>
              <a:rPr lang="sk-SK" sz="2400" b="1" i="0" u="none" strike="noStrike" kern="1200" spc="0" dirty="0">
                <a:ln>
                  <a:noFill/>
                </a:ln>
                <a:latin typeface="Amazon Ember Display" pitchFamily="34"/>
                <a:ea typeface="Amazon Ember Display" pitchFamily="1"/>
                <a:cs typeface="Amazon Ember Display" pitchFamily="34"/>
              </a:rPr>
              <a:t> </a:t>
            </a:r>
            <a:r>
              <a:rPr lang="sk-SK" sz="2400" b="1" i="0" u="none" strike="noStrike" kern="1200" spc="0" dirty="0" err="1">
                <a:ln>
                  <a:noFill/>
                </a:ln>
                <a:latin typeface="Amazon Ember Display" pitchFamily="34"/>
                <a:ea typeface="Amazon Ember Display" pitchFamily="1"/>
                <a:cs typeface="Amazon Ember Display" pitchFamily="34"/>
              </a:rPr>
              <a:t>rules</a:t>
            </a:r>
            <a:r>
              <a:rPr lang="sk-SK" sz="2400" b="1" i="0" u="none" strike="noStrike" kern="1200" spc="0" dirty="0">
                <a:ln>
                  <a:noFill/>
                </a:ln>
                <a:latin typeface="Amazon Ember Display" pitchFamily="34"/>
                <a:ea typeface="Amazon Ember Display" pitchFamily="1"/>
                <a:cs typeface="Amazon Ember Display" pitchFamily="34"/>
              </a:rPr>
              <a:t> </a:t>
            </a:r>
          </a:p>
        </p:txBody>
      </p:sp>
      <p:sp>
        <p:nvSpPr>
          <p:cNvPr id="24" name="TextBox 21">
            <a:extLst>
              <a:ext uri="{FF2B5EF4-FFF2-40B4-BE49-F238E27FC236}">
                <a16:creationId xmlns:a16="http://schemas.microsoft.com/office/drawing/2014/main" id="{E82AE1C5-FCFC-C029-EF62-C276CB23936A}"/>
              </a:ext>
            </a:extLst>
          </p:cNvPr>
          <p:cNvSpPr/>
          <p:nvPr/>
        </p:nvSpPr>
        <p:spPr>
          <a:xfrm>
            <a:off x="6713088" y="3138177"/>
            <a:ext cx="4571897" cy="61134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sk-SK" sz="2400" b="1" i="0" u="none" strike="noStrike" kern="1200" spc="0" dirty="0" err="1">
                <a:ln>
                  <a:noFill/>
                </a:ln>
                <a:latin typeface="Amazon Ember Display" pitchFamily="34"/>
                <a:ea typeface="Amazon Ember Display" pitchFamily="1"/>
                <a:cs typeface="Amazon Ember Display" pitchFamily="34"/>
              </a:rPr>
              <a:t>Domain</a:t>
            </a:r>
            <a:r>
              <a:rPr lang="sk-SK" sz="2400" b="1" i="0" u="none" strike="noStrike" kern="1200" spc="0" dirty="0">
                <a:ln>
                  <a:noFill/>
                </a:ln>
                <a:latin typeface="Amazon Ember Display" pitchFamily="34"/>
                <a:ea typeface="Amazon Ember Display" pitchFamily="1"/>
                <a:cs typeface="Amazon Ember Display" pitchFamily="34"/>
              </a:rPr>
              <a:t> </a:t>
            </a:r>
            <a:r>
              <a:rPr lang="sk-SK" sz="2400" b="1" i="0" u="none" strike="noStrike" kern="1200" spc="0" dirty="0" err="1">
                <a:ln>
                  <a:noFill/>
                </a:ln>
                <a:latin typeface="Amazon Ember Display" pitchFamily="34"/>
                <a:ea typeface="Amazon Ember Display" pitchFamily="1"/>
                <a:cs typeface="Amazon Ember Display" pitchFamily="34"/>
              </a:rPr>
              <a:t>name</a:t>
            </a:r>
            <a:r>
              <a:rPr lang="sk-SK" sz="2400" b="1" i="0" u="none" strike="noStrike" kern="1200" spc="0" dirty="0">
                <a:ln>
                  <a:noFill/>
                </a:ln>
                <a:latin typeface="Amazon Ember Display" pitchFamily="34"/>
                <a:ea typeface="Amazon Ember Display" pitchFamily="1"/>
                <a:cs typeface="Amazon Ember Display" pitchFamily="34"/>
              </a:rPr>
              <a:t> </a:t>
            </a:r>
            <a:r>
              <a:rPr lang="sk-SK" sz="2400" b="1" i="0" u="none" strike="noStrike" kern="1200" spc="0" dirty="0" err="1">
                <a:ln>
                  <a:noFill/>
                </a:ln>
                <a:latin typeface="Amazon Ember Display" pitchFamily="34"/>
                <a:ea typeface="Amazon Ember Display" pitchFamily="1"/>
                <a:cs typeface="Amazon Ember Display" pitchFamily="34"/>
              </a:rPr>
              <a:t>rules</a:t>
            </a:r>
            <a:endParaRPr lang="sk-SK" sz="2400" b="1" i="0" u="none" strike="noStrike" kern="1200" spc="0" dirty="0">
              <a:ln>
                <a:noFill/>
              </a:ln>
              <a:latin typeface="Amazon Ember Display" pitchFamily="34"/>
              <a:ea typeface="Amazon Ember Display" pitchFamily="1"/>
              <a:cs typeface="Amazon Ember Display" pitchFamily="34"/>
            </a:endParaRPr>
          </a:p>
        </p:txBody>
      </p:sp>
      <p:sp>
        <p:nvSpPr>
          <p:cNvPr id="25" name="TextBox 21">
            <a:extLst>
              <a:ext uri="{FF2B5EF4-FFF2-40B4-BE49-F238E27FC236}">
                <a16:creationId xmlns:a16="http://schemas.microsoft.com/office/drawing/2014/main" id="{0D0FCAB9-1F6D-F991-637A-4371B7972BD2}"/>
              </a:ext>
            </a:extLst>
          </p:cNvPr>
          <p:cNvSpPr/>
          <p:nvPr/>
        </p:nvSpPr>
        <p:spPr>
          <a:xfrm>
            <a:off x="6713087" y="3791981"/>
            <a:ext cx="4571897" cy="61134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sk-SK" sz="2400" b="1" i="0" u="none" strike="noStrike" kern="1200" spc="0" dirty="0" err="1">
                <a:ln>
                  <a:noFill/>
                </a:ln>
                <a:latin typeface="Amazon Ember Display" pitchFamily="34"/>
                <a:ea typeface="Amazon Ember Display" pitchFamily="1"/>
                <a:cs typeface="Amazon Ember Display" pitchFamily="34"/>
              </a:rPr>
              <a:t>Suricata</a:t>
            </a:r>
            <a:r>
              <a:rPr lang="sk-SK" sz="2400" b="1" i="0" u="none" strike="noStrike" kern="1200" spc="0" dirty="0">
                <a:ln>
                  <a:noFill/>
                </a:ln>
                <a:latin typeface="Amazon Ember Display" pitchFamily="34"/>
                <a:ea typeface="Amazon Ember Display" pitchFamily="1"/>
                <a:cs typeface="Amazon Ember Display" pitchFamily="34"/>
              </a:rPr>
              <a:t> </a:t>
            </a:r>
            <a:r>
              <a:rPr lang="sk-SK" sz="2400" b="1" i="0" u="none" strike="noStrike" kern="1200" spc="0" dirty="0" err="1">
                <a:ln>
                  <a:noFill/>
                </a:ln>
                <a:latin typeface="Amazon Ember Display" pitchFamily="34"/>
                <a:ea typeface="Amazon Ember Display" pitchFamily="1"/>
                <a:cs typeface="Amazon Ember Display" pitchFamily="34"/>
              </a:rPr>
              <a:t>compatible</a:t>
            </a:r>
            <a:r>
              <a:rPr lang="sk-SK" sz="2400" b="1" i="0" u="none" strike="noStrike" kern="1200" spc="0" dirty="0">
                <a:ln>
                  <a:noFill/>
                </a:ln>
                <a:latin typeface="Amazon Ember Display" pitchFamily="34"/>
                <a:ea typeface="Amazon Ember Display" pitchFamily="1"/>
                <a:cs typeface="Amazon Ember Display" pitchFamily="34"/>
              </a:rPr>
              <a:t> </a:t>
            </a:r>
            <a:r>
              <a:rPr lang="sk-SK" sz="2400" b="1" i="0" u="none" strike="noStrike" kern="1200" spc="0" dirty="0" err="1">
                <a:ln>
                  <a:noFill/>
                </a:ln>
                <a:latin typeface="Amazon Ember Display" pitchFamily="34"/>
                <a:ea typeface="Amazon Ember Display" pitchFamily="1"/>
                <a:cs typeface="Amazon Ember Display" pitchFamily="34"/>
              </a:rPr>
              <a:t>rules</a:t>
            </a:r>
            <a:endParaRPr lang="sk-SK" sz="2400" b="1" i="0" u="none" strike="noStrike" kern="1200" spc="0" dirty="0">
              <a:ln>
                <a:noFill/>
              </a:ln>
              <a:latin typeface="Amazon Ember Display" pitchFamily="34"/>
              <a:ea typeface="Amazon Ember Display" pitchFamily="1"/>
              <a:cs typeface="Amazon Ember Display" pitchFamily="34"/>
            </a:endParaRPr>
          </a:p>
        </p:txBody>
      </p:sp>
      <p:sp>
        <p:nvSpPr>
          <p:cNvPr id="26" name="Titel 1">
            <a:extLst>
              <a:ext uri="{FF2B5EF4-FFF2-40B4-BE49-F238E27FC236}">
                <a16:creationId xmlns:a16="http://schemas.microsoft.com/office/drawing/2014/main" id="{BDC28BED-23A4-2764-8DA0-EC9ACA404200}"/>
              </a:ext>
            </a:extLst>
          </p:cNvPr>
          <p:cNvSpPr txBox="1">
            <a:spLocks/>
          </p:cNvSpPr>
          <p:nvPr/>
        </p:nvSpPr>
        <p:spPr bwMode="gray">
          <a:xfrm>
            <a:off x="485776" y="337643"/>
            <a:ext cx="11229974" cy="61178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/>
              <a:t>In EC2? Serverless? AWS Native? 3rd party? 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977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  <p:bldP spid="16" grpId="0" animBg="1"/>
      <p:bldP spid="17" grpId="0" animBg="1"/>
      <p:bldP spid="21" grpId="0"/>
      <p:bldP spid="22" grpId="0"/>
      <p:bldP spid="24" grpId="0"/>
      <p:bldP spid="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Simple background Stock Images - Search Stock Images on Everypixel">
            <a:extLst>
              <a:ext uri="{FF2B5EF4-FFF2-40B4-BE49-F238E27FC236}">
                <a16:creationId xmlns:a16="http://schemas.microsoft.com/office/drawing/2014/main" id="{FCC8CB45-5A2F-BA8B-6840-E98481299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879928-A044-5A1C-5A08-87543205B12E}"/>
              </a:ext>
            </a:extLst>
          </p:cNvPr>
          <p:cNvSpPr txBox="1"/>
          <p:nvPr/>
        </p:nvSpPr>
        <p:spPr>
          <a:xfrm>
            <a:off x="1187674" y="218944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44000" indent="-144000" algn="l"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</a:pPr>
            <a:endParaRPr lang="en-SK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9AF65DF-C155-6779-B661-9BE7157C2A5D}"/>
              </a:ext>
            </a:extLst>
          </p:cNvPr>
          <p:cNvSpPr txBox="1">
            <a:spLocks/>
          </p:cNvSpPr>
          <p:nvPr/>
        </p:nvSpPr>
        <p:spPr bwMode="gray">
          <a:xfrm>
            <a:off x="0" y="6480000"/>
            <a:ext cx="12192000" cy="378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6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0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TeleNeo Office ExtraBold"/>
                <a:ea typeface="+mn-ea"/>
                <a:cs typeface="+mn-cs"/>
              </a:rPr>
              <a:t>More on network security | Michl Salanci | Deutsche Telekom Systems Solutions Slovakia | AWS Community Days Switzerland | 27. 6. 2024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0DC6B2-FF0B-155C-CD61-70C3A355B7F9}"/>
              </a:ext>
            </a:extLst>
          </p:cNvPr>
          <p:cNvSpPr txBox="1"/>
          <p:nvPr/>
        </p:nvSpPr>
        <p:spPr>
          <a:xfrm>
            <a:off x="1187674" y="218944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44000" indent="-144000" algn="l"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</a:pPr>
            <a:endParaRPr lang="en-SK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2D7789A-4E0F-B955-64C8-D3258C3751BA}"/>
              </a:ext>
            </a:extLst>
          </p:cNvPr>
          <p:cNvGrpSpPr>
            <a:grpSpLocks noChangeAspect="1"/>
          </p:cNvGrpSpPr>
          <p:nvPr/>
        </p:nvGrpSpPr>
        <p:grpSpPr>
          <a:xfrm>
            <a:off x="536899" y="3955779"/>
            <a:ext cx="4887945" cy="2524221"/>
            <a:chOff x="1657350" y="735806"/>
            <a:chExt cx="9739048" cy="5029417"/>
          </a:xfrm>
        </p:grpSpPr>
        <p:pic>
          <p:nvPicPr>
            <p:cNvPr id="32" name="Picture 31" descr="A blue and white logo&#10;&#10;Description automatically generated">
              <a:extLst>
                <a:ext uri="{FF2B5EF4-FFF2-40B4-BE49-F238E27FC236}">
                  <a16:creationId xmlns:a16="http://schemas.microsoft.com/office/drawing/2014/main" id="{1F75BC24-582D-9EC7-47FE-406D99A051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3713" r="24632"/>
            <a:stretch/>
          </p:blipFill>
          <p:spPr>
            <a:xfrm>
              <a:off x="4326731" y="3119548"/>
              <a:ext cx="1443551" cy="1467182"/>
            </a:xfrm>
            <a:prstGeom prst="rect">
              <a:avLst/>
            </a:prstGeom>
          </p:spPr>
        </p:pic>
        <p:sp>
          <p:nvSpPr>
            <p:cNvPr id="33" name="TextBox 43">
              <a:extLst>
                <a:ext uri="{FF2B5EF4-FFF2-40B4-BE49-F238E27FC236}">
                  <a16:creationId xmlns:a16="http://schemas.microsoft.com/office/drawing/2014/main" id="{A8756F86-4303-0302-97D2-1655F6674196}"/>
                </a:ext>
              </a:extLst>
            </p:cNvPr>
            <p:cNvSpPr/>
            <p:nvPr/>
          </p:nvSpPr>
          <p:spPr>
            <a:xfrm>
              <a:off x="4631118" y="4627764"/>
              <a:ext cx="1471613" cy="349544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t" anchorCtr="0" compatLnSpc="0">
              <a:sp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sk-SK" sz="1200" b="0" i="0" u="none" strike="noStrike" kern="1200" spc="0" dirty="0">
                  <a:ln>
                    <a:noFill/>
                  </a:ln>
                  <a:latin typeface="+mj-lt"/>
                  <a:ea typeface="Microsoft YaHei" pitchFamily="2"/>
                  <a:cs typeface="Lucida Sans" pitchFamily="2"/>
                </a:rPr>
                <a:t>GW LB</a:t>
              </a: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746BF198-2EE0-D767-7C9A-B552103393B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728402" y="3197433"/>
              <a:ext cx="1471613" cy="1814200"/>
              <a:chOff x="7728402" y="3197433"/>
              <a:chExt cx="1471613" cy="1814200"/>
            </a:xfrm>
          </p:grpSpPr>
          <p:pic>
            <p:nvPicPr>
              <p:cNvPr id="35" name="Picture 34" descr="A red circle with white letters and numbers&#10;&#10;Description automatically generated">
                <a:extLst>
                  <a:ext uri="{FF2B5EF4-FFF2-40B4-BE49-F238E27FC236}">
                    <a16:creationId xmlns:a16="http://schemas.microsoft.com/office/drawing/2014/main" id="{4A53879D-F146-70D3-9DFA-BF8BC1D22C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58138" y="3197433"/>
                <a:ext cx="1012143" cy="1012143"/>
              </a:xfrm>
              <a:prstGeom prst="rect">
                <a:avLst/>
              </a:prstGeom>
            </p:spPr>
          </p:pic>
          <p:sp>
            <p:nvSpPr>
              <p:cNvPr id="36" name="TextBox 43">
                <a:extLst>
                  <a:ext uri="{FF2B5EF4-FFF2-40B4-BE49-F238E27FC236}">
                    <a16:creationId xmlns:a16="http://schemas.microsoft.com/office/drawing/2014/main" id="{568A3251-5B86-FFF5-0BF5-6E5D957BE8F6}"/>
                  </a:ext>
                </a:extLst>
              </p:cNvPr>
              <p:cNvSpPr/>
              <p:nvPr/>
            </p:nvSpPr>
            <p:spPr>
              <a:xfrm>
                <a:off x="7728402" y="4312547"/>
                <a:ext cx="1471613" cy="699086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0" tIns="0" rIns="0" bIns="0" anchor="t" anchorCtr="0" compatLnSpc="0">
                <a:spAutoFit/>
              </a:bodyPr>
              <a:lstStyle/>
              <a:p>
                <a:pPr marL="0" marR="0" lvl="0" indent="0" algn="ctr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/>
                </a:pPr>
                <a:r>
                  <a:rPr lang="sk-SK" sz="1200" b="0" i="0" u="none" strike="noStrike" kern="1200" spc="0" dirty="0">
                    <a:ln>
                      <a:noFill/>
                    </a:ln>
                    <a:latin typeface="+mj-lt"/>
                    <a:ea typeface="Microsoft YaHei" pitchFamily="2"/>
                    <a:cs typeface="Lucida Sans" pitchFamily="2"/>
                  </a:rPr>
                  <a:t>BIG-IP LTM/APM</a:t>
                </a:r>
              </a:p>
            </p:txBody>
          </p:sp>
        </p:grp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00111EBA-7A0F-6CD7-69DC-FED05BC0F958}"/>
                </a:ext>
              </a:extLst>
            </p:cNvPr>
            <p:cNvCxnSpPr/>
            <p:nvPr/>
          </p:nvCxnSpPr>
          <p:spPr>
            <a:xfrm>
              <a:off x="1657350" y="3853139"/>
              <a:ext cx="6300788" cy="0"/>
            </a:xfrm>
            <a:prstGeom prst="straightConnector1">
              <a:avLst/>
            </a:prstGeom>
            <a:ln w="28575">
              <a:solidFill>
                <a:schemeClr val="tx2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Elbow Connector 37">
              <a:extLst>
                <a:ext uri="{FF2B5EF4-FFF2-40B4-BE49-F238E27FC236}">
                  <a16:creationId xmlns:a16="http://schemas.microsoft.com/office/drawing/2014/main" id="{3DF9D9EC-F3E9-10F5-3A03-2A2B36623417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5366926" y="2751695"/>
              <a:ext cx="2591212" cy="873248"/>
            </a:xfrm>
            <a:prstGeom prst="bentConnector3">
              <a:avLst>
                <a:gd name="adj1" fmla="val 122231"/>
              </a:avLst>
            </a:prstGeom>
            <a:ln w="28575">
              <a:solidFill>
                <a:schemeClr val="tx2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9" name="Picture 38" descr="A black and orange logo&#10;&#10;Description automatically generated">
              <a:extLst>
                <a:ext uri="{FF2B5EF4-FFF2-40B4-BE49-F238E27FC236}">
                  <a16:creationId xmlns:a16="http://schemas.microsoft.com/office/drawing/2014/main" id="{ECEBA7D1-4A4A-3941-52CC-BD85EF0179A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819098" y="735806"/>
              <a:ext cx="1483161" cy="1064420"/>
            </a:xfrm>
            <a:prstGeom prst="rect">
              <a:avLst/>
            </a:prstGeom>
          </p:spPr>
        </p:pic>
        <p:sp>
          <p:nvSpPr>
            <p:cNvPr id="40" name="TextBox 43">
              <a:extLst>
                <a:ext uri="{FF2B5EF4-FFF2-40B4-BE49-F238E27FC236}">
                  <a16:creationId xmlns:a16="http://schemas.microsoft.com/office/drawing/2014/main" id="{B0D19F52-1403-A827-3EAE-63A2C5847D64}"/>
                </a:ext>
              </a:extLst>
            </p:cNvPr>
            <p:cNvSpPr/>
            <p:nvPr/>
          </p:nvSpPr>
          <p:spPr>
            <a:xfrm>
              <a:off x="9830647" y="1944111"/>
              <a:ext cx="1471613" cy="699085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t" anchorCtr="0" compatLnSpc="0">
              <a:spAutoFit/>
            </a:bodyPr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sk-SK" sz="1200" b="0" i="0" u="none" strike="noStrike" kern="1200" spc="0" dirty="0">
                  <a:ln>
                    <a:noFill/>
                  </a:ln>
                  <a:latin typeface="+mj-lt"/>
                  <a:ea typeface="Microsoft YaHei" pitchFamily="2"/>
                  <a:cs typeface="Lucida Sans" pitchFamily="2"/>
                </a:rPr>
                <a:t>Palo Alto NFW</a:t>
              </a:r>
            </a:p>
          </p:txBody>
        </p:sp>
        <p:pic>
          <p:nvPicPr>
            <p:cNvPr id="41" name="Picture 40" descr="A black background with red text&#10;&#10;Description automatically generated">
              <a:extLst>
                <a:ext uri="{FF2B5EF4-FFF2-40B4-BE49-F238E27FC236}">
                  <a16:creationId xmlns:a16="http://schemas.microsoft.com/office/drawing/2014/main" id="{72198114-B63D-6C75-2808-F950EE6377B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734925" y="2283513"/>
              <a:ext cx="1567335" cy="1567335"/>
            </a:xfrm>
            <a:prstGeom prst="rect">
              <a:avLst/>
            </a:prstGeom>
          </p:spPr>
        </p:pic>
        <p:sp>
          <p:nvSpPr>
            <p:cNvPr id="42" name="TextBox 43">
              <a:extLst>
                <a:ext uri="{FF2B5EF4-FFF2-40B4-BE49-F238E27FC236}">
                  <a16:creationId xmlns:a16="http://schemas.microsoft.com/office/drawing/2014/main" id="{635A6CD6-BF91-F8B3-5934-4E93B9480D67}"/>
                </a:ext>
              </a:extLst>
            </p:cNvPr>
            <p:cNvSpPr/>
            <p:nvPr/>
          </p:nvSpPr>
          <p:spPr>
            <a:xfrm>
              <a:off x="9924785" y="3589176"/>
              <a:ext cx="1471613" cy="349544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t" anchorCtr="0" compatLnSpc="0">
              <a:sp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sk-SK" sz="1200" b="0" i="0" u="none" strike="noStrike" kern="1200" spc="0" dirty="0">
                  <a:ln>
                    <a:noFill/>
                  </a:ln>
                  <a:latin typeface="+mj-lt"/>
                  <a:ea typeface="Microsoft YaHei" pitchFamily="2"/>
                  <a:cs typeface="Lucida Sans" pitchFamily="2"/>
                </a:rPr>
                <a:t>Firepower</a:t>
              </a:r>
            </a:p>
          </p:txBody>
        </p:sp>
        <p:pic>
          <p:nvPicPr>
            <p:cNvPr id="43" name="Picture 42" descr="A red squares in a black background&#10;&#10;Description automatically generated">
              <a:extLst>
                <a:ext uri="{FF2B5EF4-FFF2-40B4-BE49-F238E27FC236}">
                  <a16:creationId xmlns:a16="http://schemas.microsoft.com/office/drawing/2014/main" id="{C4B434FD-F0CB-A64A-04F4-B2FF5D53DEB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819098" y="4269566"/>
              <a:ext cx="1343024" cy="962049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C197BE1-4F4E-D9B6-674A-87B554A8B046}"/>
                </a:ext>
              </a:extLst>
            </p:cNvPr>
            <p:cNvSpPr/>
            <p:nvPr/>
          </p:nvSpPr>
          <p:spPr>
            <a:xfrm>
              <a:off x="9886874" y="5415679"/>
              <a:ext cx="1471613" cy="349544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t" anchorCtr="0" compatLnSpc="0">
              <a:sp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sk-SK" sz="1200" b="0" i="0" u="none" strike="noStrike" kern="1200" spc="0" dirty="0">
                  <a:ln>
                    <a:noFill/>
                  </a:ln>
                  <a:latin typeface="+mj-lt"/>
                  <a:ea typeface="Microsoft YaHei" pitchFamily="2"/>
                  <a:cs typeface="Lucida Sans" pitchFamily="2"/>
                </a:rPr>
                <a:t>Fortigate</a:t>
              </a: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189DB162-4044-1730-050E-42F38E6B8313}"/>
              </a:ext>
            </a:extLst>
          </p:cNvPr>
          <p:cNvSpPr txBox="1"/>
          <p:nvPr/>
        </p:nvSpPr>
        <p:spPr>
          <a:xfrm>
            <a:off x="7217966" y="4078337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44000" indent="-144000" algn="l"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</a:pPr>
            <a:endParaRPr lang="en-SK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D6C5024E-1873-303A-E011-9A88F0C1BFA6}"/>
              </a:ext>
            </a:extLst>
          </p:cNvPr>
          <p:cNvGrpSpPr>
            <a:grpSpLocks noChangeAspect="1"/>
          </p:cNvGrpSpPr>
          <p:nvPr/>
        </p:nvGrpSpPr>
        <p:grpSpPr>
          <a:xfrm>
            <a:off x="7123295" y="4538044"/>
            <a:ext cx="3812460" cy="1817584"/>
            <a:chOff x="7094720" y="3739519"/>
            <a:chExt cx="3812460" cy="1817584"/>
          </a:xfrm>
        </p:grpSpPr>
        <p:sp>
          <p:nvSpPr>
            <p:cNvPr id="47" name="Rectangle 19">
              <a:extLst>
                <a:ext uri="{FF2B5EF4-FFF2-40B4-BE49-F238E27FC236}">
                  <a16:creationId xmlns:a16="http://schemas.microsoft.com/office/drawing/2014/main" id="{870C764A-1254-C01A-4918-13627353261C}"/>
                </a:ext>
              </a:extLst>
            </p:cNvPr>
            <p:cNvSpPr/>
            <p:nvPr/>
          </p:nvSpPr>
          <p:spPr>
            <a:xfrm>
              <a:off x="7108460" y="3739519"/>
              <a:ext cx="2023341" cy="1817584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 w="15840">
              <a:solidFill>
                <a:srgbClr val="FF0000"/>
              </a:solidFill>
              <a:custDash>
                <a:ds d="400000" sp="100000"/>
              </a:custDash>
              <a:miter/>
            </a:ln>
          </p:spPr>
          <p:txBody>
            <a:bodyPr vert="horz" wrap="square" lIns="502920" tIns="91440" rIns="90000" bIns="45720" anchor="t" anchorCtr="0" compatLnSpc="0">
              <a:no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sk-SK" sz="1200" b="0" i="0" u="none" strike="noStrike" kern="1200" spc="0">
                  <a:ln>
                    <a:noFill/>
                  </a:ln>
                  <a:latin typeface="+mj-lt"/>
                  <a:ea typeface="Microsoft YaHei" pitchFamily="2"/>
                  <a:cs typeface="Arial" pitchFamily="34"/>
                </a:rPr>
                <a:t>Inspection subnet</a:t>
              </a:r>
            </a:p>
          </p:txBody>
        </p:sp>
        <p:pic>
          <p:nvPicPr>
            <p:cNvPr id="48" name="Graphic 20">
              <a:extLst>
                <a:ext uri="{FF2B5EF4-FFF2-40B4-BE49-F238E27FC236}">
                  <a16:creationId xmlns:a16="http://schemas.microsoft.com/office/drawing/2014/main" id="{06F09508-F165-733B-534B-C1D2CF6F6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lum/>
              <a:alphaModFix/>
            </a:blip>
            <a:srcRect/>
            <a:stretch>
              <a:fillRect/>
            </a:stretch>
          </p:blipFill>
          <p:spPr>
            <a:xfrm>
              <a:off x="7108460" y="3739519"/>
              <a:ext cx="292214" cy="2922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" name="Picture 11">
              <a:extLst>
                <a:ext uri="{FF2B5EF4-FFF2-40B4-BE49-F238E27FC236}">
                  <a16:creationId xmlns:a16="http://schemas.microsoft.com/office/drawing/2014/main" id="{71CF8794-40F9-75D9-3C06-A2070E6FBE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lum/>
              <a:alphaModFix/>
            </a:blip>
            <a:srcRect/>
            <a:stretch>
              <a:fillRect/>
            </a:stretch>
          </p:blipFill>
          <p:spPr>
            <a:xfrm>
              <a:off x="9617949" y="4095721"/>
              <a:ext cx="964946" cy="9649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" name="TextBox 44">
              <a:extLst>
                <a:ext uri="{FF2B5EF4-FFF2-40B4-BE49-F238E27FC236}">
                  <a16:creationId xmlns:a16="http://schemas.microsoft.com/office/drawing/2014/main" id="{3DA0FDB6-6E89-4CE3-DCCE-62089655E79D}"/>
                </a:ext>
              </a:extLst>
            </p:cNvPr>
            <p:cNvSpPr/>
            <p:nvPr/>
          </p:nvSpPr>
          <p:spPr>
            <a:xfrm>
              <a:off x="7094720" y="5089233"/>
              <a:ext cx="2046780" cy="175433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t" anchorCtr="0" compatLnSpc="0">
              <a:sp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sk-SK" sz="1200" b="0" i="0" u="none" strike="noStrike" kern="1200" spc="0" dirty="0">
                  <a:ln>
                    <a:noFill/>
                  </a:ln>
                  <a:latin typeface="+mj-lt"/>
                  <a:ea typeface="Microsoft YaHei" pitchFamily="2"/>
                  <a:cs typeface="Lucida Sans" pitchFamily="2"/>
                </a:rPr>
                <a:t>AWS </a:t>
              </a:r>
              <a:r>
                <a:rPr lang="sk-SK" sz="1200" b="0" i="0" u="none" strike="noStrike" kern="1200" spc="0" dirty="0" err="1">
                  <a:ln>
                    <a:noFill/>
                  </a:ln>
                  <a:latin typeface="+mj-lt"/>
                  <a:ea typeface="Microsoft YaHei" pitchFamily="2"/>
                  <a:cs typeface="Lucida Sans" pitchFamily="2"/>
                </a:rPr>
                <a:t>Network</a:t>
              </a:r>
              <a:r>
                <a:rPr lang="sk-SK" sz="1200" b="0" i="0" u="none" strike="noStrike" kern="1200" spc="0" dirty="0">
                  <a:ln>
                    <a:noFill/>
                  </a:ln>
                  <a:latin typeface="+mj-lt"/>
                  <a:ea typeface="Microsoft YaHei" pitchFamily="2"/>
                  <a:cs typeface="Lucida Sans" pitchFamily="2"/>
                </a:rPr>
                <a:t> Firewall </a:t>
              </a:r>
              <a:r>
                <a:rPr lang="sk-SK" sz="1200" b="0" i="0" u="none" strike="noStrike" kern="1200" spc="0" dirty="0" err="1">
                  <a:ln>
                    <a:noFill/>
                  </a:ln>
                  <a:latin typeface="+mj-lt"/>
                  <a:ea typeface="Microsoft YaHei" pitchFamily="2"/>
                  <a:cs typeface="Lucida Sans" pitchFamily="2"/>
                </a:rPr>
                <a:t>endpoint</a:t>
              </a:r>
              <a:endParaRPr lang="sk-SK" sz="1200" b="0" i="0" u="none" strike="noStrike" kern="1200" spc="0" dirty="0">
                <a:ln>
                  <a:noFill/>
                </a:ln>
                <a:latin typeface="+mj-lt"/>
                <a:ea typeface="Microsoft YaHei" pitchFamily="2"/>
                <a:cs typeface="Lucida Sans" pitchFamily="2"/>
              </a:endParaRPr>
            </a:p>
          </p:txBody>
        </p:sp>
        <p:pic>
          <p:nvPicPr>
            <p:cNvPr id="51" name="Picture 50" descr="(none)">
              <a:extLst>
                <a:ext uri="{FF2B5EF4-FFF2-40B4-BE49-F238E27FC236}">
                  <a16:creationId xmlns:a16="http://schemas.microsoft.com/office/drawing/2014/main" id="{070450C3-57A9-2C54-4573-E92549196B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21834" y="4095721"/>
              <a:ext cx="964946" cy="9649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Straight Connector 18">
              <a:extLst>
                <a:ext uri="{FF2B5EF4-FFF2-40B4-BE49-F238E27FC236}">
                  <a16:creationId xmlns:a16="http://schemas.microsoft.com/office/drawing/2014/main" id="{31980557-DCC1-BF92-DFD7-D6696B97EF4B}"/>
                </a:ext>
              </a:extLst>
            </p:cNvPr>
            <p:cNvSpPr/>
            <p:nvPr/>
          </p:nvSpPr>
          <p:spPr>
            <a:xfrm flipH="1" flipV="1">
              <a:off x="8717411" y="4579811"/>
              <a:ext cx="828781" cy="1"/>
            </a:xfrm>
            <a:prstGeom prst="line">
              <a:avLst/>
            </a:prstGeom>
            <a:noFill/>
            <a:ln w="15840">
              <a:solidFill>
                <a:srgbClr val="BFBFBF"/>
              </a:solidFill>
              <a:prstDash val="solid"/>
              <a:miter/>
            </a:ln>
          </p:spPr>
          <p:txBody>
            <a:bodyPr vert="horz" wrap="square" lIns="90000" tIns="45000" rIns="90000" bIns="45000" anchor="ctr" anchorCtr="1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sk-SK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55" name="TextBox 44">
              <a:extLst>
                <a:ext uri="{FF2B5EF4-FFF2-40B4-BE49-F238E27FC236}">
                  <a16:creationId xmlns:a16="http://schemas.microsoft.com/office/drawing/2014/main" id="{C0AD752A-468D-CBC9-FFFD-DAE3AF7A14CE}"/>
                </a:ext>
              </a:extLst>
            </p:cNvPr>
            <p:cNvSpPr/>
            <p:nvPr/>
          </p:nvSpPr>
          <p:spPr>
            <a:xfrm>
              <a:off x="9359510" y="5143040"/>
              <a:ext cx="1547670" cy="175433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t" anchorCtr="0" compatLnSpc="0">
              <a:sp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sk-SK" sz="1200" b="0" i="0" u="none" strike="noStrike" kern="1200" spc="0" dirty="0">
                  <a:ln>
                    <a:noFill/>
                  </a:ln>
                  <a:latin typeface="+mj-lt"/>
                  <a:ea typeface="Microsoft YaHei" pitchFamily="2"/>
                  <a:cs typeface="Lucida Sans" pitchFamily="2"/>
                </a:rPr>
                <a:t>AWS </a:t>
              </a:r>
              <a:r>
                <a:rPr lang="sk-SK" sz="1200" b="0" i="0" u="none" strike="noStrike" kern="1200" spc="0" dirty="0" err="1">
                  <a:ln>
                    <a:noFill/>
                  </a:ln>
                  <a:latin typeface="+mj-lt"/>
                  <a:ea typeface="Microsoft YaHei" pitchFamily="2"/>
                  <a:cs typeface="Lucida Sans" pitchFamily="2"/>
                </a:rPr>
                <a:t>Network</a:t>
              </a:r>
              <a:r>
                <a:rPr lang="sk-SK" sz="1200" b="0" i="0" u="none" strike="noStrike" kern="1200" spc="0" dirty="0">
                  <a:ln>
                    <a:noFill/>
                  </a:ln>
                  <a:latin typeface="+mj-lt"/>
                  <a:ea typeface="Microsoft YaHei" pitchFamily="2"/>
                  <a:cs typeface="Lucida Sans" pitchFamily="2"/>
                </a:rPr>
                <a:t> Firewall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B8871907-D6F0-346A-1080-C2438AA1B1D8}"/>
              </a:ext>
            </a:extLst>
          </p:cNvPr>
          <p:cNvGrpSpPr>
            <a:grpSpLocks noChangeAspect="1"/>
          </p:cNvGrpSpPr>
          <p:nvPr/>
        </p:nvGrpSpPr>
        <p:grpSpPr>
          <a:xfrm>
            <a:off x="295068" y="1281351"/>
            <a:ext cx="6321086" cy="2953215"/>
            <a:chOff x="265574" y="382358"/>
            <a:chExt cx="6321086" cy="2953215"/>
          </a:xfrm>
        </p:grpSpPr>
        <p:sp>
          <p:nvSpPr>
            <p:cNvPr id="60" name="Rectangle 19">
              <a:extLst>
                <a:ext uri="{FF2B5EF4-FFF2-40B4-BE49-F238E27FC236}">
                  <a16:creationId xmlns:a16="http://schemas.microsoft.com/office/drawing/2014/main" id="{47B17225-C39E-FDBC-7D01-AE15DCE633C3}"/>
                </a:ext>
              </a:extLst>
            </p:cNvPr>
            <p:cNvSpPr/>
            <p:nvPr/>
          </p:nvSpPr>
          <p:spPr>
            <a:xfrm>
              <a:off x="265574" y="382358"/>
              <a:ext cx="4823560" cy="2953215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 w="15840">
              <a:solidFill>
                <a:srgbClr val="FF0000"/>
              </a:solidFill>
              <a:custDash>
                <a:ds d="400000" sp="100000"/>
              </a:custDash>
              <a:miter/>
            </a:ln>
          </p:spPr>
          <p:txBody>
            <a:bodyPr vert="horz" wrap="square" lIns="502920" tIns="91440" rIns="90000" bIns="45720" anchor="t" anchorCtr="0" compatLnSpc="0">
              <a:no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sk-SK" sz="1600" b="0" i="0" u="none" strike="noStrike" kern="1200" spc="0">
                  <a:ln>
                    <a:noFill/>
                  </a:ln>
                  <a:latin typeface="+mj-lt"/>
                  <a:ea typeface="Microsoft YaHei" pitchFamily="2"/>
                  <a:cs typeface="Arial" pitchFamily="34"/>
                </a:rPr>
                <a:t>Inspection subnet</a:t>
              </a:r>
            </a:p>
          </p:txBody>
        </p:sp>
        <p:pic>
          <p:nvPicPr>
            <p:cNvPr id="61" name="Graphic 20">
              <a:extLst>
                <a:ext uri="{FF2B5EF4-FFF2-40B4-BE49-F238E27FC236}">
                  <a16:creationId xmlns:a16="http://schemas.microsoft.com/office/drawing/2014/main" id="{6E5031E0-CF7F-4C2F-9B8B-3F04FF29CAD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lum/>
              <a:alphaModFix/>
            </a:blip>
            <a:srcRect/>
            <a:stretch>
              <a:fillRect/>
            </a:stretch>
          </p:blipFill>
          <p:spPr>
            <a:xfrm>
              <a:off x="265574" y="382358"/>
              <a:ext cx="490770" cy="4907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" name="Picture 11">
              <a:extLst>
                <a:ext uri="{FF2B5EF4-FFF2-40B4-BE49-F238E27FC236}">
                  <a16:creationId xmlns:a16="http://schemas.microsoft.com/office/drawing/2014/main" id="{E1E489E0-A809-5FF8-2DB7-27C6DD5380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lum/>
              <a:alphaModFix/>
            </a:blip>
            <a:srcRect/>
            <a:stretch>
              <a:fillRect/>
            </a:stretch>
          </p:blipFill>
          <p:spPr>
            <a:xfrm>
              <a:off x="5368271" y="793981"/>
              <a:ext cx="1190065" cy="11900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" name="Picture 63" descr="(none)">
              <a:extLst>
                <a:ext uri="{FF2B5EF4-FFF2-40B4-BE49-F238E27FC236}">
                  <a16:creationId xmlns:a16="http://schemas.microsoft.com/office/drawing/2014/main" id="{97035FE5-449A-E6C9-9DF2-D4C39584CC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9430" y="1241296"/>
              <a:ext cx="1304361" cy="13043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" name="TextBox 44">
              <a:extLst>
                <a:ext uri="{FF2B5EF4-FFF2-40B4-BE49-F238E27FC236}">
                  <a16:creationId xmlns:a16="http://schemas.microsoft.com/office/drawing/2014/main" id="{2E7FC137-EABB-6325-8DA6-4AAC8C0F8D2E}"/>
                </a:ext>
              </a:extLst>
            </p:cNvPr>
            <p:cNvSpPr/>
            <p:nvPr/>
          </p:nvSpPr>
          <p:spPr>
            <a:xfrm>
              <a:off x="3305242" y="2522425"/>
              <a:ext cx="3037096" cy="23391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t" anchorCtr="0" compatLnSpc="0">
              <a:sp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sk-SK" sz="1600" b="0" i="0" u="none" strike="noStrike" kern="1200" spc="0" dirty="0">
                  <a:ln>
                    <a:noFill/>
                  </a:ln>
                  <a:latin typeface="+mj-lt"/>
                  <a:ea typeface="Microsoft YaHei" pitchFamily="2"/>
                  <a:cs typeface="Lucida Sans" pitchFamily="2"/>
                </a:rPr>
                <a:t>AWS NFW </a:t>
              </a:r>
              <a:r>
                <a:rPr lang="sk-SK" sz="1600" b="0" i="0" u="none" strike="noStrike" kern="1200" spc="0" dirty="0" err="1">
                  <a:ln>
                    <a:noFill/>
                  </a:ln>
                  <a:latin typeface="+mj-lt"/>
                  <a:ea typeface="Microsoft YaHei" pitchFamily="2"/>
                  <a:cs typeface="Lucida Sans" pitchFamily="2"/>
                </a:rPr>
                <a:t>endpoint</a:t>
              </a:r>
              <a:endParaRPr lang="sk-SK" sz="1600" b="0" i="0" u="none" strike="noStrike" kern="1200" spc="0" dirty="0">
                <a:ln>
                  <a:noFill/>
                </a:ln>
                <a:latin typeface="+mj-lt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66" name="Straight Connector 18">
              <a:extLst>
                <a:ext uri="{FF2B5EF4-FFF2-40B4-BE49-F238E27FC236}">
                  <a16:creationId xmlns:a16="http://schemas.microsoft.com/office/drawing/2014/main" id="{DB4ADEE0-EB49-8659-F563-0BC642E3974E}"/>
                </a:ext>
              </a:extLst>
            </p:cNvPr>
            <p:cNvSpPr/>
            <p:nvPr/>
          </p:nvSpPr>
          <p:spPr>
            <a:xfrm flipV="1">
              <a:off x="4715189" y="1367179"/>
              <a:ext cx="632404" cy="522062"/>
            </a:xfrm>
            <a:prstGeom prst="line">
              <a:avLst/>
            </a:prstGeom>
            <a:noFill/>
            <a:ln w="15840">
              <a:solidFill>
                <a:srgbClr val="BFBFBF"/>
              </a:solidFill>
              <a:prstDash val="solid"/>
              <a:miter/>
            </a:ln>
          </p:spPr>
          <p:txBody>
            <a:bodyPr vert="horz" wrap="square" lIns="90000" tIns="45000" rIns="90000" bIns="45000" anchor="ctr" anchorCtr="1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sk-SK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72" name="TextBox 44">
              <a:extLst>
                <a:ext uri="{FF2B5EF4-FFF2-40B4-BE49-F238E27FC236}">
                  <a16:creationId xmlns:a16="http://schemas.microsoft.com/office/drawing/2014/main" id="{856403F5-E177-EB70-5B20-5BEAA84DE901}"/>
                </a:ext>
              </a:extLst>
            </p:cNvPr>
            <p:cNvSpPr/>
            <p:nvPr/>
          </p:nvSpPr>
          <p:spPr>
            <a:xfrm>
              <a:off x="5510371" y="2044695"/>
              <a:ext cx="1076289" cy="23391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t" anchorCtr="0" compatLnSpc="0">
              <a:sp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sk-SK" sz="1600" b="0" i="0" u="none" strike="noStrike" kern="1200" spc="0" dirty="0">
                  <a:ln>
                    <a:noFill/>
                  </a:ln>
                  <a:latin typeface="+mj-lt"/>
                  <a:ea typeface="Microsoft YaHei" pitchFamily="2"/>
                  <a:cs typeface="Lucida Sans" pitchFamily="2"/>
                </a:rPr>
                <a:t>AWS NFW</a:t>
              </a: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116AD017-E2C1-2552-E36A-A385803417AB}"/>
              </a:ext>
            </a:extLst>
          </p:cNvPr>
          <p:cNvGrpSpPr>
            <a:grpSpLocks noChangeAspect="1"/>
          </p:cNvGrpSpPr>
          <p:nvPr/>
        </p:nvGrpSpPr>
        <p:grpSpPr>
          <a:xfrm>
            <a:off x="850157" y="1416370"/>
            <a:ext cx="3188817" cy="2237852"/>
            <a:chOff x="492817" y="619002"/>
            <a:chExt cx="3188817" cy="2237852"/>
          </a:xfrm>
        </p:grpSpPr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F3571C3B-61F9-E618-A951-91C691976B8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92817" y="619002"/>
              <a:ext cx="3188817" cy="2237852"/>
              <a:chOff x="296592" y="1390918"/>
              <a:chExt cx="5417501" cy="3801901"/>
            </a:xfrm>
          </p:grpSpPr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77BA894B-FE40-DFC1-678C-333A596EB7B9}"/>
                  </a:ext>
                </a:extLst>
              </p:cNvPr>
              <p:cNvSpPr txBox="1"/>
              <p:nvPr/>
            </p:nvSpPr>
            <p:spPr>
              <a:xfrm>
                <a:off x="1159099" y="1390918"/>
                <a:ext cx="0" cy="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marL="144000" indent="-144000" algn="l">
                  <a:buClr>
                    <a:schemeClr val="tx2"/>
                  </a:buClr>
                  <a:buSzPct val="100000"/>
                  <a:buFont typeface="TeleNeo Office" panose="020B0504040202090203" pitchFamily="34" charset="0"/>
                  <a:buChar char="•"/>
                </a:pPr>
                <a:endParaRPr lang="en-SK"/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4109B64C-AF4F-FBF2-FFCE-F29DA24475F5}"/>
                  </a:ext>
                </a:extLst>
              </p:cNvPr>
              <p:cNvSpPr txBox="1"/>
              <p:nvPr/>
            </p:nvSpPr>
            <p:spPr>
              <a:xfrm>
                <a:off x="1159099" y="1390918"/>
                <a:ext cx="0" cy="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marL="144000" indent="-144000" algn="l">
                  <a:buClr>
                    <a:schemeClr val="tx2"/>
                  </a:buClr>
                  <a:buSzPct val="100000"/>
                  <a:buFont typeface="TeleNeo Office" panose="020B0504040202090203" pitchFamily="34" charset="0"/>
                  <a:buChar char="•"/>
                </a:pPr>
                <a:endParaRPr lang="en-SK"/>
              </a:p>
            </p:txBody>
          </p:sp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321541F2-20C8-9EAD-9B5B-E38894E9EF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lum/>
                <a:alphaModFix/>
              </a:blip>
              <a:srcRect/>
              <a:stretch>
                <a:fillRect/>
              </a:stretch>
            </p:blipFill>
            <p:spPr>
              <a:xfrm>
                <a:off x="1476867" y="2153982"/>
                <a:ext cx="2257424" cy="2257424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70C4E133-1375-0714-1030-C0CBD8904F2B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456669" y="1556534"/>
                <a:ext cx="2257424" cy="1120253"/>
                <a:chOff x="3008504" y="1773452"/>
                <a:chExt cx="2257424" cy="1120253"/>
              </a:xfrm>
            </p:grpSpPr>
            <p:pic>
              <p:nvPicPr>
                <p:cNvPr id="97" name="Picture 33">
                  <a:extLst>
                    <a:ext uri="{FF2B5EF4-FFF2-40B4-BE49-F238E27FC236}">
                      <a16:creationId xmlns:a16="http://schemas.microsoft.com/office/drawing/2014/main" id="{ED9B4D7F-FAC9-7AB9-BA5D-B7C4AACA419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>
                  <a:lum/>
                  <a:alphaModFix/>
                </a:blip>
                <a:srcRect/>
                <a:stretch>
                  <a:fillRect/>
                </a:stretch>
              </p:blipFill>
              <p:spPr>
                <a:xfrm>
                  <a:off x="3008504" y="1773452"/>
                  <a:ext cx="1161810" cy="112025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98" name="Titel 1">
                  <a:extLst>
                    <a:ext uri="{FF2B5EF4-FFF2-40B4-BE49-F238E27FC236}">
                      <a16:creationId xmlns:a16="http://schemas.microsoft.com/office/drawing/2014/main" id="{58D952F6-4740-266D-3A91-172869D7F4BC}"/>
                    </a:ext>
                  </a:extLst>
                </p:cNvPr>
                <p:cNvSpPr txBox="1">
                  <a:spLocks/>
                </p:cNvSpPr>
                <p:nvPr/>
              </p:nvSpPr>
              <p:spPr bwMode="gray">
                <a:xfrm>
                  <a:off x="4219667" y="2171917"/>
                  <a:ext cx="1046261" cy="378001"/>
                </a:xfrm>
                <a:prstGeom prst="rect">
                  <a:avLst/>
                </a:prstGeom>
              </p:spPr>
              <p:txBody>
                <a:bodyPr vert="horz" lIns="0" tIns="0" rIns="0" bIns="0" rtlCol="0" anchor="t">
                  <a:noAutofit/>
                </a:bodyPr>
                <a:lstStyle>
                  <a:lvl1pPr algn="l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4000" kern="1200">
                      <a:solidFill>
                        <a:schemeClr val="tx2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en-US" sz="1200" dirty="0">
                      <a:solidFill>
                        <a:schemeClr val="tx1"/>
                      </a:solidFill>
                    </a:rPr>
                    <a:t>Squid Proxy</a:t>
                  </a:r>
                  <a:endParaRPr lang="en-US" sz="18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CD9CDC35-D5B2-992E-6E3A-3C2990EE28D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286799" y="2586095"/>
                <a:ext cx="2257424" cy="1447842"/>
                <a:chOff x="2838633" y="2893705"/>
                <a:chExt cx="2257424" cy="1447842"/>
              </a:xfrm>
            </p:grpSpPr>
            <p:pic>
              <p:nvPicPr>
                <p:cNvPr id="95" name="Graphic 94">
                  <a:extLst>
                    <a:ext uri="{FF2B5EF4-FFF2-40B4-BE49-F238E27FC236}">
                      <a16:creationId xmlns:a16="http://schemas.microsoft.com/office/drawing/2014/main" id="{EF7B5610-6D9B-925B-9AE0-2713EE5BED7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>
                  <a:extLst>
                    <a:ext uri="{96DAC541-7B7A-43D3-8B79-37D633B846F1}">
                      <asvg:svgBlip xmlns:asvg="http://schemas.microsoft.com/office/drawing/2016/SVG/main" r:embed="rId1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38633" y="2893705"/>
                  <a:ext cx="1501551" cy="1447842"/>
                </a:xfrm>
                <a:prstGeom prst="rect">
                  <a:avLst/>
                </a:prstGeom>
              </p:spPr>
            </p:pic>
            <p:sp>
              <p:nvSpPr>
                <p:cNvPr id="96" name="Titel 1">
                  <a:extLst>
                    <a:ext uri="{FF2B5EF4-FFF2-40B4-BE49-F238E27FC236}">
                      <a16:creationId xmlns:a16="http://schemas.microsoft.com/office/drawing/2014/main" id="{8ACD5B20-F4FD-4142-58F5-1599E52FED1D}"/>
                    </a:ext>
                  </a:extLst>
                </p:cNvPr>
                <p:cNvSpPr txBox="1">
                  <a:spLocks/>
                </p:cNvSpPr>
                <p:nvPr/>
              </p:nvSpPr>
              <p:spPr bwMode="gray">
                <a:xfrm>
                  <a:off x="4248787" y="3455505"/>
                  <a:ext cx="847270" cy="378000"/>
                </a:xfrm>
                <a:prstGeom prst="rect">
                  <a:avLst/>
                </a:prstGeom>
              </p:spPr>
              <p:txBody>
                <a:bodyPr vert="horz" lIns="0" tIns="0" rIns="0" bIns="0" rtlCol="0" anchor="t">
                  <a:noAutofit/>
                </a:bodyPr>
                <a:lstStyle>
                  <a:lvl1pPr algn="l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4000" kern="1200">
                      <a:solidFill>
                        <a:schemeClr val="tx2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en-US" sz="1200" dirty="0">
                      <a:solidFill>
                        <a:schemeClr val="tx1"/>
                      </a:solidFill>
                    </a:rPr>
                    <a:t>NGINX</a:t>
                  </a:r>
                  <a:endParaRPr lang="en-US" sz="18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B82897AF-7C6D-4626-98E7-D4C24434B2B4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456669" y="3867658"/>
                <a:ext cx="2018788" cy="1272698"/>
                <a:chOff x="2824346" y="3712980"/>
                <a:chExt cx="2018788" cy="1272698"/>
              </a:xfrm>
            </p:grpSpPr>
            <p:pic>
              <p:nvPicPr>
                <p:cNvPr id="93" name="Picture 92" descr="A logo with blue squares&#10;&#10;Description automatically generated">
                  <a:extLst>
                    <a:ext uri="{FF2B5EF4-FFF2-40B4-BE49-F238E27FC236}">
                      <a16:creationId xmlns:a16="http://schemas.microsoft.com/office/drawing/2014/main" id="{39027CC6-529C-A443-6F0A-41D2A41DBBB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6"/>
                <a:srcRect l="27504" r="25640" b="34673"/>
                <a:stretch/>
              </p:blipFill>
              <p:spPr>
                <a:xfrm>
                  <a:off x="2824346" y="3712980"/>
                  <a:ext cx="1161811" cy="1272698"/>
                </a:xfrm>
                <a:prstGeom prst="rect">
                  <a:avLst/>
                </a:prstGeom>
              </p:spPr>
            </p:pic>
            <p:sp>
              <p:nvSpPr>
                <p:cNvPr id="94" name="Titel 1">
                  <a:extLst>
                    <a:ext uri="{FF2B5EF4-FFF2-40B4-BE49-F238E27FC236}">
                      <a16:creationId xmlns:a16="http://schemas.microsoft.com/office/drawing/2014/main" id="{42C1701D-2429-FFB3-B0B4-ED42770C38EB}"/>
                    </a:ext>
                  </a:extLst>
                </p:cNvPr>
                <p:cNvSpPr txBox="1">
                  <a:spLocks/>
                </p:cNvSpPr>
                <p:nvPr/>
              </p:nvSpPr>
              <p:spPr bwMode="gray">
                <a:xfrm>
                  <a:off x="3995864" y="4294985"/>
                  <a:ext cx="847270" cy="378000"/>
                </a:xfrm>
                <a:prstGeom prst="rect">
                  <a:avLst/>
                </a:prstGeom>
              </p:spPr>
              <p:txBody>
                <a:bodyPr vert="horz" lIns="0" tIns="0" rIns="0" bIns="0" rtlCol="0" anchor="t">
                  <a:noAutofit/>
                </a:bodyPr>
                <a:lstStyle>
                  <a:lvl1pPr algn="l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4000" kern="1200">
                      <a:solidFill>
                        <a:schemeClr val="tx2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en-US" sz="1200" dirty="0">
                      <a:solidFill>
                        <a:schemeClr val="tx1"/>
                      </a:solidFill>
                    </a:rPr>
                    <a:t>HA Proxy</a:t>
                  </a:r>
                  <a:endParaRPr lang="en-US" sz="18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C22A332C-7733-57E4-42F6-1651D965F5B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96593" y="1434316"/>
                <a:ext cx="1776581" cy="1237915"/>
                <a:chOff x="296593" y="1434316"/>
                <a:chExt cx="1776581" cy="1237915"/>
              </a:xfrm>
            </p:grpSpPr>
            <p:pic>
              <p:nvPicPr>
                <p:cNvPr id="91" name="Picture 33">
                  <a:extLst>
                    <a:ext uri="{FF2B5EF4-FFF2-40B4-BE49-F238E27FC236}">
                      <a16:creationId xmlns:a16="http://schemas.microsoft.com/office/drawing/2014/main" id="{F153285D-43BC-8865-6CD6-9FDF0CD8556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>
                  <a:lum/>
                  <a:alphaModFix/>
                </a:blip>
                <a:srcRect/>
                <a:stretch>
                  <a:fillRect/>
                </a:stretch>
              </p:blipFill>
              <p:spPr>
                <a:xfrm>
                  <a:off x="790249" y="1551978"/>
                  <a:ext cx="1161810" cy="112025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92" name="Graphic 4">
                  <a:extLst>
                    <a:ext uri="{FF2B5EF4-FFF2-40B4-BE49-F238E27FC236}">
                      <a16:creationId xmlns:a16="http://schemas.microsoft.com/office/drawing/2014/main" id="{97938881-AACA-82CB-DC14-5C9BB8812D69}"/>
                    </a:ext>
                  </a:extLst>
                </p:cNvPr>
                <p:cNvSpPr/>
                <p:nvPr/>
              </p:nvSpPr>
              <p:spPr>
                <a:xfrm>
                  <a:off x="296593" y="1434316"/>
                  <a:ext cx="1776581" cy="1232860"/>
                </a:xfrm>
                <a:custGeom>
                  <a:avLst/>
                  <a:gdLst>
                    <a:gd name="connsiteX0" fmla="*/ 500529 w 599298"/>
                    <a:gd name="connsiteY0" fmla="*/ 337049 h 400905"/>
                    <a:gd name="connsiteX1" fmla="*/ 527787 w 599298"/>
                    <a:gd name="connsiteY1" fmla="*/ 337049 h 400905"/>
                    <a:gd name="connsiteX2" fmla="*/ 527787 w 599298"/>
                    <a:gd name="connsiteY2" fmla="*/ 63871 h 400905"/>
                    <a:gd name="connsiteX3" fmla="*/ 500529 w 599298"/>
                    <a:gd name="connsiteY3" fmla="*/ 63871 h 400905"/>
                    <a:gd name="connsiteX4" fmla="*/ 500529 w 599298"/>
                    <a:gd name="connsiteY4" fmla="*/ 337049 h 400905"/>
                    <a:gd name="connsiteX5" fmla="*/ 429031 w 599298"/>
                    <a:gd name="connsiteY5" fmla="*/ 337049 h 400905"/>
                    <a:gd name="connsiteX6" fmla="*/ 456289 w 599298"/>
                    <a:gd name="connsiteY6" fmla="*/ 337049 h 400905"/>
                    <a:gd name="connsiteX7" fmla="*/ 456289 w 599298"/>
                    <a:gd name="connsiteY7" fmla="*/ 63871 h 400905"/>
                    <a:gd name="connsiteX8" fmla="*/ 429031 w 599298"/>
                    <a:gd name="connsiteY8" fmla="*/ 63871 h 400905"/>
                    <a:gd name="connsiteX9" fmla="*/ 429031 w 599298"/>
                    <a:gd name="connsiteY9" fmla="*/ 337049 h 400905"/>
                    <a:gd name="connsiteX10" fmla="*/ 357519 w 599298"/>
                    <a:gd name="connsiteY10" fmla="*/ 337049 h 400905"/>
                    <a:gd name="connsiteX11" fmla="*/ 384777 w 599298"/>
                    <a:gd name="connsiteY11" fmla="*/ 337049 h 400905"/>
                    <a:gd name="connsiteX12" fmla="*/ 384777 w 599298"/>
                    <a:gd name="connsiteY12" fmla="*/ 63871 h 400905"/>
                    <a:gd name="connsiteX13" fmla="*/ 357519 w 599298"/>
                    <a:gd name="connsiteY13" fmla="*/ 63871 h 400905"/>
                    <a:gd name="connsiteX14" fmla="*/ 357519 w 599298"/>
                    <a:gd name="connsiteY14" fmla="*/ 337049 h 400905"/>
                    <a:gd name="connsiteX15" fmla="*/ 286020 w 599298"/>
                    <a:gd name="connsiteY15" fmla="*/ 337049 h 400905"/>
                    <a:gd name="connsiteX16" fmla="*/ 313279 w 599298"/>
                    <a:gd name="connsiteY16" fmla="*/ 337049 h 400905"/>
                    <a:gd name="connsiteX17" fmla="*/ 313279 w 599298"/>
                    <a:gd name="connsiteY17" fmla="*/ 63871 h 400905"/>
                    <a:gd name="connsiteX18" fmla="*/ 286020 w 599298"/>
                    <a:gd name="connsiteY18" fmla="*/ 63871 h 400905"/>
                    <a:gd name="connsiteX19" fmla="*/ 286020 w 599298"/>
                    <a:gd name="connsiteY19" fmla="*/ 337049 h 400905"/>
                    <a:gd name="connsiteX20" fmla="*/ 214508 w 599298"/>
                    <a:gd name="connsiteY20" fmla="*/ 337049 h 400905"/>
                    <a:gd name="connsiteX21" fmla="*/ 241767 w 599298"/>
                    <a:gd name="connsiteY21" fmla="*/ 337049 h 400905"/>
                    <a:gd name="connsiteX22" fmla="*/ 241767 w 599298"/>
                    <a:gd name="connsiteY22" fmla="*/ 63871 h 400905"/>
                    <a:gd name="connsiteX23" fmla="*/ 214508 w 599298"/>
                    <a:gd name="connsiteY23" fmla="*/ 63871 h 400905"/>
                    <a:gd name="connsiteX24" fmla="*/ 214508 w 599298"/>
                    <a:gd name="connsiteY24" fmla="*/ 337049 h 400905"/>
                    <a:gd name="connsiteX25" fmla="*/ 143010 w 599298"/>
                    <a:gd name="connsiteY25" fmla="*/ 337049 h 400905"/>
                    <a:gd name="connsiteX26" fmla="*/ 170268 w 599298"/>
                    <a:gd name="connsiteY26" fmla="*/ 337049 h 400905"/>
                    <a:gd name="connsiteX27" fmla="*/ 170268 w 599298"/>
                    <a:gd name="connsiteY27" fmla="*/ 63871 h 400905"/>
                    <a:gd name="connsiteX28" fmla="*/ 143010 w 599298"/>
                    <a:gd name="connsiteY28" fmla="*/ 63871 h 400905"/>
                    <a:gd name="connsiteX29" fmla="*/ 143010 w 599298"/>
                    <a:gd name="connsiteY29" fmla="*/ 337049 h 400905"/>
                    <a:gd name="connsiteX30" fmla="*/ 71498 w 599298"/>
                    <a:gd name="connsiteY30" fmla="*/ 337049 h 400905"/>
                    <a:gd name="connsiteX31" fmla="*/ 98756 w 599298"/>
                    <a:gd name="connsiteY31" fmla="*/ 337049 h 400905"/>
                    <a:gd name="connsiteX32" fmla="*/ 98756 w 599298"/>
                    <a:gd name="connsiteY32" fmla="*/ 63871 h 400905"/>
                    <a:gd name="connsiteX33" fmla="*/ 71498 w 599298"/>
                    <a:gd name="connsiteY33" fmla="*/ 63871 h 400905"/>
                    <a:gd name="connsiteX34" fmla="*/ 71498 w 599298"/>
                    <a:gd name="connsiteY34" fmla="*/ 337049 h 400905"/>
                    <a:gd name="connsiteX35" fmla="*/ 27245 w 599298"/>
                    <a:gd name="connsiteY35" fmla="*/ 372506 h 400905"/>
                    <a:gd name="connsiteX36" fmla="*/ 572041 w 599298"/>
                    <a:gd name="connsiteY36" fmla="*/ 372506 h 400905"/>
                    <a:gd name="connsiteX37" fmla="*/ 572041 w 599298"/>
                    <a:gd name="connsiteY37" fmla="*/ 28414 h 400905"/>
                    <a:gd name="connsiteX38" fmla="*/ 27245 w 599298"/>
                    <a:gd name="connsiteY38" fmla="*/ 28414 h 400905"/>
                    <a:gd name="connsiteX39" fmla="*/ 27245 w 599298"/>
                    <a:gd name="connsiteY39" fmla="*/ 372506 h 400905"/>
                    <a:gd name="connsiteX40" fmla="*/ 585670 w 599298"/>
                    <a:gd name="connsiteY40" fmla="*/ 0 h 400905"/>
                    <a:gd name="connsiteX41" fmla="*/ 13629 w 599298"/>
                    <a:gd name="connsiteY41" fmla="*/ 0 h 400905"/>
                    <a:gd name="connsiteX42" fmla="*/ 0 w 599298"/>
                    <a:gd name="connsiteY42" fmla="*/ 14200 h 400905"/>
                    <a:gd name="connsiteX43" fmla="*/ 0 w 599298"/>
                    <a:gd name="connsiteY43" fmla="*/ 386706 h 400905"/>
                    <a:gd name="connsiteX44" fmla="*/ 13629 w 599298"/>
                    <a:gd name="connsiteY44" fmla="*/ 400906 h 400905"/>
                    <a:gd name="connsiteX45" fmla="*/ 585670 w 599298"/>
                    <a:gd name="connsiteY45" fmla="*/ 400906 h 400905"/>
                    <a:gd name="connsiteX46" fmla="*/ 599299 w 599298"/>
                    <a:gd name="connsiteY46" fmla="*/ 386706 h 400905"/>
                    <a:gd name="connsiteX47" fmla="*/ 599299 w 599298"/>
                    <a:gd name="connsiteY47" fmla="*/ 14200 h 400905"/>
                    <a:gd name="connsiteX48" fmla="*/ 585670 w 599298"/>
                    <a:gd name="connsiteY48" fmla="*/ 0 h 400905"/>
                    <a:gd name="connsiteX49" fmla="*/ 585670 w 599298"/>
                    <a:gd name="connsiteY49" fmla="*/ 0 h 4009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599298" h="400905">
                      <a:moveTo>
                        <a:pt x="500529" y="337049"/>
                      </a:moveTo>
                      <a:lnTo>
                        <a:pt x="527787" y="337049"/>
                      </a:lnTo>
                      <a:lnTo>
                        <a:pt x="527787" y="63871"/>
                      </a:lnTo>
                      <a:lnTo>
                        <a:pt x="500529" y="63871"/>
                      </a:lnTo>
                      <a:lnTo>
                        <a:pt x="500529" y="337049"/>
                      </a:lnTo>
                      <a:close/>
                      <a:moveTo>
                        <a:pt x="429031" y="337049"/>
                      </a:moveTo>
                      <a:lnTo>
                        <a:pt x="456289" y="337049"/>
                      </a:lnTo>
                      <a:lnTo>
                        <a:pt x="456289" y="63871"/>
                      </a:lnTo>
                      <a:lnTo>
                        <a:pt x="429031" y="63871"/>
                      </a:lnTo>
                      <a:lnTo>
                        <a:pt x="429031" y="337049"/>
                      </a:lnTo>
                      <a:close/>
                      <a:moveTo>
                        <a:pt x="357519" y="337049"/>
                      </a:moveTo>
                      <a:lnTo>
                        <a:pt x="384777" y="337049"/>
                      </a:lnTo>
                      <a:lnTo>
                        <a:pt x="384777" y="63871"/>
                      </a:lnTo>
                      <a:lnTo>
                        <a:pt x="357519" y="63871"/>
                      </a:lnTo>
                      <a:lnTo>
                        <a:pt x="357519" y="337049"/>
                      </a:lnTo>
                      <a:close/>
                      <a:moveTo>
                        <a:pt x="286020" y="337049"/>
                      </a:moveTo>
                      <a:lnTo>
                        <a:pt x="313279" y="337049"/>
                      </a:lnTo>
                      <a:lnTo>
                        <a:pt x="313279" y="63871"/>
                      </a:lnTo>
                      <a:lnTo>
                        <a:pt x="286020" y="63871"/>
                      </a:lnTo>
                      <a:lnTo>
                        <a:pt x="286020" y="337049"/>
                      </a:lnTo>
                      <a:close/>
                      <a:moveTo>
                        <a:pt x="214508" y="337049"/>
                      </a:moveTo>
                      <a:lnTo>
                        <a:pt x="241767" y="337049"/>
                      </a:lnTo>
                      <a:lnTo>
                        <a:pt x="241767" y="63871"/>
                      </a:lnTo>
                      <a:lnTo>
                        <a:pt x="214508" y="63871"/>
                      </a:lnTo>
                      <a:lnTo>
                        <a:pt x="214508" y="337049"/>
                      </a:lnTo>
                      <a:close/>
                      <a:moveTo>
                        <a:pt x="143010" y="337049"/>
                      </a:moveTo>
                      <a:lnTo>
                        <a:pt x="170268" y="337049"/>
                      </a:lnTo>
                      <a:lnTo>
                        <a:pt x="170268" y="63871"/>
                      </a:lnTo>
                      <a:lnTo>
                        <a:pt x="143010" y="63871"/>
                      </a:lnTo>
                      <a:lnTo>
                        <a:pt x="143010" y="337049"/>
                      </a:lnTo>
                      <a:close/>
                      <a:moveTo>
                        <a:pt x="71498" y="337049"/>
                      </a:moveTo>
                      <a:lnTo>
                        <a:pt x="98756" y="337049"/>
                      </a:lnTo>
                      <a:lnTo>
                        <a:pt x="98756" y="63871"/>
                      </a:lnTo>
                      <a:lnTo>
                        <a:pt x="71498" y="63871"/>
                      </a:lnTo>
                      <a:lnTo>
                        <a:pt x="71498" y="337049"/>
                      </a:lnTo>
                      <a:close/>
                      <a:moveTo>
                        <a:pt x="27245" y="372506"/>
                      </a:moveTo>
                      <a:lnTo>
                        <a:pt x="572041" y="372506"/>
                      </a:lnTo>
                      <a:lnTo>
                        <a:pt x="572041" y="28414"/>
                      </a:lnTo>
                      <a:lnTo>
                        <a:pt x="27245" y="28414"/>
                      </a:lnTo>
                      <a:lnTo>
                        <a:pt x="27245" y="372506"/>
                      </a:lnTo>
                      <a:close/>
                      <a:moveTo>
                        <a:pt x="585670" y="0"/>
                      </a:moveTo>
                      <a:lnTo>
                        <a:pt x="13629" y="0"/>
                      </a:lnTo>
                      <a:cubicBezTo>
                        <a:pt x="6092" y="0"/>
                        <a:pt x="0" y="6362"/>
                        <a:pt x="0" y="14200"/>
                      </a:cubicBezTo>
                      <a:lnTo>
                        <a:pt x="0" y="386706"/>
                      </a:lnTo>
                      <a:cubicBezTo>
                        <a:pt x="0" y="394544"/>
                        <a:pt x="6092" y="400906"/>
                        <a:pt x="13629" y="400906"/>
                      </a:cubicBezTo>
                      <a:lnTo>
                        <a:pt x="585670" y="400906"/>
                      </a:lnTo>
                      <a:cubicBezTo>
                        <a:pt x="593207" y="400906"/>
                        <a:pt x="599299" y="394544"/>
                        <a:pt x="599299" y="386706"/>
                      </a:cubicBezTo>
                      <a:lnTo>
                        <a:pt x="599299" y="14200"/>
                      </a:lnTo>
                      <a:cubicBezTo>
                        <a:pt x="599299" y="6362"/>
                        <a:pt x="593207" y="0"/>
                        <a:pt x="585670" y="0"/>
                      </a:cubicBezTo>
                      <a:lnTo>
                        <a:pt x="585670" y="0"/>
                      </a:lnTo>
                      <a:close/>
                    </a:path>
                  </a:pathLst>
                </a:custGeom>
                <a:solidFill>
                  <a:srgbClr val="ED7100"/>
                </a:solidFill>
                <a:ln w="13494" cap="flat">
                  <a:solidFill>
                    <a:schemeClr val="tx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SK"/>
                </a:p>
              </p:txBody>
            </p:sp>
          </p:grpSp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926CD8E6-885F-A10D-EDEA-65098AD60CF7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07966" y="2599507"/>
                <a:ext cx="1879651" cy="1447842"/>
                <a:chOff x="307966" y="2599507"/>
                <a:chExt cx="1879651" cy="1447842"/>
              </a:xfrm>
            </p:grpSpPr>
            <p:pic>
              <p:nvPicPr>
                <p:cNvPr id="89" name="Graphic 88">
                  <a:extLst>
                    <a:ext uri="{FF2B5EF4-FFF2-40B4-BE49-F238E27FC236}">
                      <a16:creationId xmlns:a16="http://schemas.microsoft.com/office/drawing/2014/main" id="{8D17B41E-1A7F-A31E-E94B-9A4D4885AF1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>
                  <a:extLst>
                    <a:ext uri="{96DAC541-7B7A-43D3-8B79-37D633B846F1}">
                      <asvg:svgBlip xmlns:asvg="http://schemas.microsoft.com/office/drawing/2016/SVG/main" r:embed="rId1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86066" y="2599507"/>
                  <a:ext cx="1501551" cy="1447842"/>
                </a:xfrm>
                <a:prstGeom prst="rect">
                  <a:avLst/>
                </a:prstGeom>
              </p:spPr>
            </p:pic>
            <p:sp>
              <p:nvSpPr>
                <p:cNvPr id="90" name="Graphic 4">
                  <a:extLst>
                    <a:ext uri="{FF2B5EF4-FFF2-40B4-BE49-F238E27FC236}">
                      <a16:creationId xmlns:a16="http://schemas.microsoft.com/office/drawing/2014/main" id="{B4A27DCF-88DD-A15F-D5F4-1CF8F1098837}"/>
                    </a:ext>
                  </a:extLst>
                </p:cNvPr>
                <p:cNvSpPr/>
                <p:nvPr/>
              </p:nvSpPr>
              <p:spPr>
                <a:xfrm>
                  <a:off x="307966" y="2684199"/>
                  <a:ext cx="1776581" cy="1232860"/>
                </a:xfrm>
                <a:custGeom>
                  <a:avLst/>
                  <a:gdLst>
                    <a:gd name="connsiteX0" fmla="*/ 500529 w 599298"/>
                    <a:gd name="connsiteY0" fmla="*/ 337049 h 400905"/>
                    <a:gd name="connsiteX1" fmla="*/ 527787 w 599298"/>
                    <a:gd name="connsiteY1" fmla="*/ 337049 h 400905"/>
                    <a:gd name="connsiteX2" fmla="*/ 527787 w 599298"/>
                    <a:gd name="connsiteY2" fmla="*/ 63871 h 400905"/>
                    <a:gd name="connsiteX3" fmla="*/ 500529 w 599298"/>
                    <a:gd name="connsiteY3" fmla="*/ 63871 h 400905"/>
                    <a:gd name="connsiteX4" fmla="*/ 500529 w 599298"/>
                    <a:gd name="connsiteY4" fmla="*/ 337049 h 400905"/>
                    <a:gd name="connsiteX5" fmla="*/ 429031 w 599298"/>
                    <a:gd name="connsiteY5" fmla="*/ 337049 h 400905"/>
                    <a:gd name="connsiteX6" fmla="*/ 456289 w 599298"/>
                    <a:gd name="connsiteY6" fmla="*/ 337049 h 400905"/>
                    <a:gd name="connsiteX7" fmla="*/ 456289 w 599298"/>
                    <a:gd name="connsiteY7" fmla="*/ 63871 h 400905"/>
                    <a:gd name="connsiteX8" fmla="*/ 429031 w 599298"/>
                    <a:gd name="connsiteY8" fmla="*/ 63871 h 400905"/>
                    <a:gd name="connsiteX9" fmla="*/ 429031 w 599298"/>
                    <a:gd name="connsiteY9" fmla="*/ 337049 h 400905"/>
                    <a:gd name="connsiteX10" fmla="*/ 357519 w 599298"/>
                    <a:gd name="connsiteY10" fmla="*/ 337049 h 400905"/>
                    <a:gd name="connsiteX11" fmla="*/ 384777 w 599298"/>
                    <a:gd name="connsiteY11" fmla="*/ 337049 h 400905"/>
                    <a:gd name="connsiteX12" fmla="*/ 384777 w 599298"/>
                    <a:gd name="connsiteY12" fmla="*/ 63871 h 400905"/>
                    <a:gd name="connsiteX13" fmla="*/ 357519 w 599298"/>
                    <a:gd name="connsiteY13" fmla="*/ 63871 h 400905"/>
                    <a:gd name="connsiteX14" fmla="*/ 357519 w 599298"/>
                    <a:gd name="connsiteY14" fmla="*/ 337049 h 400905"/>
                    <a:gd name="connsiteX15" fmla="*/ 286020 w 599298"/>
                    <a:gd name="connsiteY15" fmla="*/ 337049 h 400905"/>
                    <a:gd name="connsiteX16" fmla="*/ 313279 w 599298"/>
                    <a:gd name="connsiteY16" fmla="*/ 337049 h 400905"/>
                    <a:gd name="connsiteX17" fmla="*/ 313279 w 599298"/>
                    <a:gd name="connsiteY17" fmla="*/ 63871 h 400905"/>
                    <a:gd name="connsiteX18" fmla="*/ 286020 w 599298"/>
                    <a:gd name="connsiteY18" fmla="*/ 63871 h 400905"/>
                    <a:gd name="connsiteX19" fmla="*/ 286020 w 599298"/>
                    <a:gd name="connsiteY19" fmla="*/ 337049 h 400905"/>
                    <a:gd name="connsiteX20" fmla="*/ 214508 w 599298"/>
                    <a:gd name="connsiteY20" fmla="*/ 337049 h 400905"/>
                    <a:gd name="connsiteX21" fmla="*/ 241767 w 599298"/>
                    <a:gd name="connsiteY21" fmla="*/ 337049 h 400905"/>
                    <a:gd name="connsiteX22" fmla="*/ 241767 w 599298"/>
                    <a:gd name="connsiteY22" fmla="*/ 63871 h 400905"/>
                    <a:gd name="connsiteX23" fmla="*/ 214508 w 599298"/>
                    <a:gd name="connsiteY23" fmla="*/ 63871 h 400905"/>
                    <a:gd name="connsiteX24" fmla="*/ 214508 w 599298"/>
                    <a:gd name="connsiteY24" fmla="*/ 337049 h 400905"/>
                    <a:gd name="connsiteX25" fmla="*/ 143010 w 599298"/>
                    <a:gd name="connsiteY25" fmla="*/ 337049 h 400905"/>
                    <a:gd name="connsiteX26" fmla="*/ 170268 w 599298"/>
                    <a:gd name="connsiteY26" fmla="*/ 337049 h 400905"/>
                    <a:gd name="connsiteX27" fmla="*/ 170268 w 599298"/>
                    <a:gd name="connsiteY27" fmla="*/ 63871 h 400905"/>
                    <a:gd name="connsiteX28" fmla="*/ 143010 w 599298"/>
                    <a:gd name="connsiteY28" fmla="*/ 63871 h 400905"/>
                    <a:gd name="connsiteX29" fmla="*/ 143010 w 599298"/>
                    <a:gd name="connsiteY29" fmla="*/ 337049 h 400905"/>
                    <a:gd name="connsiteX30" fmla="*/ 71498 w 599298"/>
                    <a:gd name="connsiteY30" fmla="*/ 337049 h 400905"/>
                    <a:gd name="connsiteX31" fmla="*/ 98756 w 599298"/>
                    <a:gd name="connsiteY31" fmla="*/ 337049 h 400905"/>
                    <a:gd name="connsiteX32" fmla="*/ 98756 w 599298"/>
                    <a:gd name="connsiteY32" fmla="*/ 63871 h 400905"/>
                    <a:gd name="connsiteX33" fmla="*/ 71498 w 599298"/>
                    <a:gd name="connsiteY33" fmla="*/ 63871 h 400905"/>
                    <a:gd name="connsiteX34" fmla="*/ 71498 w 599298"/>
                    <a:gd name="connsiteY34" fmla="*/ 337049 h 400905"/>
                    <a:gd name="connsiteX35" fmla="*/ 27245 w 599298"/>
                    <a:gd name="connsiteY35" fmla="*/ 372506 h 400905"/>
                    <a:gd name="connsiteX36" fmla="*/ 572041 w 599298"/>
                    <a:gd name="connsiteY36" fmla="*/ 372506 h 400905"/>
                    <a:gd name="connsiteX37" fmla="*/ 572041 w 599298"/>
                    <a:gd name="connsiteY37" fmla="*/ 28414 h 400905"/>
                    <a:gd name="connsiteX38" fmla="*/ 27245 w 599298"/>
                    <a:gd name="connsiteY38" fmla="*/ 28414 h 400905"/>
                    <a:gd name="connsiteX39" fmla="*/ 27245 w 599298"/>
                    <a:gd name="connsiteY39" fmla="*/ 372506 h 400905"/>
                    <a:gd name="connsiteX40" fmla="*/ 585670 w 599298"/>
                    <a:gd name="connsiteY40" fmla="*/ 0 h 400905"/>
                    <a:gd name="connsiteX41" fmla="*/ 13629 w 599298"/>
                    <a:gd name="connsiteY41" fmla="*/ 0 h 400905"/>
                    <a:gd name="connsiteX42" fmla="*/ 0 w 599298"/>
                    <a:gd name="connsiteY42" fmla="*/ 14200 h 400905"/>
                    <a:gd name="connsiteX43" fmla="*/ 0 w 599298"/>
                    <a:gd name="connsiteY43" fmla="*/ 386706 h 400905"/>
                    <a:gd name="connsiteX44" fmla="*/ 13629 w 599298"/>
                    <a:gd name="connsiteY44" fmla="*/ 400906 h 400905"/>
                    <a:gd name="connsiteX45" fmla="*/ 585670 w 599298"/>
                    <a:gd name="connsiteY45" fmla="*/ 400906 h 400905"/>
                    <a:gd name="connsiteX46" fmla="*/ 599299 w 599298"/>
                    <a:gd name="connsiteY46" fmla="*/ 386706 h 400905"/>
                    <a:gd name="connsiteX47" fmla="*/ 599299 w 599298"/>
                    <a:gd name="connsiteY47" fmla="*/ 14200 h 400905"/>
                    <a:gd name="connsiteX48" fmla="*/ 585670 w 599298"/>
                    <a:gd name="connsiteY48" fmla="*/ 0 h 400905"/>
                    <a:gd name="connsiteX49" fmla="*/ 585670 w 599298"/>
                    <a:gd name="connsiteY49" fmla="*/ 0 h 4009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599298" h="400905">
                      <a:moveTo>
                        <a:pt x="500529" y="337049"/>
                      </a:moveTo>
                      <a:lnTo>
                        <a:pt x="527787" y="337049"/>
                      </a:lnTo>
                      <a:lnTo>
                        <a:pt x="527787" y="63871"/>
                      </a:lnTo>
                      <a:lnTo>
                        <a:pt x="500529" y="63871"/>
                      </a:lnTo>
                      <a:lnTo>
                        <a:pt x="500529" y="337049"/>
                      </a:lnTo>
                      <a:close/>
                      <a:moveTo>
                        <a:pt x="429031" y="337049"/>
                      </a:moveTo>
                      <a:lnTo>
                        <a:pt x="456289" y="337049"/>
                      </a:lnTo>
                      <a:lnTo>
                        <a:pt x="456289" y="63871"/>
                      </a:lnTo>
                      <a:lnTo>
                        <a:pt x="429031" y="63871"/>
                      </a:lnTo>
                      <a:lnTo>
                        <a:pt x="429031" y="337049"/>
                      </a:lnTo>
                      <a:close/>
                      <a:moveTo>
                        <a:pt x="357519" y="337049"/>
                      </a:moveTo>
                      <a:lnTo>
                        <a:pt x="384777" y="337049"/>
                      </a:lnTo>
                      <a:lnTo>
                        <a:pt x="384777" y="63871"/>
                      </a:lnTo>
                      <a:lnTo>
                        <a:pt x="357519" y="63871"/>
                      </a:lnTo>
                      <a:lnTo>
                        <a:pt x="357519" y="337049"/>
                      </a:lnTo>
                      <a:close/>
                      <a:moveTo>
                        <a:pt x="286020" y="337049"/>
                      </a:moveTo>
                      <a:lnTo>
                        <a:pt x="313279" y="337049"/>
                      </a:lnTo>
                      <a:lnTo>
                        <a:pt x="313279" y="63871"/>
                      </a:lnTo>
                      <a:lnTo>
                        <a:pt x="286020" y="63871"/>
                      </a:lnTo>
                      <a:lnTo>
                        <a:pt x="286020" y="337049"/>
                      </a:lnTo>
                      <a:close/>
                      <a:moveTo>
                        <a:pt x="214508" y="337049"/>
                      </a:moveTo>
                      <a:lnTo>
                        <a:pt x="241767" y="337049"/>
                      </a:lnTo>
                      <a:lnTo>
                        <a:pt x="241767" y="63871"/>
                      </a:lnTo>
                      <a:lnTo>
                        <a:pt x="214508" y="63871"/>
                      </a:lnTo>
                      <a:lnTo>
                        <a:pt x="214508" y="337049"/>
                      </a:lnTo>
                      <a:close/>
                      <a:moveTo>
                        <a:pt x="143010" y="337049"/>
                      </a:moveTo>
                      <a:lnTo>
                        <a:pt x="170268" y="337049"/>
                      </a:lnTo>
                      <a:lnTo>
                        <a:pt x="170268" y="63871"/>
                      </a:lnTo>
                      <a:lnTo>
                        <a:pt x="143010" y="63871"/>
                      </a:lnTo>
                      <a:lnTo>
                        <a:pt x="143010" y="337049"/>
                      </a:lnTo>
                      <a:close/>
                      <a:moveTo>
                        <a:pt x="71498" y="337049"/>
                      </a:moveTo>
                      <a:lnTo>
                        <a:pt x="98756" y="337049"/>
                      </a:lnTo>
                      <a:lnTo>
                        <a:pt x="98756" y="63871"/>
                      </a:lnTo>
                      <a:lnTo>
                        <a:pt x="71498" y="63871"/>
                      </a:lnTo>
                      <a:lnTo>
                        <a:pt x="71498" y="337049"/>
                      </a:lnTo>
                      <a:close/>
                      <a:moveTo>
                        <a:pt x="27245" y="372506"/>
                      </a:moveTo>
                      <a:lnTo>
                        <a:pt x="572041" y="372506"/>
                      </a:lnTo>
                      <a:lnTo>
                        <a:pt x="572041" y="28414"/>
                      </a:lnTo>
                      <a:lnTo>
                        <a:pt x="27245" y="28414"/>
                      </a:lnTo>
                      <a:lnTo>
                        <a:pt x="27245" y="372506"/>
                      </a:lnTo>
                      <a:close/>
                      <a:moveTo>
                        <a:pt x="585670" y="0"/>
                      </a:moveTo>
                      <a:lnTo>
                        <a:pt x="13629" y="0"/>
                      </a:lnTo>
                      <a:cubicBezTo>
                        <a:pt x="6092" y="0"/>
                        <a:pt x="0" y="6362"/>
                        <a:pt x="0" y="14200"/>
                      </a:cubicBezTo>
                      <a:lnTo>
                        <a:pt x="0" y="386706"/>
                      </a:lnTo>
                      <a:cubicBezTo>
                        <a:pt x="0" y="394544"/>
                        <a:pt x="6092" y="400906"/>
                        <a:pt x="13629" y="400906"/>
                      </a:cubicBezTo>
                      <a:lnTo>
                        <a:pt x="585670" y="400906"/>
                      </a:lnTo>
                      <a:cubicBezTo>
                        <a:pt x="593207" y="400906"/>
                        <a:pt x="599299" y="394544"/>
                        <a:pt x="599299" y="386706"/>
                      </a:cubicBezTo>
                      <a:lnTo>
                        <a:pt x="599299" y="14200"/>
                      </a:lnTo>
                      <a:cubicBezTo>
                        <a:pt x="599299" y="6362"/>
                        <a:pt x="593207" y="0"/>
                        <a:pt x="585670" y="0"/>
                      </a:cubicBezTo>
                      <a:lnTo>
                        <a:pt x="585670" y="0"/>
                      </a:lnTo>
                      <a:close/>
                    </a:path>
                  </a:pathLst>
                </a:custGeom>
                <a:solidFill>
                  <a:srgbClr val="ED7100"/>
                </a:solidFill>
                <a:ln w="13494" cap="flat">
                  <a:solidFill>
                    <a:schemeClr val="tx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SK"/>
                </a:p>
              </p:txBody>
            </p:sp>
          </p:grp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2B48185A-5A7B-17A3-59DA-D762D67A0CD4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96592" y="3867658"/>
                <a:ext cx="1776581" cy="1325161"/>
                <a:chOff x="332288" y="3862883"/>
                <a:chExt cx="1776581" cy="1325161"/>
              </a:xfrm>
            </p:grpSpPr>
            <p:pic>
              <p:nvPicPr>
                <p:cNvPr id="87" name="Picture 86" descr="A logo with blue squares&#10;&#10;Description automatically generated">
                  <a:extLst>
                    <a:ext uri="{FF2B5EF4-FFF2-40B4-BE49-F238E27FC236}">
                      <a16:creationId xmlns:a16="http://schemas.microsoft.com/office/drawing/2014/main" id="{83CAD438-D7AF-4930-5D13-A86865F48CB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6"/>
                <a:srcRect l="27504" r="25640" b="34673"/>
                <a:stretch/>
              </p:blipFill>
              <p:spPr>
                <a:xfrm>
                  <a:off x="834732" y="3862883"/>
                  <a:ext cx="1161811" cy="1272698"/>
                </a:xfrm>
                <a:prstGeom prst="rect">
                  <a:avLst/>
                </a:prstGeom>
              </p:spPr>
            </p:pic>
            <p:sp>
              <p:nvSpPr>
                <p:cNvPr id="88" name="Graphic 4">
                  <a:extLst>
                    <a:ext uri="{FF2B5EF4-FFF2-40B4-BE49-F238E27FC236}">
                      <a16:creationId xmlns:a16="http://schemas.microsoft.com/office/drawing/2014/main" id="{A9A13169-B9F5-4727-1BC2-BB49E64CF7B8}"/>
                    </a:ext>
                  </a:extLst>
                </p:cNvPr>
                <p:cNvSpPr/>
                <p:nvPr/>
              </p:nvSpPr>
              <p:spPr>
                <a:xfrm>
                  <a:off x="332288" y="3955184"/>
                  <a:ext cx="1776581" cy="1232860"/>
                </a:xfrm>
                <a:custGeom>
                  <a:avLst/>
                  <a:gdLst>
                    <a:gd name="connsiteX0" fmla="*/ 500529 w 599298"/>
                    <a:gd name="connsiteY0" fmla="*/ 337049 h 400905"/>
                    <a:gd name="connsiteX1" fmla="*/ 527787 w 599298"/>
                    <a:gd name="connsiteY1" fmla="*/ 337049 h 400905"/>
                    <a:gd name="connsiteX2" fmla="*/ 527787 w 599298"/>
                    <a:gd name="connsiteY2" fmla="*/ 63871 h 400905"/>
                    <a:gd name="connsiteX3" fmla="*/ 500529 w 599298"/>
                    <a:gd name="connsiteY3" fmla="*/ 63871 h 400905"/>
                    <a:gd name="connsiteX4" fmla="*/ 500529 w 599298"/>
                    <a:gd name="connsiteY4" fmla="*/ 337049 h 400905"/>
                    <a:gd name="connsiteX5" fmla="*/ 429031 w 599298"/>
                    <a:gd name="connsiteY5" fmla="*/ 337049 h 400905"/>
                    <a:gd name="connsiteX6" fmla="*/ 456289 w 599298"/>
                    <a:gd name="connsiteY6" fmla="*/ 337049 h 400905"/>
                    <a:gd name="connsiteX7" fmla="*/ 456289 w 599298"/>
                    <a:gd name="connsiteY7" fmla="*/ 63871 h 400905"/>
                    <a:gd name="connsiteX8" fmla="*/ 429031 w 599298"/>
                    <a:gd name="connsiteY8" fmla="*/ 63871 h 400905"/>
                    <a:gd name="connsiteX9" fmla="*/ 429031 w 599298"/>
                    <a:gd name="connsiteY9" fmla="*/ 337049 h 400905"/>
                    <a:gd name="connsiteX10" fmla="*/ 357519 w 599298"/>
                    <a:gd name="connsiteY10" fmla="*/ 337049 h 400905"/>
                    <a:gd name="connsiteX11" fmla="*/ 384777 w 599298"/>
                    <a:gd name="connsiteY11" fmla="*/ 337049 h 400905"/>
                    <a:gd name="connsiteX12" fmla="*/ 384777 w 599298"/>
                    <a:gd name="connsiteY12" fmla="*/ 63871 h 400905"/>
                    <a:gd name="connsiteX13" fmla="*/ 357519 w 599298"/>
                    <a:gd name="connsiteY13" fmla="*/ 63871 h 400905"/>
                    <a:gd name="connsiteX14" fmla="*/ 357519 w 599298"/>
                    <a:gd name="connsiteY14" fmla="*/ 337049 h 400905"/>
                    <a:gd name="connsiteX15" fmla="*/ 286020 w 599298"/>
                    <a:gd name="connsiteY15" fmla="*/ 337049 h 400905"/>
                    <a:gd name="connsiteX16" fmla="*/ 313279 w 599298"/>
                    <a:gd name="connsiteY16" fmla="*/ 337049 h 400905"/>
                    <a:gd name="connsiteX17" fmla="*/ 313279 w 599298"/>
                    <a:gd name="connsiteY17" fmla="*/ 63871 h 400905"/>
                    <a:gd name="connsiteX18" fmla="*/ 286020 w 599298"/>
                    <a:gd name="connsiteY18" fmla="*/ 63871 h 400905"/>
                    <a:gd name="connsiteX19" fmla="*/ 286020 w 599298"/>
                    <a:gd name="connsiteY19" fmla="*/ 337049 h 400905"/>
                    <a:gd name="connsiteX20" fmla="*/ 214508 w 599298"/>
                    <a:gd name="connsiteY20" fmla="*/ 337049 h 400905"/>
                    <a:gd name="connsiteX21" fmla="*/ 241767 w 599298"/>
                    <a:gd name="connsiteY21" fmla="*/ 337049 h 400905"/>
                    <a:gd name="connsiteX22" fmla="*/ 241767 w 599298"/>
                    <a:gd name="connsiteY22" fmla="*/ 63871 h 400905"/>
                    <a:gd name="connsiteX23" fmla="*/ 214508 w 599298"/>
                    <a:gd name="connsiteY23" fmla="*/ 63871 h 400905"/>
                    <a:gd name="connsiteX24" fmla="*/ 214508 w 599298"/>
                    <a:gd name="connsiteY24" fmla="*/ 337049 h 400905"/>
                    <a:gd name="connsiteX25" fmla="*/ 143010 w 599298"/>
                    <a:gd name="connsiteY25" fmla="*/ 337049 h 400905"/>
                    <a:gd name="connsiteX26" fmla="*/ 170268 w 599298"/>
                    <a:gd name="connsiteY26" fmla="*/ 337049 h 400905"/>
                    <a:gd name="connsiteX27" fmla="*/ 170268 w 599298"/>
                    <a:gd name="connsiteY27" fmla="*/ 63871 h 400905"/>
                    <a:gd name="connsiteX28" fmla="*/ 143010 w 599298"/>
                    <a:gd name="connsiteY28" fmla="*/ 63871 h 400905"/>
                    <a:gd name="connsiteX29" fmla="*/ 143010 w 599298"/>
                    <a:gd name="connsiteY29" fmla="*/ 337049 h 400905"/>
                    <a:gd name="connsiteX30" fmla="*/ 71498 w 599298"/>
                    <a:gd name="connsiteY30" fmla="*/ 337049 h 400905"/>
                    <a:gd name="connsiteX31" fmla="*/ 98756 w 599298"/>
                    <a:gd name="connsiteY31" fmla="*/ 337049 h 400905"/>
                    <a:gd name="connsiteX32" fmla="*/ 98756 w 599298"/>
                    <a:gd name="connsiteY32" fmla="*/ 63871 h 400905"/>
                    <a:gd name="connsiteX33" fmla="*/ 71498 w 599298"/>
                    <a:gd name="connsiteY33" fmla="*/ 63871 h 400905"/>
                    <a:gd name="connsiteX34" fmla="*/ 71498 w 599298"/>
                    <a:gd name="connsiteY34" fmla="*/ 337049 h 400905"/>
                    <a:gd name="connsiteX35" fmla="*/ 27245 w 599298"/>
                    <a:gd name="connsiteY35" fmla="*/ 372506 h 400905"/>
                    <a:gd name="connsiteX36" fmla="*/ 572041 w 599298"/>
                    <a:gd name="connsiteY36" fmla="*/ 372506 h 400905"/>
                    <a:gd name="connsiteX37" fmla="*/ 572041 w 599298"/>
                    <a:gd name="connsiteY37" fmla="*/ 28414 h 400905"/>
                    <a:gd name="connsiteX38" fmla="*/ 27245 w 599298"/>
                    <a:gd name="connsiteY38" fmla="*/ 28414 h 400905"/>
                    <a:gd name="connsiteX39" fmla="*/ 27245 w 599298"/>
                    <a:gd name="connsiteY39" fmla="*/ 372506 h 400905"/>
                    <a:gd name="connsiteX40" fmla="*/ 585670 w 599298"/>
                    <a:gd name="connsiteY40" fmla="*/ 0 h 400905"/>
                    <a:gd name="connsiteX41" fmla="*/ 13629 w 599298"/>
                    <a:gd name="connsiteY41" fmla="*/ 0 h 400905"/>
                    <a:gd name="connsiteX42" fmla="*/ 0 w 599298"/>
                    <a:gd name="connsiteY42" fmla="*/ 14200 h 400905"/>
                    <a:gd name="connsiteX43" fmla="*/ 0 w 599298"/>
                    <a:gd name="connsiteY43" fmla="*/ 386706 h 400905"/>
                    <a:gd name="connsiteX44" fmla="*/ 13629 w 599298"/>
                    <a:gd name="connsiteY44" fmla="*/ 400906 h 400905"/>
                    <a:gd name="connsiteX45" fmla="*/ 585670 w 599298"/>
                    <a:gd name="connsiteY45" fmla="*/ 400906 h 400905"/>
                    <a:gd name="connsiteX46" fmla="*/ 599299 w 599298"/>
                    <a:gd name="connsiteY46" fmla="*/ 386706 h 400905"/>
                    <a:gd name="connsiteX47" fmla="*/ 599299 w 599298"/>
                    <a:gd name="connsiteY47" fmla="*/ 14200 h 400905"/>
                    <a:gd name="connsiteX48" fmla="*/ 585670 w 599298"/>
                    <a:gd name="connsiteY48" fmla="*/ 0 h 400905"/>
                    <a:gd name="connsiteX49" fmla="*/ 585670 w 599298"/>
                    <a:gd name="connsiteY49" fmla="*/ 0 h 4009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599298" h="400905">
                      <a:moveTo>
                        <a:pt x="500529" y="337049"/>
                      </a:moveTo>
                      <a:lnTo>
                        <a:pt x="527787" y="337049"/>
                      </a:lnTo>
                      <a:lnTo>
                        <a:pt x="527787" y="63871"/>
                      </a:lnTo>
                      <a:lnTo>
                        <a:pt x="500529" y="63871"/>
                      </a:lnTo>
                      <a:lnTo>
                        <a:pt x="500529" y="337049"/>
                      </a:lnTo>
                      <a:close/>
                      <a:moveTo>
                        <a:pt x="429031" y="337049"/>
                      </a:moveTo>
                      <a:lnTo>
                        <a:pt x="456289" y="337049"/>
                      </a:lnTo>
                      <a:lnTo>
                        <a:pt x="456289" y="63871"/>
                      </a:lnTo>
                      <a:lnTo>
                        <a:pt x="429031" y="63871"/>
                      </a:lnTo>
                      <a:lnTo>
                        <a:pt x="429031" y="337049"/>
                      </a:lnTo>
                      <a:close/>
                      <a:moveTo>
                        <a:pt x="357519" y="337049"/>
                      </a:moveTo>
                      <a:lnTo>
                        <a:pt x="384777" y="337049"/>
                      </a:lnTo>
                      <a:lnTo>
                        <a:pt x="384777" y="63871"/>
                      </a:lnTo>
                      <a:lnTo>
                        <a:pt x="357519" y="63871"/>
                      </a:lnTo>
                      <a:lnTo>
                        <a:pt x="357519" y="337049"/>
                      </a:lnTo>
                      <a:close/>
                      <a:moveTo>
                        <a:pt x="286020" y="337049"/>
                      </a:moveTo>
                      <a:lnTo>
                        <a:pt x="313279" y="337049"/>
                      </a:lnTo>
                      <a:lnTo>
                        <a:pt x="313279" y="63871"/>
                      </a:lnTo>
                      <a:lnTo>
                        <a:pt x="286020" y="63871"/>
                      </a:lnTo>
                      <a:lnTo>
                        <a:pt x="286020" y="337049"/>
                      </a:lnTo>
                      <a:close/>
                      <a:moveTo>
                        <a:pt x="214508" y="337049"/>
                      </a:moveTo>
                      <a:lnTo>
                        <a:pt x="241767" y="337049"/>
                      </a:lnTo>
                      <a:lnTo>
                        <a:pt x="241767" y="63871"/>
                      </a:lnTo>
                      <a:lnTo>
                        <a:pt x="214508" y="63871"/>
                      </a:lnTo>
                      <a:lnTo>
                        <a:pt x="214508" y="337049"/>
                      </a:lnTo>
                      <a:close/>
                      <a:moveTo>
                        <a:pt x="143010" y="337049"/>
                      </a:moveTo>
                      <a:lnTo>
                        <a:pt x="170268" y="337049"/>
                      </a:lnTo>
                      <a:lnTo>
                        <a:pt x="170268" y="63871"/>
                      </a:lnTo>
                      <a:lnTo>
                        <a:pt x="143010" y="63871"/>
                      </a:lnTo>
                      <a:lnTo>
                        <a:pt x="143010" y="337049"/>
                      </a:lnTo>
                      <a:close/>
                      <a:moveTo>
                        <a:pt x="71498" y="337049"/>
                      </a:moveTo>
                      <a:lnTo>
                        <a:pt x="98756" y="337049"/>
                      </a:lnTo>
                      <a:lnTo>
                        <a:pt x="98756" y="63871"/>
                      </a:lnTo>
                      <a:lnTo>
                        <a:pt x="71498" y="63871"/>
                      </a:lnTo>
                      <a:lnTo>
                        <a:pt x="71498" y="337049"/>
                      </a:lnTo>
                      <a:close/>
                      <a:moveTo>
                        <a:pt x="27245" y="372506"/>
                      </a:moveTo>
                      <a:lnTo>
                        <a:pt x="572041" y="372506"/>
                      </a:lnTo>
                      <a:lnTo>
                        <a:pt x="572041" y="28414"/>
                      </a:lnTo>
                      <a:lnTo>
                        <a:pt x="27245" y="28414"/>
                      </a:lnTo>
                      <a:lnTo>
                        <a:pt x="27245" y="372506"/>
                      </a:lnTo>
                      <a:close/>
                      <a:moveTo>
                        <a:pt x="585670" y="0"/>
                      </a:moveTo>
                      <a:lnTo>
                        <a:pt x="13629" y="0"/>
                      </a:lnTo>
                      <a:cubicBezTo>
                        <a:pt x="6092" y="0"/>
                        <a:pt x="0" y="6362"/>
                        <a:pt x="0" y="14200"/>
                      </a:cubicBezTo>
                      <a:lnTo>
                        <a:pt x="0" y="386706"/>
                      </a:lnTo>
                      <a:cubicBezTo>
                        <a:pt x="0" y="394544"/>
                        <a:pt x="6092" y="400906"/>
                        <a:pt x="13629" y="400906"/>
                      </a:cubicBezTo>
                      <a:lnTo>
                        <a:pt x="585670" y="400906"/>
                      </a:lnTo>
                      <a:cubicBezTo>
                        <a:pt x="593207" y="400906"/>
                        <a:pt x="599299" y="394544"/>
                        <a:pt x="599299" y="386706"/>
                      </a:cubicBezTo>
                      <a:lnTo>
                        <a:pt x="599299" y="14200"/>
                      </a:lnTo>
                      <a:cubicBezTo>
                        <a:pt x="599299" y="6362"/>
                        <a:pt x="593207" y="0"/>
                        <a:pt x="585670" y="0"/>
                      </a:cubicBezTo>
                      <a:lnTo>
                        <a:pt x="585670" y="0"/>
                      </a:lnTo>
                      <a:close/>
                    </a:path>
                  </a:pathLst>
                </a:custGeom>
                <a:solidFill>
                  <a:srgbClr val="ED7100"/>
                </a:solidFill>
                <a:ln w="13494" cap="flat">
                  <a:solidFill>
                    <a:schemeClr val="tx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SK"/>
                </a:p>
              </p:txBody>
            </p:sp>
          </p:grpSp>
        </p:grpSp>
        <p:sp>
          <p:nvSpPr>
            <p:cNvPr id="110" name="Titel 1">
              <a:extLst>
                <a:ext uri="{FF2B5EF4-FFF2-40B4-BE49-F238E27FC236}">
                  <a16:creationId xmlns:a16="http://schemas.microsoft.com/office/drawing/2014/main" id="{F857A4FF-7F6E-85F2-C5F9-68E3FBD416C0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1376087" y="2444516"/>
              <a:ext cx="1046261" cy="378001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EC2</a:t>
              </a:r>
              <a:endParaRPr lang="en-US" sz="1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B2B11D20-6ADB-117D-230A-A52EFFB8DB71}"/>
              </a:ext>
            </a:extLst>
          </p:cNvPr>
          <p:cNvGrpSpPr>
            <a:grpSpLocks noChangeAspect="1"/>
          </p:cNvGrpSpPr>
          <p:nvPr/>
        </p:nvGrpSpPr>
        <p:grpSpPr>
          <a:xfrm>
            <a:off x="4935712" y="1484870"/>
            <a:ext cx="2460155" cy="2084666"/>
            <a:chOff x="9106379" y="728211"/>
            <a:chExt cx="2460155" cy="2084666"/>
          </a:xfrm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EA8EF752-2655-DBF6-8A73-2F64817FEFD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106379" y="728211"/>
              <a:ext cx="2460155" cy="2084666"/>
              <a:chOff x="7101074" y="1544359"/>
              <a:chExt cx="4179574" cy="3541653"/>
            </a:xfrm>
          </p:grpSpPr>
          <p:pic>
            <p:nvPicPr>
              <p:cNvPr id="100" name="Picture 99" descr="A logo of cubes and a circle&#10;&#10;Description automatically generated">
                <a:extLst>
                  <a:ext uri="{FF2B5EF4-FFF2-40B4-BE49-F238E27FC236}">
                    <a16:creationId xmlns:a16="http://schemas.microsoft.com/office/drawing/2014/main" id="{CF8A1474-793F-1F1A-F061-50B6E6C11E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101074" y="2123286"/>
                <a:ext cx="2257200" cy="2133605"/>
              </a:xfrm>
              <a:prstGeom prst="rect">
                <a:avLst/>
              </a:prstGeom>
            </p:spPr>
          </p:pic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id="{A2EE81F5-BB52-029A-8EDE-9F3C39C57214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9023224" y="1544359"/>
                <a:ext cx="2257424" cy="1120253"/>
                <a:chOff x="3008504" y="1773452"/>
                <a:chExt cx="2257424" cy="1120253"/>
              </a:xfrm>
            </p:grpSpPr>
            <p:pic>
              <p:nvPicPr>
                <p:cNvPr id="108" name="Picture 33">
                  <a:extLst>
                    <a:ext uri="{FF2B5EF4-FFF2-40B4-BE49-F238E27FC236}">
                      <a16:creationId xmlns:a16="http://schemas.microsoft.com/office/drawing/2014/main" id="{9B8D9904-5FD6-EAD2-2C24-DFDAF2EE12F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>
                  <a:lum/>
                  <a:alphaModFix/>
                </a:blip>
                <a:srcRect/>
                <a:stretch>
                  <a:fillRect/>
                </a:stretch>
              </p:blipFill>
              <p:spPr>
                <a:xfrm>
                  <a:off x="3008504" y="1773452"/>
                  <a:ext cx="1161810" cy="112025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109" name="Titel 1">
                  <a:extLst>
                    <a:ext uri="{FF2B5EF4-FFF2-40B4-BE49-F238E27FC236}">
                      <a16:creationId xmlns:a16="http://schemas.microsoft.com/office/drawing/2014/main" id="{E38ED401-3D95-1F17-38CE-FA4577B5278B}"/>
                    </a:ext>
                  </a:extLst>
                </p:cNvPr>
                <p:cNvSpPr txBox="1">
                  <a:spLocks/>
                </p:cNvSpPr>
                <p:nvPr/>
              </p:nvSpPr>
              <p:spPr bwMode="gray">
                <a:xfrm>
                  <a:off x="4219667" y="2171917"/>
                  <a:ext cx="1046261" cy="378001"/>
                </a:xfrm>
                <a:prstGeom prst="rect">
                  <a:avLst/>
                </a:prstGeom>
              </p:spPr>
              <p:txBody>
                <a:bodyPr vert="horz" lIns="0" tIns="0" rIns="0" bIns="0" rtlCol="0" anchor="t">
                  <a:noAutofit/>
                </a:bodyPr>
                <a:lstStyle>
                  <a:lvl1pPr algn="l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4000" kern="1200">
                      <a:solidFill>
                        <a:schemeClr val="tx2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en-US" sz="1200" dirty="0">
                      <a:solidFill>
                        <a:schemeClr val="tx1"/>
                      </a:solidFill>
                    </a:rPr>
                    <a:t>Squid Proxy</a:t>
                  </a:r>
                  <a:endParaRPr lang="en-US" sz="18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02" name="Group 101">
                <a:extLst>
                  <a:ext uri="{FF2B5EF4-FFF2-40B4-BE49-F238E27FC236}">
                    <a16:creationId xmlns:a16="http://schemas.microsoft.com/office/drawing/2014/main" id="{4D9DE1D9-0D20-54F9-3580-B0D40A0643D7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8866422" y="2576708"/>
                <a:ext cx="2257424" cy="1447842"/>
                <a:chOff x="2838633" y="2893705"/>
                <a:chExt cx="2257424" cy="1447842"/>
              </a:xfrm>
            </p:grpSpPr>
            <p:pic>
              <p:nvPicPr>
                <p:cNvPr id="106" name="Graphic 105">
                  <a:extLst>
                    <a:ext uri="{FF2B5EF4-FFF2-40B4-BE49-F238E27FC236}">
                      <a16:creationId xmlns:a16="http://schemas.microsoft.com/office/drawing/2014/main" id="{7262A787-F62E-1A66-B0FC-39136212C6E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>
                  <a:extLst>
                    <a:ext uri="{96DAC541-7B7A-43D3-8B79-37D633B846F1}">
                      <asvg:svgBlip xmlns:asvg="http://schemas.microsoft.com/office/drawing/2016/SVG/main" r:embed="rId1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38633" y="2893705"/>
                  <a:ext cx="1501551" cy="1447842"/>
                </a:xfrm>
                <a:prstGeom prst="rect">
                  <a:avLst/>
                </a:prstGeom>
              </p:spPr>
            </p:pic>
            <p:sp>
              <p:nvSpPr>
                <p:cNvPr id="107" name="Titel 1">
                  <a:extLst>
                    <a:ext uri="{FF2B5EF4-FFF2-40B4-BE49-F238E27FC236}">
                      <a16:creationId xmlns:a16="http://schemas.microsoft.com/office/drawing/2014/main" id="{6C956B15-BD99-2840-DAAF-7C3949BE5AD5}"/>
                    </a:ext>
                  </a:extLst>
                </p:cNvPr>
                <p:cNvSpPr txBox="1">
                  <a:spLocks/>
                </p:cNvSpPr>
                <p:nvPr/>
              </p:nvSpPr>
              <p:spPr bwMode="gray">
                <a:xfrm>
                  <a:off x="4248787" y="3455505"/>
                  <a:ext cx="847270" cy="378000"/>
                </a:xfrm>
                <a:prstGeom prst="rect">
                  <a:avLst/>
                </a:prstGeom>
              </p:spPr>
              <p:txBody>
                <a:bodyPr vert="horz" lIns="0" tIns="0" rIns="0" bIns="0" rtlCol="0" anchor="t">
                  <a:noAutofit/>
                </a:bodyPr>
                <a:lstStyle>
                  <a:lvl1pPr algn="l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4000" kern="1200">
                      <a:solidFill>
                        <a:schemeClr val="tx2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en-US" sz="1200" dirty="0">
                      <a:solidFill>
                        <a:schemeClr val="tx1"/>
                      </a:solidFill>
                    </a:rPr>
                    <a:t>NGINX</a:t>
                  </a:r>
                  <a:endParaRPr lang="en-US" sz="18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03" name="Group 102">
                <a:extLst>
                  <a:ext uri="{FF2B5EF4-FFF2-40B4-BE49-F238E27FC236}">
                    <a16:creationId xmlns:a16="http://schemas.microsoft.com/office/drawing/2014/main" id="{D7B2FBD6-601E-452E-147F-E7D9189D59F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9023224" y="3813314"/>
                <a:ext cx="2018788" cy="1272698"/>
                <a:chOff x="2824346" y="3712980"/>
                <a:chExt cx="2018788" cy="1272698"/>
              </a:xfrm>
            </p:grpSpPr>
            <p:pic>
              <p:nvPicPr>
                <p:cNvPr id="104" name="Picture 103" descr="A logo with blue squares&#10;&#10;Description automatically generated">
                  <a:extLst>
                    <a:ext uri="{FF2B5EF4-FFF2-40B4-BE49-F238E27FC236}">
                      <a16:creationId xmlns:a16="http://schemas.microsoft.com/office/drawing/2014/main" id="{C6322AD8-3F4A-D7DB-A20F-74B710D72C1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6"/>
                <a:srcRect l="27504" r="25640" b="34673"/>
                <a:stretch/>
              </p:blipFill>
              <p:spPr>
                <a:xfrm>
                  <a:off x="2824346" y="3712980"/>
                  <a:ext cx="1161811" cy="1272698"/>
                </a:xfrm>
                <a:prstGeom prst="rect">
                  <a:avLst/>
                </a:prstGeom>
              </p:spPr>
            </p:pic>
            <p:sp>
              <p:nvSpPr>
                <p:cNvPr id="105" name="Titel 1">
                  <a:extLst>
                    <a:ext uri="{FF2B5EF4-FFF2-40B4-BE49-F238E27FC236}">
                      <a16:creationId xmlns:a16="http://schemas.microsoft.com/office/drawing/2014/main" id="{1B3D0615-E854-E40B-BE32-54F626EB431D}"/>
                    </a:ext>
                  </a:extLst>
                </p:cNvPr>
                <p:cNvSpPr txBox="1">
                  <a:spLocks/>
                </p:cNvSpPr>
                <p:nvPr/>
              </p:nvSpPr>
              <p:spPr bwMode="gray">
                <a:xfrm>
                  <a:off x="3995864" y="4294985"/>
                  <a:ext cx="847270" cy="378000"/>
                </a:xfrm>
                <a:prstGeom prst="rect">
                  <a:avLst/>
                </a:prstGeom>
              </p:spPr>
              <p:txBody>
                <a:bodyPr vert="horz" lIns="0" tIns="0" rIns="0" bIns="0" rtlCol="0" anchor="t">
                  <a:noAutofit/>
                </a:bodyPr>
                <a:lstStyle>
                  <a:lvl1pPr algn="l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4000" kern="1200">
                      <a:solidFill>
                        <a:schemeClr val="tx2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en-US" sz="1200" dirty="0">
                      <a:solidFill>
                        <a:schemeClr val="tx1"/>
                      </a:solidFill>
                    </a:rPr>
                    <a:t>HA Proxy</a:t>
                  </a:r>
                  <a:endParaRPr lang="en-US" sz="18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111" name="Titel 1">
              <a:extLst>
                <a:ext uri="{FF2B5EF4-FFF2-40B4-BE49-F238E27FC236}">
                  <a16:creationId xmlns:a16="http://schemas.microsoft.com/office/drawing/2014/main" id="{3B09C52B-0C80-41F7-0B3D-2B4D14700421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9247557" y="2368248"/>
              <a:ext cx="1046261" cy="378001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Fargate</a:t>
              </a:r>
              <a:endParaRPr lang="en-US" sz="1800" dirty="0">
                <a:solidFill>
                  <a:schemeClr val="tx1"/>
                </a:solidFill>
              </a:endParaRPr>
            </a:p>
          </p:txBody>
        </p:sp>
      </p:grpSp>
      <p:sp>
        <p:nvSpPr>
          <p:cNvPr id="114" name="Titel 1">
            <a:extLst>
              <a:ext uri="{FF2B5EF4-FFF2-40B4-BE49-F238E27FC236}">
                <a16:creationId xmlns:a16="http://schemas.microsoft.com/office/drawing/2014/main" id="{D88613C5-EF05-C074-279A-D42F45EC63FC}"/>
              </a:ext>
            </a:extLst>
          </p:cNvPr>
          <p:cNvSpPr txBox="1">
            <a:spLocks/>
          </p:cNvSpPr>
          <p:nvPr/>
        </p:nvSpPr>
        <p:spPr bwMode="gray">
          <a:xfrm>
            <a:off x="485776" y="337643"/>
            <a:ext cx="11229974" cy="61178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/>
              <a:t>Transparent proxy decision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27551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5 0.01852 L -0.56094 -0.4881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81" y="-2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4" descr="Simple background Stock Images - Search Stock Images on Everypixel">
            <a:extLst>
              <a:ext uri="{FF2B5EF4-FFF2-40B4-BE49-F238E27FC236}">
                <a16:creationId xmlns:a16="http://schemas.microsoft.com/office/drawing/2014/main" id="{7DBCE6BE-1B33-2568-FD3F-1C52AFB94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879928-A044-5A1C-5A08-87543205B12E}"/>
              </a:ext>
            </a:extLst>
          </p:cNvPr>
          <p:cNvSpPr txBox="1"/>
          <p:nvPr/>
        </p:nvSpPr>
        <p:spPr>
          <a:xfrm>
            <a:off x="1187674" y="218944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44000" indent="-144000" algn="l"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</a:pPr>
            <a:endParaRPr lang="en-SK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9AF65DF-C155-6779-B661-9BE7157C2A5D}"/>
              </a:ext>
            </a:extLst>
          </p:cNvPr>
          <p:cNvSpPr txBox="1">
            <a:spLocks/>
          </p:cNvSpPr>
          <p:nvPr/>
        </p:nvSpPr>
        <p:spPr bwMode="gray">
          <a:xfrm>
            <a:off x="0" y="6480000"/>
            <a:ext cx="12192000" cy="378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6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0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TeleNeo Office ExtraBold"/>
                <a:ea typeface="+mn-ea"/>
                <a:cs typeface="+mn-cs"/>
              </a:rPr>
              <a:t>More on network security | Michl Salanci | Deutsche Telekom Systems Solutions Slovakia | AWS Community Days Switzerland | 27. 6. 2024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0DC6B2-FF0B-155C-CD61-70C3A355B7F9}"/>
              </a:ext>
            </a:extLst>
          </p:cNvPr>
          <p:cNvSpPr txBox="1"/>
          <p:nvPr/>
        </p:nvSpPr>
        <p:spPr>
          <a:xfrm>
            <a:off x="1187674" y="218944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44000" indent="-144000" algn="l"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</a:pPr>
            <a:endParaRPr lang="en-SK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2D7789A-4E0F-B955-64C8-D3258C3751BA}"/>
              </a:ext>
            </a:extLst>
          </p:cNvPr>
          <p:cNvGrpSpPr>
            <a:grpSpLocks noChangeAspect="1"/>
          </p:cNvGrpSpPr>
          <p:nvPr/>
        </p:nvGrpSpPr>
        <p:grpSpPr>
          <a:xfrm>
            <a:off x="536899" y="3955779"/>
            <a:ext cx="4887945" cy="2524221"/>
            <a:chOff x="1657350" y="735806"/>
            <a:chExt cx="9739048" cy="5029417"/>
          </a:xfrm>
        </p:grpSpPr>
        <p:pic>
          <p:nvPicPr>
            <p:cNvPr id="32" name="Picture 31" descr="A blue and white logo&#10;&#10;Description automatically generated">
              <a:extLst>
                <a:ext uri="{FF2B5EF4-FFF2-40B4-BE49-F238E27FC236}">
                  <a16:creationId xmlns:a16="http://schemas.microsoft.com/office/drawing/2014/main" id="{1F75BC24-582D-9EC7-47FE-406D99A051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3713" r="24632"/>
            <a:stretch/>
          </p:blipFill>
          <p:spPr>
            <a:xfrm>
              <a:off x="4326731" y="3119548"/>
              <a:ext cx="1443551" cy="1467182"/>
            </a:xfrm>
            <a:prstGeom prst="rect">
              <a:avLst/>
            </a:prstGeom>
          </p:spPr>
        </p:pic>
        <p:sp>
          <p:nvSpPr>
            <p:cNvPr id="33" name="TextBox 43">
              <a:extLst>
                <a:ext uri="{FF2B5EF4-FFF2-40B4-BE49-F238E27FC236}">
                  <a16:creationId xmlns:a16="http://schemas.microsoft.com/office/drawing/2014/main" id="{A8756F86-4303-0302-97D2-1655F6674196}"/>
                </a:ext>
              </a:extLst>
            </p:cNvPr>
            <p:cNvSpPr/>
            <p:nvPr/>
          </p:nvSpPr>
          <p:spPr>
            <a:xfrm>
              <a:off x="4631118" y="4627764"/>
              <a:ext cx="1471613" cy="349544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t" anchorCtr="0" compatLnSpc="0">
              <a:sp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sk-SK" sz="1200" b="0" i="0" u="none" strike="noStrike" kern="1200" spc="0" dirty="0">
                  <a:ln>
                    <a:noFill/>
                  </a:ln>
                  <a:latin typeface="+mj-lt"/>
                  <a:ea typeface="Microsoft YaHei" pitchFamily="2"/>
                  <a:cs typeface="Lucida Sans" pitchFamily="2"/>
                </a:rPr>
                <a:t>GW LB</a:t>
              </a: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746BF198-2EE0-D767-7C9A-B552103393B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728402" y="3197433"/>
              <a:ext cx="1471613" cy="1814200"/>
              <a:chOff x="7728402" y="3197433"/>
              <a:chExt cx="1471613" cy="1814200"/>
            </a:xfrm>
          </p:grpSpPr>
          <p:pic>
            <p:nvPicPr>
              <p:cNvPr id="35" name="Picture 34" descr="A red circle with white letters and numbers&#10;&#10;Description automatically generated">
                <a:extLst>
                  <a:ext uri="{FF2B5EF4-FFF2-40B4-BE49-F238E27FC236}">
                    <a16:creationId xmlns:a16="http://schemas.microsoft.com/office/drawing/2014/main" id="{4A53879D-F146-70D3-9DFA-BF8BC1D22C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58138" y="3197433"/>
                <a:ext cx="1012143" cy="1012143"/>
              </a:xfrm>
              <a:prstGeom prst="rect">
                <a:avLst/>
              </a:prstGeom>
            </p:spPr>
          </p:pic>
          <p:sp>
            <p:nvSpPr>
              <p:cNvPr id="36" name="TextBox 43">
                <a:extLst>
                  <a:ext uri="{FF2B5EF4-FFF2-40B4-BE49-F238E27FC236}">
                    <a16:creationId xmlns:a16="http://schemas.microsoft.com/office/drawing/2014/main" id="{568A3251-5B86-FFF5-0BF5-6E5D957BE8F6}"/>
                  </a:ext>
                </a:extLst>
              </p:cNvPr>
              <p:cNvSpPr/>
              <p:nvPr/>
            </p:nvSpPr>
            <p:spPr>
              <a:xfrm>
                <a:off x="7728402" y="4312547"/>
                <a:ext cx="1471613" cy="699086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0" tIns="0" rIns="0" bIns="0" anchor="t" anchorCtr="0" compatLnSpc="0">
                <a:spAutoFit/>
              </a:bodyPr>
              <a:lstStyle/>
              <a:p>
                <a:pPr marL="0" marR="0" lvl="0" indent="0" algn="ctr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/>
                </a:pPr>
                <a:r>
                  <a:rPr lang="sk-SK" sz="1200" b="0" i="0" u="none" strike="noStrike" kern="1200" spc="0" dirty="0">
                    <a:ln>
                      <a:noFill/>
                    </a:ln>
                    <a:latin typeface="+mj-lt"/>
                    <a:ea typeface="Microsoft YaHei" pitchFamily="2"/>
                    <a:cs typeface="Lucida Sans" pitchFamily="2"/>
                  </a:rPr>
                  <a:t>BIG-IP LTM/APM</a:t>
                </a:r>
              </a:p>
            </p:txBody>
          </p:sp>
        </p:grp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00111EBA-7A0F-6CD7-69DC-FED05BC0F958}"/>
                </a:ext>
              </a:extLst>
            </p:cNvPr>
            <p:cNvCxnSpPr/>
            <p:nvPr/>
          </p:nvCxnSpPr>
          <p:spPr>
            <a:xfrm>
              <a:off x="1657350" y="3853139"/>
              <a:ext cx="6300788" cy="0"/>
            </a:xfrm>
            <a:prstGeom prst="straightConnector1">
              <a:avLst/>
            </a:prstGeom>
            <a:ln w="28575">
              <a:solidFill>
                <a:schemeClr val="tx2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Elbow Connector 37">
              <a:extLst>
                <a:ext uri="{FF2B5EF4-FFF2-40B4-BE49-F238E27FC236}">
                  <a16:creationId xmlns:a16="http://schemas.microsoft.com/office/drawing/2014/main" id="{3DF9D9EC-F3E9-10F5-3A03-2A2B36623417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5366926" y="2751695"/>
              <a:ext cx="2591212" cy="873248"/>
            </a:xfrm>
            <a:prstGeom prst="bentConnector3">
              <a:avLst>
                <a:gd name="adj1" fmla="val 122231"/>
              </a:avLst>
            </a:prstGeom>
            <a:ln w="28575">
              <a:solidFill>
                <a:schemeClr val="tx2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9" name="Picture 38" descr="A black and orange logo&#10;&#10;Description automatically generated">
              <a:extLst>
                <a:ext uri="{FF2B5EF4-FFF2-40B4-BE49-F238E27FC236}">
                  <a16:creationId xmlns:a16="http://schemas.microsoft.com/office/drawing/2014/main" id="{ECEBA7D1-4A4A-3941-52CC-BD85EF0179A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819098" y="735806"/>
              <a:ext cx="1483161" cy="1064420"/>
            </a:xfrm>
            <a:prstGeom prst="rect">
              <a:avLst/>
            </a:prstGeom>
          </p:spPr>
        </p:pic>
        <p:sp>
          <p:nvSpPr>
            <p:cNvPr id="40" name="TextBox 43">
              <a:extLst>
                <a:ext uri="{FF2B5EF4-FFF2-40B4-BE49-F238E27FC236}">
                  <a16:creationId xmlns:a16="http://schemas.microsoft.com/office/drawing/2014/main" id="{B0D19F52-1403-A827-3EAE-63A2C5847D64}"/>
                </a:ext>
              </a:extLst>
            </p:cNvPr>
            <p:cNvSpPr/>
            <p:nvPr/>
          </p:nvSpPr>
          <p:spPr>
            <a:xfrm>
              <a:off x="9830647" y="1944111"/>
              <a:ext cx="1471613" cy="699085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t" anchorCtr="0" compatLnSpc="0">
              <a:spAutoFit/>
            </a:bodyPr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sk-SK" sz="1200" b="0" i="0" u="none" strike="noStrike" kern="1200" spc="0" dirty="0">
                  <a:ln>
                    <a:noFill/>
                  </a:ln>
                  <a:latin typeface="+mj-lt"/>
                  <a:ea typeface="Microsoft YaHei" pitchFamily="2"/>
                  <a:cs typeface="Lucida Sans" pitchFamily="2"/>
                </a:rPr>
                <a:t>Palo Alto NFW</a:t>
              </a:r>
            </a:p>
          </p:txBody>
        </p:sp>
        <p:pic>
          <p:nvPicPr>
            <p:cNvPr id="41" name="Picture 40" descr="A black background with red text&#10;&#10;Description automatically generated">
              <a:extLst>
                <a:ext uri="{FF2B5EF4-FFF2-40B4-BE49-F238E27FC236}">
                  <a16:creationId xmlns:a16="http://schemas.microsoft.com/office/drawing/2014/main" id="{72198114-B63D-6C75-2808-F950EE6377B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734925" y="2283513"/>
              <a:ext cx="1567335" cy="1567335"/>
            </a:xfrm>
            <a:prstGeom prst="rect">
              <a:avLst/>
            </a:prstGeom>
          </p:spPr>
        </p:pic>
        <p:sp>
          <p:nvSpPr>
            <p:cNvPr id="42" name="TextBox 43">
              <a:extLst>
                <a:ext uri="{FF2B5EF4-FFF2-40B4-BE49-F238E27FC236}">
                  <a16:creationId xmlns:a16="http://schemas.microsoft.com/office/drawing/2014/main" id="{635A6CD6-BF91-F8B3-5934-4E93B9480D67}"/>
                </a:ext>
              </a:extLst>
            </p:cNvPr>
            <p:cNvSpPr/>
            <p:nvPr/>
          </p:nvSpPr>
          <p:spPr>
            <a:xfrm>
              <a:off x="9924785" y="3589176"/>
              <a:ext cx="1471613" cy="349544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t" anchorCtr="0" compatLnSpc="0">
              <a:sp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sk-SK" sz="1200" b="0" i="0" u="none" strike="noStrike" kern="1200" spc="0" dirty="0">
                  <a:ln>
                    <a:noFill/>
                  </a:ln>
                  <a:latin typeface="+mj-lt"/>
                  <a:ea typeface="Microsoft YaHei" pitchFamily="2"/>
                  <a:cs typeface="Lucida Sans" pitchFamily="2"/>
                </a:rPr>
                <a:t>Firepower</a:t>
              </a:r>
            </a:p>
          </p:txBody>
        </p:sp>
        <p:pic>
          <p:nvPicPr>
            <p:cNvPr id="43" name="Picture 42" descr="A red squares in a black background&#10;&#10;Description automatically generated">
              <a:extLst>
                <a:ext uri="{FF2B5EF4-FFF2-40B4-BE49-F238E27FC236}">
                  <a16:creationId xmlns:a16="http://schemas.microsoft.com/office/drawing/2014/main" id="{C4B434FD-F0CB-A64A-04F4-B2FF5D53DEB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819098" y="4269566"/>
              <a:ext cx="1343024" cy="962049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C197BE1-4F4E-D9B6-674A-87B554A8B046}"/>
                </a:ext>
              </a:extLst>
            </p:cNvPr>
            <p:cNvSpPr/>
            <p:nvPr/>
          </p:nvSpPr>
          <p:spPr>
            <a:xfrm>
              <a:off x="9886874" y="5415679"/>
              <a:ext cx="1471613" cy="349544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t" anchorCtr="0" compatLnSpc="0">
              <a:sp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sk-SK" sz="1200" b="0" i="0" u="none" strike="noStrike" kern="1200" spc="0" dirty="0">
                  <a:ln>
                    <a:noFill/>
                  </a:ln>
                  <a:latin typeface="+mj-lt"/>
                  <a:ea typeface="Microsoft YaHei" pitchFamily="2"/>
                  <a:cs typeface="Lucida Sans" pitchFamily="2"/>
                </a:rPr>
                <a:t>Fortigate</a:t>
              </a: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189DB162-4044-1730-050E-42F38E6B8313}"/>
              </a:ext>
            </a:extLst>
          </p:cNvPr>
          <p:cNvSpPr txBox="1"/>
          <p:nvPr/>
        </p:nvSpPr>
        <p:spPr>
          <a:xfrm>
            <a:off x="7217966" y="4078337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44000" indent="-144000" algn="l"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</a:pPr>
            <a:endParaRPr lang="en-SK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D6C5024E-1873-303A-E011-9A88F0C1BFA6}"/>
              </a:ext>
            </a:extLst>
          </p:cNvPr>
          <p:cNvGrpSpPr>
            <a:grpSpLocks noChangeAspect="1"/>
          </p:cNvGrpSpPr>
          <p:nvPr/>
        </p:nvGrpSpPr>
        <p:grpSpPr>
          <a:xfrm>
            <a:off x="7123295" y="4538044"/>
            <a:ext cx="3812460" cy="1817584"/>
            <a:chOff x="7094720" y="3739519"/>
            <a:chExt cx="3812460" cy="1817584"/>
          </a:xfrm>
        </p:grpSpPr>
        <p:sp>
          <p:nvSpPr>
            <p:cNvPr id="47" name="Rectangle 19">
              <a:extLst>
                <a:ext uri="{FF2B5EF4-FFF2-40B4-BE49-F238E27FC236}">
                  <a16:creationId xmlns:a16="http://schemas.microsoft.com/office/drawing/2014/main" id="{870C764A-1254-C01A-4918-13627353261C}"/>
                </a:ext>
              </a:extLst>
            </p:cNvPr>
            <p:cNvSpPr/>
            <p:nvPr/>
          </p:nvSpPr>
          <p:spPr>
            <a:xfrm>
              <a:off x="7108460" y="3739519"/>
              <a:ext cx="2023341" cy="1817584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 w="15840">
              <a:solidFill>
                <a:srgbClr val="FF0000"/>
              </a:solidFill>
              <a:custDash>
                <a:ds d="400000" sp="100000"/>
              </a:custDash>
              <a:miter/>
            </a:ln>
          </p:spPr>
          <p:txBody>
            <a:bodyPr vert="horz" wrap="square" lIns="502920" tIns="91440" rIns="90000" bIns="45720" anchor="t" anchorCtr="0" compatLnSpc="0">
              <a:no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sk-SK" sz="1200" b="0" i="0" u="none" strike="noStrike" kern="1200" spc="0">
                  <a:ln>
                    <a:noFill/>
                  </a:ln>
                  <a:latin typeface="+mj-lt"/>
                  <a:ea typeface="Microsoft YaHei" pitchFamily="2"/>
                  <a:cs typeface="Arial" pitchFamily="34"/>
                </a:rPr>
                <a:t>Inspection subnet</a:t>
              </a:r>
            </a:p>
          </p:txBody>
        </p:sp>
        <p:pic>
          <p:nvPicPr>
            <p:cNvPr id="48" name="Graphic 20">
              <a:extLst>
                <a:ext uri="{FF2B5EF4-FFF2-40B4-BE49-F238E27FC236}">
                  <a16:creationId xmlns:a16="http://schemas.microsoft.com/office/drawing/2014/main" id="{06F09508-F165-733B-534B-C1D2CF6F6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lum/>
              <a:alphaModFix/>
            </a:blip>
            <a:srcRect/>
            <a:stretch>
              <a:fillRect/>
            </a:stretch>
          </p:blipFill>
          <p:spPr>
            <a:xfrm>
              <a:off x="7108460" y="3739519"/>
              <a:ext cx="292214" cy="2922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" name="Picture 11">
              <a:extLst>
                <a:ext uri="{FF2B5EF4-FFF2-40B4-BE49-F238E27FC236}">
                  <a16:creationId xmlns:a16="http://schemas.microsoft.com/office/drawing/2014/main" id="{71CF8794-40F9-75D9-3C06-A2070E6FBE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lum/>
              <a:alphaModFix/>
            </a:blip>
            <a:srcRect/>
            <a:stretch>
              <a:fillRect/>
            </a:stretch>
          </p:blipFill>
          <p:spPr>
            <a:xfrm>
              <a:off x="9617949" y="4095721"/>
              <a:ext cx="964946" cy="9649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" name="TextBox 44">
              <a:extLst>
                <a:ext uri="{FF2B5EF4-FFF2-40B4-BE49-F238E27FC236}">
                  <a16:creationId xmlns:a16="http://schemas.microsoft.com/office/drawing/2014/main" id="{3DA0FDB6-6E89-4CE3-DCCE-62089655E79D}"/>
                </a:ext>
              </a:extLst>
            </p:cNvPr>
            <p:cNvSpPr/>
            <p:nvPr/>
          </p:nvSpPr>
          <p:spPr>
            <a:xfrm>
              <a:off x="7094720" y="5089233"/>
              <a:ext cx="2046780" cy="175433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t" anchorCtr="0" compatLnSpc="0">
              <a:sp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sk-SK" sz="1200" b="0" i="0" u="none" strike="noStrike" kern="1200" spc="0" dirty="0">
                  <a:ln>
                    <a:noFill/>
                  </a:ln>
                  <a:latin typeface="+mj-lt"/>
                  <a:ea typeface="Microsoft YaHei" pitchFamily="2"/>
                  <a:cs typeface="Lucida Sans" pitchFamily="2"/>
                </a:rPr>
                <a:t>AWS </a:t>
              </a:r>
              <a:r>
                <a:rPr lang="sk-SK" sz="1200" b="0" i="0" u="none" strike="noStrike" kern="1200" spc="0" dirty="0" err="1">
                  <a:ln>
                    <a:noFill/>
                  </a:ln>
                  <a:latin typeface="+mj-lt"/>
                  <a:ea typeface="Microsoft YaHei" pitchFamily="2"/>
                  <a:cs typeface="Lucida Sans" pitchFamily="2"/>
                </a:rPr>
                <a:t>Network</a:t>
              </a:r>
              <a:r>
                <a:rPr lang="sk-SK" sz="1200" b="0" i="0" u="none" strike="noStrike" kern="1200" spc="0" dirty="0">
                  <a:ln>
                    <a:noFill/>
                  </a:ln>
                  <a:latin typeface="+mj-lt"/>
                  <a:ea typeface="Microsoft YaHei" pitchFamily="2"/>
                  <a:cs typeface="Lucida Sans" pitchFamily="2"/>
                </a:rPr>
                <a:t> Firewall </a:t>
              </a:r>
              <a:r>
                <a:rPr lang="sk-SK" sz="1200" b="0" i="0" u="none" strike="noStrike" kern="1200" spc="0" dirty="0" err="1">
                  <a:ln>
                    <a:noFill/>
                  </a:ln>
                  <a:latin typeface="+mj-lt"/>
                  <a:ea typeface="Microsoft YaHei" pitchFamily="2"/>
                  <a:cs typeface="Lucida Sans" pitchFamily="2"/>
                </a:rPr>
                <a:t>endpoint</a:t>
              </a:r>
              <a:endParaRPr lang="sk-SK" sz="1200" b="0" i="0" u="none" strike="noStrike" kern="1200" spc="0" dirty="0">
                <a:ln>
                  <a:noFill/>
                </a:ln>
                <a:latin typeface="+mj-lt"/>
                <a:ea typeface="Microsoft YaHei" pitchFamily="2"/>
                <a:cs typeface="Lucida Sans" pitchFamily="2"/>
              </a:endParaRPr>
            </a:p>
          </p:txBody>
        </p:sp>
        <p:pic>
          <p:nvPicPr>
            <p:cNvPr id="51" name="Picture 50" descr="(none)">
              <a:extLst>
                <a:ext uri="{FF2B5EF4-FFF2-40B4-BE49-F238E27FC236}">
                  <a16:creationId xmlns:a16="http://schemas.microsoft.com/office/drawing/2014/main" id="{070450C3-57A9-2C54-4573-E92549196B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21834" y="4095721"/>
              <a:ext cx="964946" cy="9649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Straight Connector 18">
              <a:extLst>
                <a:ext uri="{FF2B5EF4-FFF2-40B4-BE49-F238E27FC236}">
                  <a16:creationId xmlns:a16="http://schemas.microsoft.com/office/drawing/2014/main" id="{31980557-DCC1-BF92-DFD7-D6696B97EF4B}"/>
                </a:ext>
              </a:extLst>
            </p:cNvPr>
            <p:cNvSpPr/>
            <p:nvPr/>
          </p:nvSpPr>
          <p:spPr>
            <a:xfrm flipH="1" flipV="1">
              <a:off x="8717411" y="4579811"/>
              <a:ext cx="828781" cy="1"/>
            </a:xfrm>
            <a:prstGeom prst="line">
              <a:avLst/>
            </a:prstGeom>
            <a:noFill/>
            <a:ln w="15840">
              <a:solidFill>
                <a:srgbClr val="BFBFBF"/>
              </a:solidFill>
              <a:prstDash val="solid"/>
              <a:miter/>
            </a:ln>
          </p:spPr>
          <p:txBody>
            <a:bodyPr vert="horz" wrap="square" lIns="90000" tIns="45000" rIns="90000" bIns="45000" anchor="ctr" anchorCtr="1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sk-SK" sz="1200" b="0" i="0" u="none" strike="noStrike" kern="1200">
                <a:ln>
                  <a:noFill/>
                </a:ln>
                <a:latin typeface="+mj-lt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55" name="TextBox 44">
              <a:extLst>
                <a:ext uri="{FF2B5EF4-FFF2-40B4-BE49-F238E27FC236}">
                  <a16:creationId xmlns:a16="http://schemas.microsoft.com/office/drawing/2014/main" id="{C0AD752A-468D-CBC9-FFFD-DAE3AF7A14CE}"/>
                </a:ext>
              </a:extLst>
            </p:cNvPr>
            <p:cNvSpPr/>
            <p:nvPr/>
          </p:nvSpPr>
          <p:spPr>
            <a:xfrm>
              <a:off x="9359510" y="5143040"/>
              <a:ext cx="1547670" cy="175433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t" anchorCtr="0" compatLnSpc="0">
              <a:sp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sk-SK" sz="1200" b="0" i="0" u="none" strike="noStrike" kern="1200" spc="0" dirty="0">
                  <a:ln>
                    <a:noFill/>
                  </a:ln>
                  <a:latin typeface="+mj-lt"/>
                  <a:ea typeface="Microsoft YaHei" pitchFamily="2"/>
                  <a:cs typeface="Lucida Sans" pitchFamily="2"/>
                </a:rPr>
                <a:t>AWS </a:t>
              </a:r>
              <a:r>
                <a:rPr lang="sk-SK" sz="1200" b="0" i="0" u="none" strike="noStrike" kern="1200" spc="0" dirty="0" err="1">
                  <a:ln>
                    <a:noFill/>
                  </a:ln>
                  <a:latin typeface="+mj-lt"/>
                  <a:ea typeface="Microsoft YaHei" pitchFamily="2"/>
                  <a:cs typeface="Lucida Sans" pitchFamily="2"/>
                </a:rPr>
                <a:t>Network</a:t>
              </a:r>
              <a:r>
                <a:rPr lang="sk-SK" sz="1200" b="0" i="0" u="none" strike="noStrike" kern="1200" spc="0" dirty="0">
                  <a:ln>
                    <a:noFill/>
                  </a:ln>
                  <a:latin typeface="+mj-lt"/>
                  <a:ea typeface="Microsoft YaHei" pitchFamily="2"/>
                  <a:cs typeface="Lucida Sans" pitchFamily="2"/>
                </a:rPr>
                <a:t> Firewall</a:t>
              </a: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116AD017-E2C1-2552-E36A-A385803417AB}"/>
              </a:ext>
            </a:extLst>
          </p:cNvPr>
          <p:cNvGrpSpPr>
            <a:grpSpLocks noChangeAspect="1"/>
          </p:cNvGrpSpPr>
          <p:nvPr/>
        </p:nvGrpSpPr>
        <p:grpSpPr>
          <a:xfrm>
            <a:off x="850157" y="1416370"/>
            <a:ext cx="3188817" cy="2237852"/>
            <a:chOff x="492817" y="619002"/>
            <a:chExt cx="3188817" cy="2237852"/>
          </a:xfrm>
        </p:grpSpPr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F3571C3B-61F9-E618-A951-91C691976B8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92817" y="619002"/>
              <a:ext cx="3188817" cy="2237852"/>
              <a:chOff x="296592" y="1390918"/>
              <a:chExt cx="5417501" cy="3801901"/>
            </a:xfrm>
          </p:grpSpPr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77BA894B-FE40-DFC1-678C-333A596EB7B9}"/>
                  </a:ext>
                </a:extLst>
              </p:cNvPr>
              <p:cNvSpPr txBox="1"/>
              <p:nvPr/>
            </p:nvSpPr>
            <p:spPr>
              <a:xfrm>
                <a:off x="1159099" y="1390918"/>
                <a:ext cx="0" cy="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marL="144000" indent="-144000" algn="l">
                  <a:buClr>
                    <a:schemeClr val="tx2"/>
                  </a:buClr>
                  <a:buSzPct val="100000"/>
                  <a:buFont typeface="TeleNeo Office" panose="020B0504040202090203" pitchFamily="34" charset="0"/>
                  <a:buChar char="•"/>
                </a:pPr>
                <a:endParaRPr lang="en-SK"/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4109B64C-AF4F-FBF2-FFCE-F29DA24475F5}"/>
                  </a:ext>
                </a:extLst>
              </p:cNvPr>
              <p:cNvSpPr txBox="1"/>
              <p:nvPr/>
            </p:nvSpPr>
            <p:spPr>
              <a:xfrm>
                <a:off x="1159099" y="1390918"/>
                <a:ext cx="0" cy="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marL="144000" indent="-144000" algn="l">
                  <a:buClr>
                    <a:schemeClr val="tx2"/>
                  </a:buClr>
                  <a:buSzPct val="100000"/>
                  <a:buFont typeface="TeleNeo Office" panose="020B0504040202090203" pitchFamily="34" charset="0"/>
                  <a:buChar char="•"/>
                </a:pPr>
                <a:endParaRPr lang="en-SK"/>
              </a:p>
            </p:txBody>
          </p:sp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321541F2-20C8-9EAD-9B5B-E38894E9EF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lum/>
                <a:alphaModFix/>
              </a:blip>
              <a:srcRect/>
              <a:stretch>
                <a:fillRect/>
              </a:stretch>
            </p:blipFill>
            <p:spPr>
              <a:xfrm>
                <a:off x="1476867" y="2153982"/>
                <a:ext cx="2257424" cy="2257424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70C4E133-1375-0714-1030-C0CBD8904F2B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456669" y="1556534"/>
                <a:ext cx="2257424" cy="1120253"/>
                <a:chOff x="3008504" y="1773452"/>
                <a:chExt cx="2257424" cy="1120253"/>
              </a:xfrm>
            </p:grpSpPr>
            <p:pic>
              <p:nvPicPr>
                <p:cNvPr id="97" name="Picture 33">
                  <a:extLst>
                    <a:ext uri="{FF2B5EF4-FFF2-40B4-BE49-F238E27FC236}">
                      <a16:creationId xmlns:a16="http://schemas.microsoft.com/office/drawing/2014/main" id="{ED9B4D7F-FAC9-7AB9-BA5D-B7C4AACA419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>
                  <a:lum/>
                  <a:alphaModFix/>
                </a:blip>
                <a:srcRect/>
                <a:stretch>
                  <a:fillRect/>
                </a:stretch>
              </p:blipFill>
              <p:spPr>
                <a:xfrm>
                  <a:off x="3008504" y="1773452"/>
                  <a:ext cx="1161810" cy="112025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98" name="Titel 1">
                  <a:extLst>
                    <a:ext uri="{FF2B5EF4-FFF2-40B4-BE49-F238E27FC236}">
                      <a16:creationId xmlns:a16="http://schemas.microsoft.com/office/drawing/2014/main" id="{58D952F6-4740-266D-3A91-172869D7F4BC}"/>
                    </a:ext>
                  </a:extLst>
                </p:cNvPr>
                <p:cNvSpPr txBox="1">
                  <a:spLocks/>
                </p:cNvSpPr>
                <p:nvPr/>
              </p:nvSpPr>
              <p:spPr bwMode="gray">
                <a:xfrm>
                  <a:off x="4219667" y="2171917"/>
                  <a:ext cx="1046261" cy="378001"/>
                </a:xfrm>
                <a:prstGeom prst="rect">
                  <a:avLst/>
                </a:prstGeom>
              </p:spPr>
              <p:txBody>
                <a:bodyPr vert="horz" lIns="0" tIns="0" rIns="0" bIns="0" rtlCol="0" anchor="t">
                  <a:noAutofit/>
                </a:bodyPr>
                <a:lstStyle>
                  <a:lvl1pPr algn="l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4000" kern="1200">
                      <a:solidFill>
                        <a:schemeClr val="tx2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en-US" sz="1200" dirty="0">
                      <a:solidFill>
                        <a:schemeClr val="tx1"/>
                      </a:solidFill>
                    </a:rPr>
                    <a:t>Squid Proxy</a:t>
                  </a:r>
                  <a:endParaRPr lang="en-US" sz="18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CD9CDC35-D5B2-992E-6E3A-3C2990EE28D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286799" y="2586095"/>
                <a:ext cx="2257424" cy="1447842"/>
                <a:chOff x="2838633" y="2893705"/>
                <a:chExt cx="2257424" cy="1447842"/>
              </a:xfrm>
            </p:grpSpPr>
            <p:pic>
              <p:nvPicPr>
                <p:cNvPr id="95" name="Graphic 94">
                  <a:extLst>
                    <a:ext uri="{FF2B5EF4-FFF2-40B4-BE49-F238E27FC236}">
                      <a16:creationId xmlns:a16="http://schemas.microsoft.com/office/drawing/2014/main" id="{EF7B5610-6D9B-925B-9AE0-2713EE5BED7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>
                  <a:extLst>
                    <a:ext uri="{96DAC541-7B7A-43D3-8B79-37D633B846F1}">
                      <asvg:svgBlip xmlns:asvg="http://schemas.microsoft.com/office/drawing/2016/SVG/main" r:embed="rId1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38633" y="2893705"/>
                  <a:ext cx="1501551" cy="1447842"/>
                </a:xfrm>
                <a:prstGeom prst="rect">
                  <a:avLst/>
                </a:prstGeom>
              </p:spPr>
            </p:pic>
            <p:sp>
              <p:nvSpPr>
                <p:cNvPr id="96" name="Titel 1">
                  <a:extLst>
                    <a:ext uri="{FF2B5EF4-FFF2-40B4-BE49-F238E27FC236}">
                      <a16:creationId xmlns:a16="http://schemas.microsoft.com/office/drawing/2014/main" id="{8ACD5B20-F4FD-4142-58F5-1599E52FED1D}"/>
                    </a:ext>
                  </a:extLst>
                </p:cNvPr>
                <p:cNvSpPr txBox="1">
                  <a:spLocks/>
                </p:cNvSpPr>
                <p:nvPr/>
              </p:nvSpPr>
              <p:spPr bwMode="gray">
                <a:xfrm>
                  <a:off x="4248787" y="3455505"/>
                  <a:ext cx="847270" cy="378000"/>
                </a:xfrm>
                <a:prstGeom prst="rect">
                  <a:avLst/>
                </a:prstGeom>
              </p:spPr>
              <p:txBody>
                <a:bodyPr vert="horz" lIns="0" tIns="0" rIns="0" bIns="0" rtlCol="0" anchor="t">
                  <a:noAutofit/>
                </a:bodyPr>
                <a:lstStyle>
                  <a:lvl1pPr algn="l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4000" kern="1200">
                      <a:solidFill>
                        <a:schemeClr val="tx2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en-US" sz="1200" dirty="0">
                      <a:solidFill>
                        <a:schemeClr val="tx1"/>
                      </a:solidFill>
                    </a:rPr>
                    <a:t>NGINX</a:t>
                  </a:r>
                  <a:endParaRPr lang="en-US" sz="18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B82897AF-7C6D-4626-98E7-D4C24434B2B4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456669" y="3867658"/>
                <a:ext cx="2018788" cy="1272698"/>
                <a:chOff x="2824346" y="3712980"/>
                <a:chExt cx="2018788" cy="1272698"/>
              </a:xfrm>
            </p:grpSpPr>
            <p:pic>
              <p:nvPicPr>
                <p:cNvPr id="93" name="Picture 92" descr="A logo with blue squares&#10;&#10;Description automatically generated">
                  <a:extLst>
                    <a:ext uri="{FF2B5EF4-FFF2-40B4-BE49-F238E27FC236}">
                      <a16:creationId xmlns:a16="http://schemas.microsoft.com/office/drawing/2014/main" id="{39027CC6-529C-A443-6F0A-41D2A41DBBB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6"/>
                <a:srcRect l="27504" r="25640" b="34673"/>
                <a:stretch/>
              </p:blipFill>
              <p:spPr>
                <a:xfrm>
                  <a:off x="2824346" y="3712980"/>
                  <a:ext cx="1161811" cy="1272698"/>
                </a:xfrm>
                <a:prstGeom prst="rect">
                  <a:avLst/>
                </a:prstGeom>
              </p:spPr>
            </p:pic>
            <p:sp>
              <p:nvSpPr>
                <p:cNvPr id="94" name="Titel 1">
                  <a:extLst>
                    <a:ext uri="{FF2B5EF4-FFF2-40B4-BE49-F238E27FC236}">
                      <a16:creationId xmlns:a16="http://schemas.microsoft.com/office/drawing/2014/main" id="{42C1701D-2429-FFB3-B0B4-ED42770C38EB}"/>
                    </a:ext>
                  </a:extLst>
                </p:cNvPr>
                <p:cNvSpPr txBox="1">
                  <a:spLocks/>
                </p:cNvSpPr>
                <p:nvPr/>
              </p:nvSpPr>
              <p:spPr bwMode="gray">
                <a:xfrm>
                  <a:off x="3995864" y="4294985"/>
                  <a:ext cx="847270" cy="378000"/>
                </a:xfrm>
                <a:prstGeom prst="rect">
                  <a:avLst/>
                </a:prstGeom>
              </p:spPr>
              <p:txBody>
                <a:bodyPr vert="horz" lIns="0" tIns="0" rIns="0" bIns="0" rtlCol="0" anchor="t">
                  <a:noAutofit/>
                </a:bodyPr>
                <a:lstStyle>
                  <a:lvl1pPr algn="l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4000" kern="1200">
                      <a:solidFill>
                        <a:schemeClr val="tx2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en-US" sz="1200" dirty="0">
                      <a:solidFill>
                        <a:schemeClr val="tx1"/>
                      </a:solidFill>
                    </a:rPr>
                    <a:t>HA Proxy</a:t>
                  </a:r>
                  <a:endParaRPr lang="en-US" sz="18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C22A332C-7733-57E4-42F6-1651D965F5B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96593" y="1434316"/>
                <a:ext cx="1776581" cy="1237915"/>
                <a:chOff x="296593" y="1434316"/>
                <a:chExt cx="1776581" cy="1237915"/>
              </a:xfrm>
            </p:grpSpPr>
            <p:pic>
              <p:nvPicPr>
                <p:cNvPr id="91" name="Picture 33">
                  <a:extLst>
                    <a:ext uri="{FF2B5EF4-FFF2-40B4-BE49-F238E27FC236}">
                      <a16:creationId xmlns:a16="http://schemas.microsoft.com/office/drawing/2014/main" id="{F153285D-43BC-8865-6CD6-9FDF0CD8556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>
                  <a:lum/>
                  <a:alphaModFix/>
                </a:blip>
                <a:srcRect/>
                <a:stretch>
                  <a:fillRect/>
                </a:stretch>
              </p:blipFill>
              <p:spPr>
                <a:xfrm>
                  <a:off x="790249" y="1551978"/>
                  <a:ext cx="1161810" cy="112025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92" name="Graphic 4">
                  <a:extLst>
                    <a:ext uri="{FF2B5EF4-FFF2-40B4-BE49-F238E27FC236}">
                      <a16:creationId xmlns:a16="http://schemas.microsoft.com/office/drawing/2014/main" id="{97938881-AACA-82CB-DC14-5C9BB8812D69}"/>
                    </a:ext>
                  </a:extLst>
                </p:cNvPr>
                <p:cNvSpPr/>
                <p:nvPr/>
              </p:nvSpPr>
              <p:spPr>
                <a:xfrm>
                  <a:off x="296593" y="1434316"/>
                  <a:ext cx="1776581" cy="1232860"/>
                </a:xfrm>
                <a:custGeom>
                  <a:avLst/>
                  <a:gdLst>
                    <a:gd name="connsiteX0" fmla="*/ 500529 w 599298"/>
                    <a:gd name="connsiteY0" fmla="*/ 337049 h 400905"/>
                    <a:gd name="connsiteX1" fmla="*/ 527787 w 599298"/>
                    <a:gd name="connsiteY1" fmla="*/ 337049 h 400905"/>
                    <a:gd name="connsiteX2" fmla="*/ 527787 w 599298"/>
                    <a:gd name="connsiteY2" fmla="*/ 63871 h 400905"/>
                    <a:gd name="connsiteX3" fmla="*/ 500529 w 599298"/>
                    <a:gd name="connsiteY3" fmla="*/ 63871 h 400905"/>
                    <a:gd name="connsiteX4" fmla="*/ 500529 w 599298"/>
                    <a:gd name="connsiteY4" fmla="*/ 337049 h 400905"/>
                    <a:gd name="connsiteX5" fmla="*/ 429031 w 599298"/>
                    <a:gd name="connsiteY5" fmla="*/ 337049 h 400905"/>
                    <a:gd name="connsiteX6" fmla="*/ 456289 w 599298"/>
                    <a:gd name="connsiteY6" fmla="*/ 337049 h 400905"/>
                    <a:gd name="connsiteX7" fmla="*/ 456289 w 599298"/>
                    <a:gd name="connsiteY7" fmla="*/ 63871 h 400905"/>
                    <a:gd name="connsiteX8" fmla="*/ 429031 w 599298"/>
                    <a:gd name="connsiteY8" fmla="*/ 63871 h 400905"/>
                    <a:gd name="connsiteX9" fmla="*/ 429031 w 599298"/>
                    <a:gd name="connsiteY9" fmla="*/ 337049 h 400905"/>
                    <a:gd name="connsiteX10" fmla="*/ 357519 w 599298"/>
                    <a:gd name="connsiteY10" fmla="*/ 337049 h 400905"/>
                    <a:gd name="connsiteX11" fmla="*/ 384777 w 599298"/>
                    <a:gd name="connsiteY11" fmla="*/ 337049 h 400905"/>
                    <a:gd name="connsiteX12" fmla="*/ 384777 w 599298"/>
                    <a:gd name="connsiteY12" fmla="*/ 63871 h 400905"/>
                    <a:gd name="connsiteX13" fmla="*/ 357519 w 599298"/>
                    <a:gd name="connsiteY13" fmla="*/ 63871 h 400905"/>
                    <a:gd name="connsiteX14" fmla="*/ 357519 w 599298"/>
                    <a:gd name="connsiteY14" fmla="*/ 337049 h 400905"/>
                    <a:gd name="connsiteX15" fmla="*/ 286020 w 599298"/>
                    <a:gd name="connsiteY15" fmla="*/ 337049 h 400905"/>
                    <a:gd name="connsiteX16" fmla="*/ 313279 w 599298"/>
                    <a:gd name="connsiteY16" fmla="*/ 337049 h 400905"/>
                    <a:gd name="connsiteX17" fmla="*/ 313279 w 599298"/>
                    <a:gd name="connsiteY17" fmla="*/ 63871 h 400905"/>
                    <a:gd name="connsiteX18" fmla="*/ 286020 w 599298"/>
                    <a:gd name="connsiteY18" fmla="*/ 63871 h 400905"/>
                    <a:gd name="connsiteX19" fmla="*/ 286020 w 599298"/>
                    <a:gd name="connsiteY19" fmla="*/ 337049 h 400905"/>
                    <a:gd name="connsiteX20" fmla="*/ 214508 w 599298"/>
                    <a:gd name="connsiteY20" fmla="*/ 337049 h 400905"/>
                    <a:gd name="connsiteX21" fmla="*/ 241767 w 599298"/>
                    <a:gd name="connsiteY21" fmla="*/ 337049 h 400905"/>
                    <a:gd name="connsiteX22" fmla="*/ 241767 w 599298"/>
                    <a:gd name="connsiteY22" fmla="*/ 63871 h 400905"/>
                    <a:gd name="connsiteX23" fmla="*/ 214508 w 599298"/>
                    <a:gd name="connsiteY23" fmla="*/ 63871 h 400905"/>
                    <a:gd name="connsiteX24" fmla="*/ 214508 w 599298"/>
                    <a:gd name="connsiteY24" fmla="*/ 337049 h 400905"/>
                    <a:gd name="connsiteX25" fmla="*/ 143010 w 599298"/>
                    <a:gd name="connsiteY25" fmla="*/ 337049 h 400905"/>
                    <a:gd name="connsiteX26" fmla="*/ 170268 w 599298"/>
                    <a:gd name="connsiteY26" fmla="*/ 337049 h 400905"/>
                    <a:gd name="connsiteX27" fmla="*/ 170268 w 599298"/>
                    <a:gd name="connsiteY27" fmla="*/ 63871 h 400905"/>
                    <a:gd name="connsiteX28" fmla="*/ 143010 w 599298"/>
                    <a:gd name="connsiteY28" fmla="*/ 63871 h 400905"/>
                    <a:gd name="connsiteX29" fmla="*/ 143010 w 599298"/>
                    <a:gd name="connsiteY29" fmla="*/ 337049 h 400905"/>
                    <a:gd name="connsiteX30" fmla="*/ 71498 w 599298"/>
                    <a:gd name="connsiteY30" fmla="*/ 337049 h 400905"/>
                    <a:gd name="connsiteX31" fmla="*/ 98756 w 599298"/>
                    <a:gd name="connsiteY31" fmla="*/ 337049 h 400905"/>
                    <a:gd name="connsiteX32" fmla="*/ 98756 w 599298"/>
                    <a:gd name="connsiteY32" fmla="*/ 63871 h 400905"/>
                    <a:gd name="connsiteX33" fmla="*/ 71498 w 599298"/>
                    <a:gd name="connsiteY33" fmla="*/ 63871 h 400905"/>
                    <a:gd name="connsiteX34" fmla="*/ 71498 w 599298"/>
                    <a:gd name="connsiteY34" fmla="*/ 337049 h 400905"/>
                    <a:gd name="connsiteX35" fmla="*/ 27245 w 599298"/>
                    <a:gd name="connsiteY35" fmla="*/ 372506 h 400905"/>
                    <a:gd name="connsiteX36" fmla="*/ 572041 w 599298"/>
                    <a:gd name="connsiteY36" fmla="*/ 372506 h 400905"/>
                    <a:gd name="connsiteX37" fmla="*/ 572041 w 599298"/>
                    <a:gd name="connsiteY37" fmla="*/ 28414 h 400905"/>
                    <a:gd name="connsiteX38" fmla="*/ 27245 w 599298"/>
                    <a:gd name="connsiteY38" fmla="*/ 28414 h 400905"/>
                    <a:gd name="connsiteX39" fmla="*/ 27245 w 599298"/>
                    <a:gd name="connsiteY39" fmla="*/ 372506 h 400905"/>
                    <a:gd name="connsiteX40" fmla="*/ 585670 w 599298"/>
                    <a:gd name="connsiteY40" fmla="*/ 0 h 400905"/>
                    <a:gd name="connsiteX41" fmla="*/ 13629 w 599298"/>
                    <a:gd name="connsiteY41" fmla="*/ 0 h 400905"/>
                    <a:gd name="connsiteX42" fmla="*/ 0 w 599298"/>
                    <a:gd name="connsiteY42" fmla="*/ 14200 h 400905"/>
                    <a:gd name="connsiteX43" fmla="*/ 0 w 599298"/>
                    <a:gd name="connsiteY43" fmla="*/ 386706 h 400905"/>
                    <a:gd name="connsiteX44" fmla="*/ 13629 w 599298"/>
                    <a:gd name="connsiteY44" fmla="*/ 400906 h 400905"/>
                    <a:gd name="connsiteX45" fmla="*/ 585670 w 599298"/>
                    <a:gd name="connsiteY45" fmla="*/ 400906 h 400905"/>
                    <a:gd name="connsiteX46" fmla="*/ 599299 w 599298"/>
                    <a:gd name="connsiteY46" fmla="*/ 386706 h 400905"/>
                    <a:gd name="connsiteX47" fmla="*/ 599299 w 599298"/>
                    <a:gd name="connsiteY47" fmla="*/ 14200 h 400905"/>
                    <a:gd name="connsiteX48" fmla="*/ 585670 w 599298"/>
                    <a:gd name="connsiteY48" fmla="*/ 0 h 400905"/>
                    <a:gd name="connsiteX49" fmla="*/ 585670 w 599298"/>
                    <a:gd name="connsiteY49" fmla="*/ 0 h 4009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599298" h="400905">
                      <a:moveTo>
                        <a:pt x="500529" y="337049"/>
                      </a:moveTo>
                      <a:lnTo>
                        <a:pt x="527787" y="337049"/>
                      </a:lnTo>
                      <a:lnTo>
                        <a:pt x="527787" y="63871"/>
                      </a:lnTo>
                      <a:lnTo>
                        <a:pt x="500529" y="63871"/>
                      </a:lnTo>
                      <a:lnTo>
                        <a:pt x="500529" y="337049"/>
                      </a:lnTo>
                      <a:close/>
                      <a:moveTo>
                        <a:pt x="429031" y="337049"/>
                      </a:moveTo>
                      <a:lnTo>
                        <a:pt x="456289" y="337049"/>
                      </a:lnTo>
                      <a:lnTo>
                        <a:pt x="456289" y="63871"/>
                      </a:lnTo>
                      <a:lnTo>
                        <a:pt x="429031" y="63871"/>
                      </a:lnTo>
                      <a:lnTo>
                        <a:pt x="429031" y="337049"/>
                      </a:lnTo>
                      <a:close/>
                      <a:moveTo>
                        <a:pt x="357519" y="337049"/>
                      </a:moveTo>
                      <a:lnTo>
                        <a:pt x="384777" y="337049"/>
                      </a:lnTo>
                      <a:lnTo>
                        <a:pt x="384777" y="63871"/>
                      </a:lnTo>
                      <a:lnTo>
                        <a:pt x="357519" y="63871"/>
                      </a:lnTo>
                      <a:lnTo>
                        <a:pt x="357519" y="337049"/>
                      </a:lnTo>
                      <a:close/>
                      <a:moveTo>
                        <a:pt x="286020" y="337049"/>
                      </a:moveTo>
                      <a:lnTo>
                        <a:pt x="313279" y="337049"/>
                      </a:lnTo>
                      <a:lnTo>
                        <a:pt x="313279" y="63871"/>
                      </a:lnTo>
                      <a:lnTo>
                        <a:pt x="286020" y="63871"/>
                      </a:lnTo>
                      <a:lnTo>
                        <a:pt x="286020" y="337049"/>
                      </a:lnTo>
                      <a:close/>
                      <a:moveTo>
                        <a:pt x="214508" y="337049"/>
                      </a:moveTo>
                      <a:lnTo>
                        <a:pt x="241767" y="337049"/>
                      </a:lnTo>
                      <a:lnTo>
                        <a:pt x="241767" y="63871"/>
                      </a:lnTo>
                      <a:lnTo>
                        <a:pt x="214508" y="63871"/>
                      </a:lnTo>
                      <a:lnTo>
                        <a:pt x="214508" y="337049"/>
                      </a:lnTo>
                      <a:close/>
                      <a:moveTo>
                        <a:pt x="143010" y="337049"/>
                      </a:moveTo>
                      <a:lnTo>
                        <a:pt x="170268" y="337049"/>
                      </a:lnTo>
                      <a:lnTo>
                        <a:pt x="170268" y="63871"/>
                      </a:lnTo>
                      <a:lnTo>
                        <a:pt x="143010" y="63871"/>
                      </a:lnTo>
                      <a:lnTo>
                        <a:pt x="143010" y="337049"/>
                      </a:lnTo>
                      <a:close/>
                      <a:moveTo>
                        <a:pt x="71498" y="337049"/>
                      </a:moveTo>
                      <a:lnTo>
                        <a:pt x="98756" y="337049"/>
                      </a:lnTo>
                      <a:lnTo>
                        <a:pt x="98756" y="63871"/>
                      </a:lnTo>
                      <a:lnTo>
                        <a:pt x="71498" y="63871"/>
                      </a:lnTo>
                      <a:lnTo>
                        <a:pt x="71498" y="337049"/>
                      </a:lnTo>
                      <a:close/>
                      <a:moveTo>
                        <a:pt x="27245" y="372506"/>
                      </a:moveTo>
                      <a:lnTo>
                        <a:pt x="572041" y="372506"/>
                      </a:lnTo>
                      <a:lnTo>
                        <a:pt x="572041" y="28414"/>
                      </a:lnTo>
                      <a:lnTo>
                        <a:pt x="27245" y="28414"/>
                      </a:lnTo>
                      <a:lnTo>
                        <a:pt x="27245" y="372506"/>
                      </a:lnTo>
                      <a:close/>
                      <a:moveTo>
                        <a:pt x="585670" y="0"/>
                      </a:moveTo>
                      <a:lnTo>
                        <a:pt x="13629" y="0"/>
                      </a:lnTo>
                      <a:cubicBezTo>
                        <a:pt x="6092" y="0"/>
                        <a:pt x="0" y="6362"/>
                        <a:pt x="0" y="14200"/>
                      </a:cubicBezTo>
                      <a:lnTo>
                        <a:pt x="0" y="386706"/>
                      </a:lnTo>
                      <a:cubicBezTo>
                        <a:pt x="0" y="394544"/>
                        <a:pt x="6092" y="400906"/>
                        <a:pt x="13629" y="400906"/>
                      </a:cubicBezTo>
                      <a:lnTo>
                        <a:pt x="585670" y="400906"/>
                      </a:lnTo>
                      <a:cubicBezTo>
                        <a:pt x="593207" y="400906"/>
                        <a:pt x="599299" y="394544"/>
                        <a:pt x="599299" y="386706"/>
                      </a:cubicBezTo>
                      <a:lnTo>
                        <a:pt x="599299" y="14200"/>
                      </a:lnTo>
                      <a:cubicBezTo>
                        <a:pt x="599299" y="6362"/>
                        <a:pt x="593207" y="0"/>
                        <a:pt x="585670" y="0"/>
                      </a:cubicBezTo>
                      <a:lnTo>
                        <a:pt x="585670" y="0"/>
                      </a:lnTo>
                      <a:close/>
                    </a:path>
                  </a:pathLst>
                </a:custGeom>
                <a:solidFill>
                  <a:srgbClr val="ED7100"/>
                </a:solidFill>
                <a:ln w="13494" cap="flat">
                  <a:solidFill>
                    <a:schemeClr val="tx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SK"/>
                </a:p>
              </p:txBody>
            </p:sp>
          </p:grpSp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926CD8E6-885F-A10D-EDEA-65098AD60CF7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07966" y="2599507"/>
                <a:ext cx="1879651" cy="1447842"/>
                <a:chOff x="307966" y="2599507"/>
                <a:chExt cx="1879651" cy="1447842"/>
              </a:xfrm>
            </p:grpSpPr>
            <p:pic>
              <p:nvPicPr>
                <p:cNvPr id="89" name="Graphic 88">
                  <a:extLst>
                    <a:ext uri="{FF2B5EF4-FFF2-40B4-BE49-F238E27FC236}">
                      <a16:creationId xmlns:a16="http://schemas.microsoft.com/office/drawing/2014/main" id="{8D17B41E-1A7F-A31E-E94B-9A4D4885AF1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>
                  <a:extLst>
                    <a:ext uri="{96DAC541-7B7A-43D3-8B79-37D633B846F1}">
                      <asvg:svgBlip xmlns:asvg="http://schemas.microsoft.com/office/drawing/2016/SVG/main" r:embed="rId1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86066" y="2599507"/>
                  <a:ext cx="1501551" cy="1447842"/>
                </a:xfrm>
                <a:prstGeom prst="rect">
                  <a:avLst/>
                </a:prstGeom>
              </p:spPr>
            </p:pic>
            <p:sp>
              <p:nvSpPr>
                <p:cNvPr id="90" name="Graphic 4">
                  <a:extLst>
                    <a:ext uri="{FF2B5EF4-FFF2-40B4-BE49-F238E27FC236}">
                      <a16:creationId xmlns:a16="http://schemas.microsoft.com/office/drawing/2014/main" id="{B4A27DCF-88DD-A15F-D5F4-1CF8F1098837}"/>
                    </a:ext>
                  </a:extLst>
                </p:cNvPr>
                <p:cNvSpPr/>
                <p:nvPr/>
              </p:nvSpPr>
              <p:spPr>
                <a:xfrm>
                  <a:off x="307966" y="2684199"/>
                  <a:ext cx="1776581" cy="1232860"/>
                </a:xfrm>
                <a:custGeom>
                  <a:avLst/>
                  <a:gdLst>
                    <a:gd name="connsiteX0" fmla="*/ 500529 w 599298"/>
                    <a:gd name="connsiteY0" fmla="*/ 337049 h 400905"/>
                    <a:gd name="connsiteX1" fmla="*/ 527787 w 599298"/>
                    <a:gd name="connsiteY1" fmla="*/ 337049 h 400905"/>
                    <a:gd name="connsiteX2" fmla="*/ 527787 w 599298"/>
                    <a:gd name="connsiteY2" fmla="*/ 63871 h 400905"/>
                    <a:gd name="connsiteX3" fmla="*/ 500529 w 599298"/>
                    <a:gd name="connsiteY3" fmla="*/ 63871 h 400905"/>
                    <a:gd name="connsiteX4" fmla="*/ 500529 w 599298"/>
                    <a:gd name="connsiteY4" fmla="*/ 337049 h 400905"/>
                    <a:gd name="connsiteX5" fmla="*/ 429031 w 599298"/>
                    <a:gd name="connsiteY5" fmla="*/ 337049 h 400905"/>
                    <a:gd name="connsiteX6" fmla="*/ 456289 w 599298"/>
                    <a:gd name="connsiteY6" fmla="*/ 337049 h 400905"/>
                    <a:gd name="connsiteX7" fmla="*/ 456289 w 599298"/>
                    <a:gd name="connsiteY7" fmla="*/ 63871 h 400905"/>
                    <a:gd name="connsiteX8" fmla="*/ 429031 w 599298"/>
                    <a:gd name="connsiteY8" fmla="*/ 63871 h 400905"/>
                    <a:gd name="connsiteX9" fmla="*/ 429031 w 599298"/>
                    <a:gd name="connsiteY9" fmla="*/ 337049 h 400905"/>
                    <a:gd name="connsiteX10" fmla="*/ 357519 w 599298"/>
                    <a:gd name="connsiteY10" fmla="*/ 337049 h 400905"/>
                    <a:gd name="connsiteX11" fmla="*/ 384777 w 599298"/>
                    <a:gd name="connsiteY11" fmla="*/ 337049 h 400905"/>
                    <a:gd name="connsiteX12" fmla="*/ 384777 w 599298"/>
                    <a:gd name="connsiteY12" fmla="*/ 63871 h 400905"/>
                    <a:gd name="connsiteX13" fmla="*/ 357519 w 599298"/>
                    <a:gd name="connsiteY13" fmla="*/ 63871 h 400905"/>
                    <a:gd name="connsiteX14" fmla="*/ 357519 w 599298"/>
                    <a:gd name="connsiteY14" fmla="*/ 337049 h 400905"/>
                    <a:gd name="connsiteX15" fmla="*/ 286020 w 599298"/>
                    <a:gd name="connsiteY15" fmla="*/ 337049 h 400905"/>
                    <a:gd name="connsiteX16" fmla="*/ 313279 w 599298"/>
                    <a:gd name="connsiteY16" fmla="*/ 337049 h 400905"/>
                    <a:gd name="connsiteX17" fmla="*/ 313279 w 599298"/>
                    <a:gd name="connsiteY17" fmla="*/ 63871 h 400905"/>
                    <a:gd name="connsiteX18" fmla="*/ 286020 w 599298"/>
                    <a:gd name="connsiteY18" fmla="*/ 63871 h 400905"/>
                    <a:gd name="connsiteX19" fmla="*/ 286020 w 599298"/>
                    <a:gd name="connsiteY19" fmla="*/ 337049 h 400905"/>
                    <a:gd name="connsiteX20" fmla="*/ 214508 w 599298"/>
                    <a:gd name="connsiteY20" fmla="*/ 337049 h 400905"/>
                    <a:gd name="connsiteX21" fmla="*/ 241767 w 599298"/>
                    <a:gd name="connsiteY21" fmla="*/ 337049 h 400905"/>
                    <a:gd name="connsiteX22" fmla="*/ 241767 w 599298"/>
                    <a:gd name="connsiteY22" fmla="*/ 63871 h 400905"/>
                    <a:gd name="connsiteX23" fmla="*/ 214508 w 599298"/>
                    <a:gd name="connsiteY23" fmla="*/ 63871 h 400905"/>
                    <a:gd name="connsiteX24" fmla="*/ 214508 w 599298"/>
                    <a:gd name="connsiteY24" fmla="*/ 337049 h 400905"/>
                    <a:gd name="connsiteX25" fmla="*/ 143010 w 599298"/>
                    <a:gd name="connsiteY25" fmla="*/ 337049 h 400905"/>
                    <a:gd name="connsiteX26" fmla="*/ 170268 w 599298"/>
                    <a:gd name="connsiteY26" fmla="*/ 337049 h 400905"/>
                    <a:gd name="connsiteX27" fmla="*/ 170268 w 599298"/>
                    <a:gd name="connsiteY27" fmla="*/ 63871 h 400905"/>
                    <a:gd name="connsiteX28" fmla="*/ 143010 w 599298"/>
                    <a:gd name="connsiteY28" fmla="*/ 63871 h 400905"/>
                    <a:gd name="connsiteX29" fmla="*/ 143010 w 599298"/>
                    <a:gd name="connsiteY29" fmla="*/ 337049 h 400905"/>
                    <a:gd name="connsiteX30" fmla="*/ 71498 w 599298"/>
                    <a:gd name="connsiteY30" fmla="*/ 337049 h 400905"/>
                    <a:gd name="connsiteX31" fmla="*/ 98756 w 599298"/>
                    <a:gd name="connsiteY31" fmla="*/ 337049 h 400905"/>
                    <a:gd name="connsiteX32" fmla="*/ 98756 w 599298"/>
                    <a:gd name="connsiteY32" fmla="*/ 63871 h 400905"/>
                    <a:gd name="connsiteX33" fmla="*/ 71498 w 599298"/>
                    <a:gd name="connsiteY33" fmla="*/ 63871 h 400905"/>
                    <a:gd name="connsiteX34" fmla="*/ 71498 w 599298"/>
                    <a:gd name="connsiteY34" fmla="*/ 337049 h 400905"/>
                    <a:gd name="connsiteX35" fmla="*/ 27245 w 599298"/>
                    <a:gd name="connsiteY35" fmla="*/ 372506 h 400905"/>
                    <a:gd name="connsiteX36" fmla="*/ 572041 w 599298"/>
                    <a:gd name="connsiteY36" fmla="*/ 372506 h 400905"/>
                    <a:gd name="connsiteX37" fmla="*/ 572041 w 599298"/>
                    <a:gd name="connsiteY37" fmla="*/ 28414 h 400905"/>
                    <a:gd name="connsiteX38" fmla="*/ 27245 w 599298"/>
                    <a:gd name="connsiteY38" fmla="*/ 28414 h 400905"/>
                    <a:gd name="connsiteX39" fmla="*/ 27245 w 599298"/>
                    <a:gd name="connsiteY39" fmla="*/ 372506 h 400905"/>
                    <a:gd name="connsiteX40" fmla="*/ 585670 w 599298"/>
                    <a:gd name="connsiteY40" fmla="*/ 0 h 400905"/>
                    <a:gd name="connsiteX41" fmla="*/ 13629 w 599298"/>
                    <a:gd name="connsiteY41" fmla="*/ 0 h 400905"/>
                    <a:gd name="connsiteX42" fmla="*/ 0 w 599298"/>
                    <a:gd name="connsiteY42" fmla="*/ 14200 h 400905"/>
                    <a:gd name="connsiteX43" fmla="*/ 0 w 599298"/>
                    <a:gd name="connsiteY43" fmla="*/ 386706 h 400905"/>
                    <a:gd name="connsiteX44" fmla="*/ 13629 w 599298"/>
                    <a:gd name="connsiteY44" fmla="*/ 400906 h 400905"/>
                    <a:gd name="connsiteX45" fmla="*/ 585670 w 599298"/>
                    <a:gd name="connsiteY45" fmla="*/ 400906 h 400905"/>
                    <a:gd name="connsiteX46" fmla="*/ 599299 w 599298"/>
                    <a:gd name="connsiteY46" fmla="*/ 386706 h 400905"/>
                    <a:gd name="connsiteX47" fmla="*/ 599299 w 599298"/>
                    <a:gd name="connsiteY47" fmla="*/ 14200 h 400905"/>
                    <a:gd name="connsiteX48" fmla="*/ 585670 w 599298"/>
                    <a:gd name="connsiteY48" fmla="*/ 0 h 400905"/>
                    <a:gd name="connsiteX49" fmla="*/ 585670 w 599298"/>
                    <a:gd name="connsiteY49" fmla="*/ 0 h 4009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599298" h="400905">
                      <a:moveTo>
                        <a:pt x="500529" y="337049"/>
                      </a:moveTo>
                      <a:lnTo>
                        <a:pt x="527787" y="337049"/>
                      </a:lnTo>
                      <a:lnTo>
                        <a:pt x="527787" y="63871"/>
                      </a:lnTo>
                      <a:lnTo>
                        <a:pt x="500529" y="63871"/>
                      </a:lnTo>
                      <a:lnTo>
                        <a:pt x="500529" y="337049"/>
                      </a:lnTo>
                      <a:close/>
                      <a:moveTo>
                        <a:pt x="429031" y="337049"/>
                      </a:moveTo>
                      <a:lnTo>
                        <a:pt x="456289" y="337049"/>
                      </a:lnTo>
                      <a:lnTo>
                        <a:pt x="456289" y="63871"/>
                      </a:lnTo>
                      <a:lnTo>
                        <a:pt x="429031" y="63871"/>
                      </a:lnTo>
                      <a:lnTo>
                        <a:pt x="429031" y="337049"/>
                      </a:lnTo>
                      <a:close/>
                      <a:moveTo>
                        <a:pt x="357519" y="337049"/>
                      </a:moveTo>
                      <a:lnTo>
                        <a:pt x="384777" y="337049"/>
                      </a:lnTo>
                      <a:lnTo>
                        <a:pt x="384777" y="63871"/>
                      </a:lnTo>
                      <a:lnTo>
                        <a:pt x="357519" y="63871"/>
                      </a:lnTo>
                      <a:lnTo>
                        <a:pt x="357519" y="337049"/>
                      </a:lnTo>
                      <a:close/>
                      <a:moveTo>
                        <a:pt x="286020" y="337049"/>
                      </a:moveTo>
                      <a:lnTo>
                        <a:pt x="313279" y="337049"/>
                      </a:lnTo>
                      <a:lnTo>
                        <a:pt x="313279" y="63871"/>
                      </a:lnTo>
                      <a:lnTo>
                        <a:pt x="286020" y="63871"/>
                      </a:lnTo>
                      <a:lnTo>
                        <a:pt x="286020" y="337049"/>
                      </a:lnTo>
                      <a:close/>
                      <a:moveTo>
                        <a:pt x="214508" y="337049"/>
                      </a:moveTo>
                      <a:lnTo>
                        <a:pt x="241767" y="337049"/>
                      </a:lnTo>
                      <a:lnTo>
                        <a:pt x="241767" y="63871"/>
                      </a:lnTo>
                      <a:lnTo>
                        <a:pt x="214508" y="63871"/>
                      </a:lnTo>
                      <a:lnTo>
                        <a:pt x="214508" y="337049"/>
                      </a:lnTo>
                      <a:close/>
                      <a:moveTo>
                        <a:pt x="143010" y="337049"/>
                      </a:moveTo>
                      <a:lnTo>
                        <a:pt x="170268" y="337049"/>
                      </a:lnTo>
                      <a:lnTo>
                        <a:pt x="170268" y="63871"/>
                      </a:lnTo>
                      <a:lnTo>
                        <a:pt x="143010" y="63871"/>
                      </a:lnTo>
                      <a:lnTo>
                        <a:pt x="143010" y="337049"/>
                      </a:lnTo>
                      <a:close/>
                      <a:moveTo>
                        <a:pt x="71498" y="337049"/>
                      </a:moveTo>
                      <a:lnTo>
                        <a:pt x="98756" y="337049"/>
                      </a:lnTo>
                      <a:lnTo>
                        <a:pt x="98756" y="63871"/>
                      </a:lnTo>
                      <a:lnTo>
                        <a:pt x="71498" y="63871"/>
                      </a:lnTo>
                      <a:lnTo>
                        <a:pt x="71498" y="337049"/>
                      </a:lnTo>
                      <a:close/>
                      <a:moveTo>
                        <a:pt x="27245" y="372506"/>
                      </a:moveTo>
                      <a:lnTo>
                        <a:pt x="572041" y="372506"/>
                      </a:lnTo>
                      <a:lnTo>
                        <a:pt x="572041" y="28414"/>
                      </a:lnTo>
                      <a:lnTo>
                        <a:pt x="27245" y="28414"/>
                      </a:lnTo>
                      <a:lnTo>
                        <a:pt x="27245" y="372506"/>
                      </a:lnTo>
                      <a:close/>
                      <a:moveTo>
                        <a:pt x="585670" y="0"/>
                      </a:moveTo>
                      <a:lnTo>
                        <a:pt x="13629" y="0"/>
                      </a:lnTo>
                      <a:cubicBezTo>
                        <a:pt x="6092" y="0"/>
                        <a:pt x="0" y="6362"/>
                        <a:pt x="0" y="14200"/>
                      </a:cubicBezTo>
                      <a:lnTo>
                        <a:pt x="0" y="386706"/>
                      </a:lnTo>
                      <a:cubicBezTo>
                        <a:pt x="0" y="394544"/>
                        <a:pt x="6092" y="400906"/>
                        <a:pt x="13629" y="400906"/>
                      </a:cubicBezTo>
                      <a:lnTo>
                        <a:pt x="585670" y="400906"/>
                      </a:lnTo>
                      <a:cubicBezTo>
                        <a:pt x="593207" y="400906"/>
                        <a:pt x="599299" y="394544"/>
                        <a:pt x="599299" y="386706"/>
                      </a:cubicBezTo>
                      <a:lnTo>
                        <a:pt x="599299" y="14200"/>
                      </a:lnTo>
                      <a:cubicBezTo>
                        <a:pt x="599299" y="6362"/>
                        <a:pt x="593207" y="0"/>
                        <a:pt x="585670" y="0"/>
                      </a:cubicBezTo>
                      <a:lnTo>
                        <a:pt x="585670" y="0"/>
                      </a:lnTo>
                      <a:close/>
                    </a:path>
                  </a:pathLst>
                </a:custGeom>
                <a:solidFill>
                  <a:srgbClr val="ED7100"/>
                </a:solidFill>
                <a:ln w="13494" cap="flat">
                  <a:solidFill>
                    <a:schemeClr val="tx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SK"/>
                </a:p>
              </p:txBody>
            </p:sp>
          </p:grp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2B48185A-5A7B-17A3-59DA-D762D67A0CD4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96592" y="3867658"/>
                <a:ext cx="1776581" cy="1325161"/>
                <a:chOff x="332288" y="3862883"/>
                <a:chExt cx="1776581" cy="1325161"/>
              </a:xfrm>
            </p:grpSpPr>
            <p:pic>
              <p:nvPicPr>
                <p:cNvPr id="87" name="Picture 86" descr="A logo with blue squares&#10;&#10;Description automatically generated">
                  <a:extLst>
                    <a:ext uri="{FF2B5EF4-FFF2-40B4-BE49-F238E27FC236}">
                      <a16:creationId xmlns:a16="http://schemas.microsoft.com/office/drawing/2014/main" id="{83CAD438-D7AF-4930-5D13-A86865F48CB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6"/>
                <a:srcRect l="27504" r="25640" b="34673"/>
                <a:stretch/>
              </p:blipFill>
              <p:spPr>
                <a:xfrm>
                  <a:off x="834732" y="3862883"/>
                  <a:ext cx="1161811" cy="1272698"/>
                </a:xfrm>
                <a:prstGeom prst="rect">
                  <a:avLst/>
                </a:prstGeom>
              </p:spPr>
            </p:pic>
            <p:sp>
              <p:nvSpPr>
                <p:cNvPr id="88" name="Graphic 4">
                  <a:extLst>
                    <a:ext uri="{FF2B5EF4-FFF2-40B4-BE49-F238E27FC236}">
                      <a16:creationId xmlns:a16="http://schemas.microsoft.com/office/drawing/2014/main" id="{A9A13169-B9F5-4727-1BC2-BB49E64CF7B8}"/>
                    </a:ext>
                  </a:extLst>
                </p:cNvPr>
                <p:cNvSpPr/>
                <p:nvPr/>
              </p:nvSpPr>
              <p:spPr>
                <a:xfrm>
                  <a:off x="332288" y="3955184"/>
                  <a:ext cx="1776581" cy="1232860"/>
                </a:xfrm>
                <a:custGeom>
                  <a:avLst/>
                  <a:gdLst>
                    <a:gd name="connsiteX0" fmla="*/ 500529 w 599298"/>
                    <a:gd name="connsiteY0" fmla="*/ 337049 h 400905"/>
                    <a:gd name="connsiteX1" fmla="*/ 527787 w 599298"/>
                    <a:gd name="connsiteY1" fmla="*/ 337049 h 400905"/>
                    <a:gd name="connsiteX2" fmla="*/ 527787 w 599298"/>
                    <a:gd name="connsiteY2" fmla="*/ 63871 h 400905"/>
                    <a:gd name="connsiteX3" fmla="*/ 500529 w 599298"/>
                    <a:gd name="connsiteY3" fmla="*/ 63871 h 400905"/>
                    <a:gd name="connsiteX4" fmla="*/ 500529 w 599298"/>
                    <a:gd name="connsiteY4" fmla="*/ 337049 h 400905"/>
                    <a:gd name="connsiteX5" fmla="*/ 429031 w 599298"/>
                    <a:gd name="connsiteY5" fmla="*/ 337049 h 400905"/>
                    <a:gd name="connsiteX6" fmla="*/ 456289 w 599298"/>
                    <a:gd name="connsiteY6" fmla="*/ 337049 h 400905"/>
                    <a:gd name="connsiteX7" fmla="*/ 456289 w 599298"/>
                    <a:gd name="connsiteY7" fmla="*/ 63871 h 400905"/>
                    <a:gd name="connsiteX8" fmla="*/ 429031 w 599298"/>
                    <a:gd name="connsiteY8" fmla="*/ 63871 h 400905"/>
                    <a:gd name="connsiteX9" fmla="*/ 429031 w 599298"/>
                    <a:gd name="connsiteY9" fmla="*/ 337049 h 400905"/>
                    <a:gd name="connsiteX10" fmla="*/ 357519 w 599298"/>
                    <a:gd name="connsiteY10" fmla="*/ 337049 h 400905"/>
                    <a:gd name="connsiteX11" fmla="*/ 384777 w 599298"/>
                    <a:gd name="connsiteY11" fmla="*/ 337049 h 400905"/>
                    <a:gd name="connsiteX12" fmla="*/ 384777 w 599298"/>
                    <a:gd name="connsiteY12" fmla="*/ 63871 h 400905"/>
                    <a:gd name="connsiteX13" fmla="*/ 357519 w 599298"/>
                    <a:gd name="connsiteY13" fmla="*/ 63871 h 400905"/>
                    <a:gd name="connsiteX14" fmla="*/ 357519 w 599298"/>
                    <a:gd name="connsiteY14" fmla="*/ 337049 h 400905"/>
                    <a:gd name="connsiteX15" fmla="*/ 286020 w 599298"/>
                    <a:gd name="connsiteY15" fmla="*/ 337049 h 400905"/>
                    <a:gd name="connsiteX16" fmla="*/ 313279 w 599298"/>
                    <a:gd name="connsiteY16" fmla="*/ 337049 h 400905"/>
                    <a:gd name="connsiteX17" fmla="*/ 313279 w 599298"/>
                    <a:gd name="connsiteY17" fmla="*/ 63871 h 400905"/>
                    <a:gd name="connsiteX18" fmla="*/ 286020 w 599298"/>
                    <a:gd name="connsiteY18" fmla="*/ 63871 h 400905"/>
                    <a:gd name="connsiteX19" fmla="*/ 286020 w 599298"/>
                    <a:gd name="connsiteY19" fmla="*/ 337049 h 400905"/>
                    <a:gd name="connsiteX20" fmla="*/ 214508 w 599298"/>
                    <a:gd name="connsiteY20" fmla="*/ 337049 h 400905"/>
                    <a:gd name="connsiteX21" fmla="*/ 241767 w 599298"/>
                    <a:gd name="connsiteY21" fmla="*/ 337049 h 400905"/>
                    <a:gd name="connsiteX22" fmla="*/ 241767 w 599298"/>
                    <a:gd name="connsiteY22" fmla="*/ 63871 h 400905"/>
                    <a:gd name="connsiteX23" fmla="*/ 214508 w 599298"/>
                    <a:gd name="connsiteY23" fmla="*/ 63871 h 400905"/>
                    <a:gd name="connsiteX24" fmla="*/ 214508 w 599298"/>
                    <a:gd name="connsiteY24" fmla="*/ 337049 h 400905"/>
                    <a:gd name="connsiteX25" fmla="*/ 143010 w 599298"/>
                    <a:gd name="connsiteY25" fmla="*/ 337049 h 400905"/>
                    <a:gd name="connsiteX26" fmla="*/ 170268 w 599298"/>
                    <a:gd name="connsiteY26" fmla="*/ 337049 h 400905"/>
                    <a:gd name="connsiteX27" fmla="*/ 170268 w 599298"/>
                    <a:gd name="connsiteY27" fmla="*/ 63871 h 400905"/>
                    <a:gd name="connsiteX28" fmla="*/ 143010 w 599298"/>
                    <a:gd name="connsiteY28" fmla="*/ 63871 h 400905"/>
                    <a:gd name="connsiteX29" fmla="*/ 143010 w 599298"/>
                    <a:gd name="connsiteY29" fmla="*/ 337049 h 400905"/>
                    <a:gd name="connsiteX30" fmla="*/ 71498 w 599298"/>
                    <a:gd name="connsiteY30" fmla="*/ 337049 h 400905"/>
                    <a:gd name="connsiteX31" fmla="*/ 98756 w 599298"/>
                    <a:gd name="connsiteY31" fmla="*/ 337049 h 400905"/>
                    <a:gd name="connsiteX32" fmla="*/ 98756 w 599298"/>
                    <a:gd name="connsiteY32" fmla="*/ 63871 h 400905"/>
                    <a:gd name="connsiteX33" fmla="*/ 71498 w 599298"/>
                    <a:gd name="connsiteY33" fmla="*/ 63871 h 400905"/>
                    <a:gd name="connsiteX34" fmla="*/ 71498 w 599298"/>
                    <a:gd name="connsiteY34" fmla="*/ 337049 h 400905"/>
                    <a:gd name="connsiteX35" fmla="*/ 27245 w 599298"/>
                    <a:gd name="connsiteY35" fmla="*/ 372506 h 400905"/>
                    <a:gd name="connsiteX36" fmla="*/ 572041 w 599298"/>
                    <a:gd name="connsiteY36" fmla="*/ 372506 h 400905"/>
                    <a:gd name="connsiteX37" fmla="*/ 572041 w 599298"/>
                    <a:gd name="connsiteY37" fmla="*/ 28414 h 400905"/>
                    <a:gd name="connsiteX38" fmla="*/ 27245 w 599298"/>
                    <a:gd name="connsiteY38" fmla="*/ 28414 h 400905"/>
                    <a:gd name="connsiteX39" fmla="*/ 27245 w 599298"/>
                    <a:gd name="connsiteY39" fmla="*/ 372506 h 400905"/>
                    <a:gd name="connsiteX40" fmla="*/ 585670 w 599298"/>
                    <a:gd name="connsiteY40" fmla="*/ 0 h 400905"/>
                    <a:gd name="connsiteX41" fmla="*/ 13629 w 599298"/>
                    <a:gd name="connsiteY41" fmla="*/ 0 h 400905"/>
                    <a:gd name="connsiteX42" fmla="*/ 0 w 599298"/>
                    <a:gd name="connsiteY42" fmla="*/ 14200 h 400905"/>
                    <a:gd name="connsiteX43" fmla="*/ 0 w 599298"/>
                    <a:gd name="connsiteY43" fmla="*/ 386706 h 400905"/>
                    <a:gd name="connsiteX44" fmla="*/ 13629 w 599298"/>
                    <a:gd name="connsiteY44" fmla="*/ 400906 h 400905"/>
                    <a:gd name="connsiteX45" fmla="*/ 585670 w 599298"/>
                    <a:gd name="connsiteY45" fmla="*/ 400906 h 400905"/>
                    <a:gd name="connsiteX46" fmla="*/ 599299 w 599298"/>
                    <a:gd name="connsiteY46" fmla="*/ 386706 h 400905"/>
                    <a:gd name="connsiteX47" fmla="*/ 599299 w 599298"/>
                    <a:gd name="connsiteY47" fmla="*/ 14200 h 400905"/>
                    <a:gd name="connsiteX48" fmla="*/ 585670 w 599298"/>
                    <a:gd name="connsiteY48" fmla="*/ 0 h 400905"/>
                    <a:gd name="connsiteX49" fmla="*/ 585670 w 599298"/>
                    <a:gd name="connsiteY49" fmla="*/ 0 h 4009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599298" h="400905">
                      <a:moveTo>
                        <a:pt x="500529" y="337049"/>
                      </a:moveTo>
                      <a:lnTo>
                        <a:pt x="527787" y="337049"/>
                      </a:lnTo>
                      <a:lnTo>
                        <a:pt x="527787" y="63871"/>
                      </a:lnTo>
                      <a:lnTo>
                        <a:pt x="500529" y="63871"/>
                      </a:lnTo>
                      <a:lnTo>
                        <a:pt x="500529" y="337049"/>
                      </a:lnTo>
                      <a:close/>
                      <a:moveTo>
                        <a:pt x="429031" y="337049"/>
                      </a:moveTo>
                      <a:lnTo>
                        <a:pt x="456289" y="337049"/>
                      </a:lnTo>
                      <a:lnTo>
                        <a:pt x="456289" y="63871"/>
                      </a:lnTo>
                      <a:lnTo>
                        <a:pt x="429031" y="63871"/>
                      </a:lnTo>
                      <a:lnTo>
                        <a:pt x="429031" y="337049"/>
                      </a:lnTo>
                      <a:close/>
                      <a:moveTo>
                        <a:pt x="357519" y="337049"/>
                      </a:moveTo>
                      <a:lnTo>
                        <a:pt x="384777" y="337049"/>
                      </a:lnTo>
                      <a:lnTo>
                        <a:pt x="384777" y="63871"/>
                      </a:lnTo>
                      <a:lnTo>
                        <a:pt x="357519" y="63871"/>
                      </a:lnTo>
                      <a:lnTo>
                        <a:pt x="357519" y="337049"/>
                      </a:lnTo>
                      <a:close/>
                      <a:moveTo>
                        <a:pt x="286020" y="337049"/>
                      </a:moveTo>
                      <a:lnTo>
                        <a:pt x="313279" y="337049"/>
                      </a:lnTo>
                      <a:lnTo>
                        <a:pt x="313279" y="63871"/>
                      </a:lnTo>
                      <a:lnTo>
                        <a:pt x="286020" y="63871"/>
                      </a:lnTo>
                      <a:lnTo>
                        <a:pt x="286020" y="337049"/>
                      </a:lnTo>
                      <a:close/>
                      <a:moveTo>
                        <a:pt x="214508" y="337049"/>
                      </a:moveTo>
                      <a:lnTo>
                        <a:pt x="241767" y="337049"/>
                      </a:lnTo>
                      <a:lnTo>
                        <a:pt x="241767" y="63871"/>
                      </a:lnTo>
                      <a:lnTo>
                        <a:pt x="214508" y="63871"/>
                      </a:lnTo>
                      <a:lnTo>
                        <a:pt x="214508" y="337049"/>
                      </a:lnTo>
                      <a:close/>
                      <a:moveTo>
                        <a:pt x="143010" y="337049"/>
                      </a:moveTo>
                      <a:lnTo>
                        <a:pt x="170268" y="337049"/>
                      </a:lnTo>
                      <a:lnTo>
                        <a:pt x="170268" y="63871"/>
                      </a:lnTo>
                      <a:lnTo>
                        <a:pt x="143010" y="63871"/>
                      </a:lnTo>
                      <a:lnTo>
                        <a:pt x="143010" y="337049"/>
                      </a:lnTo>
                      <a:close/>
                      <a:moveTo>
                        <a:pt x="71498" y="337049"/>
                      </a:moveTo>
                      <a:lnTo>
                        <a:pt x="98756" y="337049"/>
                      </a:lnTo>
                      <a:lnTo>
                        <a:pt x="98756" y="63871"/>
                      </a:lnTo>
                      <a:lnTo>
                        <a:pt x="71498" y="63871"/>
                      </a:lnTo>
                      <a:lnTo>
                        <a:pt x="71498" y="337049"/>
                      </a:lnTo>
                      <a:close/>
                      <a:moveTo>
                        <a:pt x="27245" y="372506"/>
                      </a:moveTo>
                      <a:lnTo>
                        <a:pt x="572041" y="372506"/>
                      </a:lnTo>
                      <a:lnTo>
                        <a:pt x="572041" y="28414"/>
                      </a:lnTo>
                      <a:lnTo>
                        <a:pt x="27245" y="28414"/>
                      </a:lnTo>
                      <a:lnTo>
                        <a:pt x="27245" y="372506"/>
                      </a:lnTo>
                      <a:close/>
                      <a:moveTo>
                        <a:pt x="585670" y="0"/>
                      </a:moveTo>
                      <a:lnTo>
                        <a:pt x="13629" y="0"/>
                      </a:lnTo>
                      <a:cubicBezTo>
                        <a:pt x="6092" y="0"/>
                        <a:pt x="0" y="6362"/>
                        <a:pt x="0" y="14200"/>
                      </a:cubicBezTo>
                      <a:lnTo>
                        <a:pt x="0" y="386706"/>
                      </a:lnTo>
                      <a:cubicBezTo>
                        <a:pt x="0" y="394544"/>
                        <a:pt x="6092" y="400906"/>
                        <a:pt x="13629" y="400906"/>
                      </a:cubicBezTo>
                      <a:lnTo>
                        <a:pt x="585670" y="400906"/>
                      </a:lnTo>
                      <a:cubicBezTo>
                        <a:pt x="593207" y="400906"/>
                        <a:pt x="599299" y="394544"/>
                        <a:pt x="599299" y="386706"/>
                      </a:cubicBezTo>
                      <a:lnTo>
                        <a:pt x="599299" y="14200"/>
                      </a:lnTo>
                      <a:cubicBezTo>
                        <a:pt x="599299" y="6362"/>
                        <a:pt x="593207" y="0"/>
                        <a:pt x="585670" y="0"/>
                      </a:cubicBezTo>
                      <a:lnTo>
                        <a:pt x="585670" y="0"/>
                      </a:lnTo>
                      <a:close/>
                    </a:path>
                  </a:pathLst>
                </a:custGeom>
                <a:solidFill>
                  <a:srgbClr val="ED7100"/>
                </a:solidFill>
                <a:ln w="13494" cap="flat">
                  <a:solidFill>
                    <a:schemeClr val="tx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SK"/>
                </a:p>
              </p:txBody>
            </p:sp>
          </p:grpSp>
        </p:grpSp>
        <p:sp>
          <p:nvSpPr>
            <p:cNvPr id="110" name="Titel 1">
              <a:extLst>
                <a:ext uri="{FF2B5EF4-FFF2-40B4-BE49-F238E27FC236}">
                  <a16:creationId xmlns:a16="http://schemas.microsoft.com/office/drawing/2014/main" id="{F857A4FF-7F6E-85F2-C5F9-68E3FBD416C0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1376087" y="2444516"/>
              <a:ext cx="1046261" cy="378001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EC2</a:t>
              </a:r>
              <a:endParaRPr lang="en-US" sz="1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6E8D213-1E4A-0F89-64D1-334DDB77DCBD}"/>
              </a:ext>
            </a:extLst>
          </p:cNvPr>
          <p:cNvGrpSpPr>
            <a:grpSpLocks noChangeAspect="1"/>
          </p:cNvGrpSpPr>
          <p:nvPr/>
        </p:nvGrpSpPr>
        <p:grpSpPr>
          <a:xfrm>
            <a:off x="4935712" y="1825634"/>
            <a:ext cx="1328619" cy="1677274"/>
            <a:chOff x="4935712" y="1825634"/>
            <a:chExt cx="1328619" cy="1677274"/>
          </a:xfrm>
        </p:grpSpPr>
        <p:pic>
          <p:nvPicPr>
            <p:cNvPr id="100" name="Picture 99" descr="A logo of cubes and a circle&#10;&#10;Description automatically generated">
              <a:extLst>
                <a:ext uri="{FF2B5EF4-FFF2-40B4-BE49-F238E27FC236}">
                  <a16:creationId xmlns:a16="http://schemas.microsoft.com/office/drawing/2014/main" id="{CF8A1474-793F-1F1A-F061-50B6E6C11E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935712" y="1825634"/>
              <a:ext cx="1328619" cy="1255869"/>
            </a:xfrm>
            <a:prstGeom prst="rect">
              <a:avLst/>
            </a:prstGeom>
          </p:spPr>
        </p:pic>
        <p:sp>
          <p:nvSpPr>
            <p:cNvPr id="111" name="Titel 1">
              <a:extLst>
                <a:ext uri="{FF2B5EF4-FFF2-40B4-BE49-F238E27FC236}">
                  <a16:creationId xmlns:a16="http://schemas.microsoft.com/office/drawing/2014/main" id="{3B09C52B-0C80-41F7-0B3D-2B4D14700421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5076890" y="3124907"/>
              <a:ext cx="1046261" cy="378001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Fargate</a:t>
              </a:r>
              <a:endParaRPr lang="en-US" sz="1800" dirty="0">
                <a:solidFill>
                  <a:schemeClr val="tx1"/>
                </a:solidFill>
              </a:endParaRPr>
            </a:p>
          </p:txBody>
        </p:sp>
      </p:grpSp>
      <p:sp>
        <p:nvSpPr>
          <p:cNvPr id="114" name="Titel 1">
            <a:extLst>
              <a:ext uri="{FF2B5EF4-FFF2-40B4-BE49-F238E27FC236}">
                <a16:creationId xmlns:a16="http://schemas.microsoft.com/office/drawing/2014/main" id="{D88613C5-EF05-C074-279A-D42F45EC63FC}"/>
              </a:ext>
            </a:extLst>
          </p:cNvPr>
          <p:cNvSpPr txBox="1">
            <a:spLocks/>
          </p:cNvSpPr>
          <p:nvPr/>
        </p:nvSpPr>
        <p:spPr bwMode="gray">
          <a:xfrm>
            <a:off x="485776" y="337643"/>
            <a:ext cx="11229974" cy="61178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/>
              <a:t>Explicit proxy decision</a:t>
            </a:r>
            <a:endParaRPr lang="en-US" sz="3200" dirty="0"/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4D9DE1D9-0D20-54F9-3580-B0D40A0643D7}"/>
              </a:ext>
            </a:extLst>
          </p:cNvPr>
          <p:cNvGrpSpPr>
            <a:grpSpLocks noChangeAspect="1"/>
          </p:cNvGrpSpPr>
          <p:nvPr/>
        </p:nvGrpSpPr>
        <p:grpSpPr>
          <a:xfrm>
            <a:off x="5974820" y="2092525"/>
            <a:ext cx="1328751" cy="852220"/>
            <a:chOff x="2838633" y="2893705"/>
            <a:chExt cx="2257424" cy="1447842"/>
          </a:xfrm>
        </p:grpSpPr>
        <p:pic>
          <p:nvPicPr>
            <p:cNvPr id="106" name="Graphic 105">
              <a:extLst>
                <a:ext uri="{FF2B5EF4-FFF2-40B4-BE49-F238E27FC236}">
                  <a16:creationId xmlns:a16="http://schemas.microsoft.com/office/drawing/2014/main" id="{7262A787-F62E-1A66-B0FC-39136212C6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2838633" y="2893705"/>
              <a:ext cx="1501551" cy="1447842"/>
            </a:xfrm>
            <a:prstGeom prst="rect">
              <a:avLst/>
            </a:prstGeom>
          </p:spPr>
        </p:pic>
        <p:sp>
          <p:nvSpPr>
            <p:cNvPr id="107" name="Titel 1">
              <a:extLst>
                <a:ext uri="{FF2B5EF4-FFF2-40B4-BE49-F238E27FC236}">
                  <a16:creationId xmlns:a16="http://schemas.microsoft.com/office/drawing/2014/main" id="{6C956B15-BD99-2840-DAAF-7C3949BE5AD5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4248787" y="3455505"/>
              <a:ext cx="847270" cy="378000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200" dirty="0">
                  <a:solidFill>
                    <a:schemeClr val="tx1"/>
                  </a:solidFill>
                </a:rPr>
                <a:t>NGINX</a:t>
              </a:r>
              <a:endParaRPr lang="en-US" sz="1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D7B2FBD6-601E-452E-147F-E7D9189D59F6}"/>
              </a:ext>
            </a:extLst>
          </p:cNvPr>
          <p:cNvGrpSpPr>
            <a:grpSpLocks noChangeAspect="1"/>
          </p:cNvGrpSpPr>
          <p:nvPr/>
        </p:nvGrpSpPr>
        <p:grpSpPr>
          <a:xfrm>
            <a:off x="6067116" y="2820408"/>
            <a:ext cx="1188287" cy="749128"/>
            <a:chOff x="2824346" y="3712980"/>
            <a:chExt cx="2018788" cy="1272698"/>
          </a:xfrm>
        </p:grpSpPr>
        <p:pic>
          <p:nvPicPr>
            <p:cNvPr id="104" name="Picture 103" descr="A logo with blue squares&#10;&#10;Description automatically generated">
              <a:extLst>
                <a:ext uri="{FF2B5EF4-FFF2-40B4-BE49-F238E27FC236}">
                  <a16:creationId xmlns:a16="http://schemas.microsoft.com/office/drawing/2014/main" id="{C6322AD8-3F4A-D7DB-A20F-74B710D72C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/>
            <a:srcRect l="27504" r="25640" b="34673"/>
            <a:stretch/>
          </p:blipFill>
          <p:spPr>
            <a:xfrm>
              <a:off x="2824346" y="3712980"/>
              <a:ext cx="1161811" cy="1272698"/>
            </a:xfrm>
            <a:prstGeom prst="rect">
              <a:avLst/>
            </a:prstGeom>
          </p:spPr>
        </p:pic>
        <p:sp>
          <p:nvSpPr>
            <p:cNvPr id="105" name="Titel 1">
              <a:extLst>
                <a:ext uri="{FF2B5EF4-FFF2-40B4-BE49-F238E27FC236}">
                  <a16:creationId xmlns:a16="http://schemas.microsoft.com/office/drawing/2014/main" id="{1B3D0615-E854-E40B-BE32-54F626EB431D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3995864" y="4294985"/>
              <a:ext cx="847270" cy="378000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200" dirty="0">
                  <a:solidFill>
                    <a:schemeClr val="tx1"/>
                  </a:solidFill>
                </a:rPr>
                <a:t>HA Proxy</a:t>
              </a:r>
              <a:endParaRPr lang="en-US" sz="1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F8764F0-539A-5B1D-F5B1-3F1B7C337ACE}"/>
              </a:ext>
            </a:extLst>
          </p:cNvPr>
          <p:cNvGrpSpPr>
            <a:grpSpLocks noChangeAspect="1"/>
          </p:cNvGrpSpPr>
          <p:nvPr/>
        </p:nvGrpSpPr>
        <p:grpSpPr>
          <a:xfrm>
            <a:off x="265574" y="1289188"/>
            <a:ext cx="4823560" cy="2953215"/>
            <a:chOff x="265574" y="503376"/>
            <a:chExt cx="4823560" cy="2953215"/>
          </a:xfrm>
        </p:grpSpPr>
        <p:sp>
          <p:nvSpPr>
            <p:cNvPr id="7" name="Rectangle 19">
              <a:extLst>
                <a:ext uri="{FF2B5EF4-FFF2-40B4-BE49-F238E27FC236}">
                  <a16:creationId xmlns:a16="http://schemas.microsoft.com/office/drawing/2014/main" id="{CC6231DB-2D4E-A24F-E9F3-2C4139FCD368}"/>
                </a:ext>
              </a:extLst>
            </p:cNvPr>
            <p:cNvSpPr/>
            <p:nvPr/>
          </p:nvSpPr>
          <p:spPr>
            <a:xfrm>
              <a:off x="265574" y="503376"/>
              <a:ext cx="4823560" cy="2953215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 w="15840">
              <a:solidFill>
                <a:srgbClr val="FF0000"/>
              </a:solidFill>
              <a:custDash>
                <a:ds d="400000" sp="100000"/>
              </a:custDash>
              <a:miter/>
            </a:ln>
          </p:spPr>
          <p:txBody>
            <a:bodyPr vert="horz" wrap="square" lIns="502920" tIns="91440" rIns="90000" bIns="45720" anchor="t" anchorCtr="0" compatLnSpc="0">
              <a:no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sk-SK" sz="1600" b="0" i="0" u="none" strike="noStrike" kern="1200" spc="0">
                  <a:ln>
                    <a:noFill/>
                  </a:ln>
                  <a:latin typeface="+mj-lt"/>
                  <a:ea typeface="Microsoft YaHei" pitchFamily="2"/>
                  <a:cs typeface="Arial" pitchFamily="34"/>
                </a:rPr>
                <a:t>Inspection subnet</a:t>
              </a:r>
            </a:p>
          </p:txBody>
        </p:sp>
        <p:pic>
          <p:nvPicPr>
            <p:cNvPr id="8" name="Graphic 20">
              <a:extLst>
                <a:ext uri="{FF2B5EF4-FFF2-40B4-BE49-F238E27FC236}">
                  <a16:creationId xmlns:a16="http://schemas.microsoft.com/office/drawing/2014/main" id="{BF471D06-C34B-7C8B-A887-9D2A4CC69CE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lum/>
              <a:alphaModFix/>
            </a:blip>
            <a:srcRect/>
            <a:stretch>
              <a:fillRect/>
            </a:stretch>
          </p:blipFill>
          <p:spPr>
            <a:xfrm>
              <a:off x="265574" y="503376"/>
              <a:ext cx="490770" cy="49077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TextBox 43">
              <a:extLst>
                <a:ext uri="{FF2B5EF4-FFF2-40B4-BE49-F238E27FC236}">
                  <a16:creationId xmlns:a16="http://schemas.microsoft.com/office/drawing/2014/main" id="{CBCCE1C5-F21D-9C92-2BCA-FBEF2EBDF2BA}"/>
                </a:ext>
              </a:extLst>
            </p:cNvPr>
            <p:cNvSpPr/>
            <p:nvPr/>
          </p:nvSpPr>
          <p:spPr>
            <a:xfrm>
              <a:off x="419535" y="3020386"/>
              <a:ext cx="3859169" cy="23391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t" anchorCtr="0" compatLnSpc="0">
              <a:sp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sk-SK" sz="1600" b="0" i="0" u="none" strike="noStrike" kern="1200" spc="0" dirty="0">
                  <a:ln>
                    <a:noFill/>
                  </a:ln>
                  <a:latin typeface="+mj-lt"/>
                  <a:ea typeface="Microsoft YaHei" pitchFamily="2"/>
                  <a:cs typeface="Lucida Sans" pitchFamily="2"/>
                </a:rPr>
                <a:t>Forward proxy </a:t>
              </a:r>
              <a:r>
                <a:rPr lang="sk-SK" sz="1600" b="0" i="0" u="none" strike="noStrike" kern="1200" spc="0" dirty="0" err="1">
                  <a:ln>
                    <a:noFill/>
                  </a:ln>
                  <a:latin typeface="+mj-lt"/>
                  <a:ea typeface="Microsoft YaHei" pitchFamily="2"/>
                  <a:cs typeface="Lucida Sans" pitchFamily="2"/>
                </a:rPr>
                <a:t>ECS Task</a:t>
              </a:r>
              <a:endParaRPr lang="sk-SK" sz="1600" b="0" i="0" u="none" strike="noStrike" kern="1200" spc="0" dirty="0">
                <a:ln>
                  <a:noFill/>
                </a:ln>
                <a:latin typeface="+mj-lt"/>
                <a:ea typeface="Microsoft YaHei" pitchFamily="2"/>
                <a:cs typeface="Lucida Sans" pitchFamily="2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22770D7-4524-9389-FB72-2342CB1BF15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63654" y="1434484"/>
              <a:ext cx="1333484" cy="1523684"/>
              <a:chOff x="10590556" y="571188"/>
              <a:chExt cx="914399" cy="1044823"/>
            </a:xfrm>
          </p:grpSpPr>
          <p:pic>
            <p:nvPicPr>
              <p:cNvPr id="21" name="Picture 20" descr="A logo of cubes and a circle&#10;&#10;Description automatically generated">
                <a:extLst>
                  <a:ext uri="{FF2B5EF4-FFF2-40B4-BE49-F238E27FC236}">
                    <a16:creationId xmlns:a16="http://schemas.microsoft.com/office/drawing/2014/main" id="{11193396-B66F-BE81-2614-C77351A44C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590556" y="571188"/>
                <a:ext cx="914399" cy="914399"/>
              </a:xfrm>
              <a:prstGeom prst="rect">
                <a:avLst/>
              </a:prstGeom>
            </p:spPr>
          </p:pic>
          <p:sp>
            <p:nvSpPr>
              <p:cNvPr id="22" name="Titel 1">
                <a:extLst>
                  <a:ext uri="{FF2B5EF4-FFF2-40B4-BE49-F238E27FC236}">
                    <a16:creationId xmlns:a16="http://schemas.microsoft.com/office/drawing/2014/main" id="{D63D6B24-B51F-58BC-45DD-5253CE21E34B}"/>
                  </a:ext>
                </a:extLst>
              </p:cNvPr>
              <p:cNvSpPr txBox="1">
                <a:spLocks/>
              </p:cNvSpPr>
              <p:nvPr/>
            </p:nvSpPr>
            <p:spPr bwMode="gray">
              <a:xfrm>
                <a:off x="10817697" y="1489987"/>
                <a:ext cx="510229" cy="126024"/>
              </a:xfrm>
              <a:prstGeom prst="rect">
                <a:avLst/>
              </a:prstGeom>
            </p:spPr>
            <p:txBody>
              <a:bodyPr vert="horz" lIns="0" tIns="0" rIns="0" bIns="0" rtlCol="0" anchor="t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000" kern="12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1200" dirty="0">
                    <a:solidFill>
                      <a:schemeClr val="tx1"/>
                    </a:solidFill>
                  </a:rPr>
                  <a:t>Fargate</a:t>
                </a:r>
              </a:p>
            </p:txBody>
          </p:sp>
        </p:grpSp>
        <p:pic>
          <p:nvPicPr>
            <p:cNvPr id="15" name="Picture 33">
              <a:extLst>
                <a:ext uri="{FF2B5EF4-FFF2-40B4-BE49-F238E27FC236}">
                  <a16:creationId xmlns:a16="http://schemas.microsoft.com/office/drawing/2014/main" id="{9B55DC7E-D719-C4FF-2237-ECC4339F05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lum/>
              <a:alphaModFix/>
            </a:blip>
            <a:srcRect/>
            <a:stretch>
              <a:fillRect/>
            </a:stretch>
          </p:blipFill>
          <p:spPr>
            <a:xfrm>
              <a:off x="1529687" y="1219438"/>
              <a:ext cx="892124" cy="86021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17" name="Titel 1">
              <a:extLst>
                <a:ext uri="{FF2B5EF4-FFF2-40B4-BE49-F238E27FC236}">
                  <a16:creationId xmlns:a16="http://schemas.microsoft.com/office/drawing/2014/main" id="{25ED9F99-D651-138F-2085-8A3953F9A4E0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2473092" y="1532552"/>
              <a:ext cx="1144478" cy="214322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200" dirty="0">
                  <a:solidFill>
                    <a:schemeClr val="tx1"/>
                  </a:solidFill>
                </a:rPr>
                <a:t>Squid Proxy</a:t>
              </a:r>
              <a:endParaRPr lang="en-US" sz="1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A2EE81F5-BB52-029A-8EDE-9F3C39C57214}"/>
              </a:ext>
            </a:extLst>
          </p:cNvPr>
          <p:cNvGrpSpPr>
            <a:grpSpLocks noChangeAspect="1"/>
          </p:cNvGrpSpPr>
          <p:nvPr/>
        </p:nvGrpSpPr>
        <p:grpSpPr>
          <a:xfrm>
            <a:off x="6067116" y="1484870"/>
            <a:ext cx="1328751" cy="659396"/>
            <a:chOff x="3008504" y="1773452"/>
            <a:chExt cx="2257424" cy="1120253"/>
          </a:xfrm>
        </p:grpSpPr>
        <p:pic>
          <p:nvPicPr>
            <p:cNvPr id="108" name="Picture 33">
              <a:extLst>
                <a:ext uri="{FF2B5EF4-FFF2-40B4-BE49-F238E27FC236}">
                  <a16:creationId xmlns:a16="http://schemas.microsoft.com/office/drawing/2014/main" id="{9B8D9904-5FD6-EAD2-2C24-DFDAF2EE12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lum/>
              <a:alphaModFix/>
            </a:blip>
            <a:srcRect/>
            <a:stretch>
              <a:fillRect/>
            </a:stretch>
          </p:blipFill>
          <p:spPr>
            <a:xfrm>
              <a:off x="3008504" y="1773452"/>
              <a:ext cx="1161810" cy="112025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109" name="Titel 1">
              <a:extLst>
                <a:ext uri="{FF2B5EF4-FFF2-40B4-BE49-F238E27FC236}">
                  <a16:creationId xmlns:a16="http://schemas.microsoft.com/office/drawing/2014/main" id="{E38ED401-3D95-1F17-38CE-FA4577B5278B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4219667" y="2171917"/>
              <a:ext cx="1046261" cy="378001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200" dirty="0">
                  <a:solidFill>
                    <a:schemeClr val="tx1"/>
                  </a:solidFill>
                </a:rPr>
                <a:t>Squid Proxy</a:t>
              </a:r>
              <a:endParaRPr lang="en-US" sz="18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0212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33333E-6 L -0.37434 0.0641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06" y="303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05 0.00162 L -0.36966 0.0812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87" y="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Simple background Stock Images - Search Stock Images on Everypixel">
            <a:extLst>
              <a:ext uri="{FF2B5EF4-FFF2-40B4-BE49-F238E27FC236}">
                <a16:creationId xmlns:a16="http://schemas.microsoft.com/office/drawing/2014/main" id="{F3393BD3-E3D4-9E92-D178-5AA2C5462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4D435DFE-CAF4-4735-4251-DB78B0A40F08}"/>
              </a:ext>
            </a:extLst>
          </p:cNvPr>
          <p:cNvGrpSpPr>
            <a:grpSpLocks noChangeAspect="1"/>
          </p:cNvGrpSpPr>
          <p:nvPr/>
        </p:nvGrpSpPr>
        <p:grpSpPr>
          <a:xfrm>
            <a:off x="265574" y="1289188"/>
            <a:ext cx="6321086" cy="2953215"/>
            <a:chOff x="265574" y="503376"/>
            <a:chExt cx="6321086" cy="2953215"/>
          </a:xfrm>
        </p:grpSpPr>
        <p:sp>
          <p:nvSpPr>
            <p:cNvPr id="86" name="Rectangle 19">
              <a:extLst>
                <a:ext uri="{FF2B5EF4-FFF2-40B4-BE49-F238E27FC236}">
                  <a16:creationId xmlns:a16="http://schemas.microsoft.com/office/drawing/2014/main" id="{A45DAE4F-3BD2-BF90-428A-5345DF185C51}"/>
                </a:ext>
              </a:extLst>
            </p:cNvPr>
            <p:cNvSpPr/>
            <p:nvPr/>
          </p:nvSpPr>
          <p:spPr>
            <a:xfrm>
              <a:off x="265574" y="503376"/>
              <a:ext cx="4823560" cy="2953215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 w="15840">
              <a:solidFill>
                <a:srgbClr val="FF0000"/>
              </a:solidFill>
              <a:custDash>
                <a:ds d="400000" sp="100000"/>
              </a:custDash>
              <a:miter/>
            </a:ln>
          </p:spPr>
          <p:txBody>
            <a:bodyPr vert="horz" wrap="square" lIns="502920" tIns="91440" rIns="90000" bIns="45720" anchor="t" anchorCtr="0" compatLnSpc="0">
              <a:no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sk-SK" sz="1600" b="0" i="0" u="none" strike="noStrike" kern="1200" spc="0">
                  <a:ln>
                    <a:noFill/>
                  </a:ln>
                  <a:latin typeface="+mj-lt"/>
                  <a:ea typeface="Microsoft YaHei" pitchFamily="2"/>
                  <a:cs typeface="Arial" pitchFamily="34"/>
                </a:rPr>
                <a:t>Inspection subnet</a:t>
              </a:r>
            </a:p>
          </p:txBody>
        </p:sp>
        <p:pic>
          <p:nvPicPr>
            <p:cNvPr id="87" name="Graphic 20">
              <a:extLst>
                <a:ext uri="{FF2B5EF4-FFF2-40B4-BE49-F238E27FC236}">
                  <a16:creationId xmlns:a16="http://schemas.microsoft.com/office/drawing/2014/main" id="{B8441759-F874-54FC-A267-41541CBEA9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265574" y="503376"/>
              <a:ext cx="490770" cy="4907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8" name="Picture 11">
              <a:extLst>
                <a:ext uri="{FF2B5EF4-FFF2-40B4-BE49-F238E27FC236}">
                  <a16:creationId xmlns:a16="http://schemas.microsoft.com/office/drawing/2014/main" id="{73A08A26-F7FF-605C-2245-F81F2A4D59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/>
              <a:alphaModFix/>
            </a:blip>
            <a:srcRect/>
            <a:stretch>
              <a:fillRect/>
            </a:stretch>
          </p:blipFill>
          <p:spPr>
            <a:xfrm>
              <a:off x="5368271" y="914999"/>
              <a:ext cx="1190065" cy="11900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9" name="TextBox 43">
              <a:extLst>
                <a:ext uri="{FF2B5EF4-FFF2-40B4-BE49-F238E27FC236}">
                  <a16:creationId xmlns:a16="http://schemas.microsoft.com/office/drawing/2014/main" id="{31100EAC-E1E2-807F-0277-7E3D96D5AA56}"/>
                </a:ext>
              </a:extLst>
            </p:cNvPr>
            <p:cNvSpPr/>
            <p:nvPr/>
          </p:nvSpPr>
          <p:spPr>
            <a:xfrm>
              <a:off x="419535" y="3020386"/>
              <a:ext cx="3859169" cy="23391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t" anchorCtr="0" compatLnSpc="0">
              <a:sp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sk-SK" sz="1600" b="0" i="0" u="none" strike="noStrike" kern="1200" spc="0" dirty="0">
                  <a:ln>
                    <a:noFill/>
                  </a:ln>
                  <a:latin typeface="+mj-lt"/>
                  <a:ea typeface="Microsoft YaHei" pitchFamily="2"/>
                  <a:cs typeface="Lucida Sans" pitchFamily="2"/>
                </a:rPr>
                <a:t>Forward proxy </a:t>
              </a:r>
              <a:r>
                <a:rPr lang="sk-SK" sz="1600" b="0" i="0" u="none" strike="noStrike" kern="1200" spc="0" dirty="0" err="1">
                  <a:ln>
                    <a:noFill/>
                  </a:ln>
                  <a:latin typeface="+mj-lt"/>
                  <a:ea typeface="Microsoft YaHei" pitchFamily="2"/>
                  <a:cs typeface="Lucida Sans" pitchFamily="2"/>
                </a:rPr>
                <a:t>ECS Task</a:t>
              </a:r>
              <a:endParaRPr lang="sk-SK" sz="1600" b="0" i="0" u="none" strike="noStrike" kern="1200" spc="0" dirty="0">
                <a:ln>
                  <a:noFill/>
                </a:ln>
                <a:latin typeface="+mj-lt"/>
                <a:ea typeface="Microsoft YaHei" pitchFamily="2"/>
                <a:cs typeface="Lucida Sans" pitchFamily="2"/>
              </a:endParaRPr>
            </a:p>
          </p:txBody>
        </p:sp>
        <p:pic>
          <p:nvPicPr>
            <p:cNvPr id="90" name="Picture 89" descr="(none)">
              <a:extLst>
                <a:ext uri="{FF2B5EF4-FFF2-40B4-BE49-F238E27FC236}">
                  <a16:creationId xmlns:a16="http://schemas.microsoft.com/office/drawing/2014/main" id="{A113C20F-EEB3-5057-BB6D-108A81D13E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9430" y="1362314"/>
              <a:ext cx="1304361" cy="13043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1" name="TextBox 44">
              <a:extLst>
                <a:ext uri="{FF2B5EF4-FFF2-40B4-BE49-F238E27FC236}">
                  <a16:creationId xmlns:a16="http://schemas.microsoft.com/office/drawing/2014/main" id="{A5A84624-EC20-94D2-436D-00B290E13289}"/>
                </a:ext>
              </a:extLst>
            </p:cNvPr>
            <p:cNvSpPr/>
            <p:nvPr/>
          </p:nvSpPr>
          <p:spPr>
            <a:xfrm>
              <a:off x="3305242" y="2643443"/>
              <a:ext cx="3037096" cy="23391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t" anchorCtr="0" compatLnSpc="0">
              <a:sp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sk-SK" sz="1600" b="0" i="0" u="none" strike="noStrike" kern="1200" spc="0" dirty="0">
                  <a:ln>
                    <a:noFill/>
                  </a:ln>
                  <a:latin typeface="+mj-lt"/>
                  <a:ea typeface="Microsoft YaHei" pitchFamily="2"/>
                  <a:cs typeface="Lucida Sans" pitchFamily="2"/>
                </a:rPr>
                <a:t>AWS NFW </a:t>
              </a:r>
              <a:r>
                <a:rPr lang="sk-SK" sz="1600" b="0" i="0" u="none" strike="noStrike" kern="1200" spc="0" dirty="0" err="1">
                  <a:ln>
                    <a:noFill/>
                  </a:ln>
                  <a:latin typeface="+mj-lt"/>
                  <a:ea typeface="Microsoft YaHei" pitchFamily="2"/>
                  <a:cs typeface="Lucida Sans" pitchFamily="2"/>
                </a:rPr>
                <a:t>endpoint</a:t>
              </a:r>
              <a:endParaRPr lang="sk-SK" sz="1600" b="0" i="0" u="none" strike="noStrike" kern="1200" spc="0" dirty="0">
                <a:ln>
                  <a:noFill/>
                </a:ln>
                <a:latin typeface="+mj-lt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92" name="Straight Connector 18">
              <a:extLst>
                <a:ext uri="{FF2B5EF4-FFF2-40B4-BE49-F238E27FC236}">
                  <a16:creationId xmlns:a16="http://schemas.microsoft.com/office/drawing/2014/main" id="{68FAC904-38A6-2CA2-5D3A-1675DFCB77A6}"/>
                </a:ext>
              </a:extLst>
            </p:cNvPr>
            <p:cNvSpPr/>
            <p:nvPr/>
          </p:nvSpPr>
          <p:spPr>
            <a:xfrm flipV="1">
              <a:off x="4715189" y="1488197"/>
              <a:ext cx="632404" cy="522062"/>
            </a:xfrm>
            <a:prstGeom prst="line">
              <a:avLst/>
            </a:prstGeom>
            <a:noFill/>
            <a:ln w="15840">
              <a:solidFill>
                <a:srgbClr val="BFBFBF"/>
              </a:solidFill>
              <a:prstDash val="solid"/>
              <a:miter/>
            </a:ln>
          </p:spPr>
          <p:txBody>
            <a:bodyPr vert="horz" wrap="square" lIns="90000" tIns="45000" rIns="90000" bIns="45000" anchor="ctr" anchorCtr="1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sk-SK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FB817248-0A22-61B5-B59B-D94A3EAF65B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63654" y="1434484"/>
              <a:ext cx="1333484" cy="1523684"/>
              <a:chOff x="10590556" y="571188"/>
              <a:chExt cx="914399" cy="1044823"/>
            </a:xfrm>
          </p:grpSpPr>
          <p:pic>
            <p:nvPicPr>
              <p:cNvPr id="96" name="Picture 95" descr="A logo of cubes and a circle&#10;&#10;Description automatically generated">
                <a:extLst>
                  <a:ext uri="{FF2B5EF4-FFF2-40B4-BE49-F238E27FC236}">
                    <a16:creationId xmlns:a16="http://schemas.microsoft.com/office/drawing/2014/main" id="{7ADB29AF-216C-F833-7799-2A5E7397D5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590556" y="571188"/>
                <a:ext cx="914399" cy="914399"/>
              </a:xfrm>
              <a:prstGeom prst="rect">
                <a:avLst/>
              </a:prstGeom>
            </p:spPr>
          </p:pic>
          <p:sp>
            <p:nvSpPr>
              <p:cNvPr id="97" name="Titel 1">
                <a:extLst>
                  <a:ext uri="{FF2B5EF4-FFF2-40B4-BE49-F238E27FC236}">
                    <a16:creationId xmlns:a16="http://schemas.microsoft.com/office/drawing/2014/main" id="{848FFB0C-6323-9F91-FA49-1A49178199DE}"/>
                  </a:ext>
                </a:extLst>
              </p:cNvPr>
              <p:cNvSpPr txBox="1">
                <a:spLocks/>
              </p:cNvSpPr>
              <p:nvPr/>
            </p:nvSpPr>
            <p:spPr bwMode="gray">
              <a:xfrm>
                <a:off x="10817697" y="1489987"/>
                <a:ext cx="510229" cy="126024"/>
              </a:xfrm>
              <a:prstGeom prst="rect">
                <a:avLst/>
              </a:prstGeom>
            </p:spPr>
            <p:txBody>
              <a:bodyPr vert="horz" lIns="0" tIns="0" rIns="0" bIns="0" rtlCol="0" anchor="t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000" kern="12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1200" dirty="0">
                    <a:solidFill>
                      <a:schemeClr val="tx1"/>
                    </a:solidFill>
                  </a:rPr>
                  <a:t>Fargate</a:t>
                </a:r>
              </a:p>
            </p:txBody>
          </p:sp>
        </p:grpSp>
        <p:pic>
          <p:nvPicPr>
            <p:cNvPr id="94" name="Picture 33">
              <a:extLst>
                <a:ext uri="{FF2B5EF4-FFF2-40B4-BE49-F238E27FC236}">
                  <a16:creationId xmlns:a16="http://schemas.microsoft.com/office/drawing/2014/main" id="{A24A44E4-F41F-D12F-5263-EA6A5005554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lum/>
              <a:alphaModFix/>
            </a:blip>
            <a:srcRect/>
            <a:stretch>
              <a:fillRect/>
            </a:stretch>
          </p:blipFill>
          <p:spPr>
            <a:xfrm>
              <a:off x="1529687" y="1219438"/>
              <a:ext cx="892124" cy="86021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A3393132-554C-E831-3B58-03FADA74DA3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513777" y="2161477"/>
              <a:ext cx="883635" cy="85638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84" name="Titel 1">
              <a:extLst>
                <a:ext uri="{FF2B5EF4-FFF2-40B4-BE49-F238E27FC236}">
                  <a16:creationId xmlns:a16="http://schemas.microsoft.com/office/drawing/2014/main" id="{6D4BF94C-A9CB-8611-DC4A-FDBF4A896F50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2473092" y="1532552"/>
              <a:ext cx="1144478" cy="214322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200" dirty="0">
                  <a:solidFill>
                    <a:schemeClr val="tx1"/>
                  </a:solidFill>
                </a:rPr>
                <a:t>Squid Proxy</a:t>
              </a:r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85" name="Titel 1">
              <a:extLst>
                <a:ext uri="{FF2B5EF4-FFF2-40B4-BE49-F238E27FC236}">
                  <a16:creationId xmlns:a16="http://schemas.microsoft.com/office/drawing/2014/main" id="{67E2CFBE-D26B-16BE-841E-5DB205C2B651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2473092" y="2499513"/>
              <a:ext cx="1144478" cy="214322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200" dirty="0">
                  <a:solidFill>
                    <a:schemeClr val="tx1"/>
                  </a:solidFill>
                </a:rPr>
                <a:t>FluentBit</a:t>
              </a:r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82" name="TextBox 44">
              <a:extLst>
                <a:ext uri="{FF2B5EF4-FFF2-40B4-BE49-F238E27FC236}">
                  <a16:creationId xmlns:a16="http://schemas.microsoft.com/office/drawing/2014/main" id="{6B6B9758-7BE5-3D47-2955-DF28C894F8C5}"/>
                </a:ext>
              </a:extLst>
            </p:cNvPr>
            <p:cNvSpPr/>
            <p:nvPr/>
          </p:nvSpPr>
          <p:spPr>
            <a:xfrm>
              <a:off x="5510371" y="2165713"/>
              <a:ext cx="1076289" cy="23391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t" anchorCtr="0" compatLnSpc="0">
              <a:sp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sk-SK" sz="1600" b="0" i="0" u="none" strike="noStrike" kern="1200" spc="0" dirty="0">
                  <a:ln>
                    <a:noFill/>
                  </a:ln>
                  <a:latin typeface="+mj-lt"/>
                  <a:ea typeface="Microsoft YaHei" pitchFamily="2"/>
                  <a:cs typeface="Lucida Sans" pitchFamily="2"/>
                </a:rPr>
                <a:t>AWS NFW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1ED0895-9B25-11BA-7674-6BCFA8DBB76D}"/>
              </a:ext>
            </a:extLst>
          </p:cNvPr>
          <p:cNvGrpSpPr>
            <a:grpSpLocks noChangeAspect="1"/>
          </p:cNvGrpSpPr>
          <p:nvPr/>
        </p:nvGrpSpPr>
        <p:grpSpPr>
          <a:xfrm>
            <a:off x="1033968" y="2120987"/>
            <a:ext cx="2899878" cy="671512"/>
            <a:chOff x="590379" y="1380988"/>
            <a:chExt cx="8306049" cy="67151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DFF915E-31E1-91BA-4B3C-85150B270A00}"/>
                </a:ext>
              </a:extLst>
            </p:cNvPr>
            <p:cNvSpPr/>
            <p:nvPr/>
          </p:nvSpPr>
          <p:spPr>
            <a:xfrm>
              <a:off x="590379" y="1470203"/>
              <a:ext cx="8306049" cy="441744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45000" rIns="90000" bIns="45000" anchor="t" anchorCtr="0" compatLnSpc="0">
              <a:spAutoFit/>
            </a:bodyPr>
            <a:lstStyle/>
            <a:p>
              <a:pPr algn="ctr">
                <a:defRPr sz="1800"/>
              </a:pPr>
              <a:r>
                <a:rPr lang="sk-SK" sz="2400" i="0" u="none" strike="noStrike" kern="1200" spc="0" dirty="0">
                  <a:ln>
                    <a:noFill/>
                  </a:ln>
                  <a:solidFill>
                    <a:schemeClr val="tx2"/>
                  </a:solidFill>
                  <a:ea typeface="Microsoft YaHei" pitchFamily="2"/>
                  <a:cs typeface="Lucida Sans" pitchFamily="2"/>
                </a:rPr>
                <a:t>Explicit</a:t>
              </a:r>
            </a:p>
          </p:txBody>
        </p:sp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C27F7FE0-A297-62D9-84F5-02FA2A5DD2EC}"/>
                </a:ext>
              </a:extLst>
            </p:cNvPr>
            <p:cNvSpPr/>
            <p:nvPr/>
          </p:nvSpPr>
          <p:spPr>
            <a:xfrm>
              <a:off x="590379" y="1380988"/>
              <a:ext cx="8306049" cy="671512"/>
            </a:xfrm>
            <a:prstGeom prst="roundRect">
              <a:avLst/>
            </a:prstGeom>
            <a:noFill/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en-SK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8A356C3-17D0-3BAA-46B8-D74179D663CE}"/>
              </a:ext>
            </a:extLst>
          </p:cNvPr>
          <p:cNvGrpSpPr>
            <a:grpSpLocks noChangeAspect="1"/>
          </p:cNvGrpSpPr>
          <p:nvPr/>
        </p:nvGrpSpPr>
        <p:grpSpPr>
          <a:xfrm>
            <a:off x="5461487" y="2089769"/>
            <a:ext cx="2899878" cy="671512"/>
            <a:chOff x="590379" y="1380988"/>
            <a:chExt cx="8306049" cy="671512"/>
          </a:xfrm>
        </p:grpSpPr>
        <p:sp>
          <p:nvSpPr>
            <p:cNvPr id="7" name="TextBox 3">
              <a:extLst>
                <a:ext uri="{FF2B5EF4-FFF2-40B4-BE49-F238E27FC236}">
                  <a16:creationId xmlns:a16="http://schemas.microsoft.com/office/drawing/2014/main" id="{6F2ED152-6091-B16C-AEF3-EA07219A84D4}"/>
                </a:ext>
              </a:extLst>
            </p:cNvPr>
            <p:cNvSpPr/>
            <p:nvPr/>
          </p:nvSpPr>
          <p:spPr>
            <a:xfrm>
              <a:off x="590379" y="1470203"/>
              <a:ext cx="8306049" cy="441744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45000" rIns="90000" bIns="45000" anchor="t" anchorCtr="0" compatLnSpc="0">
              <a:spAutoFit/>
            </a:bodyPr>
            <a:lstStyle/>
            <a:p>
              <a:pPr algn="ctr">
                <a:defRPr sz="1800"/>
              </a:pPr>
              <a:r>
                <a:rPr lang="sk-SK" sz="2400" i="0" u="none" strike="noStrike" kern="1200" spc="0" dirty="0">
                  <a:ln>
                    <a:noFill/>
                  </a:ln>
                  <a:solidFill>
                    <a:schemeClr val="tx2"/>
                  </a:solidFill>
                  <a:ea typeface="Microsoft YaHei" pitchFamily="2"/>
                  <a:cs typeface="Lucida Sans" pitchFamily="2"/>
                </a:rPr>
                <a:t>Transparent</a:t>
              </a:r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5CC348BD-7017-7742-A6EB-5C961EC813A2}"/>
                </a:ext>
              </a:extLst>
            </p:cNvPr>
            <p:cNvSpPr/>
            <p:nvPr/>
          </p:nvSpPr>
          <p:spPr>
            <a:xfrm>
              <a:off x="590379" y="1380988"/>
              <a:ext cx="8306049" cy="671512"/>
            </a:xfrm>
            <a:prstGeom prst="roundRect">
              <a:avLst/>
            </a:prstGeom>
            <a:noFill/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en-SK"/>
            </a:p>
          </p:txBody>
        </p:sp>
      </p:grpSp>
      <p:sp>
        <p:nvSpPr>
          <p:cNvPr id="16" name="Titel 1">
            <a:extLst>
              <a:ext uri="{FF2B5EF4-FFF2-40B4-BE49-F238E27FC236}">
                <a16:creationId xmlns:a16="http://schemas.microsoft.com/office/drawing/2014/main" id="{054E1970-1C1A-C9A3-4F45-10985A3C2854}"/>
              </a:ext>
            </a:extLst>
          </p:cNvPr>
          <p:cNvSpPr txBox="1">
            <a:spLocks/>
          </p:cNvSpPr>
          <p:nvPr/>
        </p:nvSpPr>
        <p:spPr bwMode="gray">
          <a:xfrm>
            <a:off x="5102020" y="337643"/>
            <a:ext cx="6613730" cy="61178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/>
              <a:t>Serverless forward proxy</a:t>
            </a:r>
            <a:endParaRPr lang="en-US" sz="3200" dirty="0"/>
          </a:p>
        </p:txBody>
      </p:sp>
      <p:sp>
        <p:nvSpPr>
          <p:cNvPr id="10" name="Untertitel 2">
            <a:extLst>
              <a:ext uri="{FF2B5EF4-FFF2-40B4-BE49-F238E27FC236}">
                <a16:creationId xmlns:a16="http://schemas.microsoft.com/office/drawing/2014/main" id="{420C9798-8076-D142-4511-00BCD350CFCD}"/>
              </a:ext>
            </a:extLst>
          </p:cNvPr>
          <p:cNvSpPr txBox="1">
            <a:spLocks/>
          </p:cNvSpPr>
          <p:nvPr/>
        </p:nvSpPr>
        <p:spPr bwMode="gray">
          <a:xfrm>
            <a:off x="0" y="6480000"/>
            <a:ext cx="12192000" cy="378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6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0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TeleNeo Office ExtraBold"/>
                <a:ea typeface="+mn-ea"/>
                <a:cs typeface="+mn-cs"/>
              </a:rPr>
              <a:t>More on network security | Michl Salanci | Deutsche Telekom Systems Solutions Slovakia | AWS Community Days Switzerland | 27. 6. 2024</a:t>
            </a:r>
          </a:p>
        </p:txBody>
      </p:sp>
    </p:spTree>
    <p:extLst>
      <p:ext uri="{BB962C8B-B14F-4D97-AF65-F5344CB8AC3E}">
        <p14:creationId xmlns:p14="http://schemas.microsoft.com/office/powerpoint/2010/main" val="2074156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069 L 0.0375 0.257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" y="1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Simple background Stock Images - Search Stock Images on Everypixel">
            <a:extLst>
              <a:ext uri="{FF2B5EF4-FFF2-40B4-BE49-F238E27FC236}">
                <a16:creationId xmlns:a16="http://schemas.microsoft.com/office/drawing/2014/main" id="{6E698DE4-7CA7-4A72-B66B-6A4E0F1BF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4D435DFE-CAF4-4735-4251-DB78B0A40F08}"/>
              </a:ext>
            </a:extLst>
          </p:cNvPr>
          <p:cNvGrpSpPr>
            <a:grpSpLocks noChangeAspect="1"/>
          </p:cNvGrpSpPr>
          <p:nvPr/>
        </p:nvGrpSpPr>
        <p:grpSpPr>
          <a:xfrm>
            <a:off x="690024" y="3030361"/>
            <a:ext cx="6321086" cy="2953215"/>
            <a:chOff x="265574" y="503376"/>
            <a:chExt cx="6321086" cy="2953215"/>
          </a:xfrm>
        </p:grpSpPr>
        <p:sp>
          <p:nvSpPr>
            <p:cNvPr id="86" name="Rectangle 19">
              <a:extLst>
                <a:ext uri="{FF2B5EF4-FFF2-40B4-BE49-F238E27FC236}">
                  <a16:creationId xmlns:a16="http://schemas.microsoft.com/office/drawing/2014/main" id="{A45DAE4F-3BD2-BF90-428A-5345DF185C51}"/>
                </a:ext>
              </a:extLst>
            </p:cNvPr>
            <p:cNvSpPr/>
            <p:nvPr/>
          </p:nvSpPr>
          <p:spPr>
            <a:xfrm>
              <a:off x="265574" y="503376"/>
              <a:ext cx="4823560" cy="2953215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 w="15840">
              <a:solidFill>
                <a:srgbClr val="FF0000"/>
              </a:solidFill>
              <a:custDash>
                <a:ds d="400000" sp="100000"/>
              </a:custDash>
              <a:miter/>
            </a:ln>
          </p:spPr>
          <p:txBody>
            <a:bodyPr vert="horz" wrap="square" lIns="502920" tIns="91440" rIns="90000" bIns="45720" anchor="t" anchorCtr="0" compatLnSpc="0">
              <a:no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sk-SK" sz="1600" b="0" i="0" u="none" strike="noStrike" kern="1200" spc="0">
                  <a:ln>
                    <a:noFill/>
                  </a:ln>
                  <a:latin typeface="+mj-lt"/>
                  <a:ea typeface="Microsoft YaHei" pitchFamily="2"/>
                  <a:cs typeface="Arial" pitchFamily="34"/>
                </a:rPr>
                <a:t>Inspection subnet</a:t>
              </a:r>
            </a:p>
          </p:txBody>
        </p:sp>
        <p:pic>
          <p:nvPicPr>
            <p:cNvPr id="87" name="Graphic 20">
              <a:extLst>
                <a:ext uri="{FF2B5EF4-FFF2-40B4-BE49-F238E27FC236}">
                  <a16:creationId xmlns:a16="http://schemas.microsoft.com/office/drawing/2014/main" id="{B8441759-F874-54FC-A267-41541CBEA9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265574" y="503376"/>
              <a:ext cx="490770" cy="4907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8" name="Picture 11">
              <a:extLst>
                <a:ext uri="{FF2B5EF4-FFF2-40B4-BE49-F238E27FC236}">
                  <a16:creationId xmlns:a16="http://schemas.microsoft.com/office/drawing/2014/main" id="{73A08A26-F7FF-605C-2245-F81F2A4D59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/>
              <a:alphaModFix/>
            </a:blip>
            <a:srcRect/>
            <a:stretch>
              <a:fillRect/>
            </a:stretch>
          </p:blipFill>
          <p:spPr>
            <a:xfrm>
              <a:off x="5368271" y="914999"/>
              <a:ext cx="1190065" cy="11900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9" name="TextBox 43">
              <a:extLst>
                <a:ext uri="{FF2B5EF4-FFF2-40B4-BE49-F238E27FC236}">
                  <a16:creationId xmlns:a16="http://schemas.microsoft.com/office/drawing/2014/main" id="{31100EAC-E1E2-807F-0277-7E3D96D5AA56}"/>
                </a:ext>
              </a:extLst>
            </p:cNvPr>
            <p:cNvSpPr/>
            <p:nvPr/>
          </p:nvSpPr>
          <p:spPr>
            <a:xfrm>
              <a:off x="419535" y="3020386"/>
              <a:ext cx="3859169" cy="23391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t" anchorCtr="0" compatLnSpc="0">
              <a:sp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sk-SK" sz="1600" b="0" i="0" u="none" strike="noStrike" kern="1200" spc="0" dirty="0">
                  <a:ln>
                    <a:noFill/>
                  </a:ln>
                  <a:latin typeface="+mj-lt"/>
                  <a:ea typeface="Microsoft YaHei" pitchFamily="2"/>
                  <a:cs typeface="Lucida Sans" pitchFamily="2"/>
                </a:rPr>
                <a:t>Forward proxy </a:t>
              </a:r>
              <a:r>
                <a:rPr lang="sk-SK" sz="1600" b="0" i="0" u="none" strike="noStrike" kern="1200" spc="0" dirty="0" err="1">
                  <a:ln>
                    <a:noFill/>
                  </a:ln>
                  <a:latin typeface="+mj-lt"/>
                  <a:ea typeface="Microsoft YaHei" pitchFamily="2"/>
                  <a:cs typeface="Lucida Sans" pitchFamily="2"/>
                </a:rPr>
                <a:t>ECS Task</a:t>
              </a:r>
              <a:endParaRPr lang="sk-SK" sz="1600" b="0" i="0" u="none" strike="noStrike" kern="1200" spc="0" dirty="0">
                <a:ln>
                  <a:noFill/>
                </a:ln>
                <a:latin typeface="+mj-lt"/>
                <a:ea typeface="Microsoft YaHei" pitchFamily="2"/>
                <a:cs typeface="Lucida Sans" pitchFamily="2"/>
              </a:endParaRPr>
            </a:p>
          </p:txBody>
        </p:sp>
        <p:pic>
          <p:nvPicPr>
            <p:cNvPr id="90" name="Picture 89" descr="(none)">
              <a:extLst>
                <a:ext uri="{FF2B5EF4-FFF2-40B4-BE49-F238E27FC236}">
                  <a16:creationId xmlns:a16="http://schemas.microsoft.com/office/drawing/2014/main" id="{A113C20F-EEB3-5057-BB6D-108A81D13E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9430" y="1362314"/>
              <a:ext cx="1304361" cy="13043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1" name="TextBox 44">
              <a:extLst>
                <a:ext uri="{FF2B5EF4-FFF2-40B4-BE49-F238E27FC236}">
                  <a16:creationId xmlns:a16="http://schemas.microsoft.com/office/drawing/2014/main" id="{A5A84624-EC20-94D2-436D-00B290E13289}"/>
                </a:ext>
              </a:extLst>
            </p:cNvPr>
            <p:cNvSpPr/>
            <p:nvPr/>
          </p:nvSpPr>
          <p:spPr>
            <a:xfrm>
              <a:off x="3305242" y="2643443"/>
              <a:ext cx="3037096" cy="23391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t" anchorCtr="0" compatLnSpc="0">
              <a:sp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sk-SK" sz="1600" b="0" i="0" u="none" strike="noStrike" kern="1200" spc="0" dirty="0">
                  <a:ln>
                    <a:noFill/>
                  </a:ln>
                  <a:latin typeface="+mj-lt"/>
                  <a:ea typeface="Microsoft YaHei" pitchFamily="2"/>
                  <a:cs typeface="Lucida Sans" pitchFamily="2"/>
                </a:rPr>
                <a:t>AWS NFW </a:t>
              </a:r>
              <a:r>
                <a:rPr lang="sk-SK" sz="1600" b="0" i="0" u="none" strike="noStrike" kern="1200" spc="0" dirty="0" err="1">
                  <a:ln>
                    <a:noFill/>
                  </a:ln>
                  <a:latin typeface="+mj-lt"/>
                  <a:ea typeface="Microsoft YaHei" pitchFamily="2"/>
                  <a:cs typeface="Lucida Sans" pitchFamily="2"/>
                </a:rPr>
                <a:t>endpoint</a:t>
              </a:r>
              <a:endParaRPr lang="sk-SK" sz="1600" b="0" i="0" u="none" strike="noStrike" kern="1200" spc="0" dirty="0">
                <a:ln>
                  <a:noFill/>
                </a:ln>
                <a:latin typeface="+mj-lt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92" name="Straight Connector 18">
              <a:extLst>
                <a:ext uri="{FF2B5EF4-FFF2-40B4-BE49-F238E27FC236}">
                  <a16:creationId xmlns:a16="http://schemas.microsoft.com/office/drawing/2014/main" id="{68FAC904-38A6-2CA2-5D3A-1675DFCB77A6}"/>
                </a:ext>
              </a:extLst>
            </p:cNvPr>
            <p:cNvSpPr/>
            <p:nvPr/>
          </p:nvSpPr>
          <p:spPr>
            <a:xfrm flipV="1">
              <a:off x="4715189" y="1488197"/>
              <a:ext cx="632404" cy="522062"/>
            </a:xfrm>
            <a:prstGeom prst="line">
              <a:avLst/>
            </a:prstGeom>
            <a:noFill/>
            <a:ln w="15840">
              <a:solidFill>
                <a:srgbClr val="BFBFBF"/>
              </a:solidFill>
              <a:prstDash val="solid"/>
              <a:miter/>
            </a:ln>
          </p:spPr>
          <p:txBody>
            <a:bodyPr vert="horz" wrap="square" lIns="90000" tIns="45000" rIns="90000" bIns="45000" anchor="ctr" anchorCtr="1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sk-SK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FB817248-0A22-61B5-B59B-D94A3EAF65B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63654" y="1434484"/>
              <a:ext cx="1333484" cy="1523684"/>
              <a:chOff x="10590556" y="571188"/>
              <a:chExt cx="914399" cy="1044823"/>
            </a:xfrm>
          </p:grpSpPr>
          <p:pic>
            <p:nvPicPr>
              <p:cNvPr id="96" name="Picture 95" descr="A logo of cubes and a circle&#10;&#10;Description automatically generated">
                <a:extLst>
                  <a:ext uri="{FF2B5EF4-FFF2-40B4-BE49-F238E27FC236}">
                    <a16:creationId xmlns:a16="http://schemas.microsoft.com/office/drawing/2014/main" id="{7ADB29AF-216C-F833-7799-2A5E7397D5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590556" y="571188"/>
                <a:ext cx="914399" cy="914399"/>
              </a:xfrm>
              <a:prstGeom prst="rect">
                <a:avLst/>
              </a:prstGeom>
            </p:spPr>
          </p:pic>
          <p:sp>
            <p:nvSpPr>
              <p:cNvPr id="97" name="Titel 1">
                <a:extLst>
                  <a:ext uri="{FF2B5EF4-FFF2-40B4-BE49-F238E27FC236}">
                    <a16:creationId xmlns:a16="http://schemas.microsoft.com/office/drawing/2014/main" id="{848FFB0C-6323-9F91-FA49-1A49178199DE}"/>
                  </a:ext>
                </a:extLst>
              </p:cNvPr>
              <p:cNvSpPr txBox="1">
                <a:spLocks/>
              </p:cNvSpPr>
              <p:nvPr/>
            </p:nvSpPr>
            <p:spPr bwMode="gray">
              <a:xfrm>
                <a:off x="10817697" y="1489987"/>
                <a:ext cx="510229" cy="126024"/>
              </a:xfrm>
              <a:prstGeom prst="rect">
                <a:avLst/>
              </a:prstGeom>
            </p:spPr>
            <p:txBody>
              <a:bodyPr vert="horz" lIns="0" tIns="0" rIns="0" bIns="0" rtlCol="0" anchor="t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000" kern="12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1200" dirty="0">
                    <a:solidFill>
                      <a:schemeClr val="tx1"/>
                    </a:solidFill>
                  </a:rPr>
                  <a:t>Fargate</a:t>
                </a:r>
              </a:p>
            </p:txBody>
          </p:sp>
        </p:grpSp>
        <p:pic>
          <p:nvPicPr>
            <p:cNvPr id="94" name="Picture 33">
              <a:extLst>
                <a:ext uri="{FF2B5EF4-FFF2-40B4-BE49-F238E27FC236}">
                  <a16:creationId xmlns:a16="http://schemas.microsoft.com/office/drawing/2014/main" id="{A24A44E4-F41F-D12F-5263-EA6A5005554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lum/>
              <a:alphaModFix/>
            </a:blip>
            <a:srcRect/>
            <a:stretch>
              <a:fillRect/>
            </a:stretch>
          </p:blipFill>
          <p:spPr>
            <a:xfrm>
              <a:off x="1529687" y="1219438"/>
              <a:ext cx="892124" cy="86021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A3393132-554C-E831-3B58-03FADA74DA3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513777" y="2161477"/>
              <a:ext cx="883635" cy="85638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84" name="Titel 1">
              <a:extLst>
                <a:ext uri="{FF2B5EF4-FFF2-40B4-BE49-F238E27FC236}">
                  <a16:creationId xmlns:a16="http://schemas.microsoft.com/office/drawing/2014/main" id="{6D4BF94C-A9CB-8611-DC4A-FDBF4A896F50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2473092" y="1532552"/>
              <a:ext cx="1144478" cy="214322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200" dirty="0">
                  <a:solidFill>
                    <a:schemeClr val="tx1"/>
                  </a:solidFill>
                </a:rPr>
                <a:t>Squid Proxy</a:t>
              </a:r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85" name="Titel 1">
              <a:extLst>
                <a:ext uri="{FF2B5EF4-FFF2-40B4-BE49-F238E27FC236}">
                  <a16:creationId xmlns:a16="http://schemas.microsoft.com/office/drawing/2014/main" id="{67E2CFBE-D26B-16BE-841E-5DB205C2B651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2473092" y="2499513"/>
              <a:ext cx="1144478" cy="214322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200" dirty="0">
                  <a:solidFill>
                    <a:schemeClr val="tx1"/>
                  </a:solidFill>
                </a:rPr>
                <a:t>FluentBit</a:t>
              </a:r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82" name="TextBox 44">
              <a:extLst>
                <a:ext uri="{FF2B5EF4-FFF2-40B4-BE49-F238E27FC236}">
                  <a16:creationId xmlns:a16="http://schemas.microsoft.com/office/drawing/2014/main" id="{6B6B9758-7BE5-3D47-2955-DF28C894F8C5}"/>
                </a:ext>
              </a:extLst>
            </p:cNvPr>
            <p:cNvSpPr/>
            <p:nvPr/>
          </p:nvSpPr>
          <p:spPr>
            <a:xfrm>
              <a:off x="5510371" y="2165713"/>
              <a:ext cx="1076289" cy="23391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t" anchorCtr="0" compatLnSpc="0">
              <a:sp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sk-SK" sz="1600" b="0" i="0" u="none" strike="noStrike" kern="1200" spc="0" dirty="0">
                  <a:ln>
                    <a:noFill/>
                  </a:ln>
                  <a:latin typeface="+mj-lt"/>
                  <a:ea typeface="Microsoft YaHei" pitchFamily="2"/>
                  <a:cs typeface="Lucida Sans" pitchFamily="2"/>
                </a:rPr>
                <a:t>AWS NFW</a:t>
              </a:r>
            </a:p>
          </p:txBody>
        </p:sp>
      </p:grpSp>
      <p:sp>
        <p:nvSpPr>
          <p:cNvPr id="9" name="Titel 1">
            <a:extLst>
              <a:ext uri="{FF2B5EF4-FFF2-40B4-BE49-F238E27FC236}">
                <a16:creationId xmlns:a16="http://schemas.microsoft.com/office/drawing/2014/main" id="{10386254-9D06-2231-9F27-F275B256A064}"/>
              </a:ext>
            </a:extLst>
          </p:cNvPr>
          <p:cNvSpPr txBox="1">
            <a:spLocks/>
          </p:cNvSpPr>
          <p:nvPr/>
        </p:nvSpPr>
        <p:spPr bwMode="gray">
          <a:xfrm>
            <a:off x="5102020" y="337643"/>
            <a:ext cx="6613730" cy="61178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/>
              <a:t>Serverless forward proxy</a:t>
            </a:r>
            <a:endParaRPr lang="en-US" sz="32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75C182F-6A58-0CF2-9B83-DB6FD8C76F70}"/>
              </a:ext>
            </a:extLst>
          </p:cNvPr>
          <p:cNvGrpSpPr>
            <a:grpSpLocks noChangeAspect="1"/>
          </p:cNvGrpSpPr>
          <p:nvPr/>
        </p:nvGrpSpPr>
        <p:grpSpPr>
          <a:xfrm>
            <a:off x="8984445" y="3663336"/>
            <a:ext cx="2057400" cy="1259639"/>
            <a:chOff x="8984445" y="3663336"/>
            <a:chExt cx="2057400" cy="1259639"/>
          </a:xfrm>
        </p:grpSpPr>
        <p:sp>
          <p:nvSpPr>
            <p:cNvPr id="6" name="Rectangle 19">
              <a:extLst>
                <a:ext uri="{FF2B5EF4-FFF2-40B4-BE49-F238E27FC236}">
                  <a16:creationId xmlns:a16="http://schemas.microsoft.com/office/drawing/2014/main" id="{212A37C5-5C7B-3CDF-31DA-11FC6E6BCAC3}"/>
                </a:ext>
              </a:extLst>
            </p:cNvPr>
            <p:cNvSpPr/>
            <p:nvPr/>
          </p:nvSpPr>
          <p:spPr>
            <a:xfrm>
              <a:off x="8984445" y="3663336"/>
              <a:ext cx="2057400" cy="125963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 w="15840">
              <a:solidFill>
                <a:srgbClr val="FF0000"/>
              </a:solidFill>
              <a:custDash>
                <a:ds d="400000" sp="100000"/>
              </a:custDash>
              <a:miter/>
            </a:ln>
          </p:spPr>
          <p:txBody>
            <a:bodyPr vert="horz" wrap="square" lIns="502920" tIns="91440" rIns="90000" bIns="45720" anchor="t" anchorCtr="0" compatLnSpc="0">
              <a:no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endParaRPr lang="sk-SK" sz="1000" b="0" i="0" u="none" strike="noStrike" kern="1200" spc="0">
                <a:ln>
                  <a:noFill/>
                </a:ln>
                <a:latin typeface="Arial" pitchFamily="34"/>
                <a:ea typeface="Microsoft YaHei" pitchFamily="2"/>
                <a:cs typeface="Arial" pitchFamily="34"/>
              </a:endParaRPr>
            </a:p>
          </p:txBody>
        </p:sp>
        <p:pic>
          <p:nvPicPr>
            <p:cNvPr id="7" name="Graphic 20">
              <a:extLst>
                <a:ext uri="{FF2B5EF4-FFF2-40B4-BE49-F238E27FC236}">
                  <a16:creationId xmlns:a16="http://schemas.microsoft.com/office/drawing/2014/main" id="{B3A5AAAB-E904-7EC8-781F-B0A83609B2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8984445" y="3663336"/>
              <a:ext cx="380520" cy="38052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" name="Titel 1">
            <a:extLst>
              <a:ext uri="{FF2B5EF4-FFF2-40B4-BE49-F238E27FC236}">
                <a16:creationId xmlns:a16="http://schemas.microsoft.com/office/drawing/2014/main" id="{3A210430-312F-4201-9BF6-739C18C0CB69}"/>
              </a:ext>
            </a:extLst>
          </p:cNvPr>
          <p:cNvSpPr txBox="1">
            <a:spLocks/>
          </p:cNvSpPr>
          <p:nvPr/>
        </p:nvSpPr>
        <p:spPr bwMode="gray">
          <a:xfrm>
            <a:off x="9029772" y="4084560"/>
            <a:ext cx="2109870" cy="30492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/>
              <a:t>Whitelist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EB2A8937-3E31-2902-E61E-68CFBE79618D}"/>
              </a:ext>
            </a:extLst>
          </p:cNvPr>
          <p:cNvSpPr txBox="1">
            <a:spLocks/>
          </p:cNvSpPr>
          <p:nvPr/>
        </p:nvSpPr>
        <p:spPr bwMode="gray">
          <a:xfrm>
            <a:off x="9029772" y="4439043"/>
            <a:ext cx="2109870" cy="30492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/>
              <a:t>Logs in CloudWatch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A26A085-DE02-B959-1D44-D74269C15A49}"/>
              </a:ext>
            </a:extLst>
          </p:cNvPr>
          <p:cNvGrpSpPr>
            <a:grpSpLocks noChangeAspect="1"/>
          </p:cNvGrpSpPr>
          <p:nvPr/>
        </p:nvGrpSpPr>
        <p:grpSpPr>
          <a:xfrm>
            <a:off x="9026279" y="3783686"/>
            <a:ext cx="2799732" cy="1114047"/>
            <a:chOff x="9026279" y="3783686"/>
            <a:chExt cx="2799732" cy="1114047"/>
          </a:xfrm>
        </p:grpSpPr>
        <p:pic>
          <p:nvPicPr>
            <p:cNvPr id="18" name="Picture 11">
              <a:extLst>
                <a:ext uri="{FF2B5EF4-FFF2-40B4-BE49-F238E27FC236}">
                  <a16:creationId xmlns:a16="http://schemas.microsoft.com/office/drawing/2014/main" id="{B0625E4D-E342-61AC-0505-6B46BB6484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/>
              <a:alphaModFix/>
            </a:blip>
            <a:srcRect/>
            <a:stretch>
              <a:fillRect/>
            </a:stretch>
          </p:blipFill>
          <p:spPr>
            <a:xfrm>
              <a:off x="11158882" y="3783686"/>
              <a:ext cx="507600" cy="507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TextBox 43">
              <a:extLst>
                <a:ext uri="{FF2B5EF4-FFF2-40B4-BE49-F238E27FC236}">
                  <a16:creationId xmlns:a16="http://schemas.microsoft.com/office/drawing/2014/main" id="{343E17FB-DEE5-C2EE-ED47-1086F399650D}"/>
                </a:ext>
              </a:extLst>
            </p:cNvPr>
            <p:cNvSpPr/>
            <p:nvPr/>
          </p:nvSpPr>
          <p:spPr>
            <a:xfrm>
              <a:off x="9050114" y="4736920"/>
              <a:ext cx="1646057" cy="160813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t" anchorCtr="0" compatLnSpc="0">
              <a:sp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sk-SK" sz="1100" b="0" i="0" u="none" strike="noStrike" kern="1200" spc="0" dirty="0">
                  <a:ln>
                    <a:noFill/>
                  </a:ln>
                  <a:latin typeface="+mj-lt"/>
                  <a:ea typeface="Microsoft YaHei" pitchFamily="2"/>
                  <a:cs typeface="Lucida Sans" pitchFamily="2"/>
                </a:rPr>
                <a:t>Forward proxy </a:t>
              </a:r>
              <a:r>
                <a:rPr lang="sk-SK" sz="1100" b="0" i="0" u="none" strike="noStrike" kern="1200" spc="0" dirty="0" err="1">
                  <a:ln>
                    <a:noFill/>
                  </a:ln>
                  <a:latin typeface="+mj-lt"/>
                  <a:ea typeface="Microsoft YaHei" pitchFamily="2"/>
                  <a:cs typeface="Lucida Sans" pitchFamily="2"/>
                </a:rPr>
                <a:t>ECS Task</a:t>
              </a:r>
              <a:endParaRPr lang="sk-SK" sz="1100" b="0" i="0" u="none" strike="noStrike" kern="1200" spc="0" dirty="0">
                <a:ln>
                  <a:noFill/>
                </a:ln>
                <a:latin typeface="+mj-lt"/>
                <a:ea typeface="Microsoft YaHei" pitchFamily="2"/>
                <a:cs typeface="Lucida Sans" pitchFamily="2"/>
              </a:endParaRPr>
            </a:p>
          </p:txBody>
        </p:sp>
        <p:pic>
          <p:nvPicPr>
            <p:cNvPr id="20" name="Picture 19" descr="(none)">
              <a:extLst>
                <a:ext uri="{FF2B5EF4-FFF2-40B4-BE49-F238E27FC236}">
                  <a16:creationId xmlns:a16="http://schemas.microsoft.com/office/drawing/2014/main" id="{DB1B3E12-A2FD-F220-567E-753693DBA5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72317" y="4029700"/>
              <a:ext cx="556351" cy="556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44">
              <a:extLst>
                <a:ext uri="{FF2B5EF4-FFF2-40B4-BE49-F238E27FC236}">
                  <a16:creationId xmlns:a16="http://schemas.microsoft.com/office/drawing/2014/main" id="{EFFADE54-E2ED-C189-5AC7-3FC451464D1E}"/>
                </a:ext>
              </a:extLst>
            </p:cNvPr>
            <p:cNvSpPr/>
            <p:nvPr/>
          </p:nvSpPr>
          <p:spPr>
            <a:xfrm>
              <a:off x="10150691" y="4588923"/>
              <a:ext cx="1295417" cy="160813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t" anchorCtr="0" compatLnSpc="0">
              <a:sp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sk-SK" sz="1100" b="0" i="0" u="none" strike="noStrike" kern="1200" spc="0" dirty="0">
                  <a:ln>
                    <a:noFill/>
                  </a:ln>
                  <a:latin typeface="+mj-lt"/>
                  <a:ea typeface="Microsoft YaHei" pitchFamily="2"/>
                  <a:cs typeface="Lucida Sans" pitchFamily="2"/>
                </a:rPr>
                <a:t>AWS NFW </a:t>
              </a:r>
              <a:r>
                <a:rPr lang="sk-SK" sz="1100" b="0" i="0" u="none" strike="noStrike" kern="1200" spc="0" dirty="0" err="1">
                  <a:ln>
                    <a:noFill/>
                  </a:ln>
                  <a:latin typeface="+mj-lt"/>
                  <a:ea typeface="Microsoft YaHei" pitchFamily="2"/>
                  <a:cs typeface="Lucida Sans" pitchFamily="2"/>
                </a:rPr>
                <a:t>endpoint</a:t>
              </a:r>
              <a:endParaRPr lang="sk-SK" sz="1100" b="0" i="0" u="none" strike="noStrike" kern="1200" spc="0" dirty="0">
                <a:ln>
                  <a:noFill/>
                </a:ln>
                <a:latin typeface="+mj-lt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22" name="Straight Connector 18">
              <a:extLst>
                <a:ext uri="{FF2B5EF4-FFF2-40B4-BE49-F238E27FC236}">
                  <a16:creationId xmlns:a16="http://schemas.microsoft.com/office/drawing/2014/main" id="{DD42665C-5AE2-AB3F-A05C-A03D1D8EE0F0}"/>
                </a:ext>
              </a:extLst>
            </p:cNvPr>
            <p:cNvSpPr/>
            <p:nvPr/>
          </p:nvSpPr>
          <p:spPr>
            <a:xfrm flipV="1">
              <a:off x="10882346" y="4083393"/>
              <a:ext cx="269740" cy="222676"/>
            </a:xfrm>
            <a:prstGeom prst="line">
              <a:avLst/>
            </a:prstGeom>
            <a:noFill/>
            <a:ln w="15840">
              <a:solidFill>
                <a:srgbClr val="BFBFBF"/>
              </a:solidFill>
              <a:prstDash val="solid"/>
              <a:miter/>
            </a:ln>
          </p:spPr>
          <p:txBody>
            <a:bodyPr vert="horz" wrap="square" lIns="90000" tIns="45000" rIns="90000" bIns="45000" anchor="ctr" anchorCtr="1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sk-SK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50207349-AC8D-29F0-CACD-C8421B5BCE4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026279" y="4060483"/>
              <a:ext cx="568773" cy="651099"/>
              <a:chOff x="10590556" y="571188"/>
              <a:chExt cx="914399" cy="1046753"/>
            </a:xfrm>
          </p:grpSpPr>
          <p:pic>
            <p:nvPicPr>
              <p:cNvPr id="29" name="Picture 28" descr="A logo of cubes and a circle&#10;&#10;Description automatically generated">
                <a:extLst>
                  <a:ext uri="{FF2B5EF4-FFF2-40B4-BE49-F238E27FC236}">
                    <a16:creationId xmlns:a16="http://schemas.microsoft.com/office/drawing/2014/main" id="{380D5125-314E-2C17-3703-22C7B295DC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590556" y="571188"/>
                <a:ext cx="914399" cy="914399"/>
              </a:xfrm>
              <a:prstGeom prst="rect">
                <a:avLst/>
              </a:prstGeom>
            </p:spPr>
          </p:pic>
          <p:sp>
            <p:nvSpPr>
              <p:cNvPr id="30" name="Titel 1">
                <a:extLst>
                  <a:ext uri="{FF2B5EF4-FFF2-40B4-BE49-F238E27FC236}">
                    <a16:creationId xmlns:a16="http://schemas.microsoft.com/office/drawing/2014/main" id="{F81F116F-744D-EBFE-4C26-99964462E120}"/>
                  </a:ext>
                </a:extLst>
              </p:cNvPr>
              <p:cNvSpPr txBox="1">
                <a:spLocks/>
              </p:cNvSpPr>
              <p:nvPr/>
            </p:nvSpPr>
            <p:spPr bwMode="gray">
              <a:xfrm>
                <a:off x="10652059" y="1489987"/>
                <a:ext cx="675867" cy="127954"/>
              </a:xfrm>
              <a:prstGeom prst="rect">
                <a:avLst/>
              </a:prstGeom>
            </p:spPr>
            <p:txBody>
              <a:bodyPr vert="horz" lIns="0" tIns="0" rIns="0" bIns="0" rtlCol="0" anchor="t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000" kern="12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1000" dirty="0">
                    <a:solidFill>
                      <a:schemeClr val="tx1"/>
                    </a:solidFill>
                  </a:rPr>
                  <a:t>Fargate</a:t>
                </a:r>
              </a:p>
            </p:txBody>
          </p:sp>
        </p:grpSp>
        <p:pic>
          <p:nvPicPr>
            <p:cNvPr id="24" name="Picture 33">
              <a:extLst>
                <a:ext uri="{FF2B5EF4-FFF2-40B4-BE49-F238E27FC236}">
                  <a16:creationId xmlns:a16="http://schemas.microsoft.com/office/drawing/2014/main" id="{C96A103A-F238-3BC3-4EC4-A4F0AEE4D76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lum/>
              <a:alphaModFix/>
            </a:blip>
            <a:srcRect/>
            <a:stretch>
              <a:fillRect/>
            </a:stretch>
          </p:blipFill>
          <p:spPr>
            <a:xfrm>
              <a:off x="9523629" y="3968759"/>
              <a:ext cx="380519" cy="3669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14C37B2-7D53-193F-4ECA-86AEA163EF5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516843" y="4370568"/>
              <a:ext cx="376898" cy="36527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6" name="Titel 1">
              <a:extLst>
                <a:ext uri="{FF2B5EF4-FFF2-40B4-BE49-F238E27FC236}">
                  <a16:creationId xmlns:a16="http://schemas.microsoft.com/office/drawing/2014/main" id="{51F74ABC-254D-4C63-9655-565C5E604F42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9926020" y="4102312"/>
              <a:ext cx="743877" cy="91415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000" dirty="0">
                  <a:solidFill>
                    <a:schemeClr val="tx1"/>
                  </a:solidFill>
                </a:rPr>
                <a:t>Squid Proxy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7" name="Titel 1">
              <a:extLst>
                <a:ext uri="{FF2B5EF4-FFF2-40B4-BE49-F238E27FC236}">
                  <a16:creationId xmlns:a16="http://schemas.microsoft.com/office/drawing/2014/main" id="{2275B76A-1E3E-2E2A-7522-2E3C48BDDD50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9926021" y="4514751"/>
              <a:ext cx="488156" cy="91415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000" dirty="0">
                  <a:solidFill>
                    <a:schemeClr val="tx1"/>
                  </a:solidFill>
                </a:rPr>
                <a:t>FluentBit</a:t>
              </a:r>
            </a:p>
          </p:txBody>
        </p:sp>
        <p:sp>
          <p:nvSpPr>
            <p:cNvPr id="28" name="TextBox 44">
              <a:extLst>
                <a:ext uri="{FF2B5EF4-FFF2-40B4-BE49-F238E27FC236}">
                  <a16:creationId xmlns:a16="http://schemas.microsoft.com/office/drawing/2014/main" id="{07A2372E-6FCD-5A4E-9705-CEECC339981D}"/>
                </a:ext>
              </a:extLst>
            </p:cNvPr>
            <p:cNvSpPr/>
            <p:nvPr/>
          </p:nvSpPr>
          <p:spPr>
            <a:xfrm>
              <a:off x="11084846" y="4352029"/>
              <a:ext cx="741165" cy="160813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t" anchorCtr="0" compatLnSpc="0">
              <a:sp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sk-SK" sz="1100" b="0" i="0" u="none" strike="noStrike" kern="1200" spc="0" dirty="0">
                  <a:ln>
                    <a:noFill/>
                  </a:ln>
                  <a:latin typeface="+mj-lt"/>
                  <a:ea typeface="Microsoft YaHei" pitchFamily="2"/>
                  <a:cs typeface="Lucida Sans" pitchFamily="2"/>
                </a:rPr>
                <a:t>AWS NFW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A8A58327-71AD-85D8-FA8E-54742CF02280}"/>
              </a:ext>
            </a:extLst>
          </p:cNvPr>
          <p:cNvSpPr txBox="1"/>
          <p:nvPr/>
        </p:nvSpPr>
        <p:spPr>
          <a:xfrm>
            <a:off x="1159099" y="139091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44000" indent="-144000" algn="l"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</a:pPr>
            <a:endParaRPr lang="en-SK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AE43976-0AE1-7018-C815-388213A76691}"/>
              </a:ext>
            </a:extLst>
          </p:cNvPr>
          <p:cNvGrpSpPr>
            <a:grpSpLocks noChangeAspect="1"/>
          </p:cNvGrpSpPr>
          <p:nvPr/>
        </p:nvGrpSpPr>
        <p:grpSpPr>
          <a:xfrm>
            <a:off x="255354" y="3056707"/>
            <a:ext cx="1987934" cy="2485189"/>
            <a:chOff x="350280" y="2713382"/>
            <a:chExt cx="2830680" cy="3538737"/>
          </a:xfrm>
        </p:grpSpPr>
        <p:sp>
          <p:nvSpPr>
            <p:cNvPr id="33" name="Rectangle 8">
              <a:extLst>
                <a:ext uri="{FF2B5EF4-FFF2-40B4-BE49-F238E27FC236}">
                  <a16:creationId xmlns:a16="http://schemas.microsoft.com/office/drawing/2014/main" id="{C4287469-C3B8-65EE-4E7E-2FED684F8636}"/>
                </a:ext>
              </a:extLst>
            </p:cNvPr>
            <p:cNvSpPr/>
            <p:nvPr/>
          </p:nvSpPr>
          <p:spPr>
            <a:xfrm>
              <a:off x="350280" y="2713382"/>
              <a:ext cx="2830680" cy="3538737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 w="15840">
              <a:solidFill>
                <a:srgbClr val="8C4FFF"/>
              </a:solidFill>
              <a:prstDash val="solid"/>
              <a:miter/>
            </a:ln>
          </p:spPr>
          <p:txBody>
            <a:bodyPr vert="horz" wrap="square" lIns="502920" tIns="91440" rIns="90000" bIns="45000" anchor="t" anchorCtr="0" compatLnSpc="0">
              <a:no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sk-SK" sz="1000" b="0" i="0" u="none" strike="noStrike" kern="1200" spc="0">
                  <a:ln>
                    <a:noFill/>
                  </a:ln>
                  <a:latin typeface="+mj-lt"/>
                  <a:ea typeface="Microsoft YaHei" pitchFamily="2"/>
                  <a:cs typeface="Arial" pitchFamily="34"/>
                </a:rPr>
                <a:t>Customer VPC 3</a:t>
              </a:r>
            </a:p>
          </p:txBody>
        </p:sp>
        <p:pic>
          <p:nvPicPr>
            <p:cNvPr id="34" name="Graphic 9">
              <a:extLst>
                <a:ext uri="{FF2B5EF4-FFF2-40B4-BE49-F238E27FC236}">
                  <a16:creationId xmlns:a16="http://schemas.microsoft.com/office/drawing/2014/main" id="{B45A055C-CDE4-3AE4-C6E4-30FF05C9B3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lum/>
              <a:alphaModFix/>
            </a:blip>
            <a:srcRect/>
            <a:stretch>
              <a:fillRect/>
            </a:stretch>
          </p:blipFill>
          <p:spPr>
            <a:xfrm>
              <a:off x="362973" y="2713382"/>
              <a:ext cx="427680" cy="4510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" name="Rectangle 12">
              <a:extLst>
                <a:ext uri="{FF2B5EF4-FFF2-40B4-BE49-F238E27FC236}">
                  <a16:creationId xmlns:a16="http://schemas.microsoft.com/office/drawing/2014/main" id="{FEC2FDC5-D603-3008-71F2-83446F86C6B6}"/>
                </a:ext>
              </a:extLst>
            </p:cNvPr>
            <p:cNvSpPr/>
            <p:nvPr/>
          </p:nvSpPr>
          <p:spPr>
            <a:xfrm>
              <a:off x="630720" y="3313080"/>
              <a:ext cx="2057400" cy="125963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 w="15840">
              <a:solidFill>
                <a:srgbClr val="7AA116"/>
              </a:solidFill>
              <a:custDash>
                <a:ds d="400000" sp="100000"/>
              </a:custDash>
              <a:miter/>
            </a:ln>
          </p:spPr>
          <p:txBody>
            <a:bodyPr vert="horz" wrap="square" lIns="502920" tIns="91440" rIns="90000" bIns="45720" anchor="t" anchorCtr="0" compatLnSpc="0">
              <a:no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sk-SK" sz="1000" b="0" i="0" u="none" strike="noStrike" kern="1200" spc="0">
                  <a:ln>
                    <a:noFill/>
                  </a:ln>
                  <a:latin typeface="+mj-lt"/>
                  <a:ea typeface="Microsoft YaHei" pitchFamily="2"/>
                  <a:cs typeface="Arial" pitchFamily="34"/>
                </a:rPr>
                <a:t>Private subnet</a:t>
              </a:r>
            </a:p>
          </p:txBody>
        </p:sp>
        <p:pic>
          <p:nvPicPr>
            <p:cNvPr id="36" name="Graphic 13">
              <a:extLst>
                <a:ext uri="{FF2B5EF4-FFF2-40B4-BE49-F238E27FC236}">
                  <a16:creationId xmlns:a16="http://schemas.microsoft.com/office/drawing/2014/main" id="{DFD86EDF-7176-5288-AB24-EBAB02888C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lum/>
              <a:alphaModFix/>
            </a:blip>
            <a:srcRect/>
            <a:stretch>
              <a:fillRect/>
            </a:stretch>
          </p:blipFill>
          <p:spPr>
            <a:xfrm>
              <a:off x="628920" y="3313080"/>
              <a:ext cx="380520" cy="38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" name="Picture 15">
              <a:extLst>
                <a:ext uri="{FF2B5EF4-FFF2-40B4-BE49-F238E27FC236}">
                  <a16:creationId xmlns:a16="http://schemas.microsoft.com/office/drawing/2014/main" id="{F8B3AFB3-5506-F5CE-75EA-861BF8D517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lum/>
              <a:alphaModFix/>
            </a:blip>
            <a:srcRect/>
            <a:stretch>
              <a:fillRect/>
            </a:stretch>
          </p:blipFill>
          <p:spPr>
            <a:xfrm>
              <a:off x="798660" y="3842220"/>
              <a:ext cx="507600" cy="507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" name="TextBox 24">
              <a:extLst>
                <a:ext uri="{FF2B5EF4-FFF2-40B4-BE49-F238E27FC236}">
                  <a16:creationId xmlns:a16="http://schemas.microsoft.com/office/drawing/2014/main" id="{A1ADF3B6-FBB0-1EF3-810E-70B0D7BD82CC}"/>
                </a:ext>
              </a:extLst>
            </p:cNvPr>
            <p:cNvSpPr/>
            <p:nvPr/>
          </p:nvSpPr>
          <p:spPr>
            <a:xfrm>
              <a:off x="790653" y="4332420"/>
              <a:ext cx="1480678" cy="228987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t" anchorCtr="0" compatLnSpc="0">
              <a:sp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sk-SK" sz="1100" b="0" i="0" u="none" strike="noStrike" kern="1200" spc="0" dirty="0">
                  <a:ln>
                    <a:noFill/>
                  </a:ln>
                  <a:latin typeface="+mj-lt"/>
                  <a:ea typeface="Microsoft YaHei" pitchFamily="2"/>
                  <a:cs typeface="Lucida Sans" pitchFamily="2"/>
                </a:rPr>
                <a:t>EC2 </a:t>
              </a:r>
              <a:r>
                <a:rPr lang="sk-SK" sz="1100" b="0" i="0" u="none" strike="noStrike" kern="1200" spc="0" dirty="0" err="1">
                  <a:ln>
                    <a:noFill/>
                  </a:ln>
                  <a:latin typeface="+mj-lt"/>
                  <a:ea typeface="Microsoft YaHei" pitchFamily="2"/>
                  <a:cs typeface="Lucida Sans" pitchFamily="2"/>
                </a:rPr>
                <a:t>instance</a:t>
              </a:r>
              <a:endParaRPr lang="sk-SK" sz="1100" b="0" i="0" u="none" strike="noStrike" kern="1200" spc="0" dirty="0">
                <a:ln>
                  <a:noFill/>
                </a:ln>
                <a:latin typeface="+mj-lt"/>
                <a:ea typeface="Microsoft YaHei" pitchFamily="2"/>
                <a:cs typeface="Lucida Sans" pitchFamily="2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7F13404-3428-B890-8D00-5E33E4B275CA}"/>
              </a:ext>
            </a:extLst>
          </p:cNvPr>
          <p:cNvGrpSpPr>
            <a:grpSpLocks noChangeAspect="1"/>
          </p:cNvGrpSpPr>
          <p:nvPr/>
        </p:nvGrpSpPr>
        <p:grpSpPr>
          <a:xfrm>
            <a:off x="278578" y="389778"/>
            <a:ext cx="1987934" cy="2485189"/>
            <a:chOff x="350280" y="2713382"/>
            <a:chExt cx="2830680" cy="3538737"/>
          </a:xfrm>
        </p:grpSpPr>
        <p:sp>
          <p:nvSpPr>
            <p:cNvPr id="40" name="Rectangle 8">
              <a:extLst>
                <a:ext uri="{FF2B5EF4-FFF2-40B4-BE49-F238E27FC236}">
                  <a16:creationId xmlns:a16="http://schemas.microsoft.com/office/drawing/2014/main" id="{622D05B2-73F1-9BF5-399D-0A611DAA8120}"/>
                </a:ext>
              </a:extLst>
            </p:cNvPr>
            <p:cNvSpPr/>
            <p:nvPr/>
          </p:nvSpPr>
          <p:spPr>
            <a:xfrm>
              <a:off x="350280" y="2713382"/>
              <a:ext cx="2830680" cy="3538737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 w="15840">
              <a:solidFill>
                <a:srgbClr val="8C4FFF"/>
              </a:solidFill>
              <a:prstDash val="solid"/>
              <a:miter/>
            </a:ln>
          </p:spPr>
          <p:txBody>
            <a:bodyPr vert="horz" wrap="square" lIns="502920" tIns="91440" rIns="90000" bIns="45000" anchor="t" anchorCtr="0" compatLnSpc="0">
              <a:no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sk-SK" sz="1000" b="0" i="0" u="none" strike="noStrike" kern="1200" spc="0">
                  <a:ln>
                    <a:noFill/>
                  </a:ln>
                  <a:latin typeface="+mj-lt"/>
                  <a:ea typeface="Microsoft YaHei" pitchFamily="2"/>
                  <a:cs typeface="Arial" pitchFamily="34"/>
                </a:rPr>
                <a:t>Customer VPC 1</a:t>
              </a:r>
            </a:p>
          </p:txBody>
        </p:sp>
        <p:pic>
          <p:nvPicPr>
            <p:cNvPr id="41" name="Graphic 9">
              <a:extLst>
                <a:ext uri="{FF2B5EF4-FFF2-40B4-BE49-F238E27FC236}">
                  <a16:creationId xmlns:a16="http://schemas.microsoft.com/office/drawing/2014/main" id="{8D7C16F8-D638-4CE4-8007-D3E3157C03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lum/>
              <a:alphaModFix/>
            </a:blip>
            <a:srcRect/>
            <a:stretch>
              <a:fillRect/>
            </a:stretch>
          </p:blipFill>
          <p:spPr>
            <a:xfrm>
              <a:off x="362973" y="2713382"/>
              <a:ext cx="427680" cy="4510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" name="Rectangle 12">
              <a:extLst>
                <a:ext uri="{FF2B5EF4-FFF2-40B4-BE49-F238E27FC236}">
                  <a16:creationId xmlns:a16="http://schemas.microsoft.com/office/drawing/2014/main" id="{403F5D10-9C90-C6C0-2568-28AFC3FF0B40}"/>
                </a:ext>
              </a:extLst>
            </p:cNvPr>
            <p:cNvSpPr/>
            <p:nvPr/>
          </p:nvSpPr>
          <p:spPr>
            <a:xfrm>
              <a:off x="630720" y="3313080"/>
              <a:ext cx="2057400" cy="125963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 w="15840">
              <a:solidFill>
                <a:srgbClr val="7AA116"/>
              </a:solidFill>
              <a:custDash>
                <a:ds d="400000" sp="100000"/>
              </a:custDash>
              <a:miter/>
            </a:ln>
          </p:spPr>
          <p:txBody>
            <a:bodyPr vert="horz" wrap="square" lIns="502920" tIns="91440" rIns="90000" bIns="45720" anchor="t" anchorCtr="0" compatLnSpc="0">
              <a:no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sk-SK" sz="1000" b="0" i="0" u="none" strike="noStrike" kern="1200" spc="0">
                  <a:ln>
                    <a:noFill/>
                  </a:ln>
                  <a:latin typeface="+mj-lt"/>
                  <a:ea typeface="Microsoft YaHei" pitchFamily="2"/>
                  <a:cs typeface="Arial" pitchFamily="34"/>
                </a:rPr>
                <a:t>Private subnet</a:t>
              </a:r>
            </a:p>
          </p:txBody>
        </p:sp>
        <p:pic>
          <p:nvPicPr>
            <p:cNvPr id="43" name="Graphic 13">
              <a:extLst>
                <a:ext uri="{FF2B5EF4-FFF2-40B4-BE49-F238E27FC236}">
                  <a16:creationId xmlns:a16="http://schemas.microsoft.com/office/drawing/2014/main" id="{B037E11D-D7C4-EFDE-A539-309D991A17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lum/>
              <a:alphaModFix/>
            </a:blip>
            <a:srcRect/>
            <a:stretch>
              <a:fillRect/>
            </a:stretch>
          </p:blipFill>
          <p:spPr>
            <a:xfrm>
              <a:off x="628920" y="3313080"/>
              <a:ext cx="380520" cy="38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" name="Picture 15">
              <a:extLst>
                <a:ext uri="{FF2B5EF4-FFF2-40B4-BE49-F238E27FC236}">
                  <a16:creationId xmlns:a16="http://schemas.microsoft.com/office/drawing/2014/main" id="{B71F5645-949B-CBEA-E5B6-7D7E604026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lum/>
              <a:alphaModFix/>
            </a:blip>
            <a:srcRect/>
            <a:stretch>
              <a:fillRect/>
            </a:stretch>
          </p:blipFill>
          <p:spPr>
            <a:xfrm>
              <a:off x="798660" y="3842220"/>
              <a:ext cx="507600" cy="507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" name="TextBox 24">
              <a:extLst>
                <a:ext uri="{FF2B5EF4-FFF2-40B4-BE49-F238E27FC236}">
                  <a16:creationId xmlns:a16="http://schemas.microsoft.com/office/drawing/2014/main" id="{EBAB829B-F90E-0477-1D95-CDEA0D776503}"/>
                </a:ext>
              </a:extLst>
            </p:cNvPr>
            <p:cNvSpPr/>
            <p:nvPr/>
          </p:nvSpPr>
          <p:spPr>
            <a:xfrm>
              <a:off x="790653" y="4332420"/>
              <a:ext cx="1480678" cy="228987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t" anchorCtr="0" compatLnSpc="0">
              <a:sp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sk-SK" sz="1100" b="0" i="0" u="none" strike="noStrike" kern="1200" spc="0" dirty="0">
                  <a:ln>
                    <a:noFill/>
                  </a:ln>
                  <a:latin typeface="+mj-lt"/>
                  <a:ea typeface="Microsoft YaHei" pitchFamily="2"/>
                  <a:cs typeface="Lucida Sans" pitchFamily="2"/>
                </a:rPr>
                <a:t>EC2 </a:t>
              </a:r>
              <a:r>
                <a:rPr lang="sk-SK" sz="1100" b="0" i="0" u="none" strike="noStrike" kern="1200" spc="0" dirty="0" err="1">
                  <a:ln>
                    <a:noFill/>
                  </a:ln>
                  <a:latin typeface="+mj-lt"/>
                  <a:ea typeface="Microsoft YaHei" pitchFamily="2"/>
                  <a:cs typeface="Lucida Sans" pitchFamily="2"/>
                </a:rPr>
                <a:t>instance</a:t>
              </a:r>
              <a:endParaRPr lang="sk-SK" sz="1100" b="0" i="0" u="none" strike="noStrike" kern="1200" spc="0" dirty="0">
                <a:ln>
                  <a:noFill/>
                </a:ln>
                <a:latin typeface="+mj-lt"/>
                <a:ea typeface="Microsoft YaHei" pitchFamily="2"/>
                <a:cs typeface="Lucida Sans" pitchFamily="2"/>
              </a:endParaRPr>
            </a:p>
          </p:txBody>
        </p:sp>
      </p:grpSp>
      <p:sp>
        <p:nvSpPr>
          <p:cNvPr id="46" name="Rectangle 8">
            <a:extLst>
              <a:ext uri="{FF2B5EF4-FFF2-40B4-BE49-F238E27FC236}">
                <a16:creationId xmlns:a16="http://schemas.microsoft.com/office/drawing/2014/main" id="{F818D453-BE68-7CB0-73C2-78F58C6E9B9B}"/>
              </a:ext>
            </a:extLst>
          </p:cNvPr>
          <p:cNvSpPr/>
          <p:nvPr/>
        </p:nvSpPr>
        <p:spPr>
          <a:xfrm>
            <a:off x="2690299" y="389778"/>
            <a:ext cx="1987934" cy="248518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15840">
            <a:solidFill>
              <a:srgbClr val="8C4FFF"/>
            </a:solidFill>
            <a:prstDash val="solid"/>
            <a:miter/>
          </a:ln>
        </p:spPr>
        <p:txBody>
          <a:bodyPr vert="horz" wrap="square" lIns="502920" tIns="91440" rIns="90000" bIns="45000" anchor="t" anchorCtr="0" compatLnSpc="0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sk-SK" sz="1000" b="0" i="0" u="none" strike="noStrike" kern="1200" spc="0">
                <a:ln>
                  <a:noFill/>
                </a:ln>
                <a:latin typeface="+mj-lt"/>
                <a:ea typeface="Microsoft YaHei" pitchFamily="2"/>
                <a:cs typeface="Arial" pitchFamily="34"/>
              </a:rPr>
              <a:t>Customer VPC 2</a:t>
            </a:r>
          </a:p>
        </p:txBody>
      </p:sp>
      <p:pic>
        <p:nvPicPr>
          <p:cNvPr id="47" name="Graphic 9">
            <a:extLst>
              <a:ext uri="{FF2B5EF4-FFF2-40B4-BE49-F238E27FC236}">
                <a16:creationId xmlns:a16="http://schemas.microsoft.com/office/drawing/2014/main" id="{A0D31CF7-AE60-FFBA-3093-F5780649F88B}"/>
              </a:ext>
            </a:extLst>
          </p:cNvPr>
          <p:cNvPicPr>
            <a:picLocks noChangeAspect="1"/>
          </p:cNvPicPr>
          <p:nvPr/>
        </p:nvPicPr>
        <p:blipFill>
          <a:blip r:embed="rId10">
            <a:lum/>
            <a:alphaModFix/>
          </a:blip>
          <a:srcRect/>
          <a:stretch>
            <a:fillRect/>
          </a:stretch>
        </p:blipFill>
        <p:spPr>
          <a:xfrm>
            <a:off x="2699213" y="389778"/>
            <a:ext cx="300352" cy="316784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Rectangle 12">
            <a:extLst>
              <a:ext uri="{FF2B5EF4-FFF2-40B4-BE49-F238E27FC236}">
                <a16:creationId xmlns:a16="http://schemas.microsoft.com/office/drawing/2014/main" id="{1603044E-5733-6664-C243-A139983DA895}"/>
              </a:ext>
            </a:extLst>
          </p:cNvPr>
          <p:cNvSpPr/>
          <p:nvPr/>
        </p:nvSpPr>
        <p:spPr>
          <a:xfrm>
            <a:off x="2887247" y="810935"/>
            <a:ext cx="1444874" cy="88462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15840">
            <a:solidFill>
              <a:srgbClr val="7AA116"/>
            </a:solidFill>
            <a:custDash>
              <a:ds d="400000" sp="100000"/>
            </a:custDash>
            <a:miter/>
          </a:ln>
        </p:spPr>
        <p:txBody>
          <a:bodyPr vert="horz" wrap="square" lIns="502920" tIns="91440" rIns="90000" bIns="45720" anchor="t" anchorCtr="0" compatLnSpc="0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sk-SK" sz="1000" b="0" i="0" u="none" strike="noStrike" kern="1200" spc="0">
                <a:ln>
                  <a:noFill/>
                </a:ln>
                <a:latin typeface="+mj-lt"/>
                <a:ea typeface="Microsoft YaHei" pitchFamily="2"/>
                <a:cs typeface="Arial" pitchFamily="34"/>
              </a:rPr>
              <a:t>Private subnet</a:t>
            </a:r>
          </a:p>
        </p:txBody>
      </p:sp>
      <p:pic>
        <p:nvPicPr>
          <p:cNvPr id="49" name="Graphic 13">
            <a:extLst>
              <a:ext uri="{FF2B5EF4-FFF2-40B4-BE49-F238E27FC236}">
                <a16:creationId xmlns:a16="http://schemas.microsoft.com/office/drawing/2014/main" id="{A7CABB6D-4016-B32A-F012-8F0788546DB0}"/>
              </a:ext>
            </a:extLst>
          </p:cNvPr>
          <p:cNvPicPr>
            <a:picLocks noChangeAspect="1"/>
          </p:cNvPicPr>
          <p:nvPr/>
        </p:nvPicPr>
        <p:blipFill>
          <a:blip r:embed="rId11">
            <a:lum/>
            <a:alphaModFix/>
          </a:blip>
          <a:srcRect/>
          <a:stretch>
            <a:fillRect/>
          </a:stretch>
        </p:blipFill>
        <p:spPr>
          <a:xfrm>
            <a:off x="2885983" y="810935"/>
            <a:ext cx="267232" cy="267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Picture 15">
            <a:extLst>
              <a:ext uri="{FF2B5EF4-FFF2-40B4-BE49-F238E27FC236}">
                <a16:creationId xmlns:a16="http://schemas.microsoft.com/office/drawing/2014/main" id="{2646E44C-1D21-A9EE-668B-F59343DA6B12}"/>
              </a:ext>
            </a:extLst>
          </p:cNvPr>
          <p:cNvPicPr>
            <a:picLocks noChangeAspect="1"/>
          </p:cNvPicPr>
          <p:nvPr/>
        </p:nvPicPr>
        <p:blipFill>
          <a:blip r:embed="rId12">
            <a:lum/>
            <a:alphaModFix/>
          </a:blip>
          <a:srcRect/>
          <a:stretch>
            <a:fillRect/>
          </a:stretch>
        </p:blipFill>
        <p:spPr>
          <a:xfrm>
            <a:off x="3005188" y="1182540"/>
            <a:ext cx="356478" cy="356478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TextBox 24">
            <a:extLst>
              <a:ext uri="{FF2B5EF4-FFF2-40B4-BE49-F238E27FC236}">
                <a16:creationId xmlns:a16="http://schemas.microsoft.com/office/drawing/2014/main" id="{4C41CA2D-28F7-0517-4A24-B2ABC2301E1E}"/>
              </a:ext>
            </a:extLst>
          </p:cNvPr>
          <p:cNvSpPr/>
          <p:nvPr/>
        </p:nvSpPr>
        <p:spPr>
          <a:xfrm>
            <a:off x="2999565" y="1526798"/>
            <a:ext cx="1039853" cy="16081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sk-SK" sz="1100" b="0" i="0" u="none" strike="noStrike" kern="1200" spc="0" dirty="0">
                <a:ln>
                  <a:noFill/>
                </a:ln>
                <a:latin typeface="+mj-lt"/>
                <a:ea typeface="Microsoft YaHei" pitchFamily="2"/>
                <a:cs typeface="Lucida Sans" pitchFamily="2"/>
              </a:rPr>
              <a:t>EC2 </a:t>
            </a:r>
            <a:r>
              <a:rPr lang="sk-SK" sz="1100" b="0" i="0" u="none" strike="noStrike" kern="1200" spc="0" dirty="0" err="1">
                <a:ln>
                  <a:noFill/>
                </a:ln>
                <a:latin typeface="+mj-lt"/>
                <a:ea typeface="Microsoft YaHei" pitchFamily="2"/>
                <a:cs typeface="Lucida Sans" pitchFamily="2"/>
              </a:rPr>
              <a:t>instance</a:t>
            </a:r>
            <a:endParaRPr lang="sk-SK" sz="1100" b="0" i="0" u="none" strike="noStrike" kern="1200" spc="0" dirty="0">
              <a:ln>
                <a:noFill/>
              </a:ln>
              <a:latin typeface="+mj-lt"/>
              <a:ea typeface="Microsoft YaHei" pitchFamily="2"/>
              <a:cs typeface="Lucida Sans" pitchFamily="2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7944BD13-93B3-51BC-50B3-CDCE30694BB8}"/>
              </a:ext>
            </a:extLst>
          </p:cNvPr>
          <p:cNvGrpSpPr>
            <a:grpSpLocks noChangeAspect="1"/>
          </p:cNvGrpSpPr>
          <p:nvPr/>
        </p:nvGrpSpPr>
        <p:grpSpPr>
          <a:xfrm>
            <a:off x="2690299" y="3058414"/>
            <a:ext cx="1987934" cy="2485189"/>
            <a:chOff x="350280" y="2713382"/>
            <a:chExt cx="2830680" cy="3538737"/>
          </a:xfrm>
        </p:grpSpPr>
        <p:sp>
          <p:nvSpPr>
            <p:cNvPr id="53" name="Rectangle 8">
              <a:extLst>
                <a:ext uri="{FF2B5EF4-FFF2-40B4-BE49-F238E27FC236}">
                  <a16:creationId xmlns:a16="http://schemas.microsoft.com/office/drawing/2014/main" id="{D5BDA974-6025-724B-E385-31A540245C27}"/>
                </a:ext>
              </a:extLst>
            </p:cNvPr>
            <p:cNvSpPr/>
            <p:nvPr/>
          </p:nvSpPr>
          <p:spPr>
            <a:xfrm>
              <a:off x="350280" y="2713382"/>
              <a:ext cx="2830680" cy="3538737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 w="15840">
              <a:solidFill>
                <a:srgbClr val="8C4FFF"/>
              </a:solidFill>
              <a:prstDash val="solid"/>
              <a:miter/>
            </a:ln>
          </p:spPr>
          <p:txBody>
            <a:bodyPr vert="horz" wrap="square" lIns="502920" tIns="91440" rIns="90000" bIns="45000" anchor="t" anchorCtr="0" compatLnSpc="0">
              <a:no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sk-SK" sz="1000" b="0" i="0" u="none" strike="noStrike" kern="1200" spc="0">
                  <a:ln>
                    <a:noFill/>
                  </a:ln>
                  <a:latin typeface="+mj-lt"/>
                  <a:ea typeface="Microsoft YaHei" pitchFamily="2"/>
                  <a:cs typeface="Arial" pitchFamily="34"/>
                </a:rPr>
                <a:t>Customer VPC n</a:t>
              </a:r>
            </a:p>
          </p:txBody>
        </p:sp>
        <p:pic>
          <p:nvPicPr>
            <p:cNvPr id="54" name="Graphic 9">
              <a:extLst>
                <a:ext uri="{FF2B5EF4-FFF2-40B4-BE49-F238E27FC236}">
                  <a16:creationId xmlns:a16="http://schemas.microsoft.com/office/drawing/2014/main" id="{5F9CE672-DA25-8B3C-BF53-1B09782A43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lum/>
              <a:alphaModFix/>
            </a:blip>
            <a:srcRect/>
            <a:stretch>
              <a:fillRect/>
            </a:stretch>
          </p:blipFill>
          <p:spPr>
            <a:xfrm>
              <a:off x="362973" y="2713382"/>
              <a:ext cx="427680" cy="4510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5" name="Rectangle 12">
              <a:extLst>
                <a:ext uri="{FF2B5EF4-FFF2-40B4-BE49-F238E27FC236}">
                  <a16:creationId xmlns:a16="http://schemas.microsoft.com/office/drawing/2014/main" id="{137BCEB2-5FAC-65E4-9230-E4D5211DAADF}"/>
                </a:ext>
              </a:extLst>
            </p:cNvPr>
            <p:cNvSpPr/>
            <p:nvPr/>
          </p:nvSpPr>
          <p:spPr>
            <a:xfrm>
              <a:off x="630720" y="3313080"/>
              <a:ext cx="2057400" cy="125963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 w="15840">
              <a:solidFill>
                <a:srgbClr val="7AA116"/>
              </a:solidFill>
              <a:custDash>
                <a:ds d="400000" sp="100000"/>
              </a:custDash>
              <a:miter/>
            </a:ln>
          </p:spPr>
          <p:txBody>
            <a:bodyPr vert="horz" wrap="square" lIns="502920" tIns="91440" rIns="90000" bIns="45720" anchor="t" anchorCtr="0" compatLnSpc="0">
              <a:no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sk-SK" sz="1000" b="0" i="0" u="none" strike="noStrike" kern="1200" spc="0">
                  <a:ln>
                    <a:noFill/>
                  </a:ln>
                  <a:latin typeface="+mj-lt"/>
                  <a:ea typeface="Microsoft YaHei" pitchFamily="2"/>
                  <a:cs typeface="Arial" pitchFamily="34"/>
                </a:rPr>
                <a:t>Private subnet</a:t>
              </a:r>
            </a:p>
          </p:txBody>
        </p:sp>
        <p:pic>
          <p:nvPicPr>
            <p:cNvPr id="56" name="Graphic 13">
              <a:extLst>
                <a:ext uri="{FF2B5EF4-FFF2-40B4-BE49-F238E27FC236}">
                  <a16:creationId xmlns:a16="http://schemas.microsoft.com/office/drawing/2014/main" id="{EF06E276-08CE-7A62-A89B-2D8C33A4E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lum/>
              <a:alphaModFix/>
            </a:blip>
            <a:srcRect/>
            <a:stretch>
              <a:fillRect/>
            </a:stretch>
          </p:blipFill>
          <p:spPr>
            <a:xfrm>
              <a:off x="628920" y="3313080"/>
              <a:ext cx="380520" cy="38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" name="Picture 15">
              <a:extLst>
                <a:ext uri="{FF2B5EF4-FFF2-40B4-BE49-F238E27FC236}">
                  <a16:creationId xmlns:a16="http://schemas.microsoft.com/office/drawing/2014/main" id="{60700FD4-AEB9-FF86-0B6D-5346B3364E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lum/>
              <a:alphaModFix/>
            </a:blip>
            <a:srcRect/>
            <a:stretch>
              <a:fillRect/>
            </a:stretch>
          </p:blipFill>
          <p:spPr>
            <a:xfrm>
              <a:off x="798660" y="3842220"/>
              <a:ext cx="507600" cy="507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8" name="TextBox 24">
              <a:extLst>
                <a:ext uri="{FF2B5EF4-FFF2-40B4-BE49-F238E27FC236}">
                  <a16:creationId xmlns:a16="http://schemas.microsoft.com/office/drawing/2014/main" id="{72EC3143-7AE4-0B50-769E-480B1D2462DB}"/>
                </a:ext>
              </a:extLst>
            </p:cNvPr>
            <p:cNvSpPr/>
            <p:nvPr/>
          </p:nvSpPr>
          <p:spPr>
            <a:xfrm>
              <a:off x="790653" y="4332420"/>
              <a:ext cx="1480678" cy="228987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t" anchorCtr="0" compatLnSpc="0">
              <a:sp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sk-SK" sz="1100" b="0" i="0" u="none" strike="noStrike" kern="1200" spc="0" dirty="0">
                  <a:ln>
                    <a:noFill/>
                  </a:ln>
                  <a:latin typeface="+mj-lt"/>
                  <a:ea typeface="Microsoft YaHei" pitchFamily="2"/>
                  <a:cs typeface="Lucida Sans" pitchFamily="2"/>
                </a:rPr>
                <a:t>EC2 </a:t>
              </a:r>
              <a:r>
                <a:rPr lang="sk-SK" sz="1100" b="0" i="0" u="none" strike="noStrike" kern="1200" spc="0" dirty="0" err="1">
                  <a:ln>
                    <a:noFill/>
                  </a:ln>
                  <a:latin typeface="+mj-lt"/>
                  <a:ea typeface="Microsoft YaHei" pitchFamily="2"/>
                  <a:cs typeface="Lucida Sans" pitchFamily="2"/>
                </a:rPr>
                <a:t>instance</a:t>
              </a:r>
              <a:endParaRPr lang="sk-SK" sz="1100" b="0" i="0" u="none" strike="noStrike" kern="1200" spc="0" dirty="0">
                <a:ln>
                  <a:noFill/>
                </a:ln>
                <a:latin typeface="+mj-lt"/>
                <a:ea typeface="Microsoft YaHei" pitchFamily="2"/>
                <a:cs typeface="Lucida Sans" pitchFamily="2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37ECE0B-FE51-1695-FA21-0BB31FAB05EB}"/>
              </a:ext>
            </a:extLst>
          </p:cNvPr>
          <p:cNvGrpSpPr>
            <a:grpSpLocks noChangeAspect="1"/>
          </p:cNvGrpSpPr>
          <p:nvPr/>
        </p:nvGrpSpPr>
        <p:grpSpPr>
          <a:xfrm>
            <a:off x="8955190" y="2246533"/>
            <a:ext cx="2057400" cy="1259639"/>
            <a:chOff x="8955190" y="2246533"/>
            <a:chExt cx="2057400" cy="1259639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BF5C8756-B592-C421-7475-4EF775A6D403}"/>
                </a:ext>
              </a:extLst>
            </p:cNvPr>
            <p:cNvGrpSpPr/>
            <p:nvPr/>
          </p:nvGrpSpPr>
          <p:grpSpPr>
            <a:xfrm>
              <a:off x="8955190" y="2246533"/>
              <a:ext cx="2057400" cy="1259639"/>
              <a:chOff x="8955190" y="2246533"/>
              <a:chExt cx="2057400" cy="1259639"/>
            </a:xfrm>
          </p:grpSpPr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19C11D21-2FD6-65D9-9D7F-22FB88377B22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8955190" y="2246533"/>
                <a:ext cx="2057400" cy="1259639"/>
                <a:chOff x="8955190" y="2246533"/>
                <a:chExt cx="2057400" cy="1259639"/>
              </a:xfrm>
            </p:grpSpPr>
            <p:sp>
              <p:nvSpPr>
                <p:cNvPr id="64" name="Rectangle 10">
                  <a:extLst>
                    <a:ext uri="{FF2B5EF4-FFF2-40B4-BE49-F238E27FC236}">
                      <a16:creationId xmlns:a16="http://schemas.microsoft.com/office/drawing/2014/main" id="{CB219D7B-8026-0BBA-9190-E898C485B587}"/>
                    </a:ext>
                  </a:extLst>
                </p:cNvPr>
                <p:cNvSpPr/>
                <p:nvPr/>
              </p:nvSpPr>
              <p:spPr>
                <a:xfrm>
                  <a:off x="8955190" y="2246533"/>
                  <a:ext cx="2057400" cy="1259639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 w="15840">
                  <a:solidFill>
                    <a:srgbClr val="27D9ED"/>
                  </a:solidFill>
                  <a:custDash>
                    <a:ds d="400000" sp="100000"/>
                  </a:custDash>
                  <a:miter/>
                </a:ln>
              </p:spPr>
              <p:txBody>
                <a:bodyPr vert="horz" wrap="square" lIns="502920" tIns="91440" rIns="90000" bIns="45720" anchor="t" anchorCtr="0" compatLnSpc="0">
                  <a:noAutofit/>
                </a:bodyPr>
                <a:lstStyle/>
                <a:p>
                  <a:pPr marL="0" marR="0" lvl="0" indent="0" algn="l" rtl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/>
                  </a:pPr>
                  <a:r>
                    <a:rPr lang="sk-SK" sz="1000" b="0" i="0" u="none" strike="noStrike" kern="1200" spc="0">
                      <a:ln>
                        <a:noFill/>
                      </a:ln>
                      <a:latin typeface="+mj-lt"/>
                      <a:ea typeface="Microsoft YaHei" pitchFamily="2"/>
                      <a:cs typeface="Arial" pitchFamily="34"/>
                    </a:rPr>
                    <a:t>Public subnet</a:t>
                  </a:r>
                </a:p>
              </p:txBody>
            </p:sp>
            <p:pic>
              <p:nvPicPr>
                <p:cNvPr id="65" name="Graphic 5">
                  <a:extLst>
                    <a:ext uri="{FF2B5EF4-FFF2-40B4-BE49-F238E27FC236}">
                      <a16:creationId xmlns:a16="http://schemas.microsoft.com/office/drawing/2014/main" id="{996B5ABD-37C4-AD7C-1EFE-76724B118D5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>
                  <a:lum/>
                  <a:alphaModFix/>
                </a:blip>
                <a:srcRect/>
                <a:stretch>
                  <a:fillRect/>
                </a:stretch>
              </p:blipFill>
              <p:spPr>
                <a:xfrm>
                  <a:off x="8955190" y="2246533"/>
                  <a:ext cx="380520" cy="38052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63" name="Picture 14">
                <a:extLst>
                  <a:ext uri="{FF2B5EF4-FFF2-40B4-BE49-F238E27FC236}">
                    <a16:creationId xmlns:a16="http://schemas.microsoft.com/office/drawing/2014/main" id="{0BFC827C-CB1B-C7EF-4C3C-FA76966732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lum/>
                <a:alphaModFix/>
              </a:blip>
              <a:srcRect/>
              <a:stretch>
                <a:fillRect/>
              </a:stretch>
            </p:blipFill>
            <p:spPr>
              <a:xfrm>
                <a:off x="9680192" y="2583746"/>
                <a:ext cx="536760" cy="53676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61" name="TextBox 47">
              <a:extLst>
                <a:ext uri="{FF2B5EF4-FFF2-40B4-BE49-F238E27FC236}">
                  <a16:creationId xmlns:a16="http://schemas.microsoft.com/office/drawing/2014/main" id="{A365938B-4561-F002-1C02-F4A5EB9182BC}"/>
                </a:ext>
              </a:extLst>
            </p:cNvPr>
            <p:cNvSpPr/>
            <p:nvPr/>
          </p:nvSpPr>
          <p:spPr>
            <a:xfrm>
              <a:off x="9512792" y="3187466"/>
              <a:ext cx="1480679" cy="160813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t" anchorCtr="0" compatLnSpc="0">
              <a:sp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sk-SK" sz="1100" b="0" i="0" u="none" strike="noStrike" kern="1200" spc="0" dirty="0">
                  <a:ln>
                    <a:noFill/>
                  </a:ln>
                  <a:latin typeface="+mj-lt"/>
                  <a:ea typeface="Microsoft YaHei" pitchFamily="2"/>
                  <a:cs typeface="Lucida Sans" pitchFamily="2"/>
                </a:rPr>
                <a:t>NAT </a:t>
              </a:r>
              <a:r>
                <a:rPr lang="sk-SK" sz="1100" b="0" i="0" u="none" strike="noStrike" kern="1200" spc="0" dirty="0" err="1">
                  <a:ln>
                    <a:noFill/>
                  </a:ln>
                  <a:latin typeface="+mj-lt"/>
                  <a:ea typeface="Microsoft YaHei" pitchFamily="2"/>
                  <a:cs typeface="Lucida Sans" pitchFamily="2"/>
                </a:rPr>
                <a:t>Gateway</a:t>
              </a:r>
              <a:endParaRPr lang="sk-SK" sz="1100" b="0" i="0" u="none" strike="noStrike" kern="1200" spc="0" dirty="0">
                <a:ln>
                  <a:noFill/>
                </a:ln>
                <a:latin typeface="+mj-lt"/>
                <a:ea typeface="Microsoft YaHei" pitchFamily="2"/>
                <a:cs typeface="Lucida Sans" pitchFamily="2"/>
              </a:endParaRPr>
            </a:p>
          </p:txBody>
        </p:sp>
      </p:grpSp>
      <p:sp>
        <p:nvSpPr>
          <p:cNvPr id="66" name="Rectangle 29">
            <a:extLst>
              <a:ext uri="{FF2B5EF4-FFF2-40B4-BE49-F238E27FC236}">
                <a16:creationId xmlns:a16="http://schemas.microsoft.com/office/drawing/2014/main" id="{2732BF02-3055-2D6A-93C2-EFDB66B2752E}"/>
              </a:ext>
            </a:extLst>
          </p:cNvPr>
          <p:cNvSpPr/>
          <p:nvPr/>
        </p:nvSpPr>
        <p:spPr>
          <a:xfrm>
            <a:off x="8514549" y="1644613"/>
            <a:ext cx="3225143" cy="4970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15840">
            <a:solidFill>
              <a:srgbClr val="8C4FFF"/>
            </a:solidFill>
            <a:prstDash val="solid"/>
            <a:miter/>
          </a:ln>
        </p:spPr>
        <p:txBody>
          <a:bodyPr vert="horz" wrap="square" lIns="502920" tIns="91440" rIns="90000" bIns="45000" anchor="t" anchorCtr="0" compatLnSpc="0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sk-SK" sz="1000" dirty="0" err="1">
                <a:latin typeface="+mj-lt"/>
                <a:ea typeface="Microsoft YaHei" pitchFamily="2"/>
                <a:cs typeface="Arial" pitchFamily="34"/>
              </a:rPr>
              <a:t>O</a:t>
            </a:r>
            <a:r>
              <a:rPr lang="sk-SK" sz="1000" b="0" i="0" u="none" strike="noStrike" kern="1200" spc="0" dirty="0" err="1">
                <a:ln>
                  <a:noFill/>
                </a:ln>
                <a:latin typeface="+mj-lt"/>
                <a:ea typeface="Microsoft YaHei" pitchFamily="2"/>
                <a:cs typeface="Arial" pitchFamily="34"/>
              </a:rPr>
              <a:t>utbound</a:t>
            </a:r>
            <a:r>
              <a:rPr lang="sk-SK" sz="1000" b="0" i="0" u="none" strike="noStrike" kern="1200" spc="0" dirty="0">
                <a:ln>
                  <a:noFill/>
                </a:ln>
                <a:latin typeface="+mj-lt"/>
                <a:ea typeface="Microsoft YaHei" pitchFamily="2"/>
                <a:cs typeface="Arial" pitchFamily="34"/>
              </a:rPr>
              <a:t> VPC</a:t>
            </a:r>
          </a:p>
        </p:txBody>
      </p:sp>
      <p:pic>
        <p:nvPicPr>
          <p:cNvPr id="67" name="Graphic 30">
            <a:extLst>
              <a:ext uri="{FF2B5EF4-FFF2-40B4-BE49-F238E27FC236}">
                <a16:creationId xmlns:a16="http://schemas.microsoft.com/office/drawing/2014/main" id="{12C7FAB8-C51F-DE72-0F2B-35EAB4164D83}"/>
              </a:ext>
            </a:extLst>
          </p:cNvPr>
          <p:cNvPicPr>
            <a:picLocks noChangeAspect="1"/>
          </p:cNvPicPr>
          <p:nvPr/>
        </p:nvPicPr>
        <p:blipFill>
          <a:blip r:embed="rId10">
            <a:lum/>
            <a:alphaModFix/>
          </a:blip>
          <a:srcRect/>
          <a:stretch>
            <a:fillRect/>
          </a:stretch>
        </p:blipFill>
        <p:spPr>
          <a:xfrm>
            <a:off x="8514550" y="1644613"/>
            <a:ext cx="427680" cy="4510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8" name="Group 6">
            <a:extLst>
              <a:ext uri="{FF2B5EF4-FFF2-40B4-BE49-F238E27FC236}">
                <a16:creationId xmlns:a16="http://schemas.microsoft.com/office/drawing/2014/main" id="{ADCFF979-4BC0-9A58-B9EF-3DC215456716}"/>
              </a:ext>
            </a:extLst>
          </p:cNvPr>
          <p:cNvGrpSpPr/>
          <p:nvPr/>
        </p:nvGrpSpPr>
        <p:grpSpPr>
          <a:xfrm>
            <a:off x="10780925" y="1422131"/>
            <a:ext cx="1480679" cy="675974"/>
            <a:chOff x="6889680" y="1207799"/>
            <a:chExt cx="1480679" cy="675974"/>
          </a:xfrm>
        </p:grpSpPr>
        <p:sp>
          <p:nvSpPr>
            <p:cNvPr id="69" name="Oval 16">
              <a:extLst>
                <a:ext uri="{FF2B5EF4-FFF2-40B4-BE49-F238E27FC236}">
                  <a16:creationId xmlns:a16="http://schemas.microsoft.com/office/drawing/2014/main" id="{A458FF83-A6AA-8980-089D-FA9666FCE7B9}"/>
                </a:ext>
              </a:extLst>
            </p:cNvPr>
            <p:cNvSpPr/>
            <p:nvPr/>
          </p:nvSpPr>
          <p:spPr>
            <a:xfrm>
              <a:off x="7159679" y="1207799"/>
              <a:ext cx="512999" cy="5414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2F1570"/>
            </a:solidFill>
            <a:ln w="12600">
              <a:solidFill>
                <a:srgbClr val="120D45"/>
              </a:solidFill>
              <a:prstDash val="solid"/>
              <a:miter/>
            </a:ln>
          </p:spPr>
          <p:txBody>
            <a:bodyPr vert="horz" wrap="squar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sk-SK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pic>
          <p:nvPicPr>
            <p:cNvPr id="70" name="Graphic 17">
              <a:extLst>
                <a:ext uri="{FF2B5EF4-FFF2-40B4-BE49-F238E27FC236}">
                  <a16:creationId xmlns:a16="http://schemas.microsoft.com/office/drawing/2014/main" id="{D58522D3-FC0D-CB7A-B577-6F9F716BAE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lum/>
              <a:alphaModFix/>
            </a:blip>
            <a:srcRect/>
            <a:stretch>
              <a:fillRect/>
            </a:stretch>
          </p:blipFill>
          <p:spPr>
            <a:xfrm>
              <a:off x="7159679" y="1207799"/>
              <a:ext cx="512999" cy="541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1" name="TextBox 25">
              <a:extLst>
                <a:ext uri="{FF2B5EF4-FFF2-40B4-BE49-F238E27FC236}">
                  <a16:creationId xmlns:a16="http://schemas.microsoft.com/office/drawing/2014/main" id="{3E7C8B30-C92A-ACB1-5E18-0F46AB7144E3}"/>
                </a:ext>
              </a:extLst>
            </p:cNvPr>
            <p:cNvSpPr/>
            <p:nvPr/>
          </p:nvSpPr>
          <p:spPr>
            <a:xfrm>
              <a:off x="6889680" y="1722960"/>
              <a:ext cx="1480679" cy="160813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sk-SK" sz="1100" b="0" i="0" u="none" strike="noStrike" kern="1200" spc="0">
                  <a:ln>
                    <a:noFill/>
                  </a:ln>
                  <a:latin typeface="+mj-lt"/>
                  <a:ea typeface="Microsoft YaHei" pitchFamily="2"/>
                  <a:cs typeface="Lucida Sans" pitchFamily="2"/>
                </a:rPr>
                <a:t>Internet Gateway</a:t>
              </a:r>
            </a:p>
          </p:txBody>
        </p:sp>
      </p:grpSp>
      <p:sp>
        <p:nvSpPr>
          <p:cNvPr id="72" name="Rectangle 26">
            <a:extLst>
              <a:ext uri="{FF2B5EF4-FFF2-40B4-BE49-F238E27FC236}">
                <a16:creationId xmlns:a16="http://schemas.microsoft.com/office/drawing/2014/main" id="{6CE58E00-3B62-8394-3902-213472ED2889}"/>
              </a:ext>
            </a:extLst>
          </p:cNvPr>
          <p:cNvSpPr/>
          <p:nvPr/>
        </p:nvSpPr>
        <p:spPr>
          <a:xfrm>
            <a:off x="452302" y="4550332"/>
            <a:ext cx="1444874" cy="88462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15840">
            <a:solidFill>
              <a:srgbClr val="7AA116"/>
            </a:solidFill>
            <a:custDash>
              <a:ds d="400000" sp="100000"/>
            </a:custDash>
            <a:miter/>
          </a:ln>
        </p:spPr>
        <p:txBody>
          <a:bodyPr vert="horz" wrap="square" lIns="502920" tIns="91440" rIns="90000" bIns="45720" anchor="t" anchorCtr="0" compatLnSpc="0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sk-SK" sz="1000" b="0" i="0" u="none" strike="noStrike" kern="1200" spc="0">
                <a:ln>
                  <a:noFill/>
                </a:ln>
                <a:latin typeface="+mj-lt"/>
                <a:ea typeface="Microsoft YaHei" pitchFamily="2"/>
                <a:cs typeface="Arial" pitchFamily="34"/>
              </a:rPr>
              <a:t>Private subnet</a:t>
            </a:r>
          </a:p>
        </p:txBody>
      </p:sp>
      <p:pic>
        <p:nvPicPr>
          <p:cNvPr id="73" name="Picture 5">
            <a:extLst>
              <a:ext uri="{FF2B5EF4-FFF2-40B4-BE49-F238E27FC236}">
                <a16:creationId xmlns:a16="http://schemas.microsoft.com/office/drawing/2014/main" id="{D5F83F55-0C99-9367-7792-CC22B151AB7C}"/>
              </a:ext>
            </a:extLst>
          </p:cNvPr>
          <p:cNvPicPr>
            <a:picLocks noChangeAspect="1"/>
          </p:cNvPicPr>
          <p:nvPr/>
        </p:nvPicPr>
        <p:blipFill>
          <a:blip r:embed="rId16">
            <a:lum/>
            <a:alphaModFix/>
          </a:blip>
          <a:srcRect/>
          <a:stretch>
            <a:fillRect/>
          </a:stretch>
        </p:blipFill>
        <p:spPr>
          <a:xfrm>
            <a:off x="527030" y="4858437"/>
            <a:ext cx="376957" cy="376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raphic 28">
            <a:extLst>
              <a:ext uri="{FF2B5EF4-FFF2-40B4-BE49-F238E27FC236}">
                <a16:creationId xmlns:a16="http://schemas.microsoft.com/office/drawing/2014/main" id="{8678D25F-B835-43EE-42A8-B672E9AA19C2}"/>
              </a:ext>
            </a:extLst>
          </p:cNvPr>
          <p:cNvPicPr>
            <a:picLocks noChangeAspect="1"/>
          </p:cNvPicPr>
          <p:nvPr/>
        </p:nvPicPr>
        <p:blipFill>
          <a:blip r:embed="rId11">
            <a:lum/>
            <a:alphaModFix/>
          </a:blip>
          <a:srcRect/>
          <a:stretch>
            <a:fillRect/>
          </a:stretch>
        </p:blipFill>
        <p:spPr>
          <a:xfrm>
            <a:off x="451038" y="4544517"/>
            <a:ext cx="267232" cy="267232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TextBox 39">
            <a:extLst>
              <a:ext uri="{FF2B5EF4-FFF2-40B4-BE49-F238E27FC236}">
                <a16:creationId xmlns:a16="http://schemas.microsoft.com/office/drawing/2014/main" id="{B0F68CB0-EFD9-CE21-87B7-D1BF81181CE8}"/>
              </a:ext>
            </a:extLst>
          </p:cNvPr>
          <p:cNvSpPr/>
          <p:nvPr/>
        </p:nvSpPr>
        <p:spPr>
          <a:xfrm>
            <a:off x="526884" y="5246816"/>
            <a:ext cx="1444873" cy="16081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sk-SK" sz="1100" b="0" i="0" u="none" strike="noStrike" kern="1200" spc="0" dirty="0" err="1">
                <a:ln>
                  <a:noFill/>
                </a:ln>
                <a:latin typeface="+mj-lt"/>
                <a:ea typeface="Microsoft YaHei" pitchFamily="2"/>
                <a:cs typeface="Lucida Sans" pitchFamily="2"/>
              </a:rPr>
              <a:t>Transit</a:t>
            </a:r>
            <a:r>
              <a:rPr lang="sk-SK" sz="1100" b="0" i="0" u="none" strike="noStrike" kern="1200" spc="0" dirty="0">
                <a:ln>
                  <a:noFill/>
                </a:ln>
                <a:latin typeface="+mj-lt"/>
                <a:ea typeface="Microsoft YaHei" pitchFamily="2"/>
                <a:cs typeface="Lucida Sans" pitchFamily="2"/>
              </a:rPr>
              <a:t> </a:t>
            </a:r>
            <a:r>
              <a:rPr lang="sk-SK" sz="1100" b="0" i="0" u="none" strike="noStrike" kern="1200" spc="0" dirty="0" err="1">
                <a:ln>
                  <a:noFill/>
                </a:ln>
                <a:latin typeface="+mj-lt"/>
                <a:ea typeface="Microsoft YaHei" pitchFamily="2"/>
                <a:cs typeface="Lucida Sans" pitchFamily="2"/>
              </a:rPr>
              <a:t>Gateway</a:t>
            </a:r>
            <a:r>
              <a:rPr lang="sk-SK" sz="1100" b="0" i="0" u="none" strike="noStrike" kern="1200" spc="0" dirty="0">
                <a:ln>
                  <a:noFill/>
                </a:ln>
                <a:latin typeface="+mj-lt"/>
                <a:ea typeface="Microsoft YaHei" pitchFamily="2"/>
                <a:cs typeface="Lucida Sans" pitchFamily="2"/>
              </a:rPr>
              <a:t> </a:t>
            </a:r>
            <a:r>
              <a:rPr lang="sk-SK" sz="1100" b="0" i="0" u="none" strike="noStrike" kern="1200" spc="0" dirty="0" err="1">
                <a:ln>
                  <a:noFill/>
                </a:ln>
                <a:latin typeface="+mj-lt"/>
                <a:ea typeface="Microsoft YaHei" pitchFamily="2"/>
                <a:cs typeface="Lucida Sans" pitchFamily="2"/>
              </a:rPr>
              <a:t>att</a:t>
            </a:r>
            <a:r>
              <a:rPr lang="sk-SK" sz="1100" b="0" i="0" u="none" strike="noStrike" kern="1200" spc="0" dirty="0">
                <a:ln>
                  <a:noFill/>
                </a:ln>
                <a:latin typeface="+mj-lt"/>
                <a:ea typeface="Microsoft YaHei" pitchFamily="2"/>
                <a:cs typeface="Lucida Sans" pitchFamily="2"/>
              </a:rPr>
              <a:t>.</a:t>
            </a:r>
          </a:p>
        </p:txBody>
      </p:sp>
      <p:sp>
        <p:nvSpPr>
          <p:cNvPr id="76" name="Rectangle 26">
            <a:extLst>
              <a:ext uri="{FF2B5EF4-FFF2-40B4-BE49-F238E27FC236}">
                <a16:creationId xmlns:a16="http://schemas.microsoft.com/office/drawing/2014/main" id="{DC5C9FA4-50DE-00E9-0E15-8E449B993F33}"/>
              </a:ext>
            </a:extLst>
          </p:cNvPr>
          <p:cNvSpPr/>
          <p:nvPr/>
        </p:nvSpPr>
        <p:spPr>
          <a:xfrm>
            <a:off x="475526" y="1883403"/>
            <a:ext cx="1444874" cy="88462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15840">
            <a:solidFill>
              <a:srgbClr val="7AA116"/>
            </a:solidFill>
            <a:custDash>
              <a:ds d="400000" sp="100000"/>
            </a:custDash>
            <a:miter/>
          </a:ln>
        </p:spPr>
        <p:txBody>
          <a:bodyPr vert="horz" wrap="square" lIns="502920" tIns="91440" rIns="90000" bIns="45720" anchor="t" anchorCtr="0" compatLnSpc="0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sk-SK" sz="1000" b="0" i="0" u="none" strike="noStrike" kern="1200" spc="0">
                <a:ln>
                  <a:noFill/>
                </a:ln>
                <a:latin typeface="+mj-lt"/>
                <a:ea typeface="Microsoft YaHei" pitchFamily="2"/>
                <a:cs typeface="Arial" pitchFamily="34"/>
              </a:rPr>
              <a:t>Private subnet</a:t>
            </a:r>
          </a:p>
        </p:txBody>
      </p:sp>
      <p:pic>
        <p:nvPicPr>
          <p:cNvPr id="77" name="Picture 5">
            <a:extLst>
              <a:ext uri="{FF2B5EF4-FFF2-40B4-BE49-F238E27FC236}">
                <a16:creationId xmlns:a16="http://schemas.microsoft.com/office/drawing/2014/main" id="{6193EACD-B1C6-40E5-8A08-06E2D973585E}"/>
              </a:ext>
            </a:extLst>
          </p:cNvPr>
          <p:cNvPicPr>
            <a:picLocks noChangeAspect="1"/>
          </p:cNvPicPr>
          <p:nvPr/>
        </p:nvPicPr>
        <p:blipFill>
          <a:blip r:embed="rId16">
            <a:lum/>
            <a:alphaModFix/>
          </a:blip>
          <a:srcRect/>
          <a:stretch>
            <a:fillRect/>
          </a:stretch>
        </p:blipFill>
        <p:spPr>
          <a:xfrm>
            <a:off x="550254" y="2191508"/>
            <a:ext cx="376957" cy="376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raphic 28">
            <a:extLst>
              <a:ext uri="{FF2B5EF4-FFF2-40B4-BE49-F238E27FC236}">
                <a16:creationId xmlns:a16="http://schemas.microsoft.com/office/drawing/2014/main" id="{37E6B30D-9C1F-A90F-E86B-3B4F8C8A1160}"/>
              </a:ext>
            </a:extLst>
          </p:cNvPr>
          <p:cNvPicPr>
            <a:picLocks noChangeAspect="1"/>
          </p:cNvPicPr>
          <p:nvPr/>
        </p:nvPicPr>
        <p:blipFill>
          <a:blip r:embed="rId11">
            <a:lum/>
            <a:alphaModFix/>
          </a:blip>
          <a:srcRect/>
          <a:stretch>
            <a:fillRect/>
          </a:stretch>
        </p:blipFill>
        <p:spPr>
          <a:xfrm>
            <a:off x="474262" y="1877588"/>
            <a:ext cx="267232" cy="267232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TextBox 39">
            <a:extLst>
              <a:ext uri="{FF2B5EF4-FFF2-40B4-BE49-F238E27FC236}">
                <a16:creationId xmlns:a16="http://schemas.microsoft.com/office/drawing/2014/main" id="{CFBDC92B-C000-9C94-2359-5FCD1D74A920}"/>
              </a:ext>
            </a:extLst>
          </p:cNvPr>
          <p:cNvSpPr/>
          <p:nvPr/>
        </p:nvSpPr>
        <p:spPr>
          <a:xfrm>
            <a:off x="550108" y="2579887"/>
            <a:ext cx="1444873" cy="16081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sk-SK" sz="1100" b="0" i="0" u="none" strike="noStrike" kern="1200" spc="0" dirty="0" err="1">
                <a:ln>
                  <a:noFill/>
                </a:ln>
                <a:latin typeface="+mj-lt"/>
                <a:ea typeface="Microsoft YaHei" pitchFamily="2"/>
                <a:cs typeface="Lucida Sans" pitchFamily="2"/>
              </a:rPr>
              <a:t>Transit</a:t>
            </a:r>
            <a:r>
              <a:rPr lang="sk-SK" sz="1100" b="0" i="0" u="none" strike="noStrike" kern="1200" spc="0" dirty="0">
                <a:ln>
                  <a:noFill/>
                </a:ln>
                <a:latin typeface="+mj-lt"/>
                <a:ea typeface="Microsoft YaHei" pitchFamily="2"/>
                <a:cs typeface="Lucida Sans" pitchFamily="2"/>
              </a:rPr>
              <a:t> </a:t>
            </a:r>
            <a:r>
              <a:rPr lang="sk-SK" sz="1100" b="0" i="0" u="none" strike="noStrike" kern="1200" spc="0" dirty="0" err="1">
                <a:ln>
                  <a:noFill/>
                </a:ln>
                <a:latin typeface="+mj-lt"/>
                <a:ea typeface="Microsoft YaHei" pitchFamily="2"/>
                <a:cs typeface="Lucida Sans" pitchFamily="2"/>
              </a:rPr>
              <a:t>Gateway</a:t>
            </a:r>
            <a:r>
              <a:rPr lang="sk-SK" sz="1100" b="0" i="0" u="none" strike="noStrike" kern="1200" spc="0" dirty="0">
                <a:ln>
                  <a:noFill/>
                </a:ln>
                <a:latin typeface="+mj-lt"/>
                <a:ea typeface="Microsoft YaHei" pitchFamily="2"/>
                <a:cs typeface="Lucida Sans" pitchFamily="2"/>
              </a:rPr>
              <a:t> </a:t>
            </a:r>
            <a:r>
              <a:rPr lang="sk-SK" sz="1100" b="0" i="0" u="none" strike="noStrike" kern="1200" spc="0" dirty="0" err="1">
                <a:ln>
                  <a:noFill/>
                </a:ln>
                <a:latin typeface="+mj-lt"/>
                <a:ea typeface="Microsoft YaHei" pitchFamily="2"/>
                <a:cs typeface="Lucida Sans" pitchFamily="2"/>
              </a:rPr>
              <a:t>att</a:t>
            </a:r>
            <a:r>
              <a:rPr lang="sk-SK" sz="1100" b="0" i="0" u="none" strike="noStrike" kern="1200" spc="0" dirty="0">
                <a:ln>
                  <a:noFill/>
                </a:ln>
                <a:latin typeface="+mj-lt"/>
                <a:ea typeface="Microsoft YaHei" pitchFamily="2"/>
                <a:cs typeface="Lucida Sans" pitchFamily="2"/>
              </a:rPr>
              <a:t>.</a:t>
            </a:r>
          </a:p>
        </p:txBody>
      </p:sp>
      <p:sp>
        <p:nvSpPr>
          <p:cNvPr id="80" name="Rectangle 26">
            <a:extLst>
              <a:ext uri="{FF2B5EF4-FFF2-40B4-BE49-F238E27FC236}">
                <a16:creationId xmlns:a16="http://schemas.microsoft.com/office/drawing/2014/main" id="{4A5094B0-B09E-83DA-3F15-34AD79879B7D}"/>
              </a:ext>
            </a:extLst>
          </p:cNvPr>
          <p:cNvSpPr/>
          <p:nvPr/>
        </p:nvSpPr>
        <p:spPr>
          <a:xfrm>
            <a:off x="2887247" y="1883403"/>
            <a:ext cx="1444874" cy="88462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15840">
            <a:solidFill>
              <a:srgbClr val="7AA116"/>
            </a:solidFill>
            <a:custDash>
              <a:ds d="400000" sp="100000"/>
            </a:custDash>
            <a:miter/>
          </a:ln>
        </p:spPr>
        <p:txBody>
          <a:bodyPr vert="horz" wrap="square" lIns="502920" tIns="91440" rIns="90000" bIns="45720" anchor="t" anchorCtr="0" compatLnSpc="0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sk-SK" sz="1000" b="0" i="0" u="none" strike="noStrike" kern="1200" spc="0">
                <a:ln>
                  <a:noFill/>
                </a:ln>
                <a:latin typeface="+mj-lt"/>
                <a:ea typeface="Microsoft YaHei" pitchFamily="2"/>
                <a:cs typeface="Arial" pitchFamily="34"/>
              </a:rPr>
              <a:t>Private subnet</a:t>
            </a:r>
          </a:p>
        </p:txBody>
      </p:sp>
      <p:pic>
        <p:nvPicPr>
          <p:cNvPr id="81" name="Picture 5">
            <a:extLst>
              <a:ext uri="{FF2B5EF4-FFF2-40B4-BE49-F238E27FC236}">
                <a16:creationId xmlns:a16="http://schemas.microsoft.com/office/drawing/2014/main" id="{B7B12305-7010-81C5-8BF9-9377E3C0416D}"/>
              </a:ext>
            </a:extLst>
          </p:cNvPr>
          <p:cNvPicPr>
            <a:picLocks noChangeAspect="1"/>
          </p:cNvPicPr>
          <p:nvPr/>
        </p:nvPicPr>
        <p:blipFill>
          <a:blip r:embed="rId16">
            <a:lum/>
            <a:alphaModFix/>
          </a:blip>
          <a:srcRect/>
          <a:stretch>
            <a:fillRect/>
          </a:stretch>
        </p:blipFill>
        <p:spPr>
          <a:xfrm>
            <a:off x="2961975" y="2191508"/>
            <a:ext cx="376957" cy="376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raphic 28">
            <a:extLst>
              <a:ext uri="{FF2B5EF4-FFF2-40B4-BE49-F238E27FC236}">
                <a16:creationId xmlns:a16="http://schemas.microsoft.com/office/drawing/2014/main" id="{F66AAA64-F430-241F-6340-E5DA8C3E8565}"/>
              </a:ext>
            </a:extLst>
          </p:cNvPr>
          <p:cNvPicPr>
            <a:picLocks noChangeAspect="1"/>
          </p:cNvPicPr>
          <p:nvPr/>
        </p:nvPicPr>
        <p:blipFill>
          <a:blip r:embed="rId11">
            <a:lum/>
            <a:alphaModFix/>
          </a:blip>
          <a:srcRect/>
          <a:stretch>
            <a:fillRect/>
          </a:stretch>
        </p:blipFill>
        <p:spPr>
          <a:xfrm>
            <a:off x="2885983" y="1877588"/>
            <a:ext cx="267232" cy="267232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TextBox 39">
            <a:extLst>
              <a:ext uri="{FF2B5EF4-FFF2-40B4-BE49-F238E27FC236}">
                <a16:creationId xmlns:a16="http://schemas.microsoft.com/office/drawing/2014/main" id="{B6935EF2-0BCF-AA0A-8B95-566A86A9D219}"/>
              </a:ext>
            </a:extLst>
          </p:cNvPr>
          <p:cNvSpPr/>
          <p:nvPr/>
        </p:nvSpPr>
        <p:spPr>
          <a:xfrm>
            <a:off x="2961829" y="2579887"/>
            <a:ext cx="1444873" cy="16081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sk-SK" sz="1100" b="0" i="0" u="none" strike="noStrike" kern="1200" spc="0" dirty="0" err="1">
                <a:ln>
                  <a:noFill/>
                </a:ln>
                <a:latin typeface="+mj-lt"/>
                <a:ea typeface="Microsoft YaHei" pitchFamily="2"/>
                <a:cs typeface="Lucida Sans" pitchFamily="2"/>
              </a:rPr>
              <a:t>Transit</a:t>
            </a:r>
            <a:r>
              <a:rPr lang="sk-SK" sz="1100" b="0" i="0" u="none" strike="noStrike" kern="1200" spc="0" dirty="0">
                <a:ln>
                  <a:noFill/>
                </a:ln>
                <a:latin typeface="+mj-lt"/>
                <a:ea typeface="Microsoft YaHei" pitchFamily="2"/>
                <a:cs typeface="Lucida Sans" pitchFamily="2"/>
              </a:rPr>
              <a:t> </a:t>
            </a:r>
            <a:r>
              <a:rPr lang="sk-SK" sz="1100" b="0" i="0" u="none" strike="noStrike" kern="1200" spc="0" dirty="0" err="1">
                <a:ln>
                  <a:noFill/>
                </a:ln>
                <a:latin typeface="+mj-lt"/>
                <a:ea typeface="Microsoft YaHei" pitchFamily="2"/>
                <a:cs typeface="Lucida Sans" pitchFamily="2"/>
              </a:rPr>
              <a:t>Gateway</a:t>
            </a:r>
            <a:r>
              <a:rPr lang="sk-SK" sz="1100" b="0" i="0" u="none" strike="noStrike" kern="1200" spc="0" dirty="0">
                <a:ln>
                  <a:noFill/>
                </a:ln>
                <a:latin typeface="+mj-lt"/>
                <a:ea typeface="Microsoft YaHei" pitchFamily="2"/>
                <a:cs typeface="Lucida Sans" pitchFamily="2"/>
              </a:rPr>
              <a:t> </a:t>
            </a:r>
            <a:r>
              <a:rPr lang="sk-SK" sz="1100" b="0" i="0" u="none" strike="noStrike" kern="1200" spc="0" dirty="0" err="1">
                <a:ln>
                  <a:noFill/>
                </a:ln>
                <a:latin typeface="+mj-lt"/>
                <a:ea typeface="Microsoft YaHei" pitchFamily="2"/>
                <a:cs typeface="Lucida Sans" pitchFamily="2"/>
              </a:rPr>
              <a:t>att</a:t>
            </a:r>
            <a:r>
              <a:rPr lang="sk-SK" sz="1100" b="0" i="0" u="none" strike="noStrike" kern="1200" spc="0" dirty="0">
                <a:ln>
                  <a:noFill/>
                </a:ln>
                <a:latin typeface="+mj-lt"/>
                <a:ea typeface="Microsoft YaHei" pitchFamily="2"/>
                <a:cs typeface="Lucida Sans" pitchFamily="2"/>
              </a:rPr>
              <a:t>.</a:t>
            </a:r>
          </a:p>
        </p:txBody>
      </p:sp>
      <p:sp>
        <p:nvSpPr>
          <p:cNvPr id="99" name="Rectangle 26">
            <a:extLst>
              <a:ext uri="{FF2B5EF4-FFF2-40B4-BE49-F238E27FC236}">
                <a16:creationId xmlns:a16="http://schemas.microsoft.com/office/drawing/2014/main" id="{3ADB3649-EFE2-B9A9-FDC2-C63AC4998D89}"/>
              </a:ext>
            </a:extLst>
          </p:cNvPr>
          <p:cNvSpPr/>
          <p:nvPr/>
        </p:nvSpPr>
        <p:spPr>
          <a:xfrm>
            <a:off x="2887247" y="4552039"/>
            <a:ext cx="1444874" cy="88462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15840">
            <a:solidFill>
              <a:srgbClr val="7AA116"/>
            </a:solidFill>
            <a:custDash>
              <a:ds d="400000" sp="100000"/>
            </a:custDash>
            <a:miter/>
          </a:ln>
        </p:spPr>
        <p:txBody>
          <a:bodyPr vert="horz" wrap="square" lIns="502920" tIns="91440" rIns="90000" bIns="45720" anchor="t" anchorCtr="0" compatLnSpc="0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sk-SK" sz="1000" b="0" i="0" u="none" strike="noStrike" kern="1200" spc="0">
                <a:ln>
                  <a:noFill/>
                </a:ln>
                <a:latin typeface="+mj-lt"/>
                <a:ea typeface="Microsoft YaHei" pitchFamily="2"/>
                <a:cs typeface="Arial" pitchFamily="34"/>
              </a:rPr>
              <a:t>Private subnet</a:t>
            </a:r>
          </a:p>
        </p:txBody>
      </p:sp>
      <p:pic>
        <p:nvPicPr>
          <p:cNvPr id="100" name="Picture 5">
            <a:extLst>
              <a:ext uri="{FF2B5EF4-FFF2-40B4-BE49-F238E27FC236}">
                <a16:creationId xmlns:a16="http://schemas.microsoft.com/office/drawing/2014/main" id="{7D41B77F-6B9A-B38F-AD74-ACA28FEAD11E}"/>
              </a:ext>
            </a:extLst>
          </p:cNvPr>
          <p:cNvPicPr>
            <a:picLocks noChangeAspect="1"/>
          </p:cNvPicPr>
          <p:nvPr/>
        </p:nvPicPr>
        <p:blipFill>
          <a:blip r:embed="rId16">
            <a:lum/>
            <a:alphaModFix/>
          </a:blip>
          <a:srcRect/>
          <a:stretch>
            <a:fillRect/>
          </a:stretch>
        </p:blipFill>
        <p:spPr>
          <a:xfrm>
            <a:off x="2961975" y="4860144"/>
            <a:ext cx="376957" cy="376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raphic 28">
            <a:extLst>
              <a:ext uri="{FF2B5EF4-FFF2-40B4-BE49-F238E27FC236}">
                <a16:creationId xmlns:a16="http://schemas.microsoft.com/office/drawing/2014/main" id="{4A19B143-3861-5AC0-BAFB-25FC152F6A39}"/>
              </a:ext>
            </a:extLst>
          </p:cNvPr>
          <p:cNvPicPr>
            <a:picLocks noChangeAspect="1"/>
          </p:cNvPicPr>
          <p:nvPr/>
        </p:nvPicPr>
        <p:blipFill>
          <a:blip r:embed="rId11">
            <a:lum/>
            <a:alphaModFix/>
          </a:blip>
          <a:srcRect/>
          <a:stretch>
            <a:fillRect/>
          </a:stretch>
        </p:blipFill>
        <p:spPr>
          <a:xfrm>
            <a:off x="2885983" y="4546224"/>
            <a:ext cx="267232" cy="267232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TextBox 39">
            <a:extLst>
              <a:ext uri="{FF2B5EF4-FFF2-40B4-BE49-F238E27FC236}">
                <a16:creationId xmlns:a16="http://schemas.microsoft.com/office/drawing/2014/main" id="{3A362E5B-C8D4-52BD-EF85-34C91DA32D96}"/>
              </a:ext>
            </a:extLst>
          </p:cNvPr>
          <p:cNvSpPr/>
          <p:nvPr/>
        </p:nvSpPr>
        <p:spPr>
          <a:xfrm>
            <a:off x="2961829" y="5248523"/>
            <a:ext cx="1444873" cy="16081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sk-SK" sz="1100" b="0" i="0" u="none" strike="noStrike" kern="1200" spc="0" dirty="0" err="1">
                <a:ln>
                  <a:noFill/>
                </a:ln>
                <a:latin typeface="+mj-lt"/>
                <a:ea typeface="Microsoft YaHei" pitchFamily="2"/>
                <a:cs typeface="Lucida Sans" pitchFamily="2"/>
              </a:rPr>
              <a:t>Transit</a:t>
            </a:r>
            <a:r>
              <a:rPr lang="sk-SK" sz="1100" b="0" i="0" u="none" strike="noStrike" kern="1200" spc="0" dirty="0">
                <a:ln>
                  <a:noFill/>
                </a:ln>
                <a:latin typeface="+mj-lt"/>
                <a:ea typeface="Microsoft YaHei" pitchFamily="2"/>
                <a:cs typeface="Lucida Sans" pitchFamily="2"/>
              </a:rPr>
              <a:t> </a:t>
            </a:r>
            <a:r>
              <a:rPr lang="sk-SK" sz="1100" b="0" i="0" u="none" strike="noStrike" kern="1200" spc="0" dirty="0" err="1">
                <a:ln>
                  <a:noFill/>
                </a:ln>
                <a:latin typeface="+mj-lt"/>
                <a:ea typeface="Microsoft YaHei" pitchFamily="2"/>
                <a:cs typeface="Lucida Sans" pitchFamily="2"/>
              </a:rPr>
              <a:t>Gateway</a:t>
            </a:r>
            <a:r>
              <a:rPr lang="sk-SK" sz="1100" b="0" i="0" u="none" strike="noStrike" kern="1200" spc="0" dirty="0">
                <a:ln>
                  <a:noFill/>
                </a:ln>
                <a:latin typeface="+mj-lt"/>
                <a:ea typeface="Microsoft YaHei" pitchFamily="2"/>
                <a:cs typeface="Lucida Sans" pitchFamily="2"/>
              </a:rPr>
              <a:t> </a:t>
            </a:r>
            <a:r>
              <a:rPr lang="sk-SK" sz="1100" b="0" i="0" u="none" strike="noStrike" kern="1200" spc="0" dirty="0" err="1">
                <a:ln>
                  <a:noFill/>
                </a:ln>
                <a:latin typeface="+mj-lt"/>
                <a:ea typeface="Microsoft YaHei" pitchFamily="2"/>
                <a:cs typeface="Lucida Sans" pitchFamily="2"/>
              </a:rPr>
              <a:t>att</a:t>
            </a:r>
            <a:r>
              <a:rPr lang="sk-SK" sz="1100" b="0" i="0" u="none" strike="noStrike" kern="1200" spc="0" dirty="0">
                <a:ln>
                  <a:noFill/>
                </a:ln>
                <a:latin typeface="+mj-lt"/>
                <a:ea typeface="Microsoft YaHei" pitchFamily="2"/>
                <a:cs typeface="Lucida Sans" pitchFamily="2"/>
              </a:rPr>
              <a:t>.</a:t>
            </a:r>
          </a:p>
        </p:txBody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E6464D69-7E9C-D79E-137A-8E7C1955BDCC}"/>
              </a:ext>
            </a:extLst>
          </p:cNvPr>
          <p:cNvCxnSpPr>
            <a:cxnSpLocks/>
            <a:stCxn id="77" idx="3"/>
          </p:cNvCxnSpPr>
          <p:nvPr/>
        </p:nvCxnSpPr>
        <p:spPr>
          <a:xfrm>
            <a:off x="927211" y="2379987"/>
            <a:ext cx="1472905" cy="0"/>
          </a:xfrm>
          <a:prstGeom prst="line">
            <a:avLst/>
          </a:prstGeom>
          <a:ln w="190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B1B8F85D-C296-91D9-BF2D-6DEA02AE23C2}"/>
              </a:ext>
            </a:extLst>
          </p:cNvPr>
          <p:cNvCxnSpPr>
            <a:cxnSpLocks/>
            <a:stCxn id="81" idx="1"/>
          </p:cNvCxnSpPr>
          <p:nvPr/>
        </p:nvCxnSpPr>
        <p:spPr>
          <a:xfrm flipH="1">
            <a:off x="2522883" y="2379987"/>
            <a:ext cx="439092" cy="0"/>
          </a:xfrm>
          <a:prstGeom prst="line">
            <a:avLst/>
          </a:prstGeom>
          <a:ln w="190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1D0A87E5-DF88-D3DC-7CDB-235B16B50359}"/>
              </a:ext>
            </a:extLst>
          </p:cNvPr>
          <p:cNvCxnSpPr>
            <a:cxnSpLocks/>
          </p:cNvCxnSpPr>
          <p:nvPr/>
        </p:nvCxnSpPr>
        <p:spPr>
          <a:xfrm flipH="1">
            <a:off x="2391635" y="2379987"/>
            <a:ext cx="8481" cy="3327650"/>
          </a:xfrm>
          <a:prstGeom prst="line">
            <a:avLst/>
          </a:prstGeom>
          <a:ln w="190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9495D79F-0559-3B95-A5F6-A9EDA45BB5C9}"/>
              </a:ext>
            </a:extLst>
          </p:cNvPr>
          <p:cNvCxnSpPr>
            <a:cxnSpLocks/>
          </p:cNvCxnSpPr>
          <p:nvPr/>
        </p:nvCxnSpPr>
        <p:spPr>
          <a:xfrm>
            <a:off x="2522883" y="2391409"/>
            <a:ext cx="0" cy="3316228"/>
          </a:xfrm>
          <a:prstGeom prst="line">
            <a:avLst/>
          </a:prstGeom>
          <a:ln w="190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C0048079-9987-4C63-6776-E572A2BF06E8}"/>
              </a:ext>
            </a:extLst>
          </p:cNvPr>
          <p:cNvCxnSpPr>
            <a:stCxn id="73" idx="3"/>
          </p:cNvCxnSpPr>
          <p:nvPr/>
        </p:nvCxnSpPr>
        <p:spPr>
          <a:xfrm>
            <a:off x="903987" y="5046916"/>
            <a:ext cx="1398763" cy="8909"/>
          </a:xfrm>
          <a:prstGeom prst="line">
            <a:avLst/>
          </a:prstGeom>
          <a:ln w="190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11CD7871-1906-6005-E51F-8489FBC2F70E}"/>
              </a:ext>
            </a:extLst>
          </p:cNvPr>
          <p:cNvCxnSpPr/>
          <p:nvPr/>
        </p:nvCxnSpPr>
        <p:spPr>
          <a:xfrm>
            <a:off x="2302750" y="5055825"/>
            <a:ext cx="0" cy="751621"/>
          </a:xfrm>
          <a:prstGeom prst="line">
            <a:avLst/>
          </a:prstGeom>
          <a:ln w="190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3FE459D6-19F8-0DDE-26D9-58E0E506C05F}"/>
              </a:ext>
            </a:extLst>
          </p:cNvPr>
          <p:cNvCxnSpPr>
            <a:stCxn id="100" idx="1"/>
          </p:cNvCxnSpPr>
          <p:nvPr/>
        </p:nvCxnSpPr>
        <p:spPr>
          <a:xfrm flipH="1" flipV="1">
            <a:off x="2601879" y="5048622"/>
            <a:ext cx="360096" cy="1"/>
          </a:xfrm>
          <a:prstGeom prst="line">
            <a:avLst/>
          </a:prstGeom>
          <a:ln w="190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C784FABE-A3BD-6823-5BD8-38E5866A7263}"/>
              </a:ext>
            </a:extLst>
          </p:cNvPr>
          <p:cNvCxnSpPr/>
          <p:nvPr/>
        </p:nvCxnSpPr>
        <p:spPr>
          <a:xfrm>
            <a:off x="2601879" y="5046915"/>
            <a:ext cx="0" cy="760531"/>
          </a:xfrm>
          <a:prstGeom prst="line">
            <a:avLst/>
          </a:prstGeom>
          <a:ln w="190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ectangle 34">
            <a:extLst>
              <a:ext uri="{FF2B5EF4-FFF2-40B4-BE49-F238E27FC236}">
                <a16:creationId xmlns:a16="http://schemas.microsoft.com/office/drawing/2014/main" id="{DA193380-4179-83EC-555B-FBD9DFBFA856}"/>
              </a:ext>
            </a:extLst>
          </p:cNvPr>
          <p:cNvSpPr/>
          <p:nvPr/>
        </p:nvSpPr>
        <p:spPr>
          <a:xfrm>
            <a:off x="8999533" y="5203933"/>
            <a:ext cx="2057400" cy="12596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15840">
            <a:solidFill>
              <a:srgbClr val="7AA116"/>
            </a:solidFill>
            <a:custDash>
              <a:ds d="400000" sp="100000"/>
            </a:custDash>
            <a:miter/>
          </a:ln>
        </p:spPr>
        <p:txBody>
          <a:bodyPr vert="horz" wrap="square" lIns="502920" tIns="91440" rIns="90000" bIns="45720" anchor="t" anchorCtr="0" compatLnSpc="0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sk-SK" sz="1000" b="0" i="0" u="none" strike="noStrike" kern="1200" spc="0">
                <a:ln>
                  <a:noFill/>
                </a:ln>
                <a:latin typeface="+mj-lt"/>
                <a:ea typeface="Microsoft YaHei" pitchFamily="2"/>
                <a:cs typeface="Arial" pitchFamily="34"/>
              </a:rPr>
              <a:t>Private subnet</a:t>
            </a:r>
          </a:p>
        </p:txBody>
      </p:sp>
      <p:pic>
        <p:nvPicPr>
          <p:cNvPr id="112" name="Graphic 36">
            <a:extLst>
              <a:ext uri="{FF2B5EF4-FFF2-40B4-BE49-F238E27FC236}">
                <a16:creationId xmlns:a16="http://schemas.microsoft.com/office/drawing/2014/main" id="{D07A84B3-A5CE-35B5-A93D-506C32A34A41}"/>
              </a:ext>
            </a:extLst>
          </p:cNvPr>
          <p:cNvPicPr>
            <a:picLocks noChangeAspect="1"/>
          </p:cNvPicPr>
          <p:nvPr/>
        </p:nvPicPr>
        <p:blipFill>
          <a:blip r:embed="rId11">
            <a:lum/>
            <a:alphaModFix/>
          </a:blip>
          <a:srcRect/>
          <a:stretch>
            <a:fillRect/>
          </a:stretch>
        </p:blipFill>
        <p:spPr>
          <a:xfrm>
            <a:off x="8998093" y="5195653"/>
            <a:ext cx="380520" cy="38052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TextBox 40">
            <a:extLst>
              <a:ext uri="{FF2B5EF4-FFF2-40B4-BE49-F238E27FC236}">
                <a16:creationId xmlns:a16="http://schemas.microsoft.com/office/drawing/2014/main" id="{199DEB73-07DD-4318-F073-03E6B9D80032}"/>
              </a:ext>
            </a:extLst>
          </p:cNvPr>
          <p:cNvSpPr/>
          <p:nvPr/>
        </p:nvSpPr>
        <p:spPr>
          <a:xfrm>
            <a:off x="9029773" y="6195373"/>
            <a:ext cx="1480679" cy="16081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sk-SK" sz="1100" b="0" i="0" u="none" strike="noStrike" kern="1200" spc="0">
                <a:ln>
                  <a:noFill/>
                </a:ln>
                <a:latin typeface="+mj-lt"/>
                <a:ea typeface="Microsoft YaHei" pitchFamily="2"/>
                <a:cs typeface="Lucida Sans" pitchFamily="2"/>
              </a:rPr>
              <a:t>Transit Gateway att.</a:t>
            </a:r>
          </a:p>
        </p:txBody>
      </p:sp>
      <p:sp>
        <p:nvSpPr>
          <p:cNvPr id="114" name="TextBox 38">
            <a:extLst>
              <a:ext uri="{FF2B5EF4-FFF2-40B4-BE49-F238E27FC236}">
                <a16:creationId xmlns:a16="http://schemas.microsoft.com/office/drawing/2014/main" id="{3EB39945-4516-053A-E0CE-6DDE88DE9FDD}"/>
              </a:ext>
            </a:extLst>
          </p:cNvPr>
          <p:cNvSpPr/>
          <p:nvPr/>
        </p:nvSpPr>
        <p:spPr>
          <a:xfrm>
            <a:off x="1953170" y="6168944"/>
            <a:ext cx="981219" cy="16081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sk-SK" sz="1100" b="0" i="0" u="none" strike="noStrike" kern="1200" spc="0" dirty="0" err="1">
                <a:ln>
                  <a:noFill/>
                </a:ln>
                <a:latin typeface="+mj-lt"/>
                <a:ea typeface="Microsoft YaHei" pitchFamily="2"/>
                <a:cs typeface="Lucida Sans" pitchFamily="2"/>
              </a:rPr>
              <a:t>Transit</a:t>
            </a:r>
            <a:r>
              <a:rPr lang="sk-SK" sz="1100" b="0" i="0" u="none" strike="noStrike" kern="1200" spc="0" dirty="0">
                <a:ln>
                  <a:noFill/>
                </a:ln>
                <a:latin typeface="+mj-lt"/>
                <a:ea typeface="Microsoft YaHei" pitchFamily="2"/>
                <a:cs typeface="Lucida Sans" pitchFamily="2"/>
              </a:rPr>
              <a:t> </a:t>
            </a:r>
            <a:r>
              <a:rPr lang="sk-SK" sz="1100" b="0" i="0" u="none" strike="noStrike" kern="1200" spc="0" dirty="0" err="1">
                <a:ln>
                  <a:noFill/>
                </a:ln>
                <a:latin typeface="+mj-lt"/>
                <a:ea typeface="Microsoft YaHei" pitchFamily="2"/>
                <a:cs typeface="Lucida Sans" pitchFamily="2"/>
              </a:rPr>
              <a:t>Gateway</a:t>
            </a:r>
            <a:endParaRPr lang="sk-SK" sz="1100" b="0" i="0" u="none" strike="noStrike" kern="1200" spc="0" dirty="0">
              <a:ln>
                <a:noFill/>
              </a:ln>
              <a:latin typeface="+mj-lt"/>
              <a:ea typeface="Microsoft YaHei" pitchFamily="2"/>
              <a:cs typeface="Lucida Sans" pitchFamily="2"/>
            </a:endParaRPr>
          </a:p>
        </p:txBody>
      </p:sp>
      <p:pic>
        <p:nvPicPr>
          <p:cNvPr id="115" name="Picture 13">
            <a:extLst>
              <a:ext uri="{FF2B5EF4-FFF2-40B4-BE49-F238E27FC236}">
                <a16:creationId xmlns:a16="http://schemas.microsoft.com/office/drawing/2014/main" id="{3572E021-0D89-1D65-D47C-C71CFFC9E73F}"/>
              </a:ext>
            </a:extLst>
          </p:cNvPr>
          <p:cNvPicPr>
            <a:picLocks noChangeAspect="1"/>
          </p:cNvPicPr>
          <p:nvPr/>
        </p:nvPicPr>
        <p:blipFill>
          <a:blip r:embed="rId17">
            <a:lum/>
            <a:alphaModFix/>
          </a:blip>
          <a:srcRect/>
          <a:stretch>
            <a:fillRect/>
          </a:stretch>
        </p:blipFill>
        <p:spPr>
          <a:xfrm>
            <a:off x="2191613" y="5647856"/>
            <a:ext cx="507600" cy="50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Picture 5">
            <a:extLst>
              <a:ext uri="{FF2B5EF4-FFF2-40B4-BE49-F238E27FC236}">
                <a16:creationId xmlns:a16="http://schemas.microsoft.com/office/drawing/2014/main" id="{CEC030EC-E515-53ED-8219-D81E73A9EE37}"/>
              </a:ext>
            </a:extLst>
          </p:cNvPr>
          <p:cNvPicPr>
            <a:picLocks noChangeAspect="1"/>
          </p:cNvPicPr>
          <p:nvPr/>
        </p:nvPicPr>
        <p:blipFill>
          <a:blip r:embed="rId16">
            <a:lum/>
            <a:alphaModFix/>
          </a:blip>
          <a:srcRect/>
          <a:stretch>
            <a:fillRect/>
          </a:stretch>
        </p:blipFill>
        <p:spPr>
          <a:xfrm>
            <a:off x="9203971" y="5633276"/>
            <a:ext cx="536760" cy="53676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Rectangle 8">
            <a:extLst>
              <a:ext uri="{FF2B5EF4-FFF2-40B4-BE49-F238E27FC236}">
                <a16:creationId xmlns:a16="http://schemas.microsoft.com/office/drawing/2014/main" id="{33738EBB-8D37-A5E2-72EF-5731BCAFEC57}"/>
              </a:ext>
            </a:extLst>
          </p:cNvPr>
          <p:cNvSpPr/>
          <p:nvPr/>
        </p:nvSpPr>
        <p:spPr>
          <a:xfrm>
            <a:off x="4885214" y="3093238"/>
            <a:ext cx="2830680" cy="353873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15840">
            <a:solidFill>
              <a:srgbClr val="8C4FFF"/>
            </a:solidFill>
            <a:prstDash val="solid"/>
            <a:miter/>
          </a:ln>
        </p:spPr>
        <p:txBody>
          <a:bodyPr vert="horz" wrap="square" lIns="502920" tIns="91440" rIns="90000" bIns="45000" anchor="t" anchorCtr="0" compatLnSpc="0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sk-SK" sz="1000" b="0" i="0" u="none" strike="noStrike" kern="1200" spc="0" dirty="0">
                <a:ln>
                  <a:noFill/>
                </a:ln>
                <a:latin typeface="+mj-lt"/>
                <a:ea typeface="Microsoft YaHei" pitchFamily="2"/>
                <a:cs typeface="Arial" pitchFamily="34"/>
              </a:rPr>
              <a:t>Service VPC</a:t>
            </a:r>
          </a:p>
        </p:txBody>
      </p:sp>
      <p:pic>
        <p:nvPicPr>
          <p:cNvPr id="118" name="Graphic 9">
            <a:extLst>
              <a:ext uri="{FF2B5EF4-FFF2-40B4-BE49-F238E27FC236}">
                <a16:creationId xmlns:a16="http://schemas.microsoft.com/office/drawing/2014/main" id="{FFBF0476-950C-F90B-66DE-4ECB69266CB6}"/>
              </a:ext>
            </a:extLst>
          </p:cNvPr>
          <p:cNvPicPr>
            <a:picLocks noChangeAspect="1"/>
          </p:cNvPicPr>
          <p:nvPr/>
        </p:nvPicPr>
        <p:blipFill>
          <a:blip r:embed="rId10">
            <a:lum/>
            <a:alphaModFix/>
          </a:blip>
          <a:srcRect/>
          <a:stretch>
            <a:fillRect/>
          </a:stretch>
        </p:blipFill>
        <p:spPr>
          <a:xfrm>
            <a:off x="4877484" y="3089968"/>
            <a:ext cx="427680" cy="451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Picture 2" descr="(icon)">
            <a:extLst>
              <a:ext uri="{FF2B5EF4-FFF2-40B4-BE49-F238E27FC236}">
                <a16:creationId xmlns:a16="http://schemas.microsoft.com/office/drawing/2014/main" id="{00542364-63B5-AECD-8D15-ED6183552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500" y="3768905"/>
            <a:ext cx="494500" cy="49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" name="TextBox 39">
            <a:extLst>
              <a:ext uri="{FF2B5EF4-FFF2-40B4-BE49-F238E27FC236}">
                <a16:creationId xmlns:a16="http://schemas.microsoft.com/office/drawing/2014/main" id="{3073C841-A17D-3D39-A418-9D354466E867}"/>
              </a:ext>
            </a:extLst>
          </p:cNvPr>
          <p:cNvSpPr/>
          <p:nvPr/>
        </p:nvSpPr>
        <p:spPr>
          <a:xfrm>
            <a:off x="5131791" y="4340242"/>
            <a:ext cx="2480108" cy="32162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t" anchorCtr="0" compatLnSpc="0">
            <a:spAutoFit/>
          </a:bodyPr>
          <a:lstStyle/>
          <a:p>
            <a:pPr lvl="0">
              <a:defRPr sz="1800"/>
            </a:pPr>
            <a:r>
              <a:rPr lang="sk-SK" sz="1100" dirty="0">
                <a:latin typeface="+mj-lt"/>
                <a:ea typeface="Microsoft YaHei" pitchFamily="2"/>
                <a:cs typeface="Lucida Sans" pitchFamily="2"/>
              </a:rPr>
              <a:t>Log </a:t>
            </a:r>
            <a:r>
              <a:rPr lang="sk-SK" sz="1100" dirty="0" err="1">
                <a:latin typeface="+mj-lt"/>
                <a:ea typeface="Microsoft YaHei" pitchFamily="2"/>
                <a:cs typeface="Lucida Sans" pitchFamily="2"/>
              </a:rPr>
              <a:t>gathering</a:t>
            </a:r>
            <a:r>
              <a:rPr lang="sk-SK" sz="1100" dirty="0">
                <a:latin typeface="+mj-lt"/>
                <a:ea typeface="Microsoft YaHei" pitchFamily="2"/>
                <a:cs typeface="Lucida Sans" pitchFamily="2"/>
              </a:rPr>
              <a:t> and </a:t>
            </a:r>
            <a:r>
              <a:rPr lang="sk-SK" sz="1100" dirty="0" err="1">
                <a:latin typeface="+mj-lt"/>
                <a:ea typeface="Microsoft YaHei" pitchFamily="2"/>
                <a:cs typeface="Lucida Sans" pitchFamily="2"/>
              </a:rPr>
              <a:t>Analytics</a:t>
            </a:r>
            <a:r>
              <a:rPr lang="sk-SK" sz="1100" dirty="0">
                <a:latin typeface="+mj-lt"/>
                <a:ea typeface="Microsoft YaHei" pitchFamily="2"/>
                <a:cs typeface="Lucida Sans" pitchFamily="2"/>
              </a:rPr>
              <a:t>:</a:t>
            </a:r>
          </a:p>
          <a:p>
            <a:pPr lvl="0">
              <a:defRPr sz="1800"/>
            </a:pPr>
            <a:r>
              <a:rPr lang="sk-SK" sz="1100" dirty="0" err="1">
                <a:latin typeface="+mj-lt"/>
                <a:ea typeface="Microsoft YaHei" pitchFamily="2"/>
                <a:cs typeface="Lucida Sans" pitchFamily="2"/>
              </a:rPr>
              <a:t>Athena</a:t>
            </a:r>
            <a:r>
              <a:rPr lang="sk-SK" sz="1100" dirty="0">
                <a:latin typeface="+mj-lt"/>
                <a:ea typeface="Microsoft YaHei" pitchFamily="2"/>
                <a:cs typeface="Lucida Sans" pitchFamily="2"/>
              </a:rPr>
              <a:t> , </a:t>
            </a:r>
            <a:r>
              <a:rPr lang="sk-SK" sz="1100" dirty="0" err="1">
                <a:latin typeface="+mj-lt"/>
                <a:ea typeface="Microsoft YaHei" pitchFamily="2"/>
                <a:cs typeface="Lucida Sans" pitchFamily="2"/>
              </a:rPr>
              <a:t>Synthetics</a:t>
            </a:r>
            <a:r>
              <a:rPr lang="sk-SK" sz="1100" dirty="0">
                <a:latin typeface="+mj-lt"/>
                <a:ea typeface="Microsoft YaHei" pitchFamily="2"/>
                <a:cs typeface="Lucida Sans" pitchFamily="2"/>
              </a:rPr>
              <a:t>, etc... </a:t>
            </a:r>
            <a:endParaRPr lang="sk-SK" sz="1100" b="0" i="0" u="none" strike="noStrike" kern="1200" spc="0" dirty="0">
              <a:ln>
                <a:noFill/>
              </a:ln>
              <a:latin typeface="+mj-lt"/>
              <a:ea typeface="Microsoft YaHei" pitchFamily="2"/>
              <a:cs typeface="Lucida Sans" pitchFamily="2"/>
            </a:endParaRPr>
          </a:p>
        </p:txBody>
      </p:sp>
      <p:pic>
        <p:nvPicPr>
          <p:cNvPr id="121" name="Picture 4" descr="(icon)">
            <a:extLst>
              <a:ext uri="{FF2B5EF4-FFF2-40B4-BE49-F238E27FC236}">
                <a16:creationId xmlns:a16="http://schemas.microsoft.com/office/drawing/2014/main" id="{198C1EBB-C63F-0DC0-079F-E17AA605D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285" y="3778575"/>
            <a:ext cx="498266" cy="498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" name="Picture 6" descr="(icon)">
            <a:extLst>
              <a:ext uri="{FF2B5EF4-FFF2-40B4-BE49-F238E27FC236}">
                <a16:creationId xmlns:a16="http://schemas.microsoft.com/office/drawing/2014/main" id="{BD7D1A70-E0CA-555B-4D48-30AAB2BB1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915" y="3781629"/>
            <a:ext cx="498266" cy="498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6A867DBB-FA68-DAF1-83E0-B63F4E6C4E64}"/>
              </a:ext>
            </a:extLst>
          </p:cNvPr>
          <p:cNvCxnSpPr>
            <a:cxnSpLocks/>
          </p:cNvCxnSpPr>
          <p:nvPr/>
        </p:nvCxnSpPr>
        <p:spPr>
          <a:xfrm flipV="1">
            <a:off x="2742429" y="5901656"/>
            <a:ext cx="6461542" cy="4431"/>
          </a:xfrm>
          <a:prstGeom prst="line">
            <a:avLst/>
          </a:prstGeom>
          <a:ln w="190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Rectangle 26">
            <a:extLst>
              <a:ext uri="{FF2B5EF4-FFF2-40B4-BE49-F238E27FC236}">
                <a16:creationId xmlns:a16="http://schemas.microsoft.com/office/drawing/2014/main" id="{F2E3176A-B8AA-A5D7-B30B-3D86F868FE7C}"/>
              </a:ext>
            </a:extLst>
          </p:cNvPr>
          <p:cNvSpPr/>
          <p:nvPr/>
        </p:nvSpPr>
        <p:spPr>
          <a:xfrm>
            <a:off x="5152961" y="5177627"/>
            <a:ext cx="2057400" cy="12596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15840">
            <a:solidFill>
              <a:srgbClr val="7AA116"/>
            </a:solidFill>
            <a:custDash>
              <a:ds d="400000" sp="100000"/>
            </a:custDash>
            <a:miter/>
          </a:ln>
        </p:spPr>
        <p:txBody>
          <a:bodyPr vert="horz" wrap="square" lIns="502920" tIns="91440" rIns="90000" bIns="45720" anchor="t" anchorCtr="0" compatLnSpc="0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sk-SK" sz="1000" b="0" i="0" u="none" strike="noStrike" kern="1200" spc="0">
                <a:ln>
                  <a:noFill/>
                </a:ln>
                <a:latin typeface="+mj-lt"/>
                <a:ea typeface="Microsoft YaHei" pitchFamily="2"/>
                <a:cs typeface="Arial" pitchFamily="34"/>
              </a:rPr>
              <a:t>Private subnet</a:t>
            </a:r>
          </a:p>
        </p:txBody>
      </p:sp>
      <p:pic>
        <p:nvPicPr>
          <p:cNvPr id="125" name="Picture 5">
            <a:extLst>
              <a:ext uri="{FF2B5EF4-FFF2-40B4-BE49-F238E27FC236}">
                <a16:creationId xmlns:a16="http://schemas.microsoft.com/office/drawing/2014/main" id="{624E4400-E5AD-BA6E-84F1-94EE3BE6C255}"/>
              </a:ext>
            </a:extLst>
          </p:cNvPr>
          <p:cNvPicPr>
            <a:picLocks noChangeAspect="1"/>
          </p:cNvPicPr>
          <p:nvPr/>
        </p:nvPicPr>
        <p:blipFill>
          <a:blip r:embed="rId16">
            <a:lum/>
            <a:alphaModFix/>
          </a:blip>
          <a:srcRect/>
          <a:stretch>
            <a:fillRect/>
          </a:stretch>
        </p:blipFill>
        <p:spPr>
          <a:xfrm>
            <a:off x="6456161" y="5637707"/>
            <a:ext cx="536760" cy="536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raphic 28">
            <a:extLst>
              <a:ext uri="{FF2B5EF4-FFF2-40B4-BE49-F238E27FC236}">
                <a16:creationId xmlns:a16="http://schemas.microsoft.com/office/drawing/2014/main" id="{3F69AAF0-5A60-15F0-EF3E-C7B9DF14E8F3}"/>
              </a:ext>
            </a:extLst>
          </p:cNvPr>
          <p:cNvPicPr>
            <a:picLocks noChangeAspect="1"/>
          </p:cNvPicPr>
          <p:nvPr/>
        </p:nvPicPr>
        <p:blipFill>
          <a:blip r:embed="rId11">
            <a:lum/>
            <a:alphaModFix/>
          </a:blip>
          <a:srcRect/>
          <a:stretch>
            <a:fillRect/>
          </a:stretch>
        </p:blipFill>
        <p:spPr>
          <a:xfrm>
            <a:off x="5151161" y="5169347"/>
            <a:ext cx="380520" cy="3805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CCC7B1A7-7130-74C1-8B06-25A1BA20B735}"/>
              </a:ext>
            </a:extLst>
          </p:cNvPr>
          <p:cNvCxnSpPr>
            <a:cxnSpLocks/>
            <a:stCxn id="115" idx="3"/>
            <a:endCxn id="125" idx="1"/>
          </p:cNvCxnSpPr>
          <p:nvPr/>
        </p:nvCxnSpPr>
        <p:spPr>
          <a:xfrm>
            <a:off x="2699213" y="5901656"/>
            <a:ext cx="3756948" cy="4431"/>
          </a:xfrm>
          <a:prstGeom prst="line">
            <a:avLst/>
          </a:prstGeom>
          <a:ln w="190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75B0FB91-00C8-F500-E076-0ADD1B0BCFC3}"/>
              </a:ext>
            </a:extLst>
          </p:cNvPr>
          <p:cNvCxnSpPr>
            <a:stCxn id="125" idx="3"/>
          </p:cNvCxnSpPr>
          <p:nvPr/>
        </p:nvCxnSpPr>
        <p:spPr>
          <a:xfrm flipV="1">
            <a:off x="6992921" y="5901656"/>
            <a:ext cx="2211050" cy="4431"/>
          </a:xfrm>
          <a:prstGeom prst="line">
            <a:avLst/>
          </a:prstGeom>
          <a:ln w="190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9" name="Picture 13">
            <a:extLst>
              <a:ext uri="{FF2B5EF4-FFF2-40B4-BE49-F238E27FC236}">
                <a16:creationId xmlns:a16="http://schemas.microsoft.com/office/drawing/2014/main" id="{A29463B0-2C71-9BB2-BDD8-6CD96A172288}"/>
              </a:ext>
            </a:extLst>
          </p:cNvPr>
          <p:cNvPicPr>
            <a:picLocks noChangeAspect="1"/>
          </p:cNvPicPr>
          <p:nvPr/>
        </p:nvPicPr>
        <p:blipFill>
          <a:blip r:embed="rId17">
            <a:lum/>
            <a:alphaModFix/>
          </a:blip>
          <a:srcRect/>
          <a:stretch>
            <a:fillRect/>
          </a:stretch>
        </p:blipFill>
        <p:spPr>
          <a:xfrm>
            <a:off x="7896709" y="5662436"/>
            <a:ext cx="507600" cy="50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TextBox 38">
            <a:extLst>
              <a:ext uri="{FF2B5EF4-FFF2-40B4-BE49-F238E27FC236}">
                <a16:creationId xmlns:a16="http://schemas.microsoft.com/office/drawing/2014/main" id="{19A46928-0295-907E-C6EF-EE09F9691F57}"/>
              </a:ext>
            </a:extLst>
          </p:cNvPr>
          <p:cNvSpPr/>
          <p:nvPr/>
        </p:nvSpPr>
        <p:spPr>
          <a:xfrm>
            <a:off x="7569435" y="6279253"/>
            <a:ext cx="1480679" cy="16081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sk-SK" sz="1100" b="0" i="0" u="none" strike="noStrike" kern="1200" spc="0" dirty="0" err="1">
                <a:ln>
                  <a:noFill/>
                </a:ln>
                <a:latin typeface="+mj-lt"/>
                <a:ea typeface="Microsoft YaHei" pitchFamily="2"/>
                <a:cs typeface="Lucida Sans" pitchFamily="2"/>
              </a:rPr>
              <a:t>Transit</a:t>
            </a:r>
            <a:r>
              <a:rPr lang="sk-SK" sz="1100" b="0" i="0" u="none" strike="noStrike" kern="1200" spc="0" dirty="0">
                <a:ln>
                  <a:noFill/>
                </a:ln>
                <a:latin typeface="+mj-lt"/>
                <a:ea typeface="Microsoft YaHei" pitchFamily="2"/>
                <a:cs typeface="Lucida Sans" pitchFamily="2"/>
              </a:rPr>
              <a:t> </a:t>
            </a:r>
            <a:r>
              <a:rPr lang="sk-SK" sz="1100" b="0" i="0" u="none" strike="noStrike" kern="1200" spc="0" dirty="0" err="1">
                <a:ln>
                  <a:noFill/>
                </a:ln>
                <a:latin typeface="+mj-lt"/>
                <a:ea typeface="Microsoft YaHei" pitchFamily="2"/>
                <a:cs typeface="Lucida Sans" pitchFamily="2"/>
              </a:rPr>
              <a:t>Gateway</a:t>
            </a:r>
            <a:endParaRPr lang="sk-SK" sz="1100" b="0" i="0" u="none" strike="noStrike" kern="1200" spc="0" dirty="0">
              <a:ln>
                <a:noFill/>
              </a:ln>
              <a:latin typeface="+mj-lt"/>
              <a:ea typeface="Microsoft YaHei" pitchFamily="2"/>
              <a:cs typeface="Lucida Sans" pitchFamily="2"/>
            </a:endParaRPr>
          </a:p>
        </p:txBody>
      </p:sp>
      <p:sp>
        <p:nvSpPr>
          <p:cNvPr id="131" name="TextBox 39">
            <a:extLst>
              <a:ext uri="{FF2B5EF4-FFF2-40B4-BE49-F238E27FC236}">
                <a16:creationId xmlns:a16="http://schemas.microsoft.com/office/drawing/2014/main" id="{4543C8A7-CA51-82B8-C583-39F53D6A8360}"/>
              </a:ext>
            </a:extLst>
          </p:cNvPr>
          <p:cNvSpPr/>
          <p:nvPr/>
        </p:nvSpPr>
        <p:spPr>
          <a:xfrm>
            <a:off x="6002104" y="6199210"/>
            <a:ext cx="1444873" cy="16081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sk-SK" sz="1100" b="0" i="0" u="none" strike="noStrike" kern="1200" spc="0" dirty="0" err="1">
                <a:ln>
                  <a:noFill/>
                </a:ln>
                <a:latin typeface="+mj-lt"/>
                <a:ea typeface="Microsoft YaHei" pitchFamily="2"/>
                <a:cs typeface="Lucida Sans" pitchFamily="2"/>
              </a:rPr>
              <a:t>Transit</a:t>
            </a:r>
            <a:r>
              <a:rPr lang="sk-SK" sz="1100" b="0" i="0" u="none" strike="noStrike" kern="1200" spc="0" dirty="0">
                <a:ln>
                  <a:noFill/>
                </a:ln>
                <a:latin typeface="+mj-lt"/>
                <a:ea typeface="Microsoft YaHei" pitchFamily="2"/>
                <a:cs typeface="Lucida Sans" pitchFamily="2"/>
              </a:rPr>
              <a:t> </a:t>
            </a:r>
            <a:r>
              <a:rPr lang="sk-SK" sz="1100" b="0" i="0" u="none" strike="noStrike" kern="1200" spc="0" dirty="0" err="1">
                <a:ln>
                  <a:noFill/>
                </a:ln>
                <a:latin typeface="+mj-lt"/>
                <a:ea typeface="Microsoft YaHei" pitchFamily="2"/>
                <a:cs typeface="Lucida Sans" pitchFamily="2"/>
              </a:rPr>
              <a:t>Gateway</a:t>
            </a:r>
            <a:r>
              <a:rPr lang="sk-SK" sz="1100" b="0" i="0" u="none" strike="noStrike" kern="1200" spc="0" dirty="0">
                <a:ln>
                  <a:noFill/>
                </a:ln>
                <a:latin typeface="+mj-lt"/>
                <a:ea typeface="Microsoft YaHei" pitchFamily="2"/>
                <a:cs typeface="Lucida Sans" pitchFamily="2"/>
              </a:rPr>
              <a:t> </a:t>
            </a:r>
            <a:r>
              <a:rPr lang="sk-SK" sz="1100" b="0" i="0" u="none" strike="noStrike" kern="1200" spc="0" dirty="0" err="1">
                <a:ln>
                  <a:noFill/>
                </a:ln>
                <a:latin typeface="+mj-lt"/>
                <a:ea typeface="Microsoft YaHei" pitchFamily="2"/>
                <a:cs typeface="Lucida Sans" pitchFamily="2"/>
              </a:rPr>
              <a:t>att</a:t>
            </a:r>
            <a:r>
              <a:rPr lang="sk-SK" sz="1100" b="0" i="0" u="none" strike="noStrike" kern="1200" spc="0" dirty="0">
                <a:ln>
                  <a:noFill/>
                </a:ln>
                <a:latin typeface="+mj-lt"/>
                <a:ea typeface="Microsoft YaHei" pitchFamily="2"/>
                <a:cs typeface="Lucida Sans" pitchFamily="2"/>
              </a:rPr>
              <a:t>.</a:t>
            </a:r>
          </a:p>
        </p:txBody>
      </p:sp>
      <p:sp>
        <p:nvSpPr>
          <p:cNvPr id="4" name="Untertitel 2">
            <a:extLst>
              <a:ext uri="{FF2B5EF4-FFF2-40B4-BE49-F238E27FC236}">
                <a16:creationId xmlns:a16="http://schemas.microsoft.com/office/drawing/2014/main" id="{E74E0341-A5BD-4A27-D45C-53ABAF4FFA86}"/>
              </a:ext>
            </a:extLst>
          </p:cNvPr>
          <p:cNvSpPr txBox="1">
            <a:spLocks/>
          </p:cNvSpPr>
          <p:nvPr/>
        </p:nvSpPr>
        <p:spPr bwMode="gray">
          <a:xfrm>
            <a:off x="0" y="6480000"/>
            <a:ext cx="12192000" cy="378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6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0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TeleNeo Office ExtraBold"/>
                <a:ea typeface="+mn-ea"/>
                <a:cs typeface="+mn-cs"/>
              </a:rPr>
              <a:t>More on network security | Michl Salanci | Deutsche Telekom Systems Solutions Slovakia | AWS Community Days Switzerland | 27. 6. 2024</a:t>
            </a:r>
          </a:p>
        </p:txBody>
      </p:sp>
    </p:spTree>
    <p:extLst>
      <p:ext uri="{BB962C8B-B14F-4D97-AF65-F5344CB8AC3E}">
        <p14:creationId xmlns:p14="http://schemas.microsoft.com/office/powerpoint/2010/main" val="256146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7407E-6 L -0.2319 -0.4358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02" y="-2180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0.05989 -0.487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-2437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61 -0.00996 L 0.44114 0.0550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88" y="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31" grpId="0"/>
      <p:bldP spid="46" grpId="0" animBg="1"/>
      <p:bldP spid="48" grpId="0" animBg="1"/>
      <p:bldP spid="51" grpId="0"/>
      <p:bldP spid="66" grpId="0" animBg="1"/>
      <p:bldP spid="72" grpId="0" animBg="1"/>
      <p:bldP spid="75" grpId="0"/>
      <p:bldP spid="76" grpId="0" animBg="1"/>
      <p:bldP spid="79" grpId="0"/>
      <p:bldP spid="80" grpId="0" animBg="1"/>
      <p:bldP spid="98" grpId="0"/>
      <p:bldP spid="99" grpId="0" animBg="1"/>
      <p:bldP spid="102" grpId="0"/>
      <p:bldP spid="111" grpId="0" animBg="1"/>
      <p:bldP spid="113" grpId="0"/>
      <p:bldP spid="114" grpId="0"/>
      <p:bldP spid="117" grpId="0" animBg="1"/>
      <p:bldP spid="120" grpId="0"/>
      <p:bldP spid="124" grpId="0" animBg="1"/>
      <p:bldP spid="130" grpId="0"/>
      <p:bldP spid="13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imple background Stock Images - Search Stock Images on Everypixel">
            <a:extLst>
              <a:ext uri="{FF2B5EF4-FFF2-40B4-BE49-F238E27FC236}">
                <a16:creationId xmlns:a16="http://schemas.microsoft.com/office/drawing/2014/main" id="{9A5BF201-B472-FED4-4E12-C333C723B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879928-A044-5A1C-5A08-87543205B12E}"/>
              </a:ext>
            </a:extLst>
          </p:cNvPr>
          <p:cNvSpPr txBox="1"/>
          <p:nvPr/>
        </p:nvSpPr>
        <p:spPr>
          <a:xfrm>
            <a:off x="1159099" y="139091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44000" indent="-144000" algn="l"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</a:pPr>
            <a:endParaRPr lang="en-SK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E0053A9F-4947-02EB-100E-EF5DDD538ABA}"/>
              </a:ext>
            </a:extLst>
          </p:cNvPr>
          <p:cNvSpPr txBox="1">
            <a:spLocks/>
          </p:cNvSpPr>
          <p:nvPr/>
        </p:nvSpPr>
        <p:spPr bwMode="gray">
          <a:xfrm>
            <a:off x="7588450" y="2325950"/>
            <a:ext cx="4758295" cy="241362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Building the images</a:t>
            </a:r>
          </a:p>
          <a:p>
            <a:endParaRPr lang="en-US" sz="2400" dirty="0"/>
          </a:p>
          <a:p>
            <a:r>
              <a:rPr lang="en-US" sz="2400" dirty="0"/>
              <a:t>Introducing fluentbit</a:t>
            </a:r>
          </a:p>
          <a:p>
            <a:endParaRPr lang="en-US" sz="2400" dirty="0"/>
          </a:p>
          <a:p>
            <a:r>
              <a:rPr lang="en-US" sz="2400" dirty="0"/>
              <a:t>Setting up the squid</a:t>
            </a:r>
          </a:p>
          <a:p>
            <a:endParaRPr lang="en-US" sz="2400" dirty="0"/>
          </a:p>
          <a:p>
            <a:r>
              <a:rPr lang="en-US" sz="2400" strike="sngStrike" dirty="0"/>
              <a:t>Rule example</a:t>
            </a:r>
          </a:p>
          <a:p>
            <a:endParaRPr lang="en-US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1C62EA-63F6-C2A0-C828-303CD385126B}"/>
              </a:ext>
            </a:extLst>
          </p:cNvPr>
          <p:cNvSpPr/>
          <p:nvPr/>
        </p:nvSpPr>
        <p:spPr>
          <a:xfrm>
            <a:off x="-1069145" y="1103586"/>
            <a:ext cx="6949440" cy="422515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SK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2077CFC-0127-4274-A937-420CEE5B7D5A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0" y="3068999"/>
            <a:ext cx="5880295" cy="1670579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Explitit proxy setup</a:t>
            </a:r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06148325-1A2F-36C2-CA7D-75D2FE337B12}"/>
              </a:ext>
            </a:extLst>
          </p:cNvPr>
          <p:cNvSpPr txBox="1">
            <a:spLocks/>
          </p:cNvSpPr>
          <p:nvPr/>
        </p:nvSpPr>
        <p:spPr bwMode="gray">
          <a:xfrm>
            <a:off x="0" y="6480000"/>
            <a:ext cx="12192000" cy="378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6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0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TeleNeo Office ExtraBold"/>
                <a:ea typeface="+mn-ea"/>
                <a:cs typeface="+mn-cs"/>
              </a:rPr>
              <a:t>More on network security | Michl Salanci | Deutsche Telekom Systems Solutions Slovakia | AWS Community Days Switzerland | 27. 6. 2024</a:t>
            </a:r>
          </a:p>
        </p:txBody>
      </p:sp>
    </p:spTree>
    <p:extLst>
      <p:ext uri="{BB962C8B-B14F-4D97-AF65-F5344CB8AC3E}">
        <p14:creationId xmlns:p14="http://schemas.microsoft.com/office/powerpoint/2010/main" val="36289170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Simple background Stock Images - Search Stock Images on Everypixel">
            <a:extLst>
              <a:ext uri="{FF2B5EF4-FFF2-40B4-BE49-F238E27FC236}">
                <a16:creationId xmlns:a16="http://schemas.microsoft.com/office/drawing/2014/main" id="{FCC8CB45-5A2F-BA8B-6840-E98481299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121" y="17896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33">
            <a:extLst>
              <a:ext uri="{FF2B5EF4-FFF2-40B4-BE49-F238E27FC236}">
                <a16:creationId xmlns:a16="http://schemas.microsoft.com/office/drawing/2014/main" id="{BE87D8EF-4467-6D54-8FAE-A5D00B6F3FE7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903872" y="3142556"/>
            <a:ext cx="1196108" cy="1153324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B89AEA6A-5345-C3A6-2505-847BC78FDF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8243" y="3142556"/>
            <a:ext cx="1196108" cy="1161478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  <p:sp>
        <p:nvSpPr>
          <p:cNvPr id="111" name="Graphic 4">
            <a:extLst>
              <a:ext uri="{FF2B5EF4-FFF2-40B4-BE49-F238E27FC236}">
                <a16:creationId xmlns:a16="http://schemas.microsoft.com/office/drawing/2014/main" id="{BF3A1B64-1037-29FB-C5F6-A50CCF973DDD}"/>
              </a:ext>
            </a:extLst>
          </p:cNvPr>
          <p:cNvSpPr/>
          <p:nvPr/>
        </p:nvSpPr>
        <p:spPr>
          <a:xfrm>
            <a:off x="903872" y="1581488"/>
            <a:ext cx="2579304" cy="1289854"/>
          </a:xfrm>
          <a:custGeom>
            <a:avLst/>
            <a:gdLst>
              <a:gd name="connsiteX0" fmla="*/ 500529 w 599298"/>
              <a:gd name="connsiteY0" fmla="*/ 337049 h 400905"/>
              <a:gd name="connsiteX1" fmla="*/ 527787 w 599298"/>
              <a:gd name="connsiteY1" fmla="*/ 337049 h 400905"/>
              <a:gd name="connsiteX2" fmla="*/ 527787 w 599298"/>
              <a:gd name="connsiteY2" fmla="*/ 63871 h 400905"/>
              <a:gd name="connsiteX3" fmla="*/ 500529 w 599298"/>
              <a:gd name="connsiteY3" fmla="*/ 63871 h 400905"/>
              <a:gd name="connsiteX4" fmla="*/ 500529 w 599298"/>
              <a:gd name="connsiteY4" fmla="*/ 337049 h 400905"/>
              <a:gd name="connsiteX5" fmla="*/ 429031 w 599298"/>
              <a:gd name="connsiteY5" fmla="*/ 337049 h 400905"/>
              <a:gd name="connsiteX6" fmla="*/ 456289 w 599298"/>
              <a:gd name="connsiteY6" fmla="*/ 337049 h 400905"/>
              <a:gd name="connsiteX7" fmla="*/ 456289 w 599298"/>
              <a:gd name="connsiteY7" fmla="*/ 63871 h 400905"/>
              <a:gd name="connsiteX8" fmla="*/ 429031 w 599298"/>
              <a:gd name="connsiteY8" fmla="*/ 63871 h 400905"/>
              <a:gd name="connsiteX9" fmla="*/ 429031 w 599298"/>
              <a:gd name="connsiteY9" fmla="*/ 337049 h 400905"/>
              <a:gd name="connsiteX10" fmla="*/ 357519 w 599298"/>
              <a:gd name="connsiteY10" fmla="*/ 337049 h 400905"/>
              <a:gd name="connsiteX11" fmla="*/ 384777 w 599298"/>
              <a:gd name="connsiteY11" fmla="*/ 337049 h 400905"/>
              <a:gd name="connsiteX12" fmla="*/ 384777 w 599298"/>
              <a:gd name="connsiteY12" fmla="*/ 63871 h 400905"/>
              <a:gd name="connsiteX13" fmla="*/ 357519 w 599298"/>
              <a:gd name="connsiteY13" fmla="*/ 63871 h 400905"/>
              <a:gd name="connsiteX14" fmla="*/ 357519 w 599298"/>
              <a:gd name="connsiteY14" fmla="*/ 337049 h 400905"/>
              <a:gd name="connsiteX15" fmla="*/ 286020 w 599298"/>
              <a:gd name="connsiteY15" fmla="*/ 337049 h 400905"/>
              <a:gd name="connsiteX16" fmla="*/ 313279 w 599298"/>
              <a:gd name="connsiteY16" fmla="*/ 337049 h 400905"/>
              <a:gd name="connsiteX17" fmla="*/ 313279 w 599298"/>
              <a:gd name="connsiteY17" fmla="*/ 63871 h 400905"/>
              <a:gd name="connsiteX18" fmla="*/ 286020 w 599298"/>
              <a:gd name="connsiteY18" fmla="*/ 63871 h 400905"/>
              <a:gd name="connsiteX19" fmla="*/ 286020 w 599298"/>
              <a:gd name="connsiteY19" fmla="*/ 337049 h 400905"/>
              <a:gd name="connsiteX20" fmla="*/ 214508 w 599298"/>
              <a:gd name="connsiteY20" fmla="*/ 337049 h 400905"/>
              <a:gd name="connsiteX21" fmla="*/ 241767 w 599298"/>
              <a:gd name="connsiteY21" fmla="*/ 337049 h 400905"/>
              <a:gd name="connsiteX22" fmla="*/ 241767 w 599298"/>
              <a:gd name="connsiteY22" fmla="*/ 63871 h 400905"/>
              <a:gd name="connsiteX23" fmla="*/ 214508 w 599298"/>
              <a:gd name="connsiteY23" fmla="*/ 63871 h 400905"/>
              <a:gd name="connsiteX24" fmla="*/ 214508 w 599298"/>
              <a:gd name="connsiteY24" fmla="*/ 337049 h 400905"/>
              <a:gd name="connsiteX25" fmla="*/ 143010 w 599298"/>
              <a:gd name="connsiteY25" fmla="*/ 337049 h 400905"/>
              <a:gd name="connsiteX26" fmla="*/ 170268 w 599298"/>
              <a:gd name="connsiteY26" fmla="*/ 337049 h 400905"/>
              <a:gd name="connsiteX27" fmla="*/ 170268 w 599298"/>
              <a:gd name="connsiteY27" fmla="*/ 63871 h 400905"/>
              <a:gd name="connsiteX28" fmla="*/ 143010 w 599298"/>
              <a:gd name="connsiteY28" fmla="*/ 63871 h 400905"/>
              <a:gd name="connsiteX29" fmla="*/ 143010 w 599298"/>
              <a:gd name="connsiteY29" fmla="*/ 337049 h 400905"/>
              <a:gd name="connsiteX30" fmla="*/ 71498 w 599298"/>
              <a:gd name="connsiteY30" fmla="*/ 337049 h 400905"/>
              <a:gd name="connsiteX31" fmla="*/ 98756 w 599298"/>
              <a:gd name="connsiteY31" fmla="*/ 337049 h 400905"/>
              <a:gd name="connsiteX32" fmla="*/ 98756 w 599298"/>
              <a:gd name="connsiteY32" fmla="*/ 63871 h 400905"/>
              <a:gd name="connsiteX33" fmla="*/ 71498 w 599298"/>
              <a:gd name="connsiteY33" fmla="*/ 63871 h 400905"/>
              <a:gd name="connsiteX34" fmla="*/ 71498 w 599298"/>
              <a:gd name="connsiteY34" fmla="*/ 337049 h 400905"/>
              <a:gd name="connsiteX35" fmla="*/ 27245 w 599298"/>
              <a:gd name="connsiteY35" fmla="*/ 372506 h 400905"/>
              <a:gd name="connsiteX36" fmla="*/ 572041 w 599298"/>
              <a:gd name="connsiteY36" fmla="*/ 372506 h 400905"/>
              <a:gd name="connsiteX37" fmla="*/ 572041 w 599298"/>
              <a:gd name="connsiteY37" fmla="*/ 28414 h 400905"/>
              <a:gd name="connsiteX38" fmla="*/ 27245 w 599298"/>
              <a:gd name="connsiteY38" fmla="*/ 28414 h 400905"/>
              <a:gd name="connsiteX39" fmla="*/ 27245 w 599298"/>
              <a:gd name="connsiteY39" fmla="*/ 372506 h 400905"/>
              <a:gd name="connsiteX40" fmla="*/ 585670 w 599298"/>
              <a:gd name="connsiteY40" fmla="*/ 0 h 400905"/>
              <a:gd name="connsiteX41" fmla="*/ 13629 w 599298"/>
              <a:gd name="connsiteY41" fmla="*/ 0 h 400905"/>
              <a:gd name="connsiteX42" fmla="*/ 0 w 599298"/>
              <a:gd name="connsiteY42" fmla="*/ 14200 h 400905"/>
              <a:gd name="connsiteX43" fmla="*/ 0 w 599298"/>
              <a:gd name="connsiteY43" fmla="*/ 386706 h 400905"/>
              <a:gd name="connsiteX44" fmla="*/ 13629 w 599298"/>
              <a:gd name="connsiteY44" fmla="*/ 400906 h 400905"/>
              <a:gd name="connsiteX45" fmla="*/ 585670 w 599298"/>
              <a:gd name="connsiteY45" fmla="*/ 400906 h 400905"/>
              <a:gd name="connsiteX46" fmla="*/ 599299 w 599298"/>
              <a:gd name="connsiteY46" fmla="*/ 386706 h 400905"/>
              <a:gd name="connsiteX47" fmla="*/ 599299 w 599298"/>
              <a:gd name="connsiteY47" fmla="*/ 14200 h 400905"/>
              <a:gd name="connsiteX48" fmla="*/ 585670 w 599298"/>
              <a:gd name="connsiteY48" fmla="*/ 0 h 400905"/>
              <a:gd name="connsiteX49" fmla="*/ 585670 w 599298"/>
              <a:gd name="connsiteY49" fmla="*/ 0 h 400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599298" h="400905">
                <a:moveTo>
                  <a:pt x="500529" y="337049"/>
                </a:moveTo>
                <a:lnTo>
                  <a:pt x="527787" y="337049"/>
                </a:lnTo>
                <a:lnTo>
                  <a:pt x="527787" y="63871"/>
                </a:lnTo>
                <a:lnTo>
                  <a:pt x="500529" y="63871"/>
                </a:lnTo>
                <a:lnTo>
                  <a:pt x="500529" y="337049"/>
                </a:lnTo>
                <a:close/>
                <a:moveTo>
                  <a:pt x="429031" y="337049"/>
                </a:moveTo>
                <a:lnTo>
                  <a:pt x="456289" y="337049"/>
                </a:lnTo>
                <a:lnTo>
                  <a:pt x="456289" y="63871"/>
                </a:lnTo>
                <a:lnTo>
                  <a:pt x="429031" y="63871"/>
                </a:lnTo>
                <a:lnTo>
                  <a:pt x="429031" y="337049"/>
                </a:lnTo>
                <a:close/>
                <a:moveTo>
                  <a:pt x="357519" y="337049"/>
                </a:moveTo>
                <a:lnTo>
                  <a:pt x="384777" y="337049"/>
                </a:lnTo>
                <a:lnTo>
                  <a:pt x="384777" y="63871"/>
                </a:lnTo>
                <a:lnTo>
                  <a:pt x="357519" y="63871"/>
                </a:lnTo>
                <a:lnTo>
                  <a:pt x="357519" y="337049"/>
                </a:lnTo>
                <a:close/>
                <a:moveTo>
                  <a:pt x="286020" y="337049"/>
                </a:moveTo>
                <a:lnTo>
                  <a:pt x="313279" y="337049"/>
                </a:lnTo>
                <a:lnTo>
                  <a:pt x="313279" y="63871"/>
                </a:lnTo>
                <a:lnTo>
                  <a:pt x="286020" y="63871"/>
                </a:lnTo>
                <a:lnTo>
                  <a:pt x="286020" y="337049"/>
                </a:lnTo>
                <a:close/>
                <a:moveTo>
                  <a:pt x="214508" y="337049"/>
                </a:moveTo>
                <a:lnTo>
                  <a:pt x="241767" y="337049"/>
                </a:lnTo>
                <a:lnTo>
                  <a:pt x="241767" y="63871"/>
                </a:lnTo>
                <a:lnTo>
                  <a:pt x="214508" y="63871"/>
                </a:lnTo>
                <a:lnTo>
                  <a:pt x="214508" y="337049"/>
                </a:lnTo>
                <a:close/>
                <a:moveTo>
                  <a:pt x="143010" y="337049"/>
                </a:moveTo>
                <a:lnTo>
                  <a:pt x="170268" y="337049"/>
                </a:lnTo>
                <a:lnTo>
                  <a:pt x="170268" y="63871"/>
                </a:lnTo>
                <a:lnTo>
                  <a:pt x="143010" y="63871"/>
                </a:lnTo>
                <a:lnTo>
                  <a:pt x="143010" y="337049"/>
                </a:lnTo>
                <a:close/>
                <a:moveTo>
                  <a:pt x="71498" y="337049"/>
                </a:moveTo>
                <a:lnTo>
                  <a:pt x="98756" y="337049"/>
                </a:lnTo>
                <a:lnTo>
                  <a:pt x="98756" y="63871"/>
                </a:lnTo>
                <a:lnTo>
                  <a:pt x="71498" y="63871"/>
                </a:lnTo>
                <a:lnTo>
                  <a:pt x="71498" y="337049"/>
                </a:lnTo>
                <a:close/>
                <a:moveTo>
                  <a:pt x="27245" y="372506"/>
                </a:moveTo>
                <a:lnTo>
                  <a:pt x="572041" y="372506"/>
                </a:lnTo>
                <a:lnTo>
                  <a:pt x="572041" y="28414"/>
                </a:lnTo>
                <a:lnTo>
                  <a:pt x="27245" y="28414"/>
                </a:lnTo>
                <a:lnTo>
                  <a:pt x="27245" y="372506"/>
                </a:lnTo>
                <a:close/>
                <a:moveTo>
                  <a:pt x="585670" y="0"/>
                </a:moveTo>
                <a:lnTo>
                  <a:pt x="13629" y="0"/>
                </a:lnTo>
                <a:cubicBezTo>
                  <a:pt x="6092" y="0"/>
                  <a:pt x="0" y="6362"/>
                  <a:pt x="0" y="14200"/>
                </a:cubicBezTo>
                <a:lnTo>
                  <a:pt x="0" y="386706"/>
                </a:lnTo>
                <a:cubicBezTo>
                  <a:pt x="0" y="394544"/>
                  <a:pt x="6092" y="400906"/>
                  <a:pt x="13629" y="400906"/>
                </a:cubicBezTo>
                <a:lnTo>
                  <a:pt x="585670" y="400906"/>
                </a:lnTo>
                <a:cubicBezTo>
                  <a:pt x="593207" y="400906"/>
                  <a:pt x="599299" y="394544"/>
                  <a:pt x="599299" y="386706"/>
                </a:cubicBezTo>
                <a:lnTo>
                  <a:pt x="599299" y="14200"/>
                </a:lnTo>
                <a:cubicBezTo>
                  <a:pt x="599299" y="6362"/>
                  <a:pt x="593207" y="0"/>
                  <a:pt x="585670" y="0"/>
                </a:cubicBezTo>
                <a:lnTo>
                  <a:pt x="585670" y="0"/>
                </a:lnTo>
                <a:close/>
              </a:path>
            </a:pathLst>
          </a:custGeom>
          <a:solidFill>
            <a:srgbClr val="262626"/>
          </a:solidFill>
          <a:ln w="13494" cap="flat">
            <a:noFill/>
            <a:prstDash val="solid"/>
            <a:miter/>
          </a:ln>
        </p:spPr>
        <p:txBody>
          <a:bodyPr rtlCol="0" anchor="ctr"/>
          <a:lstStyle/>
          <a:p>
            <a:endParaRPr lang="en-SK"/>
          </a:p>
        </p:txBody>
      </p:sp>
      <p:sp>
        <p:nvSpPr>
          <p:cNvPr id="108" name="TextBox 11">
            <a:extLst>
              <a:ext uri="{FF2B5EF4-FFF2-40B4-BE49-F238E27FC236}">
                <a16:creationId xmlns:a16="http://schemas.microsoft.com/office/drawing/2014/main" id="{9DCA3F7B-B034-5A6C-00DB-BAA099BBB0D5}"/>
              </a:ext>
            </a:extLst>
          </p:cNvPr>
          <p:cNvSpPr/>
          <p:nvPr/>
        </p:nvSpPr>
        <p:spPr>
          <a:xfrm>
            <a:off x="836830" y="4528335"/>
            <a:ext cx="1730789" cy="28180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  <a:prstDash val="solid"/>
          </a:ln>
        </p:spPr>
        <p:txBody>
          <a:bodyPr vert="horz" wrap="square" lIns="0" tIns="0" rIns="0" bIns="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sk-SK" b="0" i="0" u="none" strike="noStrike" kern="1200" spc="0" dirty="0" err="1">
                <a:ln>
                  <a:noFill/>
                </a:ln>
                <a:latin typeface="Amazon Ember" pitchFamily="18"/>
                <a:ea typeface="Microsoft YaHei" pitchFamily="2"/>
                <a:cs typeface="Lucida Sans" pitchFamily="2"/>
              </a:rPr>
              <a:t>Whitelist.txt</a:t>
            </a:r>
            <a:endParaRPr lang="sk-SK" b="0" i="0" u="none" strike="noStrike" kern="1200" spc="0" dirty="0">
              <a:ln>
                <a:noFill/>
              </a:ln>
              <a:latin typeface="Amazon Ember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5959B5EC-C6A4-CD5B-65F5-573656C01F31}"/>
              </a:ext>
            </a:extLst>
          </p:cNvPr>
          <p:cNvSpPr/>
          <p:nvPr/>
        </p:nvSpPr>
        <p:spPr>
          <a:xfrm>
            <a:off x="5743575" y="-214313"/>
            <a:ext cx="6538631" cy="7286625"/>
          </a:xfrm>
          <a:prstGeom prst="rect">
            <a:avLst/>
          </a:prstGeom>
          <a:solidFill>
            <a:srgbClr val="1E1E1E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SK"/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C4456D82-4A58-9188-85BD-FB3F349230C6}"/>
              </a:ext>
            </a:extLst>
          </p:cNvPr>
          <p:cNvSpPr txBox="1"/>
          <p:nvPr/>
        </p:nvSpPr>
        <p:spPr>
          <a:xfrm>
            <a:off x="6074288" y="766731"/>
            <a:ext cx="6207918" cy="5478423"/>
          </a:xfrm>
          <a:prstGeom prst="rect">
            <a:avLst/>
          </a:prstGeom>
          <a:solidFill>
            <a:srgbClr val="1E1E1E"/>
          </a:solidFill>
        </p:spPr>
        <p:txBody>
          <a:bodyPr wrap="square">
            <a:spAutoFit/>
          </a:bodyPr>
          <a:lstStyle/>
          <a:p>
            <a:r>
              <a:rPr lang="en-GB" sz="1000" b="0">
                <a:solidFill>
                  <a:srgbClr val="C586C0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FROM</a:t>
            </a:r>
            <a:r>
              <a:rPr lang="en-GB" sz="1000" b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</a:t>
            </a:r>
            <a:r>
              <a:rPr lang="en-GB" sz="1000" b="0">
                <a:solidFill>
                  <a:srgbClr val="4EC9B0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ubuntu</a:t>
            </a:r>
            <a:endParaRPr lang="en-GB" sz="1000" b="0">
              <a:solidFill>
                <a:srgbClr val="D4D4D4"/>
              </a:solidFill>
              <a:effectLst/>
              <a:highlight>
                <a:srgbClr val="1E1E1E"/>
              </a:highlight>
              <a:latin typeface="Menlo" panose="020B0609030804020204" pitchFamily="49" charset="0"/>
            </a:endParaRPr>
          </a:p>
          <a:p>
            <a:br>
              <a:rPr lang="en-GB" sz="1000" b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</a:br>
            <a:r>
              <a:rPr lang="en-GB" sz="1000" b="0">
                <a:solidFill>
                  <a:srgbClr val="C586C0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ENV</a:t>
            </a:r>
            <a:r>
              <a:rPr lang="en-GB" sz="1000" b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</a:t>
            </a:r>
            <a:r>
              <a:rPr lang="en-GB" sz="1000" b="0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SQUID_CACHE_DIR</a:t>
            </a:r>
            <a:r>
              <a:rPr lang="en-GB" sz="1000" b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=</a:t>
            </a:r>
            <a:r>
              <a:rPr lang="en-GB" sz="1000" b="0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/var/spool/squid</a:t>
            </a:r>
            <a:r>
              <a:rPr lang="en-GB" sz="1000" b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</a:t>
            </a:r>
            <a:r>
              <a:rPr lang="en-GB" sz="1000" b="0">
                <a:solidFill>
                  <a:srgbClr val="569CD6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\</a:t>
            </a:r>
            <a:endParaRPr lang="en-GB" sz="1000" b="0">
              <a:solidFill>
                <a:srgbClr val="D4D4D4"/>
              </a:solidFill>
              <a:effectLst/>
              <a:highlight>
                <a:srgbClr val="1E1E1E"/>
              </a:highlight>
              <a:latin typeface="Menlo" panose="020B0609030804020204" pitchFamily="49" charset="0"/>
            </a:endParaRPr>
          </a:p>
          <a:p>
            <a:r>
              <a:rPr lang="en-GB" sz="1000" b="0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SQUID_LOG_DIR</a:t>
            </a:r>
            <a:r>
              <a:rPr lang="en-GB" sz="1000" b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=</a:t>
            </a:r>
            <a:r>
              <a:rPr lang="en-GB" sz="1000" b="0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/var/log/squid</a:t>
            </a:r>
            <a:r>
              <a:rPr lang="en-GB" sz="1000" b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</a:t>
            </a:r>
            <a:r>
              <a:rPr lang="en-GB" sz="1000" b="0">
                <a:solidFill>
                  <a:srgbClr val="569CD6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\</a:t>
            </a:r>
            <a:endParaRPr lang="en-GB" sz="1000" b="0">
              <a:solidFill>
                <a:srgbClr val="D4D4D4"/>
              </a:solidFill>
              <a:effectLst/>
              <a:highlight>
                <a:srgbClr val="1E1E1E"/>
              </a:highlight>
              <a:latin typeface="Menlo" panose="020B0609030804020204" pitchFamily="49" charset="0"/>
            </a:endParaRPr>
          </a:p>
          <a:p>
            <a:r>
              <a:rPr lang="en-GB" sz="1000" b="0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SQUID_USER</a:t>
            </a:r>
            <a:r>
              <a:rPr lang="en-GB" sz="1000" b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=</a:t>
            </a:r>
            <a:r>
              <a:rPr lang="en-GB" sz="1000" b="0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proxy</a:t>
            </a:r>
            <a:endParaRPr lang="en-GB" sz="1000" b="0">
              <a:solidFill>
                <a:srgbClr val="D4D4D4"/>
              </a:solidFill>
              <a:effectLst/>
              <a:highlight>
                <a:srgbClr val="1E1E1E"/>
              </a:highlight>
              <a:latin typeface="Menlo" panose="020B0609030804020204" pitchFamily="49" charset="0"/>
            </a:endParaRPr>
          </a:p>
          <a:p>
            <a:br>
              <a:rPr lang="en-GB" sz="1000" b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</a:br>
            <a:r>
              <a:rPr lang="en-GB" sz="1000" b="0">
                <a:solidFill>
                  <a:srgbClr val="6A9955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# update ubuntu and install squid</a:t>
            </a:r>
            <a:endParaRPr lang="en-GB" sz="1000" b="0">
              <a:solidFill>
                <a:srgbClr val="D4D4D4"/>
              </a:solidFill>
              <a:effectLst/>
              <a:highlight>
                <a:srgbClr val="1E1E1E"/>
              </a:highlight>
              <a:latin typeface="Menlo" panose="020B0609030804020204" pitchFamily="49" charset="0"/>
            </a:endParaRPr>
          </a:p>
          <a:p>
            <a:r>
              <a:rPr lang="en-GB" sz="1000" b="0">
                <a:solidFill>
                  <a:srgbClr val="C586C0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RUN</a:t>
            </a:r>
            <a:r>
              <a:rPr lang="en-GB" sz="1000" b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</a:t>
            </a:r>
            <a:r>
              <a:rPr lang="en-GB" sz="1000" b="0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apt-get</a:t>
            </a:r>
            <a:r>
              <a:rPr lang="en-GB" sz="1000" b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</a:t>
            </a:r>
            <a:r>
              <a:rPr lang="en-GB" sz="1000" b="0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update</a:t>
            </a:r>
            <a:r>
              <a:rPr lang="en-GB" sz="1000" b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</a:t>
            </a:r>
            <a:r>
              <a:rPr lang="en-GB" sz="1000" b="0">
                <a:solidFill>
                  <a:srgbClr val="569CD6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\</a:t>
            </a:r>
            <a:endParaRPr lang="en-GB" sz="1000" b="0">
              <a:solidFill>
                <a:srgbClr val="D4D4D4"/>
              </a:solidFill>
              <a:effectLst/>
              <a:highlight>
                <a:srgbClr val="1E1E1E"/>
              </a:highlight>
              <a:latin typeface="Menlo" panose="020B0609030804020204" pitchFamily="49" charset="0"/>
            </a:endParaRPr>
          </a:p>
          <a:p>
            <a:r>
              <a:rPr lang="en-GB" sz="1000" b="0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   &amp;&amp;</a:t>
            </a:r>
            <a:r>
              <a:rPr lang="en-GB" sz="1000" b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</a:t>
            </a:r>
            <a:r>
              <a:rPr lang="en-GB" sz="1000" b="0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apt-get</a:t>
            </a:r>
            <a:r>
              <a:rPr lang="en-GB" sz="1000" b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</a:t>
            </a:r>
            <a:r>
              <a:rPr lang="en-GB" sz="1000" b="0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install</a:t>
            </a:r>
            <a:r>
              <a:rPr lang="en-GB" sz="1000" b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</a:t>
            </a:r>
            <a:r>
              <a:rPr lang="en-GB" sz="1000" b="0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-y</a:t>
            </a:r>
            <a:r>
              <a:rPr lang="en-GB" sz="1000" b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</a:t>
            </a:r>
            <a:r>
              <a:rPr lang="en-GB" sz="1000" b="0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squid-openssl</a:t>
            </a:r>
            <a:r>
              <a:rPr lang="en-GB" sz="1000" b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</a:t>
            </a:r>
            <a:r>
              <a:rPr lang="en-GB" sz="1000" b="0">
                <a:solidFill>
                  <a:srgbClr val="569CD6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\</a:t>
            </a:r>
            <a:endParaRPr lang="en-GB" sz="1000" b="0">
              <a:solidFill>
                <a:srgbClr val="D4D4D4"/>
              </a:solidFill>
              <a:effectLst/>
              <a:highlight>
                <a:srgbClr val="1E1E1E"/>
              </a:highlight>
              <a:latin typeface="Menlo" panose="020B0609030804020204" pitchFamily="49" charset="0"/>
            </a:endParaRPr>
          </a:p>
          <a:p>
            <a:r>
              <a:rPr lang="en-GB" sz="1000" b="0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   &amp;&amp;</a:t>
            </a:r>
            <a:r>
              <a:rPr lang="en-GB" sz="1000" b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</a:t>
            </a:r>
            <a:r>
              <a:rPr lang="en-GB" sz="1000" b="0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/usr/lib/squid/security_file_certgen</a:t>
            </a:r>
            <a:r>
              <a:rPr lang="en-GB" sz="1000" b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</a:t>
            </a:r>
            <a:r>
              <a:rPr lang="en-GB" sz="1000" b="0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-c</a:t>
            </a:r>
            <a:r>
              <a:rPr lang="en-GB" sz="1000" b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</a:t>
            </a:r>
            <a:r>
              <a:rPr lang="en-GB" sz="1000" b="0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-s</a:t>
            </a:r>
            <a:r>
              <a:rPr lang="en-GB" sz="1000" b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</a:t>
            </a:r>
            <a:r>
              <a:rPr lang="en-GB" sz="1000" b="0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/var/spool/squid/ssl_db</a:t>
            </a:r>
            <a:r>
              <a:rPr lang="en-GB" sz="1000" b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</a:t>
            </a:r>
            <a:r>
              <a:rPr lang="en-GB" sz="1000" b="0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-M</a:t>
            </a:r>
            <a:r>
              <a:rPr lang="en-GB" sz="1000" b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</a:t>
            </a:r>
            <a:r>
              <a:rPr lang="en-GB" sz="1000" b="0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4MB</a:t>
            </a:r>
            <a:r>
              <a:rPr lang="en-GB" sz="1000" b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</a:t>
            </a:r>
            <a:r>
              <a:rPr lang="en-GB" sz="1000" b="0">
                <a:solidFill>
                  <a:srgbClr val="569CD6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\</a:t>
            </a:r>
            <a:endParaRPr lang="en-GB" sz="1000" b="0">
              <a:solidFill>
                <a:srgbClr val="D4D4D4"/>
              </a:solidFill>
              <a:effectLst/>
              <a:highlight>
                <a:srgbClr val="1E1E1E"/>
              </a:highlight>
              <a:latin typeface="Menlo" panose="020B0609030804020204" pitchFamily="49" charset="0"/>
            </a:endParaRPr>
          </a:p>
          <a:p>
            <a:r>
              <a:rPr lang="en-GB" sz="1000" b="0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   &amp;&amp;</a:t>
            </a:r>
            <a:r>
              <a:rPr lang="en-GB" sz="1000" b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</a:t>
            </a:r>
            <a:r>
              <a:rPr lang="en-GB" sz="1000" b="0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chown</a:t>
            </a:r>
            <a:r>
              <a:rPr lang="en-GB" sz="1000" b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</a:t>
            </a:r>
            <a:r>
              <a:rPr lang="en-GB" sz="1000" b="0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-R</a:t>
            </a:r>
            <a:r>
              <a:rPr lang="en-GB" sz="1000" b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</a:t>
            </a:r>
            <a:r>
              <a:rPr lang="en-GB" sz="1000" b="0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proxy:</a:t>
            </a:r>
            <a:r>
              <a:rPr lang="en-GB" sz="1000" b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</a:t>
            </a:r>
            <a:r>
              <a:rPr lang="en-GB" sz="1000" b="0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/var/spool/squid/ssl_db</a:t>
            </a:r>
            <a:r>
              <a:rPr lang="en-GB" sz="1000" b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</a:t>
            </a:r>
          </a:p>
          <a:p>
            <a:br>
              <a:rPr lang="en-GB" sz="1000" b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</a:br>
            <a:r>
              <a:rPr lang="en-GB" sz="1000" b="0">
                <a:solidFill>
                  <a:srgbClr val="C586C0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COPY</a:t>
            </a:r>
            <a:r>
              <a:rPr lang="en-GB" sz="1000" b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</a:t>
            </a:r>
            <a:r>
              <a:rPr lang="en-GB" sz="1000" b="0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whitelist_URL.txt</a:t>
            </a:r>
            <a:r>
              <a:rPr lang="en-GB" sz="1000" b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</a:t>
            </a:r>
            <a:r>
              <a:rPr lang="en-GB" sz="1000" b="0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/etc/squid/whitelist_URL.txt</a:t>
            </a:r>
            <a:endParaRPr lang="en-GB" sz="1000" b="0">
              <a:solidFill>
                <a:srgbClr val="D4D4D4"/>
              </a:solidFill>
              <a:effectLst/>
              <a:highlight>
                <a:srgbClr val="1E1E1E"/>
              </a:highlight>
              <a:latin typeface="Menlo" panose="020B0609030804020204" pitchFamily="49" charset="0"/>
            </a:endParaRPr>
          </a:p>
          <a:p>
            <a:r>
              <a:rPr lang="en-GB" sz="1000" b="0">
                <a:solidFill>
                  <a:srgbClr val="C586C0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COPY</a:t>
            </a:r>
            <a:r>
              <a:rPr lang="en-GB" sz="1000" b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</a:t>
            </a:r>
            <a:r>
              <a:rPr lang="en-GB" sz="1000" b="0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whitelist_IP.txt</a:t>
            </a:r>
            <a:r>
              <a:rPr lang="en-GB" sz="1000" b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</a:t>
            </a:r>
            <a:r>
              <a:rPr lang="en-GB" sz="1000" b="0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/etc/squid/whitelist_IP.txt</a:t>
            </a:r>
            <a:endParaRPr lang="en-GB" sz="1000" b="0">
              <a:solidFill>
                <a:srgbClr val="D4D4D4"/>
              </a:solidFill>
              <a:effectLst/>
              <a:highlight>
                <a:srgbClr val="1E1E1E"/>
              </a:highlight>
              <a:latin typeface="Menlo" panose="020B0609030804020204" pitchFamily="49" charset="0"/>
            </a:endParaRPr>
          </a:p>
          <a:p>
            <a:r>
              <a:rPr lang="en-GB" sz="1000" b="0">
                <a:solidFill>
                  <a:srgbClr val="C586C0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COPY</a:t>
            </a:r>
            <a:r>
              <a:rPr lang="en-GB" sz="1000" b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</a:t>
            </a:r>
            <a:r>
              <a:rPr lang="en-GB" sz="1000" b="0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squid.conf</a:t>
            </a:r>
            <a:r>
              <a:rPr lang="en-GB" sz="1000" b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</a:t>
            </a:r>
            <a:r>
              <a:rPr lang="en-GB" sz="1000" b="0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/etc/squid/squid.conf</a:t>
            </a:r>
            <a:endParaRPr lang="en-GB" sz="1000" b="0">
              <a:solidFill>
                <a:srgbClr val="D4D4D4"/>
              </a:solidFill>
              <a:effectLst/>
              <a:highlight>
                <a:srgbClr val="1E1E1E"/>
              </a:highlight>
              <a:latin typeface="Menlo" panose="020B0609030804020204" pitchFamily="49" charset="0"/>
            </a:endParaRPr>
          </a:p>
          <a:p>
            <a:r>
              <a:rPr lang="en-GB" sz="1000" b="0">
                <a:solidFill>
                  <a:srgbClr val="C586C0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COPY</a:t>
            </a:r>
            <a:r>
              <a:rPr lang="en-GB" sz="1000" b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</a:t>
            </a:r>
            <a:r>
              <a:rPr lang="en-GB" sz="1000" b="0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nobump.acl</a:t>
            </a:r>
            <a:r>
              <a:rPr lang="en-GB" sz="1000" b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</a:t>
            </a:r>
            <a:r>
              <a:rPr lang="en-GB" sz="1000" b="0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/etc/squid/nobump.acl</a:t>
            </a:r>
            <a:endParaRPr lang="en-GB" sz="1000" b="0">
              <a:solidFill>
                <a:srgbClr val="D4D4D4"/>
              </a:solidFill>
              <a:effectLst/>
              <a:highlight>
                <a:srgbClr val="1E1E1E"/>
              </a:highlight>
              <a:latin typeface="Menlo" panose="020B0609030804020204" pitchFamily="49" charset="0"/>
            </a:endParaRPr>
          </a:p>
          <a:p>
            <a:br>
              <a:rPr lang="en-GB" sz="1000" b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</a:br>
            <a:r>
              <a:rPr lang="en-GB" sz="1000" b="0">
                <a:solidFill>
                  <a:srgbClr val="6A9955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# copy entrypoint script to keep container alive, give it a rights and run it</a:t>
            </a:r>
            <a:endParaRPr lang="en-GB" sz="1000" b="0">
              <a:solidFill>
                <a:srgbClr val="D4D4D4"/>
              </a:solidFill>
              <a:effectLst/>
              <a:highlight>
                <a:srgbClr val="1E1E1E"/>
              </a:highlight>
              <a:latin typeface="Menlo" panose="020B0609030804020204" pitchFamily="49" charset="0"/>
            </a:endParaRPr>
          </a:p>
          <a:p>
            <a:r>
              <a:rPr lang="en-GB" sz="1000" b="0">
                <a:solidFill>
                  <a:srgbClr val="C586C0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COPY</a:t>
            </a:r>
            <a:r>
              <a:rPr lang="en-GB" sz="1000" b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</a:t>
            </a:r>
            <a:r>
              <a:rPr lang="en-GB" sz="1000" b="0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entrypoint.sh</a:t>
            </a:r>
            <a:r>
              <a:rPr lang="en-GB" sz="1000" b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</a:t>
            </a:r>
            <a:r>
              <a:rPr lang="en-GB" sz="1000" b="0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/sbin/entrypoint.sh</a:t>
            </a:r>
            <a:endParaRPr lang="en-GB" sz="1000" b="0">
              <a:solidFill>
                <a:srgbClr val="D4D4D4"/>
              </a:solidFill>
              <a:effectLst/>
              <a:highlight>
                <a:srgbClr val="1E1E1E"/>
              </a:highlight>
              <a:latin typeface="Menlo" panose="020B0609030804020204" pitchFamily="49" charset="0"/>
            </a:endParaRPr>
          </a:p>
          <a:p>
            <a:r>
              <a:rPr lang="en-GB" sz="1000" b="0">
                <a:solidFill>
                  <a:srgbClr val="C586C0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RUN</a:t>
            </a:r>
            <a:r>
              <a:rPr lang="en-GB" sz="1000" b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</a:t>
            </a:r>
            <a:r>
              <a:rPr lang="en-GB" sz="1000" b="0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chmod</a:t>
            </a:r>
            <a:r>
              <a:rPr lang="en-GB" sz="1000" b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</a:t>
            </a:r>
            <a:r>
              <a:rPr lang="en-GB" sz="1000" b="0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755</a:t>
            </a:r>
            <a:r>
              <a:rPr lang="en-GB" sz="1000" b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</a:t>
            </a:r>
            <a:r>
              <a:rPr lang="en-GB" sz="1000" b="0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/sbin/entrypoint.sh</a:t>
            </a:r>
            <a:endParaRPr lang="en-GB" sz="1000" b="0">
              <a:solidFill>
                <a:srgbClr val="D4D4D4"/>
              </a:solidFill>
              <a:effectLst/>
              <a:highlight>
                <a:srgbClr val="1E1E1E"/>
              </a:highlight>
              <a:latin typeface="Menlo" panose="020B0609030804020204" pitchFamily="49" charset="0"/>
            </a:endParaRPr>
          </a:p>
          <a:p>
            <a:br>
              <a:rPr lang="en-GB" sz="1000" b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</a:br>
            <a:r>
              <a:rPr lang="en-GB" sz="1000" b="0">
                <a:solidFill>
                  <a:srgbClr val="C586C0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RUN</a:t>
            </a:r>
            <a:r>
              <a:rPr lang="en-GB" sz="1000" b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</a:t>
            </a:r>
            <a:r>
              <a:rPr lang="en-GB" sz="1000" b="0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mkdir</a:t>
            </a:r>
            <a:r>
              <a:rPr lang="en-GB" sz="1000" b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</a:t>
            </a:r>
            <a:r>
              <a:rPr lang="en-GB" sz="1000" b="0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/etc/squid/ssl</a:t>
            </a:r>
            <a:r>
              <a:rPr lang="en-GB" sz="1000" b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</a:t>
            </a:r>
            <a:r>
              <a:rPr lang="en-GB" sz="1000" b="0">
                <a:solidFill>
                  <a:srgbClr val="569CD6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\</a:t>
            </a:r>
            <a:endParaRPr lang="en-GB" sz="1000" b="0">
              <a:solidFill>
                <a:srgbClr val="D4D4D4"/>
              </a:solidFill>
              <a:effectLst/>
              <a:highlight>
                <a:srgbClr val="1E1E1E"/>
              </a:highlight>
              <a:latin typeface="Menlo" panose="020B0609030804020204" pitchFamily="49" charset="0"/>
            </a:endParaRPr>
          </a:p>
          <a:p>
            <a:r>
              <a:rPr lang="en-GB" sz="1000" b="0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   &amp;&amp;</a:t>
            </a:r>
            <a:r>
              <a:rPr lang="en-GB" sz="1000" b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</a:t>
            </a:r>
            <a:r>
              <a:rPr lang="en-GB" sz="1000" b="0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cd</a:t>
            </a:r>
            <a:r>
              <a:rPr lang="en-GB" sz="1000" b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</a:t>
            </a:r>
            <a:r>
              <a:rPr lang="en-GB" sz="1000" b="0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/etc/squid/ssl</a:t>
            </a:r>
            <a:r>
              <a:rPr lang="en-GB" sz="1000" b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</a:t>
            </a:r>
            <a:r>
              <a:rPr lang="en-GB" sz="1000" b="0">
                <a:solidFill>
                  <a:srgbClr val="569CD6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\</a:t>
            </a:r>
            <a:endParaRPr lang="en-GB" sz="1000" b="0">
              <a:solidFill>
                <a:srgbClr val="D4D4D4"/>
              </a:solidFill>
              <a:effectLst/>
              <a:highlight>
                <a:srgbClr val="1E1E1E"/>
              </a:highlight>
              <a:latin typeface="Menlo" panose="020B0609030804020204" pitchFamily="49" charset="0"/>
            </a:endParaRPr>
          </a:p>
          <a:p>
            <a:r>
              <a:rPr lang="en-GB" sz="1000" b="0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   &amp;&amp;</a:t>
            </a:r>
            <a:r>
              <a:rPr lang="en-GB" sz="1000" b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</a:t>
            </a:r>
            <a:r>
              <a:rPr lang="en-GB" sz="1000" b="0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openssl</a:t>
            </a:r>
            <a:r>
              <a:rPr lang="en-GB" sz="1000" b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</a:t>
            </a:r>
            <a:r>
              <a:rPr lang="en-GB" sz="1000" b="0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genrsa</a:t>
            </a:r>
            <a:r>
              <a:rPr lang="en-GB" sz="1000" b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</a:t>
            </a:r>
            <a:r>
              <a:rPr lang="en-GB" sz="1000" b="0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-out</a:t>
            </a:r>
            <a:r>
              <a:rPr lang="en-GB" sz="1000" b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</a:t>
            </a:r>
            <a:r>
              <a:rPr lang="en-GB" sz="1000" b="0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haha.key</a:t>
            </a:r>
            <a:r>
              <a:rPr lang="en-GB" sz="1000" b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</a:t>
            </a:r>
            <a:r>
              <a:rPr lang="en-GB" sz="1000" b="0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4096</a:t>
            </a:r>
            <a:r>
              <a:rPr lang="en-GB" sz="1000" b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</a:t>
            </a:r>
            <a:r>
              <a:rPr lang="en-GB" sz="1000" b="0">
                <a:solidFill>
                  <a:srgbClr val="569CD6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\</a:t>
            </a:r>
            <a:endParaRPr lang="en-GB" sz="1000" b="0">
              <a:solidFill>
                <a:srgbClr val="D4D4D4"/>
              </a:solidFill>
              <a:effectLst/>
              <a:highlight>
                <a:srgbClr val="1E1E1E"/>
              </a:highlight>
              <a:latin typeface="Menlo" panose="020B0609030804020204" pitchFamily="49" charset="0"/>
            </a:endParaRPr>
          </a:p>
          <a:p>
            <a:r>
              <a:rPr lang="en-GB" sz="1000" b="0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   &amp;&amp;</a:t>
            </a:r>
            <a:r>
              <a:rPr lang="en-GB" sz="1000" b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</a:t>
            </a:r>
            <a:r>
              <a:rPr lang="en-GB" sz="1000" b="0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openssl</a:t>
            </a:r>
            <a:r>
              <a:rPr lang="en-GB" sz="1000" b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</a:t>
            </a:r>
            <a:r>
              <a:rPr lang="en-GB" sz="1000" b="0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req</a:t>
            </a:r>
            <a:r>
              <a:rPr lang="en-GB" sz="1000" b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</a:t>
            </a:r>
            <a:r>
              <a:rPr lang="en-GB" sz="1000" b="0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-new</a:t>
            </a:r>
            <a:r>
              <a:rPr lang="en-GB" sz="1000" b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</a:t>
            </a:r>
            <a:r>
              <a:rPr lang="en-GB" sz="1000" b="0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-key</a:t>
            </a:r>
            <a:r>
              <a:rPr lang="en-GB" sz="1000" b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</a:t>
            </a:r>
            <a:r>
              <a:rPr lang="en-GB" sz="1000" b="0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haha.key</a:t>
            </a:r>
            <a:r>
              <a:rPr lang="en-GB" sz="1000" b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</a:t>
            </a:r>
            <a:r>
              <a:rPr lang="en-GB" sz="1000" b="0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-out</a:t>
            </a:r>
            <a:r>
              <a:rPr lang="en-GB" sz="1000" b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</a:t>
            </a:r>
            <a:r>
              <a:rPr lang="en-GB" sz="1000" b="0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haha.csr</a:t>
            </a:r>
            <a:r>
              <a:rPr lang="en-GB" sz="1000" b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</a:t>
            </a:r>
            <a:r>
              <a:rPr lang="en-GB" sz="1000" b="0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-subj</a:t>
            </a:r>
            <a:r>
              <a:rPr lang="en-GB" sz="1000" b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</a:t>
            </a:r>
            <a:r>
              <a:rPr lang="en-GB" sz="1000" b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"/C=XX/ST=XX/L=HAHA FPA/O=HAHA FPA/CN=HAHA FPA"</a:t>
            </a:r>
            <a:r>
              <a:rPr lang="en-GB" sz="1000" b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</a:t>
            </a:r>
            <a:r>
              <a:rPr lang="en-GB" sz="1000" b="0">
                <a:solidFill>
                  <a:srgbClr val="569CD6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\</a:t>
            </a:r>
            <a:endParaRPr lang="en-GB" sz="1000" b="0">
              <a:solidFill>
                <a:srgbClr val="D4D4D4"/>
              </a:solidFill>
              <a:effectLst/>
              <a:highlight>
                <a:srgbClr val="1E1E1E"/>
              </a:highlight>
              <a:latin typeface="Menlo" panose="020B0609030804020204" pitchFamily="49" charset="0"/>
            </a:endParaRPr>
          </a:p>
          <a:p>
            <a:r>
              <a:rPr lang="en-GB" sz="1000" b="0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    &amp;&amp;</a:t>
            </a:r>
            <a:r>
              <a:rPr lang="en-GB" sz="1000" b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</a:t>
            </a:r>
            <a:r>
              <a:rPr lang="en-GB" sz="1000" b="0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openssl</a:t>
            </a:r>
            <a:r>
              <a:rPr lang="en-GB" sz="1000" b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</a:t>
            </a:r>
            <a:r>
              <a:rPr lang="en-GB" sz="1000" b="0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x509</a:t>
            </a:r>
            <a:r>
              <a:rPr lang="en-GB" sz="1000" b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</a:t>
            </a:r>
            <a:r>
              <a:rPr lang="en-GB" sz="1000" b="0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-req</a:t>
            </a:r>
            <a:r>
              <a:rPr lang="en-GB" sz="1000" b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</a:t>
            </a:r>
            <a:r>
              <a:rPr lang="en-GB" sz="1000" b="0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-days</a:t>
            </a:r>
            <a:r>
              <a:rPr lang="en-GB" sz="1000" b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</a:t>
            </a:r>
            <a:r>
              <a:rPr lang="en-GB" sz="1000" b="0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3650</a:t>
            </a:r>
            <a:r>
              <a:rPr lang="en-GB" sz="1000" b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</a:t>
            </a:r>
            <a:r>
              <a:rPr lang="en-GB" sz="1000" b="0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-in</a:t>
            </a:r>
            <a:r>
              <a:rPr lang="en-GB" sz="1000" b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</a:t>
            </a:r>
            <a:r>
              <a:rPr lang="en-GB" sz="1000" b="0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haha.csr</a:t>
            </a:r>
            <a:r>
              <a:rPr lang="en-GB" sz="1000" b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</a:t>
            </a:r>
            <a:r>
              <a:rPr lang="en-GB" sz="1000" b="0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-signkey</a:t>
            </a:r>
            <a:r>
              <a:rPr lang="en-GB" sz="1000" b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</a:t>
            </a:r>
            <a:r>
              <a:rPr lang="en-GB" sz="1000" b="0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haha.key</a:t>
            </a:r>
            <a:r>
              <a:rPr lang="en-GB" sz="1000" b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</a:t>
            </a:r>
            <a:r>
              <a:rPr lang="en-GB" sz="1000" b="0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-out</a:t>
            </a:r>
            <a:r>
              <a:rPr lang="en-GB" sz="1000" b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</a:t>
            </a:r>
            <a:r>
              <a:rPr lang="en-GB" sz="1000" b="0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squid.crt</a:t>
            </a:r>
            <a:r>
              <a:rPr lang="en-GB" sz="1000" b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</a:t>
            </a:r>
            <a:r>
              <a:rPr lang="en-GB" sz="1000" b="0">
                <a:solidFill>
                  <a:srgbClr val="569CD6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\</a:t>
            </a:r>
            <a:endParaRPr lang="en-GB" sz="1000" b="0">
              <a:solidFill>
                <a:srgbClr val="D4D4D4"/>
              </a:solidFill>
              <a:effectLst/>
              <a:highlight>
                <a:srgbClr val="1E1E1E"/>
              </a:highlight>
              <a:latin typeface="Menlo" panose="020B0609030804020204" pitchFamily="49" charset="0"/>
            </a:endParaRPr>
          </a:p>
          <a:p>
            <a:r>
              <a:rPr lang="en-GB" sz="1000" b="0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   &amp;&amp;</a:t>
            </a:r>
            <a:r>
              <a:rPr lang="en-GB" sz="1000" b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</a:t>
            </a:r>
            <a:r>
              <a:rPr lang="en-GB" sz="1000" b="0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cat</a:t>
            </a:r>
            <a:r>
              <a:rPr lang="en-GB" sz="1000" b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</a:t>
            </a:r>
            <a:r>
              <a:rPr lang="en-GB" sz="1000" b="0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haha.key</a:t>
            </a:r>
            <a:r>
              <a:rPr lang="en-GB" sz="1000" b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</a:t>
            </a:r>
            <a:r>
              <a:rPr lang="en-GB" sz="1000" b="0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haha.crt</a:t>
            </a:r>
            <a:r>
              <a:rPr lang="en-GB" sz="1000" b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</a:t>
            </a:r>
            <a:r>
              <a:rPr lang="en-GB" sz="1000" b="0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&gt;&gt;</a:t>
            </a:r>
            <a:r>
              <a:rPr lang="en-GB" sz="1000" b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</a:t>
            </a:r>
            <a:r>
              <a:rPr lang="en-GB" sz="1000" b="0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haha.pem</a:t>
            </a:r>
            <a:r>
              <a:rPr lang="en-GB" sz="1000" b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</a:t>
            </a:r>
            <a:r>
              <a:rPr lang="en-GB" sz="1000" b="0">
                <a:solidFill>
                  <a:srgbClr val="569CD6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\</a:t>
            </a:r>
            <a:endParaRPr lang="en-GB" sz="1000" b="0">
              <a:solidFill>
                <a:srgbClr val="D4D4D4"/>
              </a:solidFill>
              <a:effectLst/>
              <a:highlight>
                <a:srgbClr val="1E1E1E"/>
              </a:highlight>
              <a:latin typeface="Menlo" panose="020B0609030804020204" pitchFamily="49" charset="0"/>
            </a:endParaRPr>
          </a:p>
          <a:p>
            <a:r>
              <a:rPr lang="en-GB" sz="1000" b="0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   &amp;&amp;</a:t>
            </a:r>
            <a:r>
              <a:rPr lang="en-GB" sz="1000" b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</a:t>
            </a:r>
            <a:r>
              <a:rPr lang="en-GB" sz="1000" b="0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chmod</a:t>
            </a:r>
            <a:r>
              <a:rPr lang="en-GB" sz="1000" b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</a:t>
            </a:r>
            <a:r>
              <a:rPr lang="en-GB" sz="1000" b="0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+r</a:t>
            </a:r>
            <a:r>
              <a:rPr lang="en-GB" sz="1000" b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</a:t>
            </a:r>
            <a:r>
              <a:rPr lang="en-GB" sz="1000" b="0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/etc/squid/ssl/*</a:t>
            </a:r>
            <a:endParaRPr lang="en-GB" sz="1000" b="0">
              <a:solidFill>
                <a:srgbClr val="D4D4D4"/>
              </a:solidFill>
              <a:effectLst/>
              <a:highlight>
                <a:srgbClr val="1E1E1E"/>
              </a:highlight>
              <a:latin typeface="Menlo" panose="020B0609030804020204" pitchFamily="49" charset="0"/>
            </a:endParaRPr>
          </a:p>
          <a:p>
            <a:br>
              <a:rPr lang="en-GB" sz="1000" b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</a:br>
            <a:r>
              <a:rPr lang="en-GB" sz="1000" b="0">
                <a:solidFill>
                  <a:srgbClr val="C586C0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EXPOSE</a:t>
            </a:r>
            <a:r>
              <a:rPr lang="en-GB" sz="1000" b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</a:t>
            </a:r>
            <a:r>
              <a:rPr lang="en-GB" sz="1000" b="0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3128/tcp</a:t>
            </a:r>
            <a:endParaRPr lang="en-GB" sz="1000" b="0">
              <a:solidFill>
                <a:srgbClr val="D4D4D4"/>
              </a:solidFill>
              <a:effectLst/>
              <a:highlight>
                <a:srgbClr val="1E1E1E"/>
              </a:highlight>
              <a:latin typeface="Menlo" panose="020B0609030804020204" pitchFamily="49" charset="0"/>
            </a:endParaRPr>
          </a:p>
          <a:p>
            <a:r>
              <a:rPr lang="en-GB" sz="1000" b="0">
                <a:solidFill>
                  <a:srgbClr val="C586C0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ENTRYPOINT</a:t>
            </a:r>
            <a:r>
              <a:rPr lang="en-GB" sz="1000" b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</a:t>
            </a:r>
            <a:r>
              <a:rPr lang="en-GB" sz="1000" b="0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[</a:t>
            </a:r>
            <a:r>
              <a:rPr lang="en-GB" sz="1000" b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"/sbin/entrypoint.sh"</a:t>
            </a:r>
            <a:r>
              <a:rPr lang="en-GB" sz="1000" b="0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]</a:t>
            </a:r>
            <a:endParaRPr lang="en-GB" sz="1000" b="0">
              <a:solidFill>
                <a:srgbClr val="D4D4D4"/>
              </a:solidFill>
              <a:effectLst/>
              <a:highlight>
                <a:srgbClr val="1E1E1E"/>
              </a:highlight>
              <a:latin typeface="Menlo" panose="020B0609030804020204" pitchFamily="49" charset="0"/>
            </a:endParaRPr>
          </a:p>
          <a:p>
            <a:r>
              <a:rPr lang="en-GB" sz="1000" b="0">
                <a:solidFill>
                  <a:srgbClr val="C586C0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VOLUME</a:t>
            </a:r>
            <a:r>
              <a:rPr lang="en-GB" sz="1000" b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</a:t>
            </a:r>
            <a:r>
              <a:rPr lang="en-GB" sz="1000" b="0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[</a:t>
            </a:r>
            <a:r>
              <a:rPr lang="en-GB" sz="1000" b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"/var/log/squid"</a:t>
            </a:r>
            <a:r>
              <a:rPr lang="en-GB" sz="1000" b="0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]</a:t>
            </a:r>
            <a:endParaRPr lang="en-GB" sz="1000" b="0">
              <a:solidFill>
                <a:srgbClr val="D4D4D4"/>
              </a:solidFill>
              <a:effectLst/>
              <a:highlight>
                <a:srgbClr val="1E1E1E"/>
              </a:highlight>
              <a:latin typeface="Menlo" panose="020B0609030804020204" pitchFamily="49" charset="0"/>
            </a:endParaRPr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945AE7D9-FAC3-71EE-622D-163E93186096}"/>
              </a:ext>
            </a:extLst>
          </p:cNvPr>
          <p:cNvSpPr/>
          <p:nvPr/>
        </p:nvSpPr>
        <p:spPr>
          <a:xfrm>
            <a:off x="2369967" y="4528335"/>
            <a:ext cx="1730789" cy="28180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  <a:prstDash val="solid"/>
          </a:ln>
        </p:spPr>
        <p:txBody>
          <a:bodyPr vert="horz" wrap="square" lIns="0" tIns="0" rIns="0" bIns="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sk-SK" b="0" i="0" u="none" strike="noStrike" kern="1200" spc="0" dirty="0" err="1">
                <a:ln>
                  <a:noFill/>
                </a:ln>
                <a:latin typeface="Amazon Ember" pitchFamily="18"/>
                <a:ea typeface="Microsoft YaHei" pitchFamily="2"/>
                <a:cs typeface="Lucida Sans" pitchFamily="2"/>
              </a:rPr>
              <a:t>Squid.conf</a:t>
            </a:r>
            <a:endParaRPr lang="sk-SK" b="0" i="0" u="none" strike="noStrike" kern="1200" spc="0" dirty="0">
              <a:ln>
                <a:noFill/>
              </a:ln>
              <a:latin typeface="Amazon Ember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44A919D-9597-A85C-3F3A-637709F7B362}"/>
              </a:ext>
            </a:extLst>
          </p:cNvPr>
          <p:cNvSpPr/>
          <p:nvPr/>
        </p:nvSpPr>
        <p:spPr>
          <a:xfrm>
            <a:off x="6055879" y="766731"/>
            <a:ext cx="2918997" cy="22024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SK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BFE60EA-2697-A242-B52E-1F549B021028}"/>
              </a:ext>
            </a:extLst>
          </p:cNvPr>
          <p:cNvSpPr/>
          <p:nvPr/>
        </p:nvSpPr>
        <p:spPr>
          <a:xfrm>
            <a:off x="6096000" y="2181873"/>
            <a:ext cx="6055879" cy="329098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SK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568553-7CD5-840B-6D37-68EFA39B1793}"/>
              </a:ext>
            </a:extLst>
          </p:cNvPr>
          <p:cNvSpPr/>
          <p:nvPr/>
        </p:nvSpPr>
        <p:spPr>
          <a:xfrm>
            <a:off x="6095999" y="2721408"/>
            <a:ext cx="6055879" cy="707592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SK"/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171A4E5F-3D6A-8993-1359-9AE7C999ABBA}"/>
              </a:ext>
            </a:extLst>
          </p:cNvPr>
          <p:cNvSpPr/>
          <p:nvPr/>
        </p:nvSpPr>
        <p:spPr>
          <a:xfrm>
            <a:off x="1562848" y="4914563"/>
            <a:ext cx="1730789" cy="28180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8100">
            <a:solidFill>
              <a:srgbClr val="00B0F0"/>
            </a:solidFill>
            <a:prstDash val="solid"/>
          </a:ln>
        </p:spPr>
        <p:txBody>
          <a:bodyPr vert="horz" wrap="square" lIns="0" tIns="0" rIns="0" bIns="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sk-SK" dirty="0" err="1">
                <a:latin typeface="Amazon Ember" pitchFamily="18"/>
                <a:ea typeface="Microsoft YaHei" pitchFamily="2"/>
                <a:cs typeface="Lucida Sans" pitchFamily="2"/>
              </a:rPr>
              <a:t>e</a:t>
            </a:r>
            <a:r>
              <a:rPr lang="sk-SK" b="0" i="0" u="none" strike="noStrike" kern="1200" spc="0" dirty="0" err="1">
                <a:ln>
                  <a:noFill/>
                </a:ln>
                <a:latin typeface="Amazon Ember" pitchFamily="18"/>
                <a:ea typeface="Microsoft YaHei" pitchFamily="2"/>
                <a:cs typeface="Lucida Sans" pitchFamily="2"/>
              </a:rPr>
              <a:t>ntrypoint.sh</a:t>
            </a:r>
            <a:endParaRPr lang="sk-SK" b="0" i="0" u="none" strike="noStrike" kern="1200" spc="0" dirty="0">
              <a:ln>
                <a:noFill/>
              </a:ln>
              <a:latin typeface="Amazon Ember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2916FF-5DEA-6740-6EF9-B7BD4EA4E0D5}"/>
              </a:ext>
            </a:extLst>
          </p:cNvPr>
          <p:cNvSpPr/>
          <p:nvPr/>
        </p:nvSpPr>
        <p:spPr>
          <a:xfrm>
            <a:off x="6087456" y="3526073"/>
            <a:ext cx="6055879" cy="588859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SK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72B0F9-4A6C-03B0-B4B8-32131E98AD79}"/>
              </a:ext>
            </a:extLst>
          </p:cNvPr>
          <p:cNvSpPr/>
          <p:nvPr/>
        </p:nvSpPr>
        <p:spPr>
          <a:xfrm>
            <a:off x="6095998" y="5829299"/>
            <a:ext cx="6055879" cy="169334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SK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A652D4-8195-2524-C3D2-5C7A60D37B69}"/>
              </a:ext>
            </a:extLst>
          </p:cNvPr>
          <p:cNvSpPr/>
          <p:nvPr/>
        </p:nvSpPr>
        <p:spPr>
          <a:xfrm>
            <a:off x="6095998" y="6027411"/>
            <a:ext cx="6055879" cy="138859"/>
          </a:xfrm>
          <a:prstGeom prst="rect">
            <a:avLst/>
          </a:prstGeom>
          <a:noFill/>
          <a:ln w="28575">
            <a:solidFill>
              <a:srgbClr val="46A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SK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2E412868-1FF1-3134-5E53-2070AAED6719}"/>
              </a:ext>
            </a:extLst>
          </p:cNvPr>
          <p:cNvSpPr txBox="1">
            <a:spLocks/>
          </p:cNvSpPr>
          <p:nvPr/>
        </p:nvSpPr>
        <p:spPr bwMode="gray">
          <a:xfrm>
            <a:off x="271463" y="337643"/>
            <a:ext cx="5229225" cy="61178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/>
              <a:t>Building a Squid image</a:t>
            </a:r>
            <a:endParaRPr lang="en-US" sz="32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D38BD11-8330-5BCF-6551-2D8C188334E4}"/>
              </a:ext>
            </a:extLst>
          </p:cNvPr>
          <p:cNvSpPr/>
          <p:nvPr/>
        </p:nvSpPr>
        <p:spPr>
          <a:xfrm>
            <a:off x="271464" y="5276513"/>
            <a:ext cx="1943099" cy="143861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r>
              <a:rPr lang="en-SK">
                <a:solidFill>
                  <a:schemeClr val="tx1"/>
                </a:solidFill>
              </a:rPr>
              <a:t>*.amazon.com</a:t>
            </a:r>
          </a:p>
          <a:p>
            <a:r>
              <a:rPr lang="en-SK">
                <a:solidFill>
                  <a:schemeClr val="tx1"/>
                </a:solidFill>
              </a:rPr>
              <a:t>*.google.com</a:t>
            </a:r>
          </a:p>
        </p:txBody>
      </p:sp>
      <p:sp>
        <p:nvSpPr>
          <p:cNvPr id="12" name="Untertitel 2">
            <a:extLst>
              <a:ext uri="{FF2B5EF4-FFF2-40B4-BE49-F238E27FC236}">
                <a16:creationId xmlns:a16="http://schemas.microsoft.com/office/drawing/2014/main" id="{90B1F67A-FC76-0913-6DF5-BEFD295DDC2E}"/>
              </a:ext>
            </a:extLst>
          </p:cNvPr>
          <p:cNvSpPr txBox="1">
            <a:spLocks/>
          </p:cNvSpPr>
          <p:nvPr/>
        </p:nvSpPr>
        <p:spPr bwMode="gray">
          <a:xfrm>
            <a:off x="0" y="6480000"/>
            <a:ext cx="12192000" cy="378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6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0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TeleNeo Office ExtraBold"/>
                <a:ea typeface="+mn-ea"/>
                <a:cs typeface="+mn-cs"/>
              </a:rPr>
              <a:t>More on network security | Michl Salanci | Deutsche Telekom Systems Solutions Slovakia | AWS Community Days Switzerland | 27. 6. 2024</a:t>
            </a:r>
          </a:p>
        </p:txBody>
      </p:sp>
    </p:spTree>
    <p:extLst>
      <p:ext uri="{BB962C8B-B14F-4D97-AF65-F5344CB8AC3E}">
        <p14:creationId xmlns:p14="http://schemas.microsoft.com/office/powerpoint/2010/main" val="214247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16 -0.00046 L -0.01927 -0.2164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8" y="-1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8 0.0007 L 0.00508 -0.2175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96296E-6 L -0.0125 -0.3541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" y="-1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96296E-6 L -0.04101 -0.3601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7" y="-1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-0.0125 -0.35417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" y="-1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1" animBg="1"/>
      <p:bldP spid="108" grpId="2" animBg="1"/>
      <p:bldP spid="2" grpId="1" animBg="1"/>
      <p:bldP spid="2" grpId="2" animBg="1"/>
      <p:bldP spid="3" grpId="0" animBg="1"/>
      <p:bldP spid="4" grpId="0" animBg="1"/>
      <p:bldP spid="5" grpId="0" animBg="1"/>
      <p:bldP spid="6" grpId="0" animBg="1"/>
      <p:bldP spid="6" grpId="1" animBg="1"/>
      <p:bldP spid="7" grpId="0" animBg="1"/>
      <p:bldP spid="8" grpId="0" animBg="1"/>
      <p:bldP spid="9" grpId="0" animBg="1"/>
      <p:bldP spid="11" grpId="0" animBg="1"/>
      <p:bldP spid="11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Simple background Stock Images - Search Stock Images on Everypixel">
            <a:extLst>
              <a:ext uri="{FF2B5EF4-FFF2-40B4-BE49-F238E27FC236}">
                <a16:creationId xmlns:a16="http://schemas.microsoft.com/office/drawing/2014/main" id="{FCC8CB45-5A2F-BA8B-6840-E98481299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879928-A044-5A1C-5A08-87543205B12E}"/>
              </a:ext>
            </a:extLst>
          </p:cNvPr>
          <p:cNvSpPr txBox="1"/>
          <p:nvPr/>
        </p:nvSpPr>
        <p:spPr>
          <a:xfrm>
            <a:off x="1159099" y="139091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44000" indent="-144000" algn="l"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</a:pPr>
            <a:endParaRPr lang="en-SK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347368F-B41C-AA88-FAE7-FE1F9FB76734}"/>
              </a:ext>
            </a:extLst>
          </p:cNvPr>
          <p:cNvGrpSpPr>
            <a:grpSpLocks noChangeAspect="1"/>
          </p:cNvGrpSpPr>
          <p:nvPr/>
        </p:nvGrpSpPr>
        <p:grpSpPr>
          <a:xfrm>
            <a:off x="3931516" y="2962583"/>
            <a:ext cx="1095172" cy="1088849"/>
            <a:chOff x="5307303" y="3003944"/>
            <a:chExt cx="1095172" cy="1088849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1C273E1-CB7D-49C0-7BD3-26091E4026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25382" y="3204816"/>
              <a:ext cx="920864" cy="887977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3267766-C2CF-4713-3FD7-F352E88C173B}"/>
                </a:ext>
              </a:extLst>
            </p:cNvPr>
            <p:cNvSpPr txBox="1"/>
            <p:nvPr/>
          </p:nvSpPr>
          <p:spPr>
            <a:xfrm>
              <a:off x="5307303" y="3003944"/>
              <a:ext cx="109517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dirty="0">
                  <a:latin typeface="+mj-lt"/>
                </a:rPr>
                <a:t>S</a:t>
              </a:r>
              <a:r>
                <a:rPr lang="en-SK" sz="1100" dirty="0">
                  <a:latin typeface="+mj-lt"/>
                </a:rPr>
                <a:t>quid container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A7219697-6DFB-ADE2-DB98-F731E1CCC69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082" t="33169" r="6741" b="28962"/>
          <a:stretch/>
        </p:blipFill>
        <p:spPr>
          <a:xfrm>
            <a:off x="4970459" y="3163455"/>
            <a:ext cx="438405" cy="224184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EEF0810D-0838-FF0E-A872-2BD272D2570A}"/>
              </a:ext>
            </a:extLst>
          </p:cNvPr>
          <p:cNvGrpSpPr>
            <a:grpSpLocks noChangeAspect="1"/>
          </p:cNvGrpSpPr>
          <p:nvPr/>
        </p:nvGrpSpPr>
        <p:grpSpPr>
          <a:xfrm>
            <a:off x="10263357" y="2999144"/>
            <a:ext cx="872146" cy="1052288"/>
            <a:chOff x="10707802" y="2827199"/>
            <a:chExt cx="1118668" cy="1349729"/>
          </a:xfrm>
        </p:grpSpPr>
        <p:sp>
          <p:nvSpPr>
            <p:cNvPr id="8" name="TextBox 44">
              <a:extLst>
                <a:ext uri="{FF2B5EF4-FFF2-40B4-BE49-F238E27FC236}">
                  <a16:creationId xmlns:a16="http://schemas.microsoft.com/office/drawing/2014/main" id="{902C56E8-5D21-7417-52D2-1CCACBC3EEA7}"/>
                </a:ext>
              </a:extLst>
            </p:cNvPr>
            <p:cNvSpPr/>
            <p:nvPr/>
          </p:nvSpPr>
          <p:spPr>
            <a:xfrm>
              <a:off x="10738572" y="2827199"/>
              <a:ext cx="1087898" cy="22090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t" anchorCtr="0" compatLnSpc="0">
              <a:sp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sk-SK" sz="1100" b="0" i="0" u="none" strike="noStrike" kern="1200" spc="0" dirty="0" err="1">
                  <a:ln>
                    <a:noFill/>
                  </a:ln>
                  <a:latin typeface="Amazon Ember" pitchFamily="18"/>
                  <a:ea typeface="Microsoft YaHei" pitchFamily="2"/>
                  <a:cs typeface="Lucida Sans" pitchFamily="2"/>
                </a:rPr>
                <a:t>Cloud</a:t>
              </a:r>
              <a:r>
                <a:rPr lang="sk-SK" sz="1100" dirty="0" err="1">
                  <a:latin typeface="Amazon Ember" pitchFamily="18"/>
                  <a:ea typeface="Microsoft YaHei" pitchFamily="2"/>
                  <a:cs typeface="Lucida Sans" pitchFamily="2"/>
                </a:rPr>
                <a:t>Watch</a:t>
              </a:r>
              <a:endParaRPr lang="sk-SK" sz="1100" b="0" i="0" u="none" strike="noStrike" kern="1200" spc="0" dirty="0">
                <a:ln>
                  <a:noFill/>
                </a:ln>
                <a:latin typeface="Amazon Ember" pitchFamily="18"/>
                <a:ea typeface="Microsoft YaHei" pitchFamily="2"/>
                <a:cs typeface="Lucida Sans" pitchFamily="2"/>
              </a:endParaRPr>
            </a:p>
          </p:txBody>
        </p:sp>
        <p:pic>
          <p:nvPicPr>
            <p:cNvPr id="9" name="Picture 2" descr="(icon)">
              <a:extLst>
                <a:ext uri="{FF2B5EF4-FFF2-40B4-BE49-F238E27FC236}">
                  <a16:creationId xmlns:a16="http://schemas.microsoft.com/office/drawing/2014/main" id="{0009B672-31EA-0122-0427-B430E8FC38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07802" y="3058260"/>
              <a:ext cx="1118668" cy="11186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Graphic 12" descr="Close with solid fill">
            <a:extLst>
              <a:ext uri="{FF2B5EF4-FFF2-40B4-BE49-F238E27FC236}">
                <a16:creationId xmlns:a16="http://schemas.microsoft.com/office/drawing/2014/main" id="{398BB38D-E2A4-D829-665D-5AA3B3A6AE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730960" y="3738454"/>
            <a:ext cx="638559" cy="63855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3552B8C-F921-2618-D626-EE40234B37EE}"/>
              </a:ext>
            </a:extLst>
          </p:cNvPr>
          <p:cNvSpPr txBox="1"/>
          <p:nvPr/>
        </p:nvSpPr>
        <p:spPr>
          <a:xfrm>
            <a:off x="10263357" y="3815794"/>
            <a:ext cx="124598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b="1" dirty="0"/>
              <a:t>N</a:t>
            </a:r>
            <a:r>
              <a:rPr lang="en-SK" b="1" dirty="0"/>
              <a:t>eed stdout !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DB03297-7605-E5B5-0D80-A3938D67BD9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75708" y="3166327"/>
            <a:ext cx="934150" cy="8879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C194D70-0621-DE86-B5C7-CC1D07818F5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082" t="33169" r="6741" b="28962"/>
          <a:stretch/>
        </p:blipFill>
        <p:spPr>
          <a:xfrm>
            <a:off x="4967352" y="3648803"/>
            <a:ext cx="438405" cy="22418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811F9F9-B307-CECC-6FF9-7016326DED4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082" t="33169" r="6741" b="28962"/>
          <a:stretch/>
        </p:blipFill>
        <p:spPr>
          <a:xfrm>
            <a:off x="7271453" y="3840402"/>
            <a:ext cx="438405" cy="22418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62855031-EAAA-1186-BD8F-900EF5B1819E}"/>
              </a:ext>
            </a:extLst>
          </p:cNvPr>
          <p:cNvGrpSpPr>
            <a:grpSpLocks noChangeAspect="1"/>
          </p:cNvGrpSpPr>
          <p:nvPr/>
        </p:nvGrpSpPr>
        <p:grpSpPr>
          <a:xfrm>
            <a:off x="3557589" y="2590417"/>
            <a:ext cx="4622560" cy="1824435"/>
            <a:chOff x="5285504" y="2590417"/>
            <a:chExt cx="2803100" cy="182443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1F6104A-11D6-CBED-32C3-C1727A242CE1}"/>
                </a:ext>
              </a:extLst>
            </p:cNvPr>
            <p:cNvSpPr/>
            <p:nvPr/>
          </p:nvSpPr>
          <p:spPr>
            <a:xfrm>
              <a:off x="5285504" y="2898194"/>
              <a:ext cx="2662066" cy="1516658"/>
            </a:xfrm>
            <a:prstGeom prst="rect">
              <a:avLst/>
            </a:prstGeom>
            <a:noFill/>
            <a:ln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K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AAD94AA-E7C0-01AD-E142-3D3E5FB87A03}"/>
                </a:ext>
              </a:extLst>
            </p:cNvPr>
            <p:cNvSpPr txBox="1"/>
            <p:nvPr/>
          </p:nvSpPr>
          <p:spPr>
            <a:xfrm>
              <a:off x="6113383" y="2590417"/>
              <a:ext cx="19752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SK" sz="1400" dirty="0">
                  <a:solidFill>
                    <a:srgbClr val="0070C0"/>
                  </a:solidFill>
                </a:rPr>
                <a:t>Task 1 – 192.168.2.28</a:t>
              </a:r>
            </a:p>
          </p:txBody>
        </p:sp>
      </p:grpSp>
      <p:sp>
        <p:nvSpPr>
          <p:cNvPr id="10" name="Untertitel 2">
            <a:extLst>
              <a:ext uri="{FF2B5EF4-FFF2-40B4-BE49-F238E27FC236}">
                <a16:creationId xmlns:a16="http://schemas.microsoft.com/office/drawing/2014/main" id="{0AB10618-FBF7-94C8-A641-4D1DF447ED74}"/>
              </a:ext>
            </a:extLst>
          </p:cNvPr>
          <p:cNvSpPr txBox="1">
            <a:spLocks/>
          </p:cNvSpPr>
          <p:nvPr/>
        </p:nvSpPr>
        <p:spPr bwMode="gray">
          <a:xfrm>
            <a:off x="0" y="6480000"/>
            <a:ext cx="12192000" cy="378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6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0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TeleNeo Office ExtraBold"/>
                <a:ea typeface="+mn-ea"/>
                <a:cs typeface="+mn-cs"/>
              </a:rPr>
              <a:t>More on network security | Michl Salanci | Deutsche Telekom Systems Solutions Slovakia | AWS Community Days Switzerland | 27. 6. 2024</a:t>
            </a:r>
          </a:p>
        </p:txBody>
      </p:sp>
    </p:spTree>
    <p:extLst>
      <p:ext uri="{BB962C8B-B14F-4D97-AF65-F5344CB8AC3E}">
        <p14:creationId xmlns:p14="http://schemas.microsoft.com/office/powerpoint/2010/main" val="3537778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0879 L 0.46498 0.05185 " pathEditMode="relative" ptsTypes="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0.00324 L 0.17578 0.0081 " pathEditMode="relative" ptsTypes="AA">
                                      <p:cBhvr>
                                        <p:cTn id="4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26 -0.00371 L 0.27227 -0.0319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51" y="-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Simple background Stock Images - Search Stock Images on Everypixel">
            <a:extLst>
              <a:ext uri="{FF2B5EF4-FFF2-40B4-BE49-F238E27FC236}">
                <a16:creationId xmlns:a16="http://schemas.microsoft.com/office/drawing/2014/main" id="{FCC8CB45-5A2F-BA8B-6840-E98481299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879928-A044-5A1C-5A08-87543205B12E}"/>
              </a:ext>
            </a:extLst>
          </p:cNvPr>
          <p:cNvSpPr txBox="1"/>
          <p:nvPr/>
        </p:nvSpPr>
        <p:spPr>
          <a:xfrm>
            <a:off x="1159099" y="139091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44000" indent="-144000" algn="l"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</a:pPr>
            <a:endParaRPr lang="en-SK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347368F-B41C-AA88-FAE7-FE1F9FB76734}"/>
              </a:ext>
            </a:extLst>
          </p:cNvPr>
          <p:cNvGrpSpPr>
            <a:grpSpLocks noChangeAspect="1"/>
          </p:cNvGrpSpPr>
          <p:nvPr/>
        </p:nvGrpSpPr>
        <p:grpSpPr>
          <a:xfrm>
            <a:off x="3931516" y="2962583"/>
            <a:ext cx="1095172" cy="1088849"/>
            <a:chOff x="5307303" y="3003944"/>
            <a:chExt cx="1095172" cy="1088849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1C273E1-CB7D-49C0-7BD3-26091E4026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25382" y="3204816"/>
              <a:ext cx="920864" cy="887977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3267766-C2CF-4713-3FD7-F352E88C173B}"/>
                </a:ext>
              </a:extLst>
            </p:cNvPr>
            <p:cNvSpPr txBox="1"/>
            <p:nvPr/>
          </p:nvSpPr>
          <p:spPr>
            <a:xfrm>
              <a:off x="5307303" y="3003944"/>
              <a:ext cx="109517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dirty="0">
                  <a:latin typeface="+mj-lt"/>
                </a:rPr>
                <a:t>S</a:t>
              </a:r>
              <a:r>
                <a:rPr lang="en-SK" sz="1100" dirty="0">
                  <a:latin typeface="+mj-lt"/>
                </a:rPr>
                <a:t>quid container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EF0810D-0838-FF0E-A872-2BD272D2570A}"/>
              </a:ext>
            </a:extLst>
          </p:cNvPr>
          <p:cNvGrpSpPr>
            <a:grpSpLocks noChangeAspect="1"/>
          </p:cNvGrpSpPr>
          <p:nvPr/>
        </p:nvGrpSpPr>
        <p:grpSpPr>
          <a:xfrm>
            <a:off x="10261043" y="2999144"/>
            <a:ext cx="872146" cy="1052288"/>
            <a:chOff x="10707802" y="2827199"/>
            <a:chExt cx="1118668" cy="1349729"/>
          </a:xfrm>
        </p:grpSpPr>
        <p:sp>
          <p:nvSpPr>
            <p:cNvPr id="8" name="TextBox 44">
              <a:extLst>
                <a:ext uri="{FF2B5EF4-FFF2-40B4-BE49-F238E27FC236}">
                  <a16:creationId xmlns:a16="http://schemas.microsoft.com/office/drawing/2014/main" id="{902C56E8-5D21-7417-52D2-1CCACBC3EEA7}"/>
                </a:ext>
              </a:extLst>
            </p:cNvPr>
            <p:cNvSpPr/>
            <p:nvPr/>
          </p:nvSpPr>
          <p:spPr>
            <a:xfrm>
              <a:off x="10738572" y="2827199"/>
              <a:ext cx="1087898" cy="22090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t" anchorCtr="0" compatLnSpc="0">
              <a:sp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sk-SK" sz="1100" b="0" i="0" u="none" strike="noStrike" kern="1200" spc="0" dirty="0" err="1">
                  <a:ln>
                    <a:noFill/>
                  </a:ln>
                  <a:latin typeface="Amazon Ember" pitchFamily="18"/>
                  <a:ea typeface="Microsoft YaHei" pitchFamily="2"/>
                  <a:cs typeface="Lucida Sans" pitchFamily="2"/>
                </a:rPr>
                <a:t>Cloud</a:t>
              </a:r>
              <a:r>
                <a:rPr lang="sk-SK" sz="1100" dirty="0" err="1">
                  <a:latin typeface="Amazon Ember" pitchFamily="18"/>
                  <a:ea typeface="Microsoft YaHei" pitchFamily="2"/>
                  <a:cs typeface="Lucida Sans" pitchFamily="2"/>
                </a:rPr>
                <a:t>Watch</a:t>
              </a:r>
              <a:endParaRPr lang="sk-SK" sz="1100" b="0" i="0" u="none" strike="noStrike" kern="1200" spc="0" dirty="0">
                <a:ln>
                  <a:noFill/>
                </a:ln>
                <a:latin typeface="Amazon Ember" pitchFamily="18"/>
                <a:ea typeface="Microsoft YaHei" pitchFamily="2"/>
                <a:cs typeface="Lucida Sans" pitchFamily="2"/>
              </a:endParaRPr>
            </a:p>
          </p:txBody>
        </p:sp>
        <p:pic>
          <p:nvPicPr>
            <p:cNvPr id="9" name="Picture 2" descr="(icon)">
              <a:extLst>
                <a:ext uri="{FF2B5EF4-FFF2-40B4-BE49-F238E27FC236}">
                  <a16:creationId xmlns:a16="http://schemas.microsoft.com/office/drawing/2014/main" id="{0009B672-31EA-0122-0427-B430E8FC38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07802" y="3058260"/>
              <a:ext cx="1118668" cy="11186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4DB03297-7605-E5B5-0D80-A3938D67BD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5708" y="3166327"/>
            <a:ext cx="934150" cy="887977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D3A072E-D115-1A44-5D39-85F4FF89F11C}"/>
              </a:ext>
            </a:extLst>
          </p:cNvPr>
          <p:cNvGrpSpPr>
            <a:grpSpLocks noChangeAspect="1"/>
          </p:cNvGrpSpPr>
          <p:nvPr/>
        </p:nvGrpSpPr>
        <p:grpSpPr>
          <a:xfrm>
            <a:off x="5122868" y="4656504"/>
            <a:ext cx="1270000" cy="1431207"/>
            <a:chOff x="5960916" y="4753693"/>
            <a:chExt cx="1270000" cy="1431207"/>
          </a:xfrm>
        </p:grpSpPr>
        <p:pic>
          <p:nvPicPr>
            <p:cNvPr id="10" name="Picture 9" descr="A white box with orange outline&#10;&#10;Description automatically generated">
              <a:extLst>
                <a:ext uri="{FF2B5EF4-FFF2-40B4-BE49-F238E27FC236}">
                  <a16:creationId xmlns:a16="http://schemas.microsoft.com/office/drawing/2014/main" id="{B63B12E5-3293-FEAF-0770-F854E65A165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960916" y="4753693"/>
              <a:ext cx="1270000" cy="13462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F8A2E5F-1176-7E10-72CE-64430B576F92}"/>
                </a:ext>
              </a:extLst>
            </p:cNvPr>
            <p:cNvSpPr txBox="1"/>
            <p:nvPr/>
          </p:nvSpPr>
          <p:spPr>
            <a:xfrm>
              <a:off x="6096000" y="5923290"/>
              <a:ext cx="102143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+mj-lt"/>
                </a:rPr>
                <a:t>Instance Store</a:t>
              </a:r>
              <a:endParaRPr lang="en-SK" sz="1100" dirty="0">
                <a:latin typeface="+mj-lt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1A1D4F9-A2BF-BE42-F567-13B1CF71DCFC}"/>
              </a:ext>
            </a:extLst>
          </p:cNvPr>
          <p:cNvGrpSpPr>
            <a:grpSpLocks noChangeAspect="1"/>
          </p:cNvGrpSpPr>
          <p:nvPr/>
        </p:nvGrpSpPr>
        <p:grpSpPr>
          <a:xfrm>
            <a:off x="3557589" y="2590417"/>
            <a:ext cx="4622560" cy="1824435"/>
            <a:chOff x="5285504" y="2590417"/>
            <a:chExt cx="2803100" cy="1824435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9CE3166-F831-C005-BC18-389D49FA7671}"/>
                </a:ext>
              </a:extLst>
            </p:cNvPr>
            <p:cNvSpPr/>
            <p:nvPr/>
          </p:nvSpPr>
          <p:spPr>
            <a:xfrm>
              <a:off x="5285504" y="2898194"/>
              <a:ext cx="2662066" cy="1516658"/>
            </a:xfrm>
            <a:prstGeom prst="rect">
              <a:avLst/>
            </a:prstGeom>
            <a:noFill/>
            <a:ln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K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78CF572-EBF5-4AF1-5A49-419700919212}"/>
                </a:ext>
              </a:extLst>
            </p:cNvPr>
            <p:cNvSpPr txBox="1"/>
            <p:nvPr/>
          </p:nvSpPr>
          <p:spPr>
            <a:xfrm>
              <a:off x="6113383" y="2590417"/>
              <a:ext cx="19752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SK" sz="1400" dirty="0">
                  <a:solidFill>
                    <a:srgbClr val="0070C0"/>
                  </a:solidFill>
                </a:rPr>
                <a:t>Task 1 – 192.168.2.28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B37B796-8808-5A62-C22E-CF2438BF9D25}"/>
              </a:ext>
            </a:extLst>
          </p:cNvPr>
          <p:cNvGrpSpPr>
            <a:grpSpLocks noChangeAspect="1"/>
          </p:cNvGrpSpPr>
          <p:nvPr/>
        </p:nvGrpSpPr>
        <p:grpSpPr>
          <a:xfrm>
            <a:off x="3314700" y="692299"/>
            <a:ext cx="4865449" cy="5637065"/>
            <a:chOff x="4373256" y="956456"/>
            <a:chExt cx="3653342" cy="5744977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B90F5BC-B5A9-65E5-2359-A9B8E77FB514}"/>
                </a:ext>
              </a:extLst>
            </p:cNvPr>
            <p:cNvSpPr/>
            <p:nvPr/>
          </p:nvSpPr>
          <p:spPr>
            <a:xfrm>
              <a:off x="4373256" y="1383610"/>
              <a:ext cx="3653342" cy="5317823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K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5B3759F-4B04-306F-07BC-13AE63A310F6}"/>
                </a:ext>
              </a:extLst>
            </p:cNvPr>
            <p:cNvSpPr txBox="1"/>
            <p:nvPr/>
          </p:nvSpPr>
          <p:spPr>
            <a:xfrm>
              <a:off x="5622331" y="956456"/>
              <a:ext cx="16786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SK" sz="1400" dirty="0">
                  <a:solidFill>
                    <a:srgbClr val="FF0000"/>
                  </a:solidFill>
                </a:rPr>
                <a:t>Fargate instance 1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A7219697-6DFB-ADE2-DB98-F731E1CCC69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6082" t="33169" r="6741" b="28962"/>
          <a:stretch/>
        </p:blipFill>
        <p:spPr>
          <a:xfrm>
            <a:off x="4539789" y="3827248"/>
            <a:ext cx="438405" cy="224184"/>
          </a:xfrm>
          <a:prstGeom prst="rect">
            <a:avLst/>
          </a:prstGeom>
        </p:spPr>
      </p:pic>
      <p:sp>
        <p:nvSpPr>
          <p:cNvPr id="2" name="Untertitel 2">
            <a:extLst>
              <a:ext uri="{FF2B5EF4-FFF2-40B4-BE49-F238E27FC236}">
                <a16:creationId xmlns:a16="http://schemas.microsoft.com/office/drawing/2014/main" id="{1A0CB77C-7575-4C3E-39C4-11245255A974}"/>
              </a:ext>
            </a:extLst>
          </p:cNvPr>
          <p:cNvSpPr txBox="1">
            <a:spLocks/>
          </p:cNvSpPr>
          <p:nvPr/>
        </p:nvSpPr>
        <p:spPr bwMode="gray">
          <a:xfrm>
            <a:off x="0" y="6480000"/>
            <a:ext cx="12192000" cy="378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6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0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TeleNeo Office ExtraBold"/>
                <a:ea typeface="+mn-ea"/>
                <a:cs typeface="+mn-cs"/>
              </a:rPr>
              <a:t>More on network security | Michl Salanci | Deutsche Telekom Systems Solutions Slovakia | AWS Community Days Switzerland | 27. 6. 2024</a:t>
            </a:r>
          </a:p>
        </p:txBody>
      </p:sp>
    </p:spTree>
    <p:extLst>
      <p:ext uri="{BB962C8B-B14F-4D97-AF65-F5344CB8AC3E}">
        <p14:creationId xmlns:p14="http://schemas.microsoft.com/office/powerpoint/2010/main" val="3338408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0.00255 L 0.08099 0.20902 " pathEditMode="relative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repeatCount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099 0.20902 L 0.20717 -0.0338 " pathEditMode="relative" ptsTypes="AA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repeatCount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717 -0.02848 L 0.48698 -0.02848 " pathEditMode="relative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0" presetClass="exit" presetSubtype="0" repeatCount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imple background Stock Images - Search Stock Images on Everypixel">
            <a:extLst>
              <a:ext uri="{FF2B5EF4-FFF2-40B4-BE49-F238E27FC236}">
                <a16:creationId xmlns:a16="http://schemas.microsoft.com/office/drawing/2014/main" id="{9A5BF201-B472-FED4-4E12-C333C723B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879928-A044-5A1C-5A08-87543205B12E}"/>
              </a:ext>
            </a:extLst>
          </p:cNvPr>
          <p:cNvSpPr txBox="1"/>
          <p:nvPr/>
        </p:nvSpPr>
        <p:spPr>
          <a:xfrm>
            <a:off x="1159099" y="139091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44000" indent="-144000" algn="l"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</a:pPr>
            <a:endParaRPr lang="en-SK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E0053A9F-4947-02EB-100E-EF5DDD538ABA}"/>
              </a:ext>
            </a:extLst>
          </p:cNvPr>
          <p:cNvSpPr txBox="1">
            <a:spLocks/>
          </p:cNvSpPr>
          <p:nvPr/>
        </p:nvSpPr>
        <p:spPr bwMode="gray">
          <a:xfrm>
            <a:off x="7433705" y="1015371"/>
            <a:ext cx="4758295" cy="241362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What is forward proxy ?</a:t>
            </a:r>
          </a:p>
          <a:p>
            <a:endParaRPr lang="en-US" sz="2400" dirty="0"/>
          </a:p>
          <a:p>
            <a:r>
              <a:rPr lang="en-US" sz="2400" dirty="0"/>
              <a:t>Benefits of forward proxy</a:t>
            </a:r>
          </a:p>
          <a:p>
            <a:endParaRPr lang="en-US" sz="2400" dirty="0"/>
          </a:p>
          <a:p>
            <a:r>
              <a:rPr lang="en-US" sz="2400" dirty="0"/>
              <a:t>Explicit vs Transparent</a:t>
            </a:r>
          </a:p>
          <a:p>
            <a:endParaRPr lang="en-US" sz="2400" dirty="0"/>
          </a:p>
          <a:p>
            <a:r>
              <a:rPr lang="en-US" sz="2400" dirty="0"/>
              <a:t>Demand for forward proxy</a:t>
            </a:r>
          </a:p>
          <a:p>
            <a:endParaRPr lang="en-US" sz="2400" dirty="0"/>
          </a:p>
          <a:p>
            <a:r>
              <a:rPr lang="en-US" sz="2400" dirty="0"/>
              <a:t>Forward proxy options in AWS</a:t>
            </a:r>
          </a:p>
          <a:p>
            <a:endParaRPr lang="en-US" sz="2400" dirty="0"/>
          </a:p>
          <a:p>
            <a:r>
              <a:rPr lang="en-US" sz="2400" dirty="0"/>
              <a:t>Expicit proxy setup</a:t>
            </a:r>
          </a:p>
          <a:p>
            <a:endParaRPr lang="en-US" sz="2400" dirty="0"/>
          </a:p>
          <a:p>
            <a:r>
              <a:rPr lang="en-US" sz="2400" dirty="0"/>
              <a:t>Transparet proxy setup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06148325-1A2F-36C2-CA7D-75D2FE337B12}"/>
              </a:ext>
            </a:extLst>
          </p:cNvPr>
          <p:cNvSpPr txBox="1">
            <a:spLocks/>
          </p:cNvSpPr>
          <p:nvPr/>
        </p:nvSpPr>
        <p:spPr bwMode="gray">
          <a:xfrm>
            <a:off x="0" y="6480000"/>
            <a:ext cx="12192000" cy="378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6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0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TeleNeo Office ExtraBold"/>
                <a:ea typeface="+mn-ea"/>
                <a:cs typeface="+mn-cs"/>
              </a:rPr>
              <a:t>More on network security | Michl Salanci | Deutsche Telekom Systems Solutions Slovakia | AWS Community Days Switzerland | 27. 6. 2024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1C62EA-63F6-C2A0-C828-303CD385126B}"/>
              </a:ext>
            </a:extLst>
          </p:cNvPr>
          <p:cNvSpPr/>
          <p:nvPr/>
        </p:nvSpPr>
        <p:spPr>
          <a:xfrm>
            <a:off x="-1069145" y="1103586"/>
            <a:ext cx="6949440" cy="422515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SK">
              <a:solidFill>
                <a:schemeClr val="tx2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2077CFC-0127-4274-A937-420CEE5B7D5A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-1069145" y="2921214"/>
            <a:ext cx="5880295" cy="7200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519614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Simple background Stock Images - Search Stock Images on Everypixel">
            <a:extLst>
              <a:ext uri="{FF2B5EF4-FFF2-40B4-BE49-F238E27FC236}">
                <a16:creationId xmlns:a16="http://schemas.microsoft.com/office/drawing/2014/main" id="{FCC8CB45-5A2F-BA8B-6840-E98481299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" name="Graphic 4">
            <a:extLst>
              <a:ext uri="{FF2B5EF4-FFF2-40B4-BE49-F238E27FC236}">
                <a16:creationId xmlns:a16="http://schemas.microsoft.com/office/drawing/2014/main" id="{BF3A1B64-1037-29FB-C5F6-A50CCF973DDD}"/>
              </a:ext>
            </a:extLst>
          </p:cNvPr>
          <p:cNvSpPr/>
          <p:nvPr/>
        </p:nvSpPr>
        <p:spPr>
          <a:xfrm>
            <a:off x="1013553" y="1728774"/>
            <a:ext cx="2579304" cy="1289854"/>
          </a:xfrm>
          <a:custGeom>
            <a:avLst/>
            <a:gdLst>
              <a:gd name="connsiteX0" fmla="*/ 500529 w 599298"/>
              <a:gd name="connsiteY0" fmla="*/ 337049 h 400905"/>
              <a:gd name="connsiteX1" fmla="*/ 527787 w 599298"/>
              <a:gd name="connsiteY1" fmla="*/ 337049 h 400905"/>
              <a:gd name="connsiteX2" fmla="*/ 527787 w 599298"/>
              <a:gd name="connsiteY2" fmla="*/ 63871 h 400905"/>
              <a:gd name="connsiteX3" fmla="*/ 500529 w 599298"/>
              <a:gd name="connsiteY3" fmla="*/ 63871 h 400905"/>
              <a:gd name="connsiteX4" fmla="*/ 500529 w 599298"/>
              <a:gd name="connsiteY4" fmla="*/ 337049 h 400905"/>
              <a:gd name="connsiteX5" fmla="*/ 429031 w 599298"/>
              <a:gd name="connsiteY5" fmla="*/ 337049 h 400905"/>
              <a:gd name="connsiteX6" fmla="*/ 456289 w 599298"/>
              <a:gd name="connsiteY6" fmla="*/ 337049 h 400905"/>
              <a:gd name="connsiteX7" fmla="*/ 456289 w 599298"/>
              <a:gd name="connsiteY7" fmla="*/ 63871 h 400905"/>
              <a:gd name="connsiteX8" fmla="*/ 429031 w 599298"/>
              <a:gd name="connsiteY8" fmla="*/ 63871 h 400905"/>
              <a:gd name="connsiteX9" fmla="*/ 429031 w 599298"/>
              <a:gd name="connsiteY9" fmla="*/ 337049 h 400905"/>
              <a:gd name="connsiteX10" fmla="*/ 357519 w 599298"/>
              <a:gd name="connsiteY10" fmla="*/ 337049 h 400905"/>
              <a:gd name="connsiteX11" fmla="*/ 384777 w 599298"/>
              <a:gd name="connsiteY11" fmla="*/ 337049 h 400905"/>
              <a:gd name="connsiteX12" fmla="*/ 384777 w 599298"/>
              <a:gd name="connsiteY12" fmla="*/ 63871 h 400905"/>
              <a:gd name="connsiteX13" fmla="*/ 357519 w 599298"/>
              <a:gd name="connsiteY13" fmla="*/ 63871 h 400905"/>
              <a:gd name="connsiteX14" fmla="*/ 357519 w 599298"/>
              <a:gd name="connsiteY14" fmla="*/ 337049 h 400905"/>
              <a:gd name="connsiteX15" fmla="*/ 286020 w 599298"/>
              <a:gd name="connsiteY15" fmla="*/ 337049 h 400905"/>
              <a:gd name="connsiteX16" fmla="*/ 313279 w 599298"/>
              <a:gd name="connsiteY16" fmla="*/ 337049 h 400905"/>
              <a:gd name="connsiteX17" fmla="*/ 313279 w 599298"/>
              <a:gd name="connsiteY17" fmla="*/ 63871 h 400905"/>
              <a:gd name="connsiteX18" fmla="*/ 286020 w 599298"/>
              <a:gd name="connsiteY18" fmla="*/ 63871 h 400905"/>
              <a:gd name="connsiteX19" fmla="*/ 286020 w 599298"/>
              <a:gd name="connsiteY19" fmla="*/ 337049 h 400905"/>
              <a:gd name="connsiteX20" fmla="*/ 214508 w 599298"/>
              <a:gd name="connsiteY20" fmla="*/ 337049 h 400905"/>
              <a:gd name="connsiteX21" fmla="*/ 241767 w 599298"/>
              <a:gd name="connsiteY21" fmla="*/ 337049 h 400905"/>
              <a:gd name="connsiteX22" fmla="*/ 241767 w 599298"/>
              <a:gd name="connsiteY22" fmla="*/ 63871 h 400905"/>
              <a:gd name="connsiteX23" fmla="*/ 214508 w 599298"/>
              <a:gd name="connsiteY23" fmla="*/ 63871 h 400905"/>
              <a:gd name="connsiteX24" fmla="*/ 214508 w 599298"/>
              <a:gd name="connsiteY24" fmla="*/ 337049 h 400905"/>
              <a:gd name="connsiteX25" fmla="*/ 143010 w 599298"/>
              <a:gd name="connsiteY25" fmla="*/ 337049 h 400905"/>
              <a:gd name="connsiteX26" fmla="*/ 170268 w 599298"/>
              <a:gd name="connsiteY26" fmla="*/ 337049 h 400905"/>
              <a:gd name="connsiteX27" fmla="*/ 170268 w 599298"/>
              <a:gd name="connsiteY27" fmla="*/ 63871 h 400905"/>
              <a:gd name="connsiteX28" fmla="*/ 143010 w 599298"/>
              <a:gd name="connsiteY28" fmla="*/ 63871 h 400905"/>
              <a:gd name="connsiteX29" fmla="*/ 143010 w 599298"/>
              <a:gd name="connsiteY29" fmla="*/ 337049 h 400905"/>
              <a:gd name="connsiteX30" fmla="*/ 71498 w 599298"/>
              <a:gd name="connsiteY30" fmla="*/ 337049 h 400905"/>
              <a:gd name="connsiteX31" fmla="*/ 98756 w 599298"/>
              <a:gd name="connsiteY31" fmla="*/ 337049 h 400905"/>
              <a:gd name="connsiteX32" fmla="*/ 98756 w 599298"/>
              <a:gd name="connsiteY32" fmla="*/ 63871 h 400905"/>
              <a:gd name="connsiteX33" fmla="*/ 71498 w 599298"/>
              <a:gd name="connsiteY33" fmla="*/ 63871 h 400905"/>
              <a:gd name="connsiteX34" fmla="*/ 71498 w 599298"/>
              <a:gd name="connsiteY34" fmla="*/ 337049 h 400905"/>
              <a:gd name="connsiteX35" fmla="*/ 27245 w 599298"/>
              <a:gd name="connsiteY35" fmla="*/ 372506 h 400905"/>
              <a:gd name="connsiteX36" fmla="*/ 572041 w 599298"/>
              <a:gd name="connsiteY36" fmla="*/ 372506 h 400905"/>
              <a:gd name="connsiteX37" fmla="*/ 572041 w 599298"/>
              <a:gd name="connsiteY37" fmla="*/ 28414 h 400905"/>
              <a:gd name="connsiteX38" fmla="*/ 27245 w 599298"/>
              <a:gd name="connsiteY38" fmla="*/ 28414 h 400905"/>
              <a:gd name="connsiteX39" fmla="*/ 27245 w 599298"/>
              <a:gd name="connsiteY39" fmla="*/ 372506 h 400905"/>
              <a:gd name="connsiteX40" fmla="*/ 585670 w 599298"/>
              <a:gd name="connsiteY40" fmla="*/ 0 h 400905"/>
              <a:gd name="connsiteX41" fmla="*/ 13629 w 599298"/>
              <a:gd name="connsiteY41" fmla="*/ 0 h 400905"/>
              <a:gd name="connsiteX42" fmla="*/ 0 w 599298"/>
              <a:gd name="connsiteY42" fmla="*/ 14200 h 400905"/>
              <a:gd name="connsiteX43" fmla="*/ 0 w 599298"/>
              <a:gd name="connsiteY43" fmla="*/ 386706 h 400905"/>
              <a:gd name="connsiteX44" fmla="*/ 13629 w 599298"/>
              <a:gd name="connsiteY44" fmla="*/ 400906 h 400905"/>
              <a:gd name="connsiteX45" fmla="*/ 585670 w 599298"/>
              <a:gd name="connsiteY45" fmla="*/ 400906 h 400905"/>
              <a:gd name="connsiteX46" fmla="*/ 599299 w 599298"/>
              <a:gd name="connsiteY46" fmla="*/ 386706 h 400905"/>
              <a:gd name="connsiteX47" fmla="*/ 599299 w 599298"/>
              <a:gd name="connsiteY47" fmla="*/ 14200 h 400905"/>
              <a:gd name="connsiteX48" fmla="*/ 585670 w 599298"/>
              <a:gd name="connsiteY48" fmla="*/ 0 h 400905"/>
              <a:gd name="connsiteX49" fmla="*/ 585670 w 599298"/>
              <a:gd name="connsiteY49" fmla="*/ 0 h 400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599298" h="400905">
                <a:moveTo>
                  <a:pt x="500529" y="337049"/>
                </a:moveTo>
                <a:lnTo>
                  <a:pt x="527787" y="337049"/>
                </a:lnTo>
                <a:lnTo>
                  <a:pt x="527787" y="63871"/>
                </a:lnTo>
                <a:lnTo>
                  <a:pt x="500529" y="63871"/>
                </a:lnTo>
                <a:lnTo>
                  <a:pt x="500529" y="337049"/>
                </a:lnTo>
                <a:close/>
                <a:moveTo>
                  <a:pt x="429031" y="337049"/>
                </a:moveTo>
                <a:lnTo>
                  <a:pt x="456289" y="337049"/>
                </a:lnTo>
                <a:lnTo>
                  <a:pt x="456289" y="63871"/>
                </a:lnTo>
                <a:lnTo>
                  <a:pt x="429031" y="63871"/>
                </a:lnTo>
                <a:lnTo>
                  <a:pt x="429031" y="337049"/>
                </a:lnTo>
                <a:close/>
                <a:moveTo>
                  <a:pt x="357519" y="337049"/>
                </a:moveTo>
                <a:lnTo>
                  <a:pt x="384777" y="337049"/>
                </a:lnTo>
                <a:lnTo>
                  <a:pt x="384777" y="63871"/>
                </a:lnTo>
                <a:lnTo>
                  <a:pt x="357519" y="63871"/>
                </a:lnTo>
                <a:lnTo>
                  <a:pt x="357519" y="337049"/>
                </a:lnTo>
                <a:close/>
                <a:moveTo>
                  <a:pt x="286020" y="337049"/>
                </a:moveTo>
                <a:lnTo>
                  <a:pt x="313279" y="337049"/>
                </a:lnTo>
                <a:lnTo>
                  <a:pt x="313279" y="63871"/>
                </a:lnTo>
                <a:lnTo>
                  <a:pt x="286020" y="63871"/>
                </a:lnTo>
                <a:lnTo>
                  <a:pt x="286020" y="337049"/>
                </a:lnTo>
                <a:close/>
                <a:moveTo>
                  <a:pt x="214508" y="337049"/>
                </a:moveTo>
                <a:lnTo>
                  <a:pt x="241767" y="337049"/>
                </a:lnTo>
                <a:lnTo>
                  <a:pt x="241767" y="63871"/>
                </a:lnTo>
                <a:lnTo>
                  <a:pt x="214508" y="63871"/>
                </a:lnTo>
                <a:lnTo>
                  <a:pt x="214508" y="337049"/>
                </a:lnTo>
                <a:close/>
                <a:moveTo>
                  <a:pt x="143010" y="337049"/>
                </a:moveTo>
                <a:lnTo>
                  <a:pt x="170268" y="337049"/>
                </a:lnTo>
                <a:lnTo>
                  <a:pt x="170268" y="63871"/>
                </a:lnTo>
                <a:lnTo>
                  <a:pt x="143010" y="63871"/>
                </a:lnTo>
                <a:lnTo>
                  <a:pt x="143010" y="337049"/>
                </a:lnTo>
                <a:close/>
                <a:moveTo>
                  <a:pt x="71498" y="337049"/>
                </a:moveTo>
                <a:lnTo>
                  <a:pt x="98756" y="337049"/>
                </a:lnTo>
                <a:lnTo>
                  <a:pt x="98756" y="63871"/>
                </a:lnTo>
                <a:lnTo>
                  <a:pt x="71498" y="63871"/>
                </a:lnTo>
                <a:lnTo>
                  <a:pt x="71498" y="337049"/>
                </a:lnTo>
                <a:close/>
                <a:moveTo>
                  <a:pt x="27245" y="372506"/>
                </a:moveTo>
                <a:lnTo>
                  <a:pt x="572041" y="372506"/>
                </a:lnTo>
                <a:lnTo>
                  <a:pt x="572041" y="28414"/>
                </a:lnTo>
                <a:lnTo>
                  <a:pt x="27245" y="28414"/>
                </a:lnTo>
                <a:lnTo>
                  <a:pt x="27245" y="372506"/>
                </a:lnTo>
                <a:close/>
                <a:moveTo>
                  <a:pt x="585670" y="0"/>
                </a:moveTo>
                <a:lnTo>
                  <a:pt x="13629" y="0"/>
                </a:lnTo>
                <a:cubicBezTo>
                  <a:pt x="6092" y="0"/>
                  <a:pt x="0" y="6362"/>
                  <a:pt x="0" y="14200"/>
                </a:cubicBezTo>
                <a:lnTo>
                  <a:pt x="0" y="386706"/>
                </a:lnTo>
                <a:cubicBezTo>
                  <a:pt x="0" y="394544"/>
                  <a:pt x="6092" y="400906"/>
                  <a:pt x="13629" y="400906"/>
                </a:cubicBezTo>
                <a:lnTo>
                  <a:pt x="585670" y="400906"/>
                </a:lnTo>
                <a:cubicBezTo>
                  <a:pt x="593207" y="400906"/>
                  <a:pt x="599299" y="394544"/>
                  <a:pt x="599299" y="386706"/>
                </a:cubicBezTo>
                <a:lnTo>
                  <a:pt x="599299" y="14200"/>
                </a:lnTo>
                <a:cubicBezTo>
                  <a:pt x="599299" y="6362"/>
                  <a:pt x="593207" y="0"/>
                  <a:pt x="585670" y="0"/>
                </a:cubicBezTo>
                <a:lnTo>
                  <a:pt x="585670" y="0"/>
                </a:lnTo>
                <a:close/>
              </a:path>
            </a:pathLst>
          </a:custGeom>
          <a:solidFill>
            <a:srgbClr val="262626"/>
          </a:solidFill>
          <a:ln w="13494" cap="flat">
            <a:noFill/>
            <a:prstDash val="solid"/>
            <a:miter/>
          </a:ln>
        </p:spPr>
        <p:txBody>
          <a:bodyPr rtlCol="0" anchor="ctr"/>
          <a:lstStyle/>
          <a:p>
            <a:endParaRPr lang="en-SK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5959B5EC-C6A4-CD5B-65F5-573656C01F31}"/>
              </a:ext>
            </a:extLst>
          </p:cNvPr>
          <p:cNvSpPr/>
          <p:nvPr/>
        </p:nvSpPr>
        <p:spPr>
          <a:xfrm>
            <a:off x="5743575" y="-214313"/>
            <a:ext cx="6538631" cy="3643313"/>
          </a:xfrm>
          <a:prstGeom prst="rect">
            <a:avLst/>
          </a:prstGeom>
          <a:solidFill>
            <a:srgbClr val="1E1E1E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SK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9446C52-96F6-934A-9ACF-BA5C1FFEF4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815" y="3289842"/>
            <a:ext cx="1221872" cy="116147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27D390-B638-6E7D-84E5-07A9E5B0E41F}"/>
              </a:ext>
            </a:extLst>
          </p:cNvPr>
          <p:cNvSpPr txBox="1"/>
          <p:nvPr/>
        </p:nvSpPr>
        <p:spPr>
          <a:xfrm>
            <a:off x="6096000" y="782066"/>
            <a:ext cx="609600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b="0">
                <a:solidFill>
                  <a:srgbClr val="C586C0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FROM</a:t>
            </a:r>
            <a:r>
              <a:rPr lang="en-GB" sz="1000" b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</a:t>
            </a:r>
            <a:r>
              <a:rPr lang="en-GB" sz="1000" b="0">
                <a:solidFill>
                  <a:srgbClr val="4EC9B0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amazon/aws-for-fluent-bit</a:t>
            </a:r>
            <a:r>
              <a:rPr lang="en-GB" sz="1000" b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:</a:t>
            </a:r>
            <a:r>
              <a:rPr lang="en-GB" sz="1000" b="0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stable</a:t>
            </a:r>
            <a:endParaRPr lang="en-GB" sz="1000" b="0">
              <a:solidFill>
                <a:srgbClr val="D4D4D4"/>
              </a:solidFill>
              <a:effectLst/>
              <a:highlight>
                <a:srgbClr val="1E1E1E"/>
              </a:highlight>
              <a:latin typeface="Menlo" panose="020B0609030804020204" pitchFamily="49" charset="0"/>
            </a:endParaRPr>
          </a:p>
          <a:p>
            <a:br>
              <a:rPr lang="en-GB" sz="1000" b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</a:br>
            <a:r>
              <a:rPr lang="en-GB" sz="1000" b="0">
                <a:solidFill>
                  <a:srgbClr val="C586C0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ADD</a:t>
            </a:r>
            <a:r>
              <a:rPr lang="en-GB" sz="1000" b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</a:t>
            </a:r>
            <a:r>
              <a:rPr lang="en-GB" sz="1000" b="0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fluent-bit-custom.conf</a:t>
            </a:r>
            <a:r>
              <a:rPr lang="en-GB" sz="1000" b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</a:t>
            </a:r>
            <a:r>
              <a:rPr lang="en-GB" sz="1000" b="0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/fluent-bit/etc/fluent-bit-custom.conf</a:t>
            </a:r>
            <a:endParaRPr lang="en-GB" sz="1000" b="0">
              <a:solidFill>
                <a:srgbClr val="D4D4D4"/>
              </a:solidFill>
              <a:effectLst/>
              <a:highlight>
                <a:srgbClr val="1E1E1E"/>
              </a:highlight>
              <a:latin typeface="Menlo" panose="020B0609030804020204" pitchFamily="49" charset="0"/>
            </a:endParaRPr>
          </a:p>
          <a:p>
            <a:r>
              <a:rPr lang="en-GB" sz="1000" b="0">
                <a:solidFill>
                  <a:srgbClr val="C586C0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VOLUME</a:t>
            </a:r>
            <a:r>
              <a:rPr lang="en-GB" sz="1000" b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</a:t>
            </a:r>
            <a:r>
              <a:rPr lang="en-GB" sz="1000" b="0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[</a:t>
            </a:r>
            <a:r>
              <a:rPr lang="en-GB" sz="1000" b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"/var/log/squid"</a:t>
            </a:r>
            <a:r>
              <a:rPr lang="en-GB" sz="1000" b="0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]</a:t>
            </a:r>
            <a:endParaRPr lang="en-GB" sz="1000" b="0">
              <a:solidFill>
                <a:srgbClr val="D4D4D4"/>
              </a:solidFill>
              <a:effectLst/>
              <a:highlight>
                <a:srgbClr val="1E1E1E"/>
              </a:highlight>
              <a:latin typeface="Menlo" panose="020B0609030804020204" pitchFamily="49" charset="0"/>
            </a:endParaRPr>
          </a:p>
          <a:p>
            <a:br>
              <a:rPr lang="en-GB" sz="1000" b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</a:br>
            <a:r>
              <a:rPr lang="en-GB" sz="1000" b="0">
                <a:solidFill>
                  <a:srgbClr val="C586C0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RUN</a:t>
            </a:r>
            <a:r>
              <a:rPr lang="en-GB" sz="1000" b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</a:t>
            </a:r>
            <a:r>
              <a:rPr lang="en-GB" sz="1000" b="0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yum</a:t>
            </a:r>
            <a:r>
              <a:rPr lang="en-GB" sz="1000" b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</a:t>
            </a:r>
            <a:r>
              <a:rPr lang="en-GB" sz="1000" b="0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-y</a:t>
            </a:r>
            <a:r>
              <a:rPr lang="en-GB" sz="1000" b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</a:t>
            </a:r>
            <a:r>
              <a:rPr lang="en-GB" sz="1000" b="0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update</a:t>
            </a:r>
            <a:r>
              <a:rPr lang="en-GB" sz="1000" b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</a:t>
            </a:r>
            <a:r>
              <a:rPr lang="en-GB" sz="1000" b="0">
                <a:solidFill>
                  <a:srgbClr val="569CD6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\</a:t>
            </a:r>
            <a:endParaRPr lang="en-GB" sz="1000" b="0">
              <a:solidFill>
                <a:srgbClr val="D4D4D4"/>
              </a:solidFill>
              <a:effectLst/>
              <a:highlight>
                <a:srgbClr val="1E1E1E"/>
              </a:highlight>
              <a:latin typeface="Menlo" panose="020B0609030804020204" pitchFamily="49" charset="0"/>
            </a:endParaRPr>
          </a:p>
          <a:p>
            <a:r>
              <a:rPr lang="en-GB" sz="1000" b="0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&amp;&amp;</a:t>
            </a:r>
            <a:r>
              <a:rPr lang="en-GB" sz="1000" b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</a:t>
            </a:r>
            <a:r>
              <a:rPr lang="en-GB" sz="1000" b="0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yum</a:t>
            </a:r>
            <a:r>
              <a:rPr lang="en-GB" sz="1000" b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</a:t>
            </a:r>
            <a:r>
              <a:rPr lang="en-GB" sz="1000" b="0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clean</a:t>
            </a:r>
            <a:r>
              <a:rPr lang="en-GB" sz="1000" b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</a:t>
            </a:r>
            <a:r>
              <a:rPr lang="en-GB" sz="1000" b="0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all</a:t>
            </a:r>
            <a:endParaRPr lang="en-GB" sz="1000" b="0">
              <a:solidFill>
                <a:srgbClr val="D4D4D4"/>
              </a:solidFill>
              <a:effectLst/>
              <a:highlight>
                <a:srgbClr val="1E1E1E"/>
              </a:highlight>
              <a:latin typeface="Menlo" panose="020B0609030804020204" pitchFamily="49" charset="0"/>
            </a:endParaRP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65E573A1-C825-B45E-4473-524A8AA67428}"/>
              </a:ext>
            </a:extLst>
          </p:cNvPr>
          <p:cNvSpPr/>
          <p:nvPr/>
        </p:nvSpPr>
        <p:spPr>
          <a:xfrm>
            <a:off x="6144569" y="828935"/>
            <a:ext cx="2918997" cy="156635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SK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4DC73D-D83C-B171-383A-F12C677E51C2}"/>
              </a:ext>
            </a:extLst>
          </p:cNvPr>
          <p:cNvSpPr/>
          <p:nvPr/>
        </p:nvSpPr>
        <p:spPr>
          <a:xfrm>
            <a:off x="6144568" y="1288523"/>
            <a:ext cx="2918997" cy="156635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SK"/>
          </a:p>
        </p:txBody>
      </p:sp>
      <p:sp>
        <p:nvSpPr>
          <p:cNvPr id="108" name="TextBox 11">
            <a:extLst>
              <a:ext uri="{FF2B5EF4-FFF2-40B4-BE49-F238E27FC236}">
                <a16:creationId xmlns:a16="http://schemas.microsoft.com/office/drawing/2014/main" id="{9DCA3F7B-B034-5A6C-00DB-BAA099BBB0D5}"/>
              </a:ext>
            </a:extLst>
          </p:cNvPr>
          <p:cNvSpPr/>
          <p:nvPr/>
        </p:nvSpPr>
        <p:spPr>
          <a:xfrm>
            <a:off x="2072033" y="3729677"/>
            <a:ext cx="1730789" cy="28180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sk-SK" b="0" i="0" u="none" strike="noStrike" kern="1200" spc="0" dirty="0" err="1">
                <a:ln>
                  <a:noFill/>
                </a:ln>
                <a:latin typeface="Amazon Ember" pitchFamily="18"/>
                <a:ea typeface="Microsoft YaHei" pitchFamily="2"/>
                <a:cs typeface="Lucida Sans" pitchFamily="2"/>
              </a:rPr>
              <a:t>Custom.conf</a:t>
            </a:r>
            <a:endParaRPr lang="sk-SK" b="0" i="0" u="none" strike="noStrike" kern="1200" spc="0" dirty="0">
              <a:ln>
                <a:noFill/>
              </a:ln>
              <a:latin typeface="Amazon Ember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89887C-6D79-16E6-1A30-A0A3A9EE4203}"/>
              </a:ext>
            </a:extLst>
          </p:cNvPr>
          <p:cNvSpPr/>
          <p:nvPr/>
        </p:nvSpPr>
        <p:spPr>
          <a:xfrm>
            <a:off x="5743575" y="3517639"/>
            <a:ext cx="6538631" cy="3643313"/>
          </a:xfrm>
          <a:prstGeom prst="rect">
            <a:avLst/>
          </a:prstGeom>
          <a:solidFill>
            <a:srgbClr val="1E1E1E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SK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9E7473-601B-E59D-45BD-95AF6637A555}"/>
              </a:ext>
            </a:extLst>
          </p:cNvPr>
          <p:cNvSpPr txBox="1"/>
          <p:nvPr/>
        </p:nvSpPr>
        <p:spPr>
          <a:xfrm>
            <a:off x="6146283" y="3975464"/>
            <a:ext cx="604571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b="0">
                <a:solidFill>
                  <a:srgbClr val="FFFF00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[</a:t>
            </a:r>
            <a:r>
              <a:rPr lang="en-GB" sz="1000" b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INPUT</a:t>
            </a:r>
            <a:r>
              <a:rPr lang="en-GB" sz="1000" b="0">
                <a:solidFill>
                  <a:srgbClr val="FFFF00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]</a:t>
            </a:r>
          </a:p>
          <a:p>
            <a:r>
              <a:rPr lang="en-GB" sz="1000" b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Name tail</a:t>
            </a:r>
          </a:p>
          <a:p>
            <a:r>
              <a:rPr lang="en-GB" sz="1000" b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Path /var/log/squid/*</a:t>
            </a:r>
          </a:p>
          <a:p>
            <a:r>
              <a:rPr lang="en-GB" sz="1000" b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Tag sometagicanttell</a:t>
            </a:r>
          </a:p>
          <a:p>
            <a:br>
              <a:rPr lang="en-GB" sz="1000" b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</a:br>
            <a:r>
              <a:rPr lang="en-GB" sz="1000" b="0">
                <a:solidFill>
                  <a:srgbClr val="FFFF00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[</a:t>
            </a:r>
            <a:r>
              <a:rPr lang="en-GB" sz="1000" b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OUTPUT</a:t>
            </a:r>
            <a:r>
              <a:rPr lang="en-GB" sz="1000" b="0">
                <a:solidFill>
                  <a:srgbClr val="FFFF00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]</a:t>
            </a:r>
          </a:p>
          <a:p>
            <a:r>
              <a:rPr lang="en-GB" sz="1000" b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Name stdout</a:t>
            </a:r>
          </a:p>
          <a:p>
            <a:r>
              <a:rPr lang="en-GB" sz="1000" b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Match *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AA18D3-4177-6497-2CE0-B26624FC7B62}"/>
              </a:ext>
            </a:extLst>
          </p:cNvPr>
          <p:cNvSpPr/>
          <p:nvPr/>
        </p:nvSpPr>
        <p:spPr>
          <a:xfrm>
            <a:off x="6144568" y="4011056"/>
            <a:ext cx="2918997" cy="658311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SK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88A188-8983-9CD6-6707-09DED1C8E8C8}"/>
              </a:ext>
            </a:extLst>
          </p:cNvPr>
          <p:cNvSpPr/>
          <p:nvPr/>
        </p:nvSpPr>
        <p:spPr>
          <a:xfrm>
            <a:off x="6144568" y="4758006"/>
            <a:ext cx="2918997" cy="540897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SK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C3B657C3-6D91-74A4-7ADA-F46BF8C7BECA}"/>
              </a:ext>
            </a:extLst>
          </p:cNvPr>
          <p:cNvSpPr txBox="1">
            <a:spLocks/>
          </p:cNvSpPr>
          <p:nvPr/>
        </p:nvSpPr>
        <p:spPr bwMode="gray">
          <a:xfrm>
            <a:off x="271463" y="337643"/>
            <a:ext cx="5229225" cy="61178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/>
              <a:t>Building a FluentBit image</a:t>
            </a:r>
            <a:endParaRPr lang="en-US" sz="3200" dirty="0"/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CAF3C723-74DE-4357-D632-3A4F9015E418}"/>
              </a:ext>
            </a:extLst>
          </p:cNvPr>
          <p:cNvSpPr txBox="1">
            <a:spLocks/>
          </p:cNvSpPr>
          <p:nvPr/>
        </p:nvSpPr>
        <p:spPr bwMode="gray">
          <a:xfrm>
            <a:off x="0" y="6480000"/>
            <a:ext cx="12192000" cy="378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6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0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TeleNeo Office ExtraBold"/>
                <a:ea typeface="+mn-ea"/>
                <a:cs typeface="+mn-cs"/>
              </a:rPr>
              <a:t>More on network security | Michl Salanci | Deutsche Telekom Systems Solutions Slovakia | AWS Community Days Switzerland | 27. 6. 2024</a:t>
            </a:r>
          </a:p>
        </p:txBody>
      </p:sp>
    </p:spTree>
    <p:extLst>
      <p:ext uri="{BB962C8B-B14F-4D97-AF65-F5344CB8AC3E}">
        <p14:creationId xmlns:p14="http://schemas.microsoft.com/office/powerpoint/2010/main" val="96401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-1.85185E-6 L 0.00964 -0.2182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" y="-10926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85185E-6 L -0.03985 -0.2182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2" y="-10926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/>
      <p:bldP spid="115" grpId="0" animBg="1"/>
      <p:bldP spid="4" grpId="0"/>
      <p:bldP spid="117" grpId="0" animBg="1"/>
      <p:bldP spid="5" grpId="0" animBg="1"/>
      <p:bldP spid="108" grpId="0"/>
      <p:bldP spid="108" grpId="1"/>
      <p:bldP spid="6" grpId="0" animBg="1"/>
      <p:bldP spid="8" grpId="0"/>
      <p:bldP spid="9" grpId="0" animBg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Simple background Stock Images - Search Stock Images on Everypixel">
            <a:extLst>
              <a:ext uri="{FF2B5EF4-FFF2-40B4-BE49-F238E27FC236}">
                <a16:creationId xmlns:a16="http://schemas.microsoft.com/office/drawing/2014/main" id="{FCC8CB45-5A2F-BA8B-6840-E98481299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879928-A044-5A1C-5A08-87543205B12E}"/>
              </a:ext>
            </a:extLst>
          </p:cNvPr>
          <p:cNvSpPr txBox="1"/>
          <p:nvPr/>
        </p:nvSpPr>
        <p:spPr>
          <a:xfrm>
            <a:off x="-2098451" y="1317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44000" indent="-144000" algn="l"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</a:pPr>
            <a:endParaRPr lang="en-SK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91C871-5A70-B37C-F312-15FA4E0A62B0}"/>
              </a:ext>
            </a:extLst>
          </p:cNvPr>
          <p:cNvSpPr txBox="1"/>
          <p:nvPr/>
        </p:nvSpPr>
        <p:spPr>
          <a:xfrm>
            <a:off x="-2098451" y="1317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44000" indent="-144000" algn="l"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</a:pPr>
            <a:endParaRPr lang="en-SK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2C6920-377D-6550-2D46-4762074B43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045" y="3089820"/>
            <a:ext cx="920864" cy="887977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4F457D4-A1CB-73EA-35C2-7E95D23C67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8158" y="3092692"/>
            <a:ext cx="934150" cy="887977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48CD0F62-8FE9-5571-52F1-2683EC3E4054}"/>
              </a:ext>
            </a:extLst>
          </p:cNvPr>
          <p:cNvGrpSpPr>
            <a:grpSpLocks noChangeAspect="1"/>
          </p:cNvGrpSpPr>
          <p:nvPr/>
        </p:nvGrpSpPr>
        <p:grpSpPr>
          <a:xfrm>
            <a:off x="461265" y="2545730"/>
            <a:ext cx="4622560" cy="1824435"/>
            <a:chOff x="5285504" y="2590417"/>
            <a:chExt cx="2803100" cy="1824435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68BFE44-47F3-4FB2-4E11-58BD4DA8D985}"/>
                </a:ext>
              </a:extLst>
            </p:cNvPr>
            <p:cNvSpPr/>
            <p:nvPr/>
          </p:nvSpPr>
          <p:spPr>
            <a:xfrm>
              <a:off x="5285504" y="2898194"/>
              <a:ext cx="2662066" cy="1516658"/>
            </a:xfrm>
            <a:prstGeom prst="rect">
              <a:avLst/>
            </a:prstGeom>
            <a:noFill/>
            <a:ln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K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CCA4D57-757F-4415-A12F-FCF2676B3143}"/>
                </a:ext>
              </a:extLst>
            </p:cNvPr>
            <p:cNvSpPr txBox="1"/>
            <p:nvPr/>
          </p:nvSpPr>
          <p:spPr>
            <a:xfrm>
              <a:off x="6113383" y="2590417"/>
              <a:ext cx="19752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SK" sz="1400" dirty="0">
                  <a:solidFill>
                    <a:srgbClr val="0070C0"/>
                  </a:solidFill>
                </a:rPr>
                <a:t>Task 1 – 192.168.2.28</a:t>
              </a: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BDC6E224-1D2D-03AD-7021-55D2B237DE77}"/>
              </a:ext>
            </a:extLst>
          </p:cNvPr>
          <p:cNvSpPr/>
          <p:nvPr/>
        </p:nvSpPr>
        <p:spPr>
          <a:xfrm>
            <a:off x="5743575" y="-109505"/>
            <a:ext cx="6538631" cy="7286625"/>
          </a:xfrm>
          <a:prstGeom prst="rect">
            <a:avLst/>
          </a:prstGeom>
          <a:solidFill>
            <a:srgbClr val="1E1E1E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SK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2E602AC-FBE7-A17D-A592-B65E8790CAE6}"/>
              </a:ext>
            </a:extLst>
          </p:cNvPr>
          <p:cNvSpPr txBox="1"/>
          <p:nvPr/>
        </p:nvSpPr>
        <p:spPr>
          <a:xfrm>
            <a:off x="6024282" y="179042"/>
            <a:ext cx="6257924" cy="6617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K" sz="800" kern="0">
                <a:solidFill>
                  <a:srgbClr val="D4D4D4"/>
                </a:solidFill>
                <a:highlight>
                  <a:srgbClr val="1E1E1E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SK" sz="800" kern="0">
                <a:solidFill>
                  <a:srgbClr val="569CD6"/>
                </a:solidFill>
                <a:highlight>
                  <a:srgbClr val="1E1E1E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TaskDefinition</a:t>
            </a:r>
            <a:r>
              <a:rPr lang="en-SK" sz="800" kern="0">
                <a:solidFill>
                  <a:srgbClr val="D4D4D4"/>
                </a:solidFill>
                <a:highlight>
                  <a:srgbClr val="1E1E1E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:</a:t>
            </a:r>
            <a:endParaRPr lang="en-SK" sz="800" kern="100">
              <a:highlight>
                <a:srgbClr val="1E1E1E"/>
              </a:highlight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SK" sz="800" kern="0">
                <a:solidFill>
                  <a:srgbClr val="D4D4D4"/>
                </a:solidFill>
                <a:highlight>
                  <a:srgbClr val="1E1E1E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</a:t>
            </a:r>
            <a:r>
              <a:rPr lang="en-SK" sz="800" kern="0">
                <a:solidFill>
                  <a:srgbClr val="569CD6"/>
                </a:solidFill>
                <a:highlight>
                  <a:srgbClr val="1E1E1E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Type</a:t>
            </a:r>
            <a:r>
              <a:rPr lang="en-SK" sz="800" kern="0">
                <a:solidFill>
                  <a:srgbClr val="D4D4D4"/>
                </a:solidFill>
                <a:highlight>
                  <a:srgbClr val="1E1E1E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: </a:t>
            </a:r>
            <a:r>
              <a:rPr lang="en-SK" sz="800" kern="0">
                <a:solidFill>
                  <a:srgbClr val="CE9178"/>
                </a:solidFill>
                <a:highlight>
                  <a:srgbClr val="1E1E1E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AWS::ECS::TaskDefinition</a:t>
            </a:r>
            <a:endParaRPr lang="en-SK" sz="800" kern="100">
              <a:highlight>
                <a:srgbClr val="1E1E1E"/>
              </a:highlight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SK" sz="800" kern="0">
                <a:solidFill>
                  <a:srgbClr val="D4D4D4"/>
                </a:solidFill>
                <a:highlight>
                  <a:srgbClr val="1E1E1E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</a:t>
            </a:r>
            <a:r>
              <a:rPr lang="en-SK" sz="800" kern="0">
                <a:solidFill>
                  <a:srgbClr val="569CD6"/>
                </a:solidFill>
                <a:highlight>
                  <a:srgbClr val="1E1E1E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Properties</a:t>
            </a:r>
            <a:r>
              <a:rPr lang="en-SK" sz="800" kern="0">
                <a:solidFill>
                  <a:srgbClr val="D4D4D4"/>
                </a:solidFill>
                <a:highlight>
                  <a:srgbClr val="1E1E1E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:</a:t>
            </a:r>
            <a:endParaRPr lang="en-SK" sz="800" kern="100">
              <a:highlight>
                <a:srgbClr val="1E1E1E"/>
              </a:highlight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SK" sz="800" kern="0">
                <a:solidFill>
                  <a:srgbClr val="D4D4D4"/>
                </a:solidFill>
                <a:highlight>
                  <a:srgbClr val="1E1E1E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</a:t>
            </a:r>
            <a:r>
              <a:rPr lang="en-SK" sz="800" kern="0">
                <a:solidFill>
                  <a:srgbClr val="569CD6"/>
                </a:solidFill>
                <a:highlight>
                  <a:srgbClr val="1E1E1E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Family</a:t>
            </a:r>
            <a:r>
              <a:rPr lang="en-SK" sz="800" kern="0">
                <a:solidFill>
                  <a:srgbClr val="D4D4D4"/>
                </a:solidFill>
                <a:highlight>
                  <a:srgbClr val="1E1E1E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: </a:t>
            </a:r>
            <a:r>
              <a:rPr lang="en-SK" sz="800" kern="0">
                <a:solidFill>
                  <a:srgbClr val="569CD6"/>
                </a:solidFill>
                <a:highlight>
                  <a:srgbClr val="1E1E1E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!Join</a:t>
            </a:r>
            <a:r>
              <a:rPr lang="en-SK" sz="800" kern="0">
                <a:solidFill>
                  <a:srgbClr val="D4D4D4"/>
                </a:solidFill>
                <a:highlight>
                  <a:srgbClr val="1E1E1E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[</a:t>
            </a:r>
            <a:r>
              <a:rPr lang="en-SK" sz="800" kern="0">
                <a:solidFill>
                  <a:srgbClr val="CE9178"/>
                </a:solidFill>
                <a:highlight>
                  <a:srgbClr val="1E1E1E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'-'</a:t>
            </a:r>
            <a:r>
              <a:rPr lang="en-SK" sz="800" kern="0">
                <a:solidFill>
                  <a:srgbClr val="D4D4D4"/>
                </a:solidFill>
                <a:highlight>
                  <a:srgbClr val="1E1E1E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, [</a:t>
            </a:r>
            <a:r>
              <a:rPr lang="en-SK" sz="800" kern="0">
                <a:solidFill>
                  <a:srgbClr val="CE9178"/>
                </a:solidFill>
                <a:highlight>
                  <a:srgbClr val="1E1E1E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‘proxy'</a:t>
            </a:r>
            <a:r>
              <a:rPr lang="en-SK" sz="800" kern="0">
                <a:solidFill>
                  <a:srgbClr val="D4D4D4"/>
                </a:solidFill>
                <a:highlight>
                  <a:srgbClr val="1E1E1E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, </a:t>
            </a:r>
            <a:r>
              <a:rPr lang="en-SK" sz="800" kern="0">
                <a:solidFill>
                  <a:srgbClr val="569CD6"/>
                </a:solidFill>
                <a:highlight>
                  <a:srgbClr val="1E1E1E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!ImportValue</a:t>
            </a:r>
            <a:r>
              <a:rPr lang="en-SK" sz="800" kern="0">
                <a:solidFill>
                  <a:srgbClr val="D4D4D4"/>
                </a:solidFill>
                <a:highlight>
                  <a:srgbClr val="1E1E1E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SK" sz="800" kern="0">
                <a:solidFill>
                  <a:srgbClr val="CE9178"/>
                </a:solidFill>
                <a:highlight>
                  <a:srgbClr val="1E1E1E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VpcName</a:t>
            </a:r>
            <a:r>
              <a:rPr lang="en-SK" sz="800" kern="0">
                <a:solidFill>
                  <a:srgbClr val="D4D4D4"/>
                </a:solidFill>
                <a:highlight>
                  <a:srgbClr val="1E1E1E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]]</a:t>
            </a:r>
            <a:endParaRPr lang="en-SK" sz="800" kern="100">
              <a:highlight>
                <a:srgbClr val="1E1E1E"/>
              </a:highlight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SK" sz="800" kern="0">
                <a:solidFill>
                  <a:srgbClr val="D4D4D4"/>
                </a:solidFill>
                <a:highlight>
                  <a:srgbClr val="1E1E1E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</a:t>
            </a:r>
            <a:r>
              <a:rPr lang="en-SK" sz="800" kern="0">
                <a:solidFill>
                  <a:srgbClr val="569CD6"/>
                </a:solidFill>
                <a:highlight>
                  <a:srgbClr val="1E1E1E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Volumes</a:t>
            </a:r>
            <a:r>
              <a:rPr lang="en-SK" sz="800" kern="0">
                <a:solidFill>
                  <a:srgbClr val="D4D4D4"/>
                </a:solidFill>
                <a:highlight>
                  <a:srgbClr val="1E1E1E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:</a:t>
            </a:r>
            <a:endParaRPr lang="en-SK" sz="800" kern="100">
              <a:highlight>
                <a:srgbClr val="1E1E1E"/>
              </a:highlight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SK" sz="800" kern="0">
                <a:solidFill>
                  <a:srgbClr val="D4D4D4"/>
                </a:solidFill>
                <a:highlight>
                  <a:srgbClr val="1E1E1E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  - </a:t>
            </a:r>
            <a:r>
              <a:rPr lang="en-SK" sz="800" kern="0">
                <a:solidFill>
                  <a:srgbClr val="569CD6"/>
                </a:solidFill>
                <a:highlight>
                  <a:srgbClr val="1E1E1E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Name</a:t>
            </a:r>
            <a:r>
              <a:rPr lang="en-SK" sz="800" kern="0">
                <a:solidFill>
                  <a:srgbClr val="D4D4D4"/>
                </a:solidFill>
                <a:highlight>
                  <a:srgbClr val="1E1E1E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: </a:t>
            </a:r>
            <a:r>
              <a:rPr lang="en-SK" sz="800" kern="0">
                <a:solidFill>
                  <a:srgbClr val="CE9178"/>
                </a:solidFill>
                <a:highlight>
                  <a:srgbClr val="1E1E1E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fpav2-ephemeral</a:t>
            </a:r>
            <a:endParaRPr lang="en-SK" sz="800" kern="100">
              <a:highlight>
                <a:srgbClr val="1E1E1E"/>
              </a:highlight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SK" sz="800" kern="0">
                <a:solidFill>
                  <a:srgbClr val="D4D4D4"/>
                </a:solidFill>
                <a:highlight>
                  <a:srgbClr val="1E1E1E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</a:t>
            </a:r>
            <a:r>
              <a:rPr lang="en-SK" sz="800" kern="0">
                <a:solidFill>
                  <a:srgbClr val="569CD6"/>
                </a:solidFill>
                <a:highlight>
                  <a:srgbClr val="1E1E1E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ContainerDefinitions</a:t>
            </a:r>
            <a:r>
              <a:rPr lang="en-SK" sz="800" kern="0">
                <a:solidFill>
                  <a:srgbClr val="D4D4D4"/>
                </a:solidFill>
                <a:highlight>
                  <a:srgbClr val="1E1E1E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:</a:t>
            </a:r>
            <a:endParaRPr lang="en-SK" sz="800" kern="100">
              <a:highlight>
                <a:srgbClr val="1E1E1E"/>
              </a:highlight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SK" sz="800" kern="0">
                <a:solidFill>
                  <a:srgbClr val="D4D4D4"/>
                </a:solidFill>
                <a:highlight>
                  <a:srgbClr val="1E1E1E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  - </a:t>
            </a:r>
            <a:r>
              <a:rPr lang="en-SK" sz="800" kern="0">
                <a:solidFill>
                  <a:srgbClr val="569CD6"/>
                </a:solidFill>
                <a:highlight>
                  <a:srgbClr val="1E1E1E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Name</a:t>
            </a:r>
            <a:r>
              <a:rPr lang="en-SK" sz="800" kern="0">
                <a:solidFill>
                  <a:srgbClr val="D4D4D4"/>
                </a:solidFill>
                <a:highlight>
                  <a:srgbClr val="1E1E1E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: </a:t>
            </a:r>
            <a:r>
              <a:rPr lang="en-SK" sz="800" kern="0">
                <a:solidFill>
                  <a:srgbClr val="CE9178"/>
                </a:solidFill>
                <a:highlight>
                  <a:srgbClr val="1E1E1E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squid</a:t>
            </a:r>
            <a:endParaRPr lang="en-SK" sz="800" kern="100">
              <a:highlight>
                <a:srgbClr val="1E1E1E"/>
              </a:highlight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SK" sz="800" kern="0">
                <a:solidFill>
                  <a:srgbClr val="D4D4D4"/>
                </a:solidFill>
                <a:highlight>
                  <a:srgbClr val="1E1E1E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    </a:t>
            </a:r>
            <a:r>
              <a:rPr lang="en-SK" sz="800" kern="0">
                <a:solidFill>
                  <a:srgbClr val="569CD6"/>
                </a:solidFill>
                <a:highlight>
                  <a:srgbClr val="1E1E1E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MountPoints</a:t>
            </a:r>
            <a:r>
              <a:rPr lang="en-SK" sz="800" kern="0">
                <a:solidFill>
                  <a:srgbClr val="D4D4D4"/>
                </a:solidFill>
                <a:highlight>
                  <a:srgbClr val="1E1E1E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:</a:t>
            </a:r>
            <a:endParaRPr lang="en-SK" sz="800" kern="100">
              <a:highlight>
                <a:srgbClr val="1E1E1E"/>
              </a:highlight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SK" sz="800" kern="0">
                <a:solidFill>
                  <a:srgbClr val="D4D4D4"/>
                </a:solidFill>
                <a:highlight>
                  <a:srgbClr val="1E1E1E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      - </a:t>
            </a:r>
            <a:r>
              <a:rPr lang="en-SK" sz="800" kern="0">
                <a:solidFill>
                  <a:srgbClr val="569CD6"/>
                </a:solidFill>
                <a:highlight>
                  <a:srgbClr val="1E1E1E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SourceVolume</a:t>
            </a:r>
            <a:r>
              <a:rPr lang="en-SK" sz="800" kern="0">
                <a:solidFill>
                  <a:srgbClr val="D4D4D4"/>
                </a:solidFill>
                <a:highlight>
                  <a:srgbClr val="1E1E1E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: </a:t>
            </a:r>
            <a:r>
              <a:rPr lang="en-SK" sz="800" kern="0">
                <a:solidFill>
                  <a:srgbClr val="CE9178"/>
                </a:solidFill>
                <a:highlight>
                  <a:srgbClr val="1E1E1E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fpav2-ephemeral</a:t>
            </a:r>
            <a:endParaRPr lang="en-SK" sz="800" kern="100">
              <a:highlight>
                <a:srgbClr val="1E1E1E"/>
              </a:highlight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SK" sz="800" kern="0">
                <a:solidFill>
                  <a:srgbClr val="D4D4D4"/>
                </a:solidFill>
                <a:highlight>
                  <a:srgbClr val="1E1E1E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        </a:t>
            </a:r>
            <a:r>
              <a:rPr lang="en-SK" sz="800" kern="0">
                <a:solidFill>
                  <a:srgbClr val="569CD6"/>
                </a:solidFill>
                <a:highlight>
                  <a:srgbClr val="1E1E1E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ContainerPath</a:t>
            </a:r>
            <a:r>
              <a:rPr lang="en-SK" sz="800" kern="0">
                <a:solidFill>
                  <a:srgbClr val="D4D4D4"/>
                </a:solidFill>
                <a:highlight>
                  <a:srgbClr val="1E1E1E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: </a:t>
            </a:r>
            <a:r>
              <a:rPr lang="en-SK" sz="800" kern="0">
                <a:solidFill>
                  <a:srgbClr val="CE9178"/>
                </a:solidFill>
                <a:highlight>
                  <a:srgbClr val="1E1E1E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/var/log/squid</a:t>
            </a:r>
            <a:endParaRPr lang="en-SK" sz="800" kern="100">
              <a:highlight>
                <a:srgbClr val="1E1E1E"/>
              </a:highlight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SK" sz="800" kern="0">
                <a:solidFill>
                  <a:srgbClr val="D4D4D4"/>
                </a:solidFill>
                <a:highlight>
                  <a:srgbClr val="1E1E1E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        </a:t>
            </a:r>
            <a:r>
              <a:rPr lang="en-SK" sz="800" kern="0">
                <a:solidFill>
                  <a:srgbClr val="569CD6"/>
                </a:solidFill>
                <a:highlight>
                  <a:srgbClr val="1E1E1E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ReadOnly</a:t>
            </a:r>
            <a:r>
              <a:rPr lang="en-SK" sz="800" kern="0">
                <a:solidFill>
                  <a:srgbClr val="D4D4D4"/>
                </a:solidFill>
                <a:highlight>
                  <a:srgbClr val="1E1E1E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: </a:t>
            </a:r>
            <a:r>
              <a:rPr lang="en-SK" sz="800" kern="0">
                <a:solidFill>
                  <a:srgbClr val="569CD6"/>
                </a:solidFill>
                <a:highlight>
                  <a:srgbClr val="1E1E1E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false</a:t>
            </a:r>
            <a:endParaRPr lang="en-SK" sz="800" kern="100">
              <a:highlight>
                <a:srgbClr val="1E1E1E"/>
              </a:highlight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SK" sz="800" kern="0">
                <a:solidFill>
                  <a:srgbClr val="D4D4D4"/>
                </a:solidFill>
                <a:highlight>
                  <a:srgbClr val="1E1E1E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    </a:t>
            </a:r>
            <a:r>
              <a:rPr lang="en-SK" sz="800" kern="0">
                <a:solidFill>
                  <a:srgbClr val="569CD6"/>
                </a:solidFill>
                <a:highlight>
                  <a:srgbClr val="1E1E1E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Image</a:t>
            </a:r>
            <a:r>
              <a:rPr lang="en-SK" sz="800" kern="0">
                <a:solidFill>
                  <a:srgbClr val="D4D4D4"/>
                </a:solidFill>
                <a:highlight>
                  <a:srgbClr val="1E1E1E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: </a:t>
            </a:r>
            <a:r>
              <a:rPr lang="en-GB" sz="800">
                <a:solidFill>
                  <a:srgbClr val="CE9178"/>
                </a:solidFill>
                <a:highlight>
                  <a:srgbClr val="1E1E1E"/>
                </a:highlight>
                <a:latin typeface="Menlo" panose="020B0609030804020204" pitchFamily="49" charset="0"/>
              </a:rPr>
              <a:t>path_to_the_image</a:t>
            </a:r>
            <a:endParaRPr lang="en-SK" sz="800" kern="100">
              <a:highlight>
                <a:srgbClr val="1E1E1E"/>
              </a:highlight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SK" sz="800" kern="0">
                <a:solidFill>
                  <a:srgbClr val="D4D4D4"/>
                </a:solidFill>
                <a:highlight>
                  <a:srgbClr val="1E1E1E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    </a:t>
            </a:r>
            <a:r>
              <a:rPr lang="en-SK" sz="800" kern="0">
                <a:solidFill>
                  <a:srgbClr val="569CD6"/>
                </a:solidFill>
                <a:highlight>
                  <a:srgbClr val="1E1E1E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Cpu</a:t>
            </a:r>
            <a:r>
              <a:rPr lang="en-SK" sz="800" kern="0">
                <a:solidFill>
                  <a:srgbClr val="D4D4D4"/>
                </a:solidFill>
                <a:highlight>
                  <a:srgbClr val="1E1E1E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: </a:t>
            </a:r>
            <a:r>
              <a:rPr lang="en-SK" sz="800" kern="0">
                <a:solidFill>
                  <a:srgbClr val="B5CEA8"/>
                </a:solidFill>
                <a:highlight>
                  <a:srgbClr val="1E1E1E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0</a:t>
            </a:r>
            <a:endParaRPr lang="en-SK" sz="800" kern="100">
              <a:highlight>
                <a:srgbClr val="1E1E1E"/>
              </a:highlight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SK" sz="800" kern="0">
                <a:solidFill>
                  <a:srgbClr val="D4D4D4"/>
                </a:solidFill>
                <a:highlight>
                  <a:srgbClr val="1E1E1E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    </a:t>
            </a:r>
            <a:r>
              <a:rPr lang="en-SK" sz="800" kern="0">
                <a:solidFill>
                  <a:srgbClr val="569CD6"/>
                </a:solidFill>
                <a:highlight>
                  <a:srgbClr val="1E1E1E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PortMappings</a:t>
            </a:r>
            <a:r>
              <a:rPr lang="en-SK" sz="800" kern="0">
                <a:solidFill>
                  <a:srgbClr val="D4D4D4"/>
                </a:solidFill>
                <a:highlight>
                  <a:srgbClr val="1E1E1E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:</a:t>
            </a:r>
            <a:endParaRPr lang="en-SK" sz="800" kern="100">
              <a:highlight>
                <a:srgbClr val="1E1E1E"/>
              </a:highlight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SK" sz="800" kern="0">
                <a:solidFill>
                  <a:srgbClr val="D4D4D4"/>
                </a:solidFill>
                <a:highlight>
                  <a:srgbClr val="1E1E1E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      - </a:t>
            </a:r>
            <a:r>
              <a:rPr lang="en-SK" sz="800" kern="0">
                <a:solidFill>
                  <a:srgbClr val="569CD6"/>
                </a:solidFill>
                <a:highlight>
                  <a:srgbClr val="1E1E1E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ContainerPort</a:t>
            </a:r>
            <a:r>
              <a:rPr lang="en-SK" sz="800" kern="0">
                <a:solidFill>
                  <a:srgbClr val="D4D4D4"/>
                </a:solidFill>
                <a:highlight>
                  <a:srgbClr val="1E1E1E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: </a:t>
            </a:r>
            <a:r>
              <a:rPr lang="en-SK" sz="800" kern="0">
                <a:solidFill>
                  <a:srgbClr val="B5CEA8"/>
                </a:solidFill>
                <a:highlight>
                  <a:srgbClr val="1E1E1E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3128</a:t>
            </a:r>
            <a:endParaRPr lang="en-SK" sz="800" kern="100">
              <a:highlight>
                <a:srgbClr val="1E1E1E"/>
              </a:highlight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SK" sz="800" kern="0">
                <a:solidFill>
                  <a:srgbClr val="D4D4D4"/>
                </a:solidFill>
                <a:highlight>
                  <a:srgbClr val="1E1E1E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        </a:t>
            </a:r>
            <a:r>
              <a:rPr lang="en-SK" sz="800" kern="0">
                <a:solidFill>
                  <a:srgbClr val="569CD6"/>
                </a:solidFill>
                <a:highlight>
                  <a:srgbClr val="1E1E1E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HostPort</a:t>
            </a:r>
            <a:r>
              <a:rPr lang="en-SK" sz="800" kern="0">
                <a:solidFill>
                  <a:srgbClr val="D4D4D4"/>
                </a:solidFill>
                <a:highlight>
                  <a:srgbClr val="1E1E1E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: </a:t>
            </a:r>
            <a:r>
              <a:rPr lang="en-SK" sz="800" kern="0">
                <a:solidFill>
                  <a:srgbClr val="B5CEA8"/>
                </a:solidFill>
                <a:highlight>
                  <a:srgbClr val="1E1E1E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3128</a:t>
            </a:r>
            <a:endParaRPr lang="en-SK" sz="800" kern="100">
              <a:highlight>
                <a:srgbClr val="1E1E1E"/>
              </a:highlight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SK" sz="800" kern="0">
                <a:solidFill>
                  <a:srgbClr val="D4D4D4"/>
                </a:solidFill>
                <a:highlight>
                  <a:srgbClr val="1E1E1E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    </a:t>
            </a:r>
            <a:r>
              <a:rPr lang="en-SK" sz="800" kern="0">
                <a:solidFill>
                  <a:srgbClr val="569CD6"/>
                </a:solidFill>
                <a:highlight>
                  <a:srgbClr val="1E1E1E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MemoryReservation</a:t>
            </a:r>
            <a:r>
              <a:rPr lang="en-SK" sz="800" kern="0">
                <a:solidFill>
                  <a:srgbClr val="D4D4D4"/>
                </a:solidFill>
                <a:highlight>
                  <a:srgbClr val="1E1E1E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: </a:t>
            </a:r>
            <a:r>
              <a:rPr lang="en-SK" sz="800" kern="0">
                <a:solidFill>
                  <a:srgbClr val="B5CEA8"/>
                </a:solidFill>
                <a:highlight>
                  <a:srgbClr val="1E1E1E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1000</a:t>
            </a:r>
            <a:endParaRPr lang="en-SK" sz="800" kern="100">
              <a:highlight>
                <a:srgbClr val="1E1E1E"/>
              </a:highlight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SK" sz="800" kern="0">
                <a:solidFill>
                  <a:srgbClr val="D4D4D4"/>
                </a:solidFill>
                <a:highlight>
                  <a:srgbClr val="1E1E1E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    </a:t>
            </a:r>
            <a:r>
              <a:rPr lang="en-SK" sz="800" kern="0">
                <a:solidFill>
                  <a:srgbClr val="569CD6"/>
                </a:solidFill>
                <a:highlight>
                  <a:srgbClr val="1E1E1E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Essential</a:t>
            </a:r>
            <a:r>
              <a:rPr lang="en-SK" sz="800" kern="0">
                <a:solidFill>
                  <a:srgbClr val="D4D4D4"/>
                </a:solidFill>
                <a:highlight>
                  <a:srgbClr val="1E1E1E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: </a:t>
            </a:r>
            <a:r>
              <a:rPr lang="en-SK" sz="800" kern="0">
                <a:solidFill>
                  <a:srgbClr val="569CD6"/>
                </a:solidFill>
                <a:highlight>
                  <a:srgbClr val="1E1E1E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true</a:t>
            </a:r>
            <a:endParaRPr lang="en-SK" sz="800" kern="100">
              <a:highlight>
                <a:srgbClr val="1E1E1E"/>
              </a:highlight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SK" sz="800" kern="0">
                <a:solidFill>
                  <a:srgbClr val="D4D4D4"/>
                </a:solidFill>
                <a:highlight>
                  <a:srgbClr val="1E1E1E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    </a:t>
            </a:r>
            <a:r>
              <a:rPr lang="en-SK" sz="800" kern="0">
                <a:solidFill>
                  <a:srgbClr val="569CD6"/>
                </a:solidFill>
                <a:highlight>
                  <a:srgbClr val="1E1E1E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LogConfiguration</a:t>
            </a:r>
            <a:r>
              <a:rPr lang="en-SK" sz="800" kern="0">
                <a:solidFill>
                  <a:srgbClr val="D4D4D4"/>
                </a:solidFill>
                <a:highlight>
                  <a:srgbClr val="1E1E1E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:</a:t>
            </a:r>
            <a:endParaRPr lang="en-SK" sz="800" kern="100">
              <a:highlight>
                <a:srgbClr val="1E1E1E"/>
              </a:highlight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SK" sz="800" kern="0">
                <a:solidFill>
                  <a:srgbClr val="D4D4D4"/>
                </a:solidFill>
                <a:highlight>
                  <a:srgbClr val="1E1E1E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      </a:t>
            </a:r>
            <a:r>
              <a:rPr lang="en-SK" sz="800" kern="0">
                <a:solidFill>
                  <a:srgbClr val="569CD6"/>
                </a:solidFill>
                <a:highlight>
                  <a:srgbClr val="1E1E1E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LogDriver</a:t>
            </a:r>
            <a:r>
              <a:rPr lang="en-SK" sz="800" kern="0">
                <a:solidFill>
                  <a:srgbClr val="D4D4D4"/>
                </a:solidFill>
                <a:highlight>
                  <a:srgbClr val="1E1E1E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: </a:t>
            </a:r>
            <a:r>
              <a:rPr lang="en-SK" sz="800" kern="0">
                <a:solidFill>
                  <a:srgbClr val="CE9178"/>
                </a:solidFill>
                <a:highlight>
                  <a:srgbClr val="1E1E1E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awsfirelens</a:t>
            </a:r>
            <a:endParaRPr lang="en-SK" sz="800" kern="100">
              <a:highlight>
                <a:srgbClr val="1E1E1E"/>
              </a:highlight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SK" sz="800" kern="0">
                <a:solidFill>
                  <a:srgbClr val="D4D4D4"/>
                </a:solidFill>
                <a:highlight>
                  <a:srgbClr val="1E1E1E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      </a:t>
            </a:r>
            <a:r>
              <a:rPr lang="en-SK" sz="800" kern="0">
                <a:solidFill>
                  <a:srgbClr val="569CD6"/>
                </a:solidFill>
                <a:highlight>
                  <a:srgbClr val="1E1E1E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Options</a:t>
            </a:r>
            <a:r>
              <a:rPr lang="en-SK" sz="800" kern="0">
                <a:solidFill>
                  <a:srgbClr val="D4D4D4"/>
                </a:solidFill>
                <a:highlight>
                  <a:srgbClr val="1E1E1E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:</a:t>
            </a:r>
            <a:endParaRPr lang="en-SK" sz="800" kern="100">
              <a:highlight>
                <a:srgbClr val="1E1E1E"/>
              </a:highlight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SK" sz="800" kern="0">
                <a:solidFill>
                  <a:srgbClr val="D4D4D4"/>
                </a:solidFill>
                <a:highlight>
                  <a:srgbClr val="1E1E1E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        </a:t>
            </a:r>
            <a:r>
              <a:rPr lang="en-SK" sz="800" kern="0">
                <a:solidFill>
                  <a:srgbClr val="569CD6"/>
                </a:solidFill>
                <a:highlight>
                  <a:srgbClr val="1E1E1E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Name</a:t>
            </a:r>
            <a:r>
              <a:rPr lang="en-SK" sz="800" kern="0">
                <a:solidFill>
                  <a:srgbClr val="D4D4D4"/>
                </a:solidFill>
                <a:highlight>
                  <a:srgbClr val="1E1E1E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: </a:t>
            </a:r>
            <a:r>
              <a:rPr lang="en-SK" sz="800" kern="0">
                <a:solidFill>
                  <a:srgbClr val="CE9178"/>
                </a:solidFill>
                <a:highlight>
                  <a:srgbClr val="1E1E1E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stdout</a:t>
            </a:r>
            <a:endParaRPr lang="en-SK" sz="800" kern="100">
              <a:highlight>
                <a:srgbClr val="1E1E1E"/>
              </a:highlight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GB" sz="800">
                <a:solidFill>
                  <a:srgbClr val="569CD6"/>
                </a:solidFill>
                <a:highlight>
                  <a:srgbClr val="1E1E1E"/>
                </a:highlight>
                <a:latin typeface="Menlo" panose="020B0609030804020204" pitchFamily="49" charset="0"/>
              </a:rPr>
              <a:t>           </a:t>
            </a:r>
          </a:p>
          <a:p>
            <a:r>
              <a:rPr lang="en-GB" sz="800">
                <a:solidFill>
                  <a:srgbClr val="569CD6"/>
                </a:solidFill>
                <a:highlight>
                  <a:srgbClr val="1E1E1E"/>
                </a:highlight>
                <a:latin typeface="Menlo" panose="020B0609030804020204" pitchFamily="49" charset="0"/>
              </a:rPr>
              <a:t>      ***</a:t>
            </a:r>
            <a:endParaRPr lang="en-SK" sz="800" kern="0">
              <a:solidFill>
                <a:srgbClr val="D4D4D4"/>
              </a:solidFill>
              <a:highlight>
                <a:srgbClr val="1E1E1E"/>
              </a:highlight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endParaRPr lang="en-SK" sz="800" kern="0">
              <a:solidFill>
                <a:srgbClr val="D4D4D4"/>
              </a:solidFill>
              <a:highlight>
                <a:srgbClr val="1E1E1E"/>
              </a:highlight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SK" sz="800" kern="0">
                <a:solidFill>
                  <a:srgbClr val="D4D4D4"/>
                </a:solidFill>
                <a:highlight>
                  <a:srgbClr val="1E1E1E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  - </a:t>
            </a:r>
            <a:r>
              <a:rPr lang="en-SK" sz="800" kern="0">
                <a:solidFill>
                  <a:srgbClr val="569CD6"/>
                </a:solidFill>
                <a:highlight>
                  <a:srgbClr val="1E1E1E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Name</a:t>
            </a:r>
            <a:r>
              <a:rPr lang="en-SK" sz="800" kern="0">
                <a:solidFill>
                  <a:srgbClr val="D4D4D4"/>
                </a:solidFill>
                <a:highlight>
                  <a:srgbClr val="1E1E1E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: </a:t>
            </a:r>
            <a:r>
              <a:rPr lang="en-SK" sz="800" kern="0">
                <a:solidFill>
                  <a:srgbClr val="CE9178"/>
                </a:solidFill>
                <a:highlight>
                  <a:srgbClr val="1E1E1E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log_router</a:t>
            </a:r>
            <a:endParaRPr lang="en-SK" sz="800" kern="100">
              <a:highlight>
                <a:srgbClr val="1E1E1E"/>
              </a:highlight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SK" sz="800" kern="0">
                <a:solidFill>
                  <a:srgbClr val="D4D4D4"/>
                </a:solidFill>
                <a:highlight>
                  <a:srgbClr val="1E1E1E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    </a:t>
            </a:r>
            <a:r>
              <a:rPr lang="en-SK" sz="800" kern="0">
                <a:solidFill>
                  <a:srgbClr val="569CD6"/>
                </a:solidFill>
                <a:highlight>
                  <a:srgbClr val="1E1E1E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MountPoints</a:t>
            </a:r>
            <a:r>
              <a:rPr lang="en-SK" sz="800" kern="0">
                <a:solidFill>
                  <a:srgbClr val="D4D4D4"/>
                </a:solidFill>
                <a:highlight>
                  <a:srgbClr val="1E1E1E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:</a:t>
            </a:r>
            <a:endParaRPr lang="en-SK" sz="800" kern="100">
              <a:highlight>
                <a:srgbClr val="1E1E1E"/>
              </a:highlight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SK" sz="800" kern="0">
                <a:solidFill>
                  <a:srgbClr val="D4D4D4"/>
                </a:solidFill>
                <a:highlight>
                  <a:srgbClr val="1E1E1E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      - </a:t>
            </a:r>
            <a:r>
              <a:rPr lang="en-SK" sz="800" kern="0">
                <a:solidFill>
                  <a:srgbClr val="569CD6"/>
                </a:solidFill>
                <a:highlight>
                  <a:srgbClr val="1E1E1E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SourceVolume</a:t>
            </a:r>
            <a:r>
              <a:rPr lang="en-SK" sz="800" kern="0">
                <a:solidFill>
                  <a:srgbClr val="D4D4D4"/>
                </a:solidFill>
                <a:highlight>
                  <a:srgbClr val="1E1E1E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: </a:t>
            </a:r>
            <a:r>
              <a:rPr lang="en-SK" sz="800" kern="0">
                <a:solidFill>
                  <a:srgbClr val="CE9178"/>
                </a:solidFill>
                <a:highlight>
                  <a:srgbClr val="1E1E1E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fpav2-ephemeral</a:t>
            </a:r>
            <a:endParaRPr lang="en-SK" sz="800" kern="100">
              <a:highlight>
                <a:srgbClr val="1E1E1E"/>
              </a:highlight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SK" sz="800" kern="0">
                <a:solidFill>
                  <a:srgbClr val="D4D4D4"/>
                </a:solidFill>
                <a:highlight>
                  <a:srgbClr val="1E1E1E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        </a:t>
            </a:r>
            <a:r>
              <a:rPr lang="en-SK" sz="800" kern="0">
                <a:solidFill>
                  <a:srgbClr val="569CD6"/>
                </a:solidFill>
                <a:highlight>
                  <a:srgbClr val="1E1E1E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ContainerPath</a:t>
            </a:r>
            <a:r>
              <a:rPr lang="en-SK" sz="800" kern="0">
                <a:solidFill>
                  <a:srgbClr val="D4D4D4"/>
                </a:solidFill>
                <a:highlight>
                  <a:srgbClr val="1E1E1E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: </a:t>
            </a:r>
            <a:r>
              <a:rPr lang="en-SK" sz="800" kern="0">
                <a:solidFill>
                  <a:srgbClr val="CE9178"/>
                </a:solidFill>
                <a:highlight>
                  <a:srgbClr val="1E1E1E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/var/log/squid</a:t>
            </a:r>
            <a:endParaRPr lang="en-SK" sz="800" kern="100">
              <a:highlight>
                <a:srgbClr val="1E1E1E"/>
              </a:highlight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SK" sz="800" kern="0">
                <a:solidFill>
                  <a:srgbClr val="D4D4D4"/>
                </a:solidFill>
                <a:highlight>
                  <a:srgbClr val="1E1E1E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        </a:t>
            </a:r>
            <a:r>
              <a:rPr lang="en-SK" sz="800" kern="0">
                <a:solidFill>
                  <a:srgbClr val="569CD6"/>
                </a:solidFill>
                <a:highlight>
                  <a:srgbClr val="1E1E1E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ReadOnly</a:t>
            </a:r>
            <a:r>
              <a:rPr lang="en-SK" sz="800" kern="0">
                <a:solidFill>
                  <a:srgbClr val="D4D4D4"/>
                </a:solidFill>
                <a:highlight>
                  <a:srgbClr val="1E1E1E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: </a:t>
            </a:r>
            <a:r>
              <a:rPr lang="en-SK" sz="800" kern="0">
                <a:solidFill>
                  <a:srgbClr val="569CD6"/>
                </a:solidFill>
                <a:highlight>
                  <a:srgbClr val="1E1E1E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true</a:t>
            </a:r>
            <a:endParaRPr lang="en-SK" sz="800" kern="100">
              <a:highlight>
                <a:srgbClr val="1E1E1E"/>
              </a:highlight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SK" sz="800" kern="0">
                <a:solidFill>
                  <a:srgbClr val="D4D4D4"/>
                </a:solidFill>
                <a:highlight>
                  <a:srgbClr val="1E1E1E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    </a:t>
            </a:r>
            <a:r>
              <a:rPr lang="en-SK" sz="800" kern="0">
                <a:solidFill>
                  <a:srgbClr val="569CD6"/>
                </a:solidFill>
                <a:highlight>
                  <a:srgbClr val="1E1E1E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Image</a:t>
            </a:r>
            <a:r>
              <a:rPr lang="en-SK" sz="800" kern="0">
                <a:solidFill>
                  <a:srgbClr val="D4D4D4"/>
                </a:solidFill>
                <a:highlight>
                  <a:srgbClr val="1E1E1E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: </a:t>
            </a:r>
            <a:r>
              <a:rPr lang="en-GB" sz="800">
                <a:solidFill>
                  <a:srgbClr val="CE9178"/>
                </a:solidFill>
                <a:highlight>
                  <a:srgbClr val="1E1E1E"/>
                </a:highlight>
                <a:latin typeface="Menlo" panose="020B0609030804020204" pitchFamily="49" charset="0"/>
              </a:rPr>
              <a:t>path_to_the_image</a:t>
            </a:r>
            <a:endParaRPr lang="en-GB" sz="800">
              <a:solidFill>
                <a:srgbClr val="D4D4D4"/>
              </a:solidFill>
              <a:highlight>
                <a:srgbClr val="1E1E1E"/>
              </a:highlight>
              <a:latin typeface="Menlo" panose="020B0609030804020204" pitchFamily="49" charset="0"/>
            </a:endParaRPr>
          </a:p>
          <a:p>
            <a:r>
              <a:rPr lang="en-SK" sz="800" kern="0">
                <a:solidFill>
                  <a:srgbClr val="569CD6"/>
                </a:solidFill>
                <a:highlight>
                  <a:srgbClr val="1E1E1E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    FirelensConfiguration</a:t>
            </a:r>
            <a:r>
              <a:rPr lang="en-SK" sz="800" kern="0">
                <a:solidFill>
                  <a:srgbClr val="D4D4D4"/>
                </a:solidFill>
                <a:highlight>
                  <a:srgbClr val="1E1E1E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:</a:t>
            </a:r>
            <a:endParaRPr lang="en-SK" sz="800" kern="100">
              <a:highlight>
                <a:srgbClr val="1E1E1E"/>
              </a:highlight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SK" sz="800" kern="0">
                <a:solidFill>
                  <a:srgbClr val="D4D4D4"/>
                </a:solidFill>
                <a:highlight>
                  <a:srgbClr val="1E1E1E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      </a:t>
            </a:r>
            <a:r>
              <a:rPr lang="en-SK" sz="800" kern="0">
                <a:solidFill>
                  <a:srgbClr val="569CD6"/>
                </a:solidFill>
                <a:highlight>
                  <a:srgbClr val="1E1E1E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Type</a:t>
            </a:r>
            <a:r>
              <a:rPr lang="en-SK" sz="800" kern="0">
                <a:solidFill>
                  <a:srgbClr val="D4D4D4"/>
                </a:solidFill>
                <a:highlight>
                  <a:srgbClr val="1E1E1E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: </a:t>
            </a:r>
            <a:r>
              <a:rPr lang="en-SK" sz="800" kern="0">
                <a:solidFill>
                  <a:srgbClr val="CE9178"/>
                </a:solidFill>
                <a:highlight>
                  <a:srgbClr val="1E1E1E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fluentbit</a:t>
            </a:r>
            <a:endParaRPr lang="en-SK" sz="800" kern="100">
              <a:highlight>
                <a:srgbClr val="1E1E1E"/>
              </a:highlight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SK" sz="800" kern="0">
                <a:solidFill>
                  <a:srgbClr val="D4D4D4"/>
                </a:solidFill>
                <a:highlight>
                  <a:srgbClr val="1E1E1E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      </a:t>
            </a:r>
            <a:r>
              <a:rPr lang="en-SK" sz="800" kern="0">
                <a:solidFill>
                  <a:srgbClr val="569CD6"/>
                </a:solidFill>
                <a:highlight>
                  <a:srgbClr val="1E1E1E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Options</a:t>
            </a:r>
            <a:r>
              <a:rPr lang="en-SK" sz="800" kern="0">
                <a:solidFill>
                  <a:srgbClr val="D4D4D4"/>
                </a:solidFill>
                <a:highlight>
                  <a:srgbClr val="1E1E1E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:</a:t>
            </a:r>
            <a:endParaRPr lang="en-SK" sz="800" kern="100">
              <a:highlight>
                <a:srgbClr val="1E1E1E"/>
              </a:highlight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SK" sz="800" kern="0">
                <a:solidFill>
                  <a:srgbClr val="D4D4D4"/>
                </a:solidFill>
                <a:highlight>
                  <a:srgbClr val="1E1E1E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        </a:t>
            </a:r>
            <a:r>
              <a:rPr lang="en-SK" sz="800" kern="0">
                <a:solidFill>
                  <a:srgbClr val="569CD6"/>
                </a:solidFill>
                <a:highlight>
                  <a:srgbClr val="1E1E1E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config-file-type</a:t>
            </a:r>
            <a:r>
              <a:rPr lang="en-SK" sz="800" kern="0">
                <a:solidFill>
                  <a:srgbClr val="D4D4D4"/>
                </a:solidFill>
                <a:highlight>
                  <a:srgbClr val="1E1E1E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: </a:t>
            </a:r>
            <a:r>
              <a:rPr lang="en-SK" sz="800" kern="0">
                <a:solidFill>
                  <a:srgbClr val="CE9178"/>
                </a:solidFill>
                <a:highlight>
                  <a:srgbClr val="1E1E1E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file</a:t>
            </a:r>
            <a:endParaRPr lang="en-SK" sz="800" kern="100">
              <a:highlight>
                <a:srgbClr val="1E1E1E"/>
              </a:highlight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SK" sz="800" kern="0">
                <a:solidFill>
                  <a:srgbClr val="D4D4D4"/>
                </a:solidFill>
                <a:highlight>
                  <a:srgbClr val="1E1E1E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        </a:t>
            </a:r>
            <a:r>
              <a:rPr lang="en-SK" sz="800" kern="0">
                <a:solidFill>
                  <a:srgbClr val="569CD6"/>
                </a:solidFill>
                <a:highlight>
                  <a:srgbClr val="1E1E1E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config-file-value</a:t>
            </a:r>
            <a:r>
              <a:rPr lang="en-SK" sz="800" kern="0">
                <a:solidFill>
                  <a:srgbClr val="D4D4D4"/>
                </a:solidFill>
                <a:highlight>
                  <a:srgbClr val="1E1E1E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: </a:t>
            </a:r>
            <a:r>
              <a:rPr lang="en-SK" sz="800" kern="0">
                <a:solidFill>
                  <a:srgbClr val="CE9178"/>
                </a:solidFill>
                <a:highlight>
                  <a:srgbClr val="1E1E1E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/fluent-bit/etc/fluent-bit-custom.conf</a:t>
            </a:r>
            <a:endParaRPr lang="en-SK" sz="800" kern="100">
              <a:highlight>
                <a:srgbClr val="1E1E1E"/>
              </a:highlight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SK" sz="800" kern="0">
                <a:solidFill>
                  <a:srgbClr val="D4D4D4"/>
                </a:solidFill>
                <a:highlight>
                  <a:srgbClr val="1E1E1E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    </a:t>
            </a:r>
            <a:r>
              <a:rPr lang="en-SK" sz="800" kern="0">
                <a:solidFill>
                  <a:srgbClr val="569CD6"/>
                </a:solidFill>
                <a:highlight>
                  <a:srgbClr val="1E1E1E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Cpu</a:t>
            </a:r>
            <a:r>
              <a:rPr lang="en-SK" sz="800" kern="0">
                <a:solidFill>
                  <a:srgbClr val="D4D4D4"/>
                </a:solidFill>
                <a:highlight>
                  <a:srgbClr val="1E1E1E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: </a:t>
            </a:r>
            <a:r>
              <a:rPr lang="en-SK" sz="800" kern="0">
                <a:solidFill>
                  <a:srgbClr val="B5CEA8"/>
                </a:solidFill>
                <a:highlight>
                  <a:srgbClr val="1E1E1E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0</a:t>
            </a:r>
            <a:endParaRPr lang="en-SK" sz="800" kern="100">
              <a:highlight>
                <a:srgbClr val="1E1E1E"/>
              </a:highlight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SK" sz="800" kern="0">
                <a:solidFill>
                  <a:srgbClr val="D4D4D4"/>
                </a:solidFill>
                <a:highlight>
                  <a:srgbClr val="1E1E1E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    </a:t>
            </a:r>
            <a:r>
              <a:rPr lang="en-SK" sz="800" kern="0">
                <a:solidFill>
                  <a:srgbClr val="569CD6"/>
                </a:solidFill>
                <a:highlight>
                  <a:srgbClr val="1E1E1E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MemoryReservation</a:t>
            </a:r>
            <a:r>
              <a:rPr lang="en-SK" sz="800" kern="0">
                <a:solidFill>
                  <a:srgbClr val="D4D4D4"/>
                </a:solidFill>
                <a:highlight>
                  <a:srgbClr val="1E1E1E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: </a:t>
            </a:r>
            <a:r>
              <a:rPr lang="en-SK" sz="800" kern="0">
                <a:solidFill>
                  <a:srgbClr val="B5CEA8"/>
                </a:solidFill>
                <a:highlight>
                  <a:srgbClr val="1E1E1E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1000</a:t>
            </a:r>
            <a:endParaRPr lang="en-SK" sz="800" kern="100">
              <a:highlight>
                <a:srgbClr val="1E1E1E"/>
              </a:highlight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SK" sz="800" kern="0">
                <a:solidFill>
                  <a:srgbClr val="D4D4D4"/>
                </a:solidFill>
                <a:highlight>
                  <a:srgbClr val="1E1E1E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    </a:t>
            </a:r>
            <a:r>
              <a:rPr lang="en-SK" sz="800" kern="0">
                <a:solidFill>
                  <a:srgbClr val="569CD6"/>
                </a:solidFill>
                <a:highlight>
                  <a:srgbClr val="1E1E1E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DependsOn</a:t>
            </a:r>
            <a:r>
              <a:rPr lang="en-SK" sz="800" kern="0">
                <a:solidFill>
                  <a:srgbClr val="D4D4D4"/>
                </a:solidFill>
                <a:highlight>
                  <a:srgbClr val="1E1E1E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:</a:t>
            </a:r>
            <a:endParaRPr lang="en-SK" sz="800" kern="100">
              <a:highlight>
                <a:srgbClr val="1E1E1E"/>
              </a:highlight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SK" sz="800" kern="0">
                <a:solidFill>
                  <a:srgbClr val="D4D4D4"/>
                </a:solidFill>
                <a:highlight>
                  <a:srgbClr val="1E1E1E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      - </a:t>
            </a:r>
            <a:r>
              <a:rPr lang="en-SK" sz="800" kern="0">
                <a:solidFill>
                  <a:srgbClr val="569CD6"/>
                </a:solidFill>
                <a:highlight>
                  <a:srgbClr val="1E1E1E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ContainerName</a:t>
            </a:r>
            <a:r>
              <a:rPr lang="en-SK" sz="800" kern="0">
                <a:solidFill>
                  <a:srgbClr val="D4D4D4"/>
                </a:solidFill>
                <a:highlight>
                  <a:srgbClr val="1E1E1E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: </a:t>
            </a:r>
            <a:r>
              <a:rPr lang="en-SK" sz="800" kern="0">
                <a:solidFill>
                  <a:srgbClr val="CE9178"/>
                </a:solidFill>
                <a:highlight>
                  <a:srgbClr val="1E1E1E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squid</a:t>
            </a:r>
            <a:endParaRPr lang="en-SK" sz="800" kern="100">
              <a:highlight>
                <a:srgbClr val="1E1E1E"/>
              </a:highlight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SK" sz="800" kern="0">
                <a:solidFill>
                  <a:srgbClr val="D4D4D4"/>
                </a:solidFill>
                <a:highlight>
                  <a:srgbClr val="1E1E1E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        </a:t>
            </a:r>
            <a:r>
              <a:rPr lang="en-SK" sz="800" kern="0">
                <a:solidFill>
                  <a:srgbClr val="569CD6"/>
                </a:solidFill>
                <a:highlight>
                  <a:srgbClr val="1E1E1E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Condition</a:t>
            </a:r>
            <a:r>
              <a:rPr lang="en-SK" sz="800" kern="0">
                <a:solidFill>
                  <a:srgbClr val="D4D4D4"/>
                </a:solidFill>
                <a:highlight>
                  <a:srgbClr val="1E1E1E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: </a:t>
            </a:r>
            <a:r>
              <a:rPr lang="en-SK" sz="800" kern="0">
                <a:solidFill>
                  <a:srgbClr val="CE9178"/>
                </a:solidFill>
                <a:highlight>
                  <a:srgbClr val="1E1E1E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START</a:t>
            </a:r>
            <a:endParaRPr lang="en-SK" sz="800" kern="100">
              <a:highlight>
                <a:srgbClr val="1E1E1E"/>
              </a:highlight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SK" sz="800" kern="0">
                <a:solidFill>
                  <a:srgbClr val="D4D4D4"/>
                </a:solidFill>
                <a:highlight>
                  <a:srgbClr val="1E1E1E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    </a:t>
            </a:r>
            <a:r>
              <a:rPr lang="en-SK" sz="800" kern="0">
                <a:solidFill>
                  <a:srgbClr val="569CD6"/>
                </a:solidFill>
                <a:highlight>
                  <a:srgbClr val="1E1E1E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Essential</a:t>
            </a:r>
            <a:r>
              <a:rPr lang="en-SK" sz="800" kern="0">
                <a:solidFill>
                  <a:srgbClr val="D4D4D4"/>
                </a:solidFill>
                <a:highlight>
                  <a:srgbClr val="1E1E1E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: </a:t>
            </a:r>
            <a:r>
              <a:rPr lang="en-SK" sz="800" kern="0">
                <a:solidFill>
                  <a:srgbClr val="569CD6"/>
                </a:solidFill>
                <a:highlight>
                  <a:srgbClr val="1E1E1E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true</a:t>
            </a:r>
            <a:endParaRPr lang="en-SK" sz="800" kern="100">
              <a:highlight>
                <a:srgbClr val="1E1E1E"/>
              </a:highlight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SK" sz="800" kern="0">
                <a:solidFill>
                  <a:srgbClr val="D4D4D4"/>
                </a:solidFill>
                <a:highlight>
                  <a:srgbClr val="1E1E1E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    </a:t>
            </a:r>
            <a:r>
              <a:rPr lang="en-SK" sz="800" kern="0">
                <a:solidFill>
                  <a:srgbClr val="569CD6"/>
                </a:solidFill>
                <a:highlight>
                  <a:srgbClr val="1E1E1E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LogConfiguration</a:t>
            </a:r>
            <a:r>
              <a:rPr lang="en-SK" sz="800" kern="0">
                <a:solidFill>
                  <a:srgbClr val="D4D4D4"/>
                </a:solidFill>
                <a:highlight>
                  <a:srgbClr val="1E1E1E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:</a:t>
            </a:r>
          </a:p>
          <a:p>
            <a:r>
              <a:rPr lang="en-SK" sz="800" kern="0">
                <a:solidFill>
                  <a:srgbClr val="D4D4D4"/>
                </a:solidFill>
                <a:highlight>
                  <a:srgbClr val="1E1E1E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      </a:t>
            </a:r>
            <a:r>
              <a:rPr lang="en-SK" sz="800" kern="0">
                <a:solidFill>
                  <a:srgbClr val="569CD6"/>
                </a:solidFill>
                <a:highlight>
                  <a:srgbClr val="1E1E1E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LogDriver</a:t>
            </a:r>
            <a:r>
              <a:rPr lang="en-SK" sz="800" kern="0">
                <a:solidFill>
                  <a:srgbClr val="D4D4D4"/>
                </a:solidFill>
                <a:highlight>
                  <a:srgbClr val="1E1E1E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: </a:t>
            </a:r>
            <a:r>
              <a:rPr lang="en-SK" sz="800" kern="0">
                <a:solidFill>
                  <a:srgbClr val="CE9178"/>
                </a:solidFill>
                <a:highlight>
                  <a:srgbClr val="1E1E1E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awslogs</a:t>
            </a:r>
            <a:endParaRPr lang="en-SK" sz="800" kern="100">
              <a:highlight>
                <a:srgbClr val="1E1E1E"/>
              </a:highlight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GB" sz="800">
                <a:solidFill>
                  <a:srgbClr val="569CD6"/>
                </a:solidFill>
                <a:highlight>
                  <a:srgbClr val="1E1E1E"/>
                </a:highlight>
                <a:latin typeface="Menlo" panose="020B0609030804020204" pitchFamily="49" charset="0"/>
              </a:rPr>
              <a:t>      ***</a:t>
            </a:r>
          </a:p>
          <a:p>
            <a:endParaRPr lang="en-SK" sz="800" kern="0">
              <a:solidFill>
                <a:srgbClr val="569CD6"/>
              </a:solidFill>
              <a:highlight>
                <a:srgbClr val="1E1E1E"/>
              </a:highlight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SK" sz="800" kern="0">
                <a:solidFill>
                  <a:srgbClr val="569CD6"/>
                </a:solidFill>
                <a:highlight>
                  <a:srgbClr val="1E1E1E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Cpu</a:t>
            </a:r>
            <a:r>
              <a:rPr lang="en-SK" sz="800" kern="0">
                <a:solidFill>
                  <a:srgbClr val="D4D4D4"/>
                </a:solidFill>
                <a:highlight>
                  <a:srgbClr val="1E1E1E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: </a:t>
            </a:r>
            <a:r>
              <a:rPr lang="en-SK" sz="800" kern="0">
                <a:solidFill>
                  <a:srgbClr val="CE9178"/>
                </a:solidFill>
                <a:highlight>
                  <a:srgbClr val="1E1E1E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'2048'</a:t>
            </a:r>
            <a:endParaRPr lang="en-SK" sz="800" kern="100">
              <a:highlight>
                <a:srgbClr val="1E1E1E"/>
              </a:highlight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SK" sz="800" kern="0">
                <a:solidFill>
                  <a:srgbClr val="D4D4D4"/>
                </a:solidFill>
                <a:highlight>
                  <a:srgbClr val="1E1E1E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</a:t>
            </a:r>
            <a:r>
              <a:rPr lang="en-SK" sz="800" kern="0">
                <a:solidFill>
                  <a:srgbClr val="569CD6"/>
                </a:solidFill>
                <a:highlight>
                  <a:srgbClr val="1E1E1E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Memory</a:t>
            </a:r>
            <a:r>
              <a:rPr lang="en-SK" sz="800" kern="0">
                <a:solidFill>
                  <a:srgbClr val="D4D4D4"/>
                </a:solidFill>
                <a:highlight>
                  <a:srgbClr val="1E1E1E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: </a:t>
            </a:r>
            <a:r>
              <a:rPr lang="en-SK" sz="800" kern="0">
                <a:solidFill>
                  <a:srgbClr val="CE9178"/>
                </a:solidFill>
                <a:highlight>
                  <a:srgbClr val="1E1E1E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'4096'</a:t>
            </a:r>
            <a:endParaRPr lang="en-SK" sz="800" kern="100">
              <a:highlight>
                <a:srgbClr val="1E1E1E"/>
              </a:highlight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SK" sz="800" kern="0">
                <a:solidFill>
                  <a:srgbClr val="D4D4D4"/>
                </a:solidFill>
                <a:highlight>
                  <a:srgbClr val="1E1E1E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</a:t>
            </a:r>
            <a:r>
              <a:rPr lang="en-SK" sz="800" kern="0">
                <a:solidFill>
                  <a:srgbClr val="569CD6"/>
                </a:solidFill>
                <a:highlight>
                  <a:srgbClr val="1E1E1E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NetworkMode</a:t>
            </a:r>
            <a:r>
              <a:rPr lang="en-SK" sz="800" kern="0">
                <a:solidFill>
                  <a:srgbClr val="D4D4D4"/>
                </a:solidFill>
                <a:highlight>
                  <a:srgbClr val="1E1E1E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: </a:t>
            </a:r>
            <a:r>
              <a:rPr lang="en-SK" sz="800" kern="0">
                <a:solidFill>
                  <a:srgbClr val="CE9178"/>
                </a:solidFill>
                <a:highlight>
                  <a:srgbClr val="1E1E1E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awsvpc</a:t>
            </a:r>
            <a:endParaRPr lang="en-SK" sz="800" kern="100">
              <a:highlight>
                <a:srgbClr val="1E1E1E"/>
              </a:highlight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SK" sz="800" kern="0">
                <a:solidFill>
                  <a:srgbClr val="D4D4D4"/>
                </a:solidFill>
                <a:highlight>
                  <a:srgbClr val="1E1E1E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</a:t>
            </a:r>
            <a:r>
              <a:rPr lang="en-SK" sz="800" kern="0">
                <a:solidFill>
                  <a:srgbClr val="569CD6"/>
                </a:solidFill>
                <a:highlight>
                  <a:srgbClr val="1E1E1E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RequiresCompatibilities</a:t>
            </a:r>
            <a:r>
              <a:rPr lang="en-SK" sz="800" kern="0">
                <a:solidFill>
                  <a:srgbClr val="D4D4D4"/>
                </a:solidFill>
                <a:highlight>
                  <a:srgbClr val="1E1E1E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:</a:t>
            </a:r>
            <a:endParaRPr lang="en-SK" sz="800" kern="100">
              <a:highlight>
                <a:srgbClr val="1E1E1E"/>
              </a:highlight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SK" sz="800" kern="0">
                <a:solidFill>
                  <a:srgbClr val="D4D4D4"/>
                </a:solidFill>
                <a:highlight>
                  <a:srgbClr val="1E1E1E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  - </a:t>
            </a:r>
            <a:r>
              <a:rPr lang="en-SK" sz="800" kern="0">
                <a:solidFill>
                  <a:srgbClr val="CE9178"/>
                </a:solidFill>
                <a:highlight>
                  <a:srgbClr val="1E1E1E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FARGATE</a:t>
            </a:r>
            <a:endParaRPr lang="en-SK" sz="800" kern="100">
              <a:highlight>
                <a:srgbClr val="1E1E1E"/>
              </a:highlight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SK" sz="800" kern="100">
                <a:highlight>
                  <a:srgbClr val="1E1E1E"/>
                </a:highlight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</a:t>
            </a:r>
            <a:endParaRPr lang="en-GB" sz="800">
              <a:solidFill>
                <a:srgbClr val="D4D4D4"/>
              </a:solidFill>
              <a:highlight>
                <a:srgbClr val="1E1E1E"/>
              </a:highlight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4B3475E-5DD8-1DE4-C4E1-8BA1A73948B5}"/>
              </a:ext>
            </a:extLst>
          </p:cNvPr>
          <p:cNvSpPr/>
          <p:nvPr/>
        </p:nvSpPr>
        <p:spPr>
          <a:xfrm>
            <a:off x="6374474" y="3378199"/>
            <a:ext cx="5025479" cy="2345267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SK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78EF1B7-D324-45AC-1586-F3E71BACB4EF}"/>
              </a:ext>
            </a:extLst>
          </p:cNvPr>
          <p:cNvSpPr/>
          <p:nvPr/>
        </p:nvSpPr>
        <p:spPr>
          <a:xfrm>
            <a:off x="6374475" y="1092200"/>
            <a:ext cx="5025480" cy="1997620"/>
          </a:xfrm>
          <a:prstGeom prst="rect">
            <a:avLst/>
          </a:prstGeom>
          <a:noFill/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SK"/>
          </a:p>
        </p:txBody>
      </p:sp>
      <p:pic>
        <p:nvPicPr>
          <p:cNvPr id="13" name="Picture 12" descr="A white box with orange outline&#10;&#10;Description automatically generated">
            <a:extLst>
              <a:ext uri="{FF2B5EF4-FFF2-40B4-BE49-F238E27FC236}">
                <a16:creationId xmlns:a16="http://schemas.microsoft.com/office/drawing/2014/main" id="{F314A881-51CF-316E-03C7-9422315DDAB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847" r="14790" b="12071"/>
          <a:stretch/>
        </p:blipFill>
        <p:spPr>
          <a:xfrm>
            <a:off x="2218625" y="4603620"/>
            <a:ext cx="919014" cy="1183705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169B4090-AA5D-F39E-EDBC-D80D70430393}"/>
              </a:ext>
            </a:extLst>
          </p:cNvPr>
          <p:cNvGrpSpPr>
            <a:grpSpLocks noChangeAspect="1"/>
          </p:cNvGrpSpPr>
          <p:nvPr/>
        </p:nvGrpSpPr>
        <p:grpSpPr>
          <a:xfrm>
            <a:off x="173273" y="948503"/>
            <a:ext cx="4865449" cy="5637065"/>
            <a:chOff x="4373256" y="956456"/>
            <a:chExt cx="3653342" cy="5744977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F30FC80-EAA6-7651-5913-6FB144B86E95}"/>
                </a:ext>
              </a:extLst>
            </p:cNvPr>
            <p:cNvSpPr/>
            <p:nvPr/>
          </p:nvSpPr>
          <p:spPr>
            <a:xfrm>
              <a:off x="4373256" y="1383610"/>
              <a:ext cx="3653342" cy="5317823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K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A2A2A30-5596-77E3-2C2B-B2E0F773D969}"/>
                </a:ext>
              </a:extLst>
            </p:cNvPr>
            <p:cNvSpPr txBox="1"/>
            <p:nvPr/>
          </p:nvSpPr>
          <p:spPr>
            <a:xfrm>
              <a:off x="5622331" y="956456"/>
              <a:ext cx="1047757" cy="3136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SK" sz="1400" dirty="0">
                  <a:solidFill>
                    <a:srgbClr val="FF0000"/>
                  </a:solidFill>
                </a:rPr>
                <a:t>Fargate instance</a:t>
              </a: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B0F3D9E6-4E3D-311F-DFFA-04DC39855BD5}"/>
              </a:ext>
            </a:extLst>
          </p:cNvPr>
          <p:cNvSpPr/>
          <p:nvPr/>
        </p:nvSpPr>
        <p:spPr>
          <a:xfrm>
            <a:off x="6374474" y="711318"/>
            <a:ext cx="5025480" cy="237185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SK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96DA184-24F4-07B2-259E-8BBCC1365F5E}"/>
              </a:ext>
            </a:extLst>
          </p:cNvPr>
          <p:cNvSpPr/>
          <p:nvPr/>
        </p:nvSpPr>
        <p:spPr>
          <a:xfrm>
            <a:off x="6629400" y="1201156"/>
            <a:ext cx="3314700" cy="469100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SK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8EF690A-020C-57C0-05D8-C46935008535}"/>
              </a:ext>
            </a:extLst>
          </p:cNvPr>
          <p:cNvSpPr/>
          <p:nvPr/>
        </p:nvSpPr>
        <p:spPr>
          <a:xfrm>
            <a:off x="6629400" y="3517901"/>
            <a:ext cx="3314700" cy="355599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SK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4960BE-B70C-5514-DEAD-D61ABFAC884A}"/>
              </a:ext>
            </a:extLst>
          </p:cNvPr>
          <p:cNvSpPr/>
          <p:nvPr/>
        </p:nvSpPr>
        <p:spPr>
          <a:xfrm>
            <a:off x="6629400" y="2545730"/>
            <a:ext cx="4065702" cy="4691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SK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DF85FC0-FCA5-7FC0-10C6-3819496243FD}"/>
              </a:ext>
            </a:extLst>
          </p:cNvPr>
          <p:cNvSpPr/>
          <p:nvPr/>
        </p:nvSpPr>
        <p:spPr>
          <a:xfrm>
            <a:off x="6629399" y="4106666"/>
            <a:ext cx="4065703" cy="636783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SK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16AA4A04-191D-0828-8A95-DEAED46D32F0}"/>
              </a:ext>
            </a:extLst>
          </p:cNvPr>
          <p:cNvSpPr txBox="1">
            <a:spLocks/>
          </p:cNvSpPr>
          <p:nvPr/>
        </p:nvSpPr>
        <p:spPr bwMode="gray">
          <a:xfrm>
            <a:off x="173273" y="337643"/>
            <a:ext cx="5480096" cy="61178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/>
              <a:t>Connecting the dots in ECS Task</a:t>
            </a:r>
            <a:endParaRPr lang="en-US" sz="3200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EE790C6-050D-78D9-3423-C3FE668F7D07}"/>
              </a:ext>
            </a:extLst>
          </p:cNvPr>
          <p:cNvSpPr txBox="1">
            <a:spLocks/>
          </p:cNvSpPr>
          <p:nvPr/>
        </p:nvSpPr>
        <p:spPr bwMode="gray">
          <a:xfrm>
            <a:off x="0" y="6480000"/>
            <a:ext cx="12192000" cy="378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6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0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TeleNeo Office ExtraBold"/>
                <a:ea typeface="+mn-ea"/>
                <a:cs typeface="+mn-cs"/>
              </a:rPr>
              <a:t>More on network security | Michl Salanci | Deutsche Telekom Systems Solutions Slovakia | AWS Community Days Switzerland | 27. 6. 2024</a:t>
            </a:r>
          </a:p>
        </p:txBody>
      </p:sp>
    </p:spTree>
    <p:extLst>
      <p:ext uri="{BB962C8B-B14F-4D97-AF65-F5344CB8AC3E}">
        <p14:creationId xmlns:p14="http://schemas.microsoft.com/office/powerpoint/2010/main" val="1404684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22" grpId="0" animBg="1"/>
      <p:bldP spid="23" grpId="0" animBg="1"/>
      <p:bldP spid="24" grpId="0" animBg="1"/>
      <p:bldP spid="6" grpId="0" animBg="1"/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" descr="Simple background Stock Images - Search Stock Images on Everypixel">
            <a:extLst>
              <a:ext uri="{FF2B5EF4-FFF2-40B4-BE49-F238E27FC236}">
                <a16:creationId xmlns:a16="http://schemas.microsoft.com/office/drawing/2014/main" id="{115677F6-7C27-3FF5-BD15-136D27AF0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2">
            <a:extLst>
              <a:ext uri="{FF2B5EF4-FFF2-40B4-BE49-F238E27FC236}">
                <a16:creationId xmlns:a16="http://schemas.microsoft.com/office/drawing/2014/main" id="{B0C39990-E912-51A1-C59F-1AF8B26E1E8B}"/>
              </a:ext>
            </a:extLst>
          </p:cNvPr>
          <p:cNvSpPr/>
          <p:nvPr/>
        </p:nvSpPr>
        <p:spPr>
          <a:xfrm>
            <a:off x="3776616" y="1542024"/>
            <a:ext cx="184320" cy="6458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7" name="Rectangle 19">
            <a:extLst>
              <a:ext uri="{FF2B5EF4-FFF2-40B4-BE49-F238E27FC236}">
                <a16:creationId xmlns:a16="http://schemas.microsoft.com/office/drawing/2014/main" id="{43B5F0A3-306A-59AB-8509-D74C671A38E8}"/>
              </a:ext>
            </a:extLst>
          </p:cNvPr>
          <p:cNvSpPr/>
          <p:nvPr/>
        </p:nvSpPr>
        <p:spPr>
          <a:xfrm>
            <a:off x="5035965" y="1694783"/>
            <a:ext cx="3878218" cy="236685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15840">
            <a:solidFill>
              <a:srgbClr val="FF0000"/>
            </a:solidFill>
            <a:custDash>
              <a:ds d="400000" sp="100000"/>
            </a:custDash>
            <a:miter/>
          </a:ln>
        </p:spPr>
        <p:txBody>
          <a:bodyPr vert="horz" wrap="square" lIns="502920" tIns="91440" rIns="90000" bIns="45720" anchor="t" anchorCtr="0" compatLnSpc="0">
            <a:noAutofit/>
          </a:bodyPr>
          <a:lstStyle/>
          <a:p>
            <a:pPr>
              <a:defRPr sz="1800"/>
            </a:pPr>
            <a:r>
              <a:rPr lang="en-US" sz="1200" dirty="0">
                <a:latin typeface="+mj-lt"/>
                <a:cs typeface="Arial" panose="020B0604020202020204" pitchFamily="34" charset="0"/>
              </a:rPr>
              <a:t>Inspection subnet – 192.168.2.0/24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sk-SK" sz="1100" b="0" i="0" u="none" strike="noStrike" kern="1200" spc="0">
              <a:ln>
                <a:noFill/>
              </a:ln>
              <a:solidFill>
                <a:srgbClr val="FFFFFF"/>
              </a:solidFill>
              <a:latin typeface="Arial" pitchFamily="34"/>
              <a:ea typeface="Microsoft YaHei" pitchFamily="2"/>
              <a:cs typeface="Arial" pitchFamily="34"/>
            </a:endParaRPr>
          </a:p>
        </p:txBody>
      </p:sp>
      <p:pic>
        <p:nvPicPr>
          <p:cNvPr id="18" name="Graphic 20">
            <a:extLst>
              <a:ext uri="{FF2B5EF4-FFF2-40B4-BE49-F238E27FC236}">
                <a16:creationId xmlns:a16="http://schemas.microsoft.com/office/drawing/2014/main" id="{AA318FDC-5AEB-A7AE-5A4A-35351FBD9FE3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035965" y="1694783"/>
            <a:ext cx="380520" cy="38052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TextBox 43">
            <a:extLst>
              <a:ext uri="{FF2B5EF4-FFF2-40B4-BE49-F238E27FC236}">
                <a16:creationId xmlns:a16="http://schemas.microsoft.com/office/drawing/2014/main" id="{904FDB93-5067-8851-B630-419D55D2B9D2}"/>
              </a:ext>
            </a:extLst>
          </p:cNvPr>
          <p:cNvSpPr/>
          <p:nvPr/>
        </p:nvSpPr>
        <p:spPr>
          <a:xfrm>
            <a:off x="5211315" y="3588999"/>
            <a:ext cx="1480679" cy="335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sk-SK" sz="1100" b="0" i="0" u="none" strike="noStrike" kern="1200" spc="0" dirty="0" err="1">
                <a:ln>
                  <a:noFill/>
                </a:ln>
                <a:solidFill>
                  <a:srgbClr val="FFFFFF"/>
                </a:solidFill>
                <a:latin typeface="Amazon Ember" pitchFamily="18"/>
                <a:ea typeface="Microsoft YaHei" pitchFamily="2"/>
                <a:cs typeface="Lucida Sans" pitchFamily="2"/>
              </a:rPr>
              <a:t>Squid</a:t>
            </a:r>
            <a:r>
              <a:rPr lang="sk-SK" sz="1100" b="0" i="0" u="none" strike="noStrike" kern="1200" spc="0" dirty="0">
                <a:ln>
                  <a:noFill/>
                </a:ln>
                <a:solidFill>
                  <a:srgbClr val="FFFFFF"/>
                </a:solidFill>
                <a:latin typeface="Amazon Ember" pitchFamily="18"/>
                <a:ea typeface="Microsoft YaHei" pitchFamily="2"/>
                <a:cs typeface="Lucida Sans" pitchFamily="2"/>
              </a:rPr>
              <a:t> in ECS </a:t>
            </a:r>
            <a:r>
              <a:rPr lang="sk-SK" sz="1100" b="0" i="0" u="none" strike="noStrike" kern="1200" spc="0" dirty="0" err="1">
                <a:ln>
                  <a:noFill/>
                </a:ln>
                <a:solidFill>
                  <a:srgbClr val="FFFFFF"/>
                </a:solidFill>
                <a:latin typeface="Amazon Ember" pitchFamily="18"/>
                <a:ea typeface="Microsoft YaHei" pitchFamily="2"/>
                <a:cs typeface="Lucida Sans" pitchFamily="2"/>
              </a:rPr>
              <a:t>container</a:t>
            </a:r>
            <a:endParaRPr lang="sk-SK" sz="1100" b="0" i="0" u="none" strike="noStrike" kern="1200" spc="0" dirty="0">
              <a:ln>
                <a:noFill/>
              </a:ln>
              <a:solidFill>
                <a:srgbClr val="FFFFFF"/>
              </a:solidFill>
              <a:latin typeface="Amazon Ember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5" name="Rectangle 34">
            <a:extLst>
              <a:ext uri="{FF2B5EF4-FFF2-40B4-BE49-F238E27FC236}">
                <a16:creationId xmlns:a16="http://schemas.microsoft.com/office/drawing/2014/main" id="{6DA7EB69-73AF-D132-6FE5-C9F66C757556}"/>
              </a:ext>
            </a:extLst>
          </p:cNvPr>
          <p:cNvSpPr/>
          <p:nvPr/>
        </p:nvSpPr>
        <p:spPr>
          <a:xfrm>
            <a:off x="5035964" y="4420841"/>
            <a:ext cx="3878217" cy="208585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15840">
            <a:solidFill>
              <a:srgbClr val="7AA116"/>
            </a:solidFill>
            <a:custDash>
              <a:ds d="400000" sp="100000"/>
            </a:custDash>
            <a:miter/>
          </a:ln>
        </p:spPr>
        <p:txBody>
          <a:bodyPr vert="horz" wrap="square" lIns="502920" tIns="91440" rIns="90000" bIns="45720" anchor="t" anchorCtr="0" compatLnSpc="0">
            <a:noAutofit/>
          </a:bodyPr>
          <a:lstStyle/>
          <a:p>
            <a:pPr>
              <a:defRPr/>
            </a:pPr>
            <a:r>
              <a:rPr lang="en-US" sz="1200" dirty="0">
                <a:latin typeface="+mj-lt"/>
                <a:cs typeface="Arial" panose="020B0604020202020204" pitchFamily="34" charset="0"/>
              </a:rPr>
              <a:t>Private subnet – 192.168.3.0/24</a:t>
            </a:r>
          </a:p>
        </p:txBody>
      </p:sp>
      <p:pic>
        <p:nvPicPr>
          <p:cNvPr id="19" name="Graphic 36">
            <a:extLst>
              <a:ext uri="{FF2B5EF4-FFF2-40B4-BE49-F238E27FC236}">
                <a16:creationId xmlns:a16="http://schemas.microsoft.com/office/drawing/2014/main" id="{DDD444F0-DC00-3C3D-93CF-88854FFE444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5034525" y="4412561"/>
            <a:ext cx="450694" cy="450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3">
            <a:extLst>
              <a:ext uri="{FF2B5EF4-FFF2-40B4-BE49-F238E27FC236}">
                <a16:creationId xmlns:a16="http://schemas.microsoft.com/office/drawing/2014/main" id="{03DE3CB5-63AF-DFDD-3163-C7E0B529ACAD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7404346" y="4863255"/>
            <a:ext cx="956830" cy="95683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TextBox 43">
            <a:extLst>
              <a:ext uri="{FF2B5EF4-FFF2-40B4-BE49-F238E27FC236}">
                <a16:creationId xmlns:a16="http://schemas.microsoft.com/office/drawing/2014/main" id="{D103BA07-0293-1573-16D6-588830ABF30A}"/>
              </a:ext>
            </a:extLst>
          </p:cNvPr>
          <p:cNvSpPr/>
          <p:nvPr/>
        </p:nvSpPr>
        <p:spPr>
          <a:xfrm>
            <a:off x="7168261" y="5872961"/>
            <a:ext cx="1480679" cy="17671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sk-SK" sz="1100" b="0" i="0" u="none" strike="noStrike" kern="1200" spc="0" dirty="0" err="1">
                <a:ln>
                  <a:noFill/>
                </a:ln>
                <a:solidFill>
                  <a:srgbClr val="FFFFFF"/>
                </a:solidFill>
                <a:latin typeface="Amazon Ember" pitchFamily="18"/>
                <a:ea typeface="Microsoft YaHei" pitchFamily="2"/>
                <a:cs typeface="Lucida Sans" pitchFamily="2"/>
              </a:rPr>
              <a:t>Network</a:t>
            </a:r>
            <a:r>
              <a:rPr lang="sk-SK" sz="1100" b="0" i="0" u="none" strike="noStrike" kern="1200" spc="0" dirty="0">
                <a:ln>
                  <a:noFill/>
                </a:ln>
                <a:solidFill>
                  <a:srgbClr val="FFFFFF"/>
                </a:solidFill>
                <a:latin typeface="Amazon Ember" pitchFamily="18"/>
                <a:ea typeface="Microsoft YaHei" pitchFamily="2"/>
                <a:cs typeface="Lucida Sans" pitchFamily="2"/>
              </a:rPr>
              <a:t> </a:t>
            </a:r>
            <a:r>
              <a:rPr lang="sk-SK" sz="1100" b="0" i="0" u="none" strike="noStrike" kern="1200" spc="0" dirty="0" err="1">
                <a:ln>
                  <a:noFill/>
                </a:ln>
                <a:solidFill>
                  <a:srgbClr val="FFFFFF"/>
                </a:solidFill>
                <a:latin typeface="Amazon Ember" pitchFamily="18"/>
                <a:ea typeface="Microsoft YaHei" pitchFamily="2"/>
                <a:cs typeface="Lucida Sans" pitchFamily="2"/>
              </a:rPr>
              <a:t>Loadbalancer</a:t>
            </a:r>
            <a:endParaRPr lang="sk-SK" sz="1100" b="0" i="0" u="none" strike="noStrike" kern="1200" spc="0" dirty="0">
              <a:ln>
                <a:noFill/>
              </a:ln>
              <a:solidFill>
                <a:srgbClr val="FFFFFF"/>
              </a:solidFill>
              <a:latin typeface="Amazon Ember" pitchFamily="18"/>
              <a:ea typeface="Microsoft YaHei" pitchFamily="2"/>
              <a:cs typeface="Lucida Sans" pitchFamily="2"/>
            </a:endParaRPr>
          </a:p>
        </p:txBody>
      </p:sp>
      <p:pic>
        <p:nvPicPr>
          <p:cNvPr id="12" name="Picture 11" descr="A logo of cubes and a circle&#10;&#10;Description automatically generated">
            <a:extLst>
              <a:ext uri="{FF2B5EF4-FFF2-40B4-BE49-F238E27FC236}">
                <a16:creationId xmlns:a16="http://schemas.microsoft.com/office/drawing/2014/main" id="{55F12053-C68D-09CC-D38F-0C34061B87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3375" y="2125806"/>
            <a:ext cx="1328619" cy="125586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4F76DE2D-BF0B-8023-54B0-12CDAA4DB91A}"/>
              </a:ext>
            </a:extLst>
          </p:cNvPr>
          <p:cNvGrpSpPr>
            <a:grpSpLocks noChangeAspect="1"/>
          </p:cNvGrpSpPr>
          <p:nvPr/>
        </p:nvGrpSpPr>
        <p:grpSpPr>
          <a:xfrm>
            <a:off x="6502589" y="2053101"/>
            <a:ext cx="1463592" cy="659396"/>
            <a:chOff x="3008504" y="1773452"/>
            <a:chExt cx="2486507" cy="1120253"/>
          </a:xfrm>
        </p:grpSpPr>
        <p:pic>
          <p:nvPicPr>
            <p:cNvPr id="33" name="Picture 33">
              <a:extLst>
                <a:ext uri="{FF2B5EF4-FFF2-40B4-BE49-F238E27FC236}">
                  <a16:creationId xmlns:a16="http://schemas.microsoft.com/office/drawing/2014/main" id="{311CDCB9-520E-991E-D990-0A722FE6D3B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lum/>
              <a:alphaModFix/>
            </a:blip>
            <a:srcRect/>
            <a:stretch>
              <a:fillRect/>
            </a:stretch>
          </p:blipFill>
          <p:spPr>
            <a:xfrm>
              <a:off x="3008504" y="1773452"/>
              <a:ext cx="1161810" cy="112025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34" name="Titel 1">
              <a:extLst>
                <a:ext uri="{FF2B5EF4-FFF2-40B4-BE49-F238E27FC236}">
                  <a16:creationId xmlns:a16="http://schemas.microsoft.com/office/drawing/2014/main" id="{544D883E-9F13-FC4F-B14A-394F174301B3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4219666" y="2171916"/>
              <a:ext cx="1275345" cy="475244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200" dirty="0">
                  <a:solidFill>
                    <a:schemeClr val="tx1"/>
                  </a:solidFill>
                </a:rPr>
                <a:t>Squid Proxy</a:t>
              </a:r>
              <a:endParaRPr lang="en-US" sz="1800" dirty="0">
                <a:solidFill>
                  <a:schemeClr val="tx1"/>
                </a:solidFill>
              </a:endParaRPr>
            </a:p>
          </p:txBody>
        </p:sp>
      </p:grpSp>
      <p:sp>
        <p:nvSpPr>
          <p:cNvPr id="11" name="Titel 1">
            <a:extLst>
              <a:ext uri="{FF2B5EF4-FFF2-40B4-BE49-F238E27FC236}">
                <a16:creationId xmlns:a16="http://schemas.microsoft.com/office/drawing/2014/main" id="{837D1750-773F-A400-5822-09B5865418E0}"/>
              </a:ext>
            </a:extLst>
          </p:cNvPr>
          <p:cNvSpPr txBox="1">
            <a:spLocks/>
          </p:cNvSpPr>
          <p:nvPr/>
        </p:nvSpPr>
        <p:spPr bwMode="gray">
          <a:xfrm>
            <a:off x="5378577" y="3434621"/>
            <a:ext cx="1046261" cy="37800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00" dirty="0">
                <a:solidFill>
                  <a:schemeClr val="tx1"/>
                </a:solidFill>
              </a:rPr>
              <a:t>Fargate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6" name="Titel 1">
            <a:extLst>
              <a:ext uri="{FF2B5EF4-FFF2-40B4-BE49-F238E27FC236}">
                <a16:creationId xmlns:a16="http://schemas.microsoft.com/office/drawing/2014/main" id="{E47972D7-937B-0647-2CB2-94D8256C495B}"/>
              </a:ext>
            </a:extLst>
          </p:cNvPr>
          <p:cNvSpPr txBox="1">
            <a:spLocks/>
          </p:cNvSpPr>
          <p:nvPr/>
        </p:nvSpPr>
        <p:spPr bwMode="gray">
          <a:xfrm>
            <a:off x="271463" y="337643"/>
            <a:ext cx="5672137" cy="61178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/>
              <a:t>Make explicit the explicit</a:t>
            </a:r>
            <a:endParaRPr lang="en-US" sz="32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77FBD76-0EC5-32BB-C5FE-E753BC7365DF}"/>
              </a:ext>
            </a:extLst>
          </p:cNvPr>
          <p:cNvSpPr txBox="1"/>
          <p:nvPr/>
        </p:nvSpPr>
        <p:spPr>
          <a:xfrm>
            <a:off x="5829300" y="465772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itel 1">
            <a:extLst>
              <a:ext uri="{FF2B5EF4-FFF2-40B4-BE49-F238E27FC236}">
                <a16:creationId xmlns:a16="http://schemas.microsoft.com/office/drawing/2014/main" id="{5BCF074D-ECF1-D439-0AEE-D583B89059DF}"/>
              </a:ext>
            </a:extLst>
          </p:cNvPr>
          <p:cNvSpPr txBox="1">
            <a:spLocks/>
          </p:cNvSpPr>
          <p:nvPr/>
        </p:nvSpPr>
        <p:spPr bwMode="gray">
          <a:xfrm>
            <a:off x="5173455" y="5849458"/>
            <a:ext cx="5294298" cy="75911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00" dirty="0">
                <a:solidFill>
                  <a:schemeClr val="tx1"/>
                </a:solidFill>
              </a:rPr>
              <a:t>Network LB</a:t>
            </a:r>
          </a:p>
          <a:p>
            <a:pPr algn="ctr"/>
            <a:r>
              <a:rPr lang="en-GB" sz="1400" dirty="0">
                <a:solidFill>
                  <a:schemeClr val="tx1"/>
                </a:solidFill>
                <a:cs typeface="Arial" panose="020B0604020202020204" pitchFamily="34" charset="0"/>
              </a:rPr>
              <a:t>internal-fwdproxynlb-1234567890-eu-central-1.elb.amazonanaws.com</a:t>
            </a:r>
          </a:p>
          <a:p>
            <a:pPr algn="ctr"/>
            <a:r>
              <a:rPr lang="en-GB" sz="1400" dirty="0">
                <a:solidFill>
                  <a:schemeClr val="tx1"/>
                </a:solidFill>
                <a:cs typeface="Arial" panose="020B0604020202020204" pitchFamily="34" charset="0"/>
              </a:rPr>
              <a:t>192.168.3.10</a:t>
            </a:r>
            <a:endParaRPr lang="en-SK" sz="14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41" name="TextBox 43">
            <a:extLst>
              <a:ext uri="{FF2B5EF4-FFF2-40B4-BE49-F238E27FC236}">
                <a16:creationId xmlns:a16="http://schemas.microsoft.com/office/drawing/2014/main" id="{004A4B75-112D-AFC0-CCCB-80DF95871F42}"/>
              </a:ext>
            </a:extLst>
          </p:cNvPr>
          <p:cNvSpPr/>
          <p:nvPr/>
        </p:nvSpPr>
        <p:spPr>
          <a:xfrm>
            <a:off x="5270095" y="3654243"/>
            <a:ext cx="2025769" cy="20467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sk-SK" sz="1400" b="0" i="0" u="none" strike="noStrike" kern="1200" spc="0" dirty="0">
                <a:ln>
                  <a:noFill/>
                </a:ln>
                <a:latin typeface="+mj-lt"/>
                <a:ea typeface="Microsoft YaHei" pitchFamily="2"/>
                <a:cs typeface="Lucida Sans" pitchFamily="2"/>
              </a:rPr>
              <a:t>Forward proxy </a:t>
            </a:r>
            <a:r>
              <a:rPr lang="sk-SK" sz="1400" b="0" i="0" u="none" strike="noStrike" kern="1200" spc="0" dirty="0" err="1">
                <a:ln>
                  <a:noFill/>
                </a:ln>
                <a:latin typeface="+mj-lt"/>
                <a:ea typeface="Microsoft YaHei" pitchFamily="2"/>
                <a:cs typeface="Lucida Sans" pitchFamily="2"/>
              </a:rPr>
              <a:t>ECS Task</a:t>
            </a:r>
            <a:endParaRPr lang="sk-SK" sz="1400" b="0" i="0" u="none" strike="noStrike" kern="1200" spc="0" dirty="0">
              <a:ln>
                <a:noFill/>
              </a:ln>
              <a:latin typeface="+mj-lt"/>
              <a:ea typeface="Microsoft YaHei" pitchFamily="2"/>
              <a:cs typeface="Lucida Sans" pitchFamily="2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523F0E7E-59F9-A6C7-8BA9-8CADD4AA909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02589" y="2798903"/>
            <a:ext cx="665671" cy="64514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3" name="Titel 1">
            <a:extLst>
              <a:ext uri="{FF2B5EF4-FFF2-40B4-BE49-F238E27FC236}">
                <a16:creationId xmlns:a16="http://schemas.microsoft.com/office/drawing/2014/main" id="{0F5BAF07-09B1-21B2-9C7A-0368D9478557}"/>
              </a:ext>
            </a:extLst>
          </p:cNvPr>
          <p:cNvSpPr txBox="1">
            <a:spLocks/>
          </p:cNvSpPr>
          <p:nvPr/>
        </p:nvSpPr>
        <p:spPr bwMode="gray">
          <a:xfrm>
            <a:off x="7233729" y="3097107"/>
            <a:ext cx="732454" cy="10011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dirty="0">
                <a:solidFill>
                  <a:schemeClr val="tx1"/>
                </a:solidFill>
              </a:rPr>
              <a:t>FluentBit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E248D27-D468-7884-0FA2-52AF87C9934B}"/>
              </a:ext>
            </a:extLst>
          </p:cNvPr>
          <p:cNvSpPr txBox="1"/>
          <p:nvPr/>
        </p:nvSpPr>
        <p:spPr>
          <a:xfrm>
            <a:off x="-27551" y="2636728"/>
            <a:ext cx="5370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+mj-lt"/>
                <a:cs typeface="Courier New" panose="02070309020205020404" pitchFamily="49" charset="0"/>
              </a:rPr>
              <a:t>c</a:t>
            </a:r>
            <a:r>
              <a:rPr lang="en-SK" sz="1200" dirty="0">
                <a:latin typeface="+mj-lt"/>
                <a:cs typeface="Courier New" panose="02070309020205020404" pitchFamily="49" charset="0"/>
              </a:rPr>
              <a:t>url –x </a:t>
            </a:r>
            <a:r>
              <a:rPr lang="en-GB" sz="1200" dirty="0">
                <a:solidFill>
                  <a:schemeClr val="tx2"/>
                </a:solidFill>
                <a:latin typeface="+mj-lt"/>
                <a:cs typeface="Courier New" panose="02070309020205020404" pitchFamily="49" charset="0"/>
              </a:rPr>
              <a:t>internal-fwdproxynlb-1234567890-eu-central-1.elb.amazonaws.com:3128</a:t>
            </a:r>
          </a:p>
          <a:p>
            <a:r>
              <a:rPr lang="en-SK" sz="1200" dirty="0">
                <a:latin typeface="+mj-lt"/>
                <a:cs typeface="Courier New" panose="02070309020205020404" pitchFamily="49" charset="0"/>
              </a:rPr>
              <a:t>–I http://www.amazon.coma</a:t>
            </a:r>
          </a:p>
        </p:txBody>
      </p:sp>
      <p:sp>
        <p:nvSpPr>
          <p:cNvPr id="45" name="Titel 1">
            <a:extLst>
              <a:ext uri="{FF2B5EF4-FFF2-40B4-BE49-F238E27FC236}">
                <a16:creationId xmlns:a16="http://schemas.microsoft.com/office/drawing/2014/main" id="{32B91203-1318-2B46-D0C1-E75EE99C1514}"/>
              </a:ext>
            </a:extLst>
          </p:cNvPr>
          <p:cNvSpPr txBox="1">
            <a:spLocks/>
          </p:cNvSpPr>
          <p:nvPr/>
        </p:nvSpPr>
        <p:spPr bwMode="gray">
          <a:xfrm>
            <a:off x="5173455" y="5849457"/>
            <a:ext cx="5294298" cy="75911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00" dirty="0">
                <a:solidFill>
                  <a:schemeClr val="tx1"/>
                </a:solidFill>
              </a:rPr>
              <a:t>Network LB</a:t>
            </a:r>
          </a:p>
          <a:p>
            <a:pPr algn="ctr"/>
            <a:r>
              <a:rPr lang="en-GB" sz="1400" dirty="0">
                <a:cs typeface="Arial" panose="020B0604020202020204" pitchFamily="34" charset="0"/>
              </a:rPr>
              <a:t>internal-fwdproxynlb-1234567890-eu-central-1.elb.amazonanaws.com</a:t>
            </a:r>
          </a:p>
          <a:p>
            <a:pPr algn="ctr"/>
            <a:r>
              <a:rPr lang="en-GB" sz="1400" dirty="0">
                <a:solidFill>
                  <a:schemeClr val="tx1"/>
                </a:solidFill>
                <a:cs typeface="Arial" panose="020B0604020202020204" pitchFamily="34" charset="0"/>
              </a:rPr>
              <a:t>192.168.3.10</a:t>
            </a:r>
            <a:endParaRPr lang="en-SK" sz="14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D7BF8386-7FFC-AD61-850C-277CF0B4B02D}"/>
              </a:ext>
            </a:extLst>
          </p:cNvPr>
          <p:cNvCxnSpPr>
            <a:cxnSpLocks/>
          </p:cNvCxnSpPr>
          <p:nvPr/>
        </p:nvCxnSpPr>
        <p:spPr>
          <a:xfrm flipH="1">
            <a:off x="819255" y="5396997"/>
            <a:ext cx="634900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3E472AC9-8EBE-F9F1-68A2-0916018E4724}"/>
              </a:ext>
            </a:extLst>
          </p:cNvPr>
          <p:cNvCxnSpPr>
            <a:cxnSpLocks/>
          </p:cNvCxnSpPr>
          <p:nvPr/>
        </p:nvCxnSpPr>
        <p:spPr>
          <a:xfrm>
            <a:off x="833647" y="3197219"/>
            <a:ext cx="0" cy="219977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Untertitel 2">
            <a:extLst>
              <a:ext uri="{FF2B5EF4-FFF2-40B4-BE49-F238E27FC236}">
                <a16:creationId xmlns:a16="http://schemas.microsoft.com/office/drawing/2014/main" id="{48A839E5-9657-FA61-DB5D-7567FB0B3AEB}"/>
              </a:ext>
            </a:extLst>
          </p:cNvPr>
          <p:cNvSpPr txBox="1">
            <a:spLocks/>
          </p:cNvSpPr>
          <p:nvPr/>
        </p:nvSpPr>
        <p:spPr bwMode="gray">
          <a:xfrm>
            <a:off x="0" y="6480000"/>
            <a:ext cx="12192000" cy="378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6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0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TeleNeo Office ExtraBold"/>
                <a:ea typeface="+mn-ea"/>
                <a:cs typeface="+mn-cs"/>
              </a:rPr>
              <a:t>More on network security | Michl Salanci | Deutsche Telekom Systems Solutions Slovakia | AWS Community Days Switzerland | 27. 6. 2024</a:t>
            </a:r>
          </a:p>
        </p:txBody>
      </p:sp>
    </p:spTree>
    <p:extLst>
      <p:ext uri="{BB962C8B-B14F-4D97-AF65-F5344CB8AC3E}">
        <p14:creationId xmlns:p14="http://schemas.microsoft.com/office/powerpoint/2010/main" val="26198872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0" grpId="0"/>
      <p:bldP spid="40" grpId="1"/>
      <p:bldP spid="44" grpId="0"/>
      <p:bldP spid="4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4" descr="Simple background Stock Images - Search Stock Images on Everypixel">
            <a:extLst>
              <a:ext uri="{FF2B5EF4-FFF2-40B4-BE49-F238E27FC236}">
                <a16:creationId xmlns:a16="http://schemas.microsoft.com/office/drawing/2014/main" id="{0B4C522F-9931-3078-7DB7-06EA198E9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9">
            <a:extLst>
              <a:ext uri="{FF2B5EF4-FFF2-40B4-BE49-F238E27FC236}">
                <a16:creationId xmlns:a16="http://schemas.microsoft.com/office/drawing/2014/main" id="{43B5F0A3-306A-59AB-8509-D74C671A38E8}"/>
              </a:ext>
            </a:extLst>
          </p:cNvPr>
          <p:cNvSpPr/>
          <p:nvPr/>
        </p:nvSpPr>
        <p:spPr>
          <a:xfrm>
            <a:off x="404037" y="504362"/>
            <a:ext cx="10744023" cy="236685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15840">
            <a:solidFill>
              <a:srgbClr val="FF0000"/>
            </a:solidFill>
            <a:custDash>
              <a:ds d="400000" sp="100000"/>
            </a:custDash>
            <a:miter/>
          </a:ln>
        </p:spPr>
        <p:txBody>
          <a:bodyPr vert="horz" wrap="square" lIns="502920" tIns="91440" rIns="90000" bIns="45720" anchor="t" anchorCtr="0" compatLnSpc="0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sk-SK" sz="1200" b="0" i="0" u="none" strike="noStrike" kern="1200" spc="0">
                <a:ln>
                  <a:noFill/>
                </a:ln>
                <a:latin typeface="+mj-lt"/>
                <a:ea typeface="Microsoft YaHei" pitchFamily="2"/>
                <a:cs typeface="Arial" pitchFamily="34"/>
              </a:rPr>
              <a:t>Inspection subnet</a:t>
            </a:r>
          </a:p>
        </p:txBody>
      </p:sp>
      <p:pic>
        <p:nvPicPr>
          <p:cNvPr id="18" name="Graphic 20">
            <a:extLst>
              <a:ext uri="{FF2B5EF4-FFF2-40B4-BE49-F238E27FC236}">
                <a16:creationId xmlns:a16="http://schemas.microsoft.com/office/drawing/2014/main" id="{AA318FDC-5AEB-A7AE-5A4A-35351FBD9FE3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04036" y="521175"/>
            <a:ext cx="380520" cy="38052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34">
            <a:extLst>
              <a:ext uri="{FF2B5EF4-FFF2-40B4-BE49-F238E27FC236}">
                <a16:creationId xmlns:a16="http://schemas.microsoft.com/office/drawing/2014/main" id="{6DA7EB69-73AF-D132-6FE5-C9F66C757556}"/>
              </a:ext>
            </a:extLst>
          </p:cNvPr>
          <p:cNvSpPr/>
          <p:nvPr/>
        </p:nvSpPr>
        <p:spPr>
          <a:xfrm>
            <a:off x="7269843" y="4167756"/>
            <a:ext cx="3878217" cy="208585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15840">
            <a:solidFill>
              <a:srgbClr val="7AA116"/>
            </a:solidFill>
            <a:custDash>
              <a:ds d="400000" sp="100000"/>
            </a:custDash>
            <a:miter/>
          </a:ln>
        </p:spPr>
        <p:txBody>
          <a:bodyPr vert="horz" wrap="square" lIns="502920" tIns="91440" rIns="90000" bIns="45720" anchor="t" anchorCtr="0" compatLnSpc="0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sk-SK" sz="1200" b="0" i="0" u="none" strike="noStrike" kern="1200" spc="0" dirty="0" err="1">
                <a:ln>
                  <a:noFill/>
                </a:ln>
                <a:latin typeface="+mj-lt"/>
                <a:ea typeface="Microsoft YaHei" pitchFamily="2"/>
                <a:cs typeface="Arial" pitchFamily="34"/>
              </a:rPr>
              <a:t>Private</a:t>
            </a:r>
            <a:r>
              <a:rPr lang="sk-SK" sz="1200" b="0" i="0" u="none" strike="noStrike" kern="1200" spc="0" dirty="0">
                <a:ln>
                  <a:noFill/>
                </a:ln>
                <a:latin typeface="+mj-lt"/>
                <a:ea typeface="Microsoft YaHei" pitchFamily="2"/>
                <a:cs typeface="Arial" pitchFamily="34"/>
              </a:rPr>
              <a:t> </a:t>
            </a:r>
            <a:r>
              <a:rPr lang="sk-SK" sz="1200" b="0" i="0" u="none" strike="noStrike" kern="1200" spc="0" dirty="0" err="1">
                <a:ln>
                  <a:noFill/>
                </a:ln>
                <a:latin typeface="+mj-lt"/>
                <a:ea typeface="Microsoft YaHei" pitchFamily="2"/>
                <a:cs typeface="Arial" pitchFamily="34"/>
              </a:rPr>
              <a:t>subnet</a:t>
            </a:r>
            <a:endParaRPr lang="sk-SK" sz="1200" b="0" i="0" u="none" strike="noStrike" kern="1200" spc="0" dirty="0">
              <a:ln>
                <a:noFill/>
              </a:ln>
              <a:latin typeface="+mj-lt"/>
              <a:ea typeface="Microsoft YaHei" pitchFamily="2"/>
              <a:cs typeface="Arial" pitchFamily="34"/>
            </a:endParaRPr>
          </a:p>
        </p:txBody>
      </p:sp>
      <p:pic>
        <p:nvPicPr>
          <p:cNvPr id="19" name="Graphic 36">
            <a:extLst>
              <a:ext uri="{FF2B5EF4-FFF2-40B4-BE49-F238E27FC236}">
                <a16:creationId xmlns:a16="http://schemas.microsoft.com/office/drawing/2014/main" id="{DDD444F0-DC00-3C3D-93CF-88854FFE444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7268404" y="4159476"/>
            <a:ext cx="450694" cy="450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3">
            <a:extLst>
              <a:ext uri="{FF2B5EF4-FFF2-40B4-BE49-F238E27FC236}">
                <a16:creationId xmlns:a16="http://schemas.microsoft.com/office/drawing/2014/main" id="{03DE3CB5-63AF-DFDD-3163-C7E0B529ACAD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9638225" y="4610170"/>
            <a:ext cx="956830" cy="95683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DEE861D3-3C6D-159B-6496-17E369ADAD41}"/>
              </a:ext>
            </a:extLst>
          </p:cNvPr>
          <p:cNvCxnSpPr>
            <a:cxnSpLocks/>
          </p:cNvCxnSpPr>
          <p:nvPr/>
        </p:nvCxnSpPr>
        <p:spPr>
          <a:xfrm flipH="1">
            <a:off x="1901970" y="3390129"/>
            <a:ext cx="750017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4635A496-B280-55A4-408E-3B848BE59412}"/>
              </a:ext>
            </a:extLst>
          </p:cNvPr>
          <p:cNvCxnSpPr>
            <a:cxnSpLocks/>
          </p:cNvCxnSpPr>
          <p:nvPr/>
        </p:nvCxnSpPr>
        <p:spPr>
          <a:xfrm>
            <a:off x="9388168" y="5099725"/>
            <a:ext cx="19552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EFC56A3F-9EDF-2CF0-FD10-A59B2CF21914}"/>
              </a:ext>
            </a:extLst>
          </p:cNvPr>
          <p:cNvCxnSpPr>
            <a:cxnSpLocks/>
          </p:cNvCxnSpPr>
          <p:nvPr/>
        </p:nvCxnSpPr>
        <p:spPr>
          <a:xfrm>
            <a:off x="9388168" y="3390129"/>
            <a:ext cx="0" cy="170959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6A76D4B7-5D6D-88C7-6418-5C51C3A454BD}"/>
              </a:ext>
            </a:extLst>
          </p:cNvPr>
          <p:cNvCxnSpPr>
            <a:cxnSpLocks/>
          </p:cNvCxnSpPr>
          <p:nvPr/>
        </p:nvCxnSpPr>
        <p:spPr>
          <a:xfrm>
            <a:off x="4285125" y="2808132"/>
            <a:ext cx="0" cy="58199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87E2F26F-21FA-3015-F075-C2F32123EFE6}"/>
              </a:ext>
            </a:extLst>
          </p:cNvPr>
          <p:cNvCxnSpPr>
            <a:cxnSpLocks/>
          </p:cNvCxnSpPr>
          <p:nvPr/>
        </p:nvCxnSpPr>
        <p:spPr>
          <a:xfrm>
            <a:off x="1901970" y="2808132"/>
            <a:ext cx="0" cy="58199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D48265E0-0534-A00C-8601-0B4AC0EC87ED}"/>
              </a:ext>
            </a:extLst>
          </p:cNvPr>
          <p:cNvCxnSpPr>
            <a:cxnSpLocks/>
          </p:cNvCxnSpPr>
          <p:nvPr/>
        </p:nvCxnSpPr>
        <p:spPr>
          <a:xfrm flipH="1">
            <a:off x="1221376" y="5970265"/>
            <a:ext cx="6047028" cy="1251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9539BE62-3A6C-515A-7A30-42DEF95F1FEF}"/>
              </a:ext>
            </a:extLst>
          </p:cNvPr>
          <p:cNvCxnSpPr>
            <a:cxnSpLocks/>
          </p:cNvCxnSpPr>
          <p:nvPr/>
        </p:nvCxnSpPr>
        <p:spPr>
          <a:xfrm>
            <a:off x="1221376" y="4610170"/>
            <a:ext cx="0" cy="136009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AD7ED2DC-6361-FEA6-1A1C-86508681A7E3}"/>
              </a:ext>
            </a:extLst>
          </p:cNvPr>
          <p:cNvCxnSpPr>
            <a:cxnSpLocks/>
          </p:cNvCxnSpPr>
          <p:nvPr/>
        </p:nvCxnSpPr>
        <p:spPr>
          <a:xfrm>
            <a:off x="7457172" y="2808132"/>
            <a:ext cx="0" cy="58199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4B938C2F-2020-07FC-0FDA-10198122370A}"/>
              </a:ext>
            </a:extLst>
          </p:cNvPr>
          <p:cNvCxnSpPr>
            <a:cxnSpLocks/>
          </p:cNvCxnSpPr>
          <p:nvPr/>
        </p:nvCxnSpPr>
        <p:spPr>
          <a:xfrm>
            <a:off x="9388168" y="2808132"/>
            <a:ext cx="0" cy="58199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el 1">
            <a:extLst>
              <a:ext uri="{FF2B5EF4-FFF2-40B4-BE49-F238E27FC236}">
                <a16:creationId xmlns:a16="http://schemas.microsoft.com/office/drawing/2014/main" id="{796A32EF-250C-657E-9919-569EE8CF6328}"/>
              </a:ext>
            </a:extLst>
          </p:cNvPr>
          <p:cNvSpPr txBox="1">
            <a:spLocks/>
          </p:cNvSpPr>
          <p:nvPr/>
        </p:nvSpPr>
        <p:spPr bwMode="gray">
          <a:xfrm>
            <a:off x="6936541" y="5567000"/>
            <a:ext cx="5294298" cy="75911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00" dirty="0">
                <a:solidFill>
                  <a:schemeClr val="tx1"/>
                </a:solidFill>
              </a:rPr>
              <a:t>Network LB</a:t>
            </a:r>
          </a:p>
          <a:p>
            <a:pPr algn="ctr"/>
            <a:r>
              <a:rPr lang="en-GB" sz="1400" dirty="0">
                <a:cs typeface="Arial" panose="020B0604020202020204" pitchFamily="34" charset="0"/>
              </a:rPr>
              <a:t>internal-fwdproxynlb-1234567890-eu-central-1.elb.amazonanaws.com</a:t>
            </a:r>
          </a:p>
          <a:p>
            <a:pPr algn="ctr"/>
            <a:r>
              <a:rPr lang="en-GB" sz="1400" dirty="0">
                <a:solidFill>
                  <a:schemeClr val="tx1"/>
                </a:solidFill>
                <a:cs typeface="Arial" panose="020B0604020202020204" pitchFamily="34" charset="0"/>
              </a:rPr>
              <a:t>192.168.3.10</a:t>
            </a:r>
            <a:endParaRPr lang="en-SK" sz="14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E226AD-FCEC-02E8-F87A-402534743F25}"/>
              </a:ext>
            </a:extLst>
          </p:cNvPr>
          <p:cNvSpPr txBox="1"/>
          <p:nvPr/>
        </p:nvSpPr>
        <p:spPr>
          <a:xfrm>
            <a:off x="208448" y="4135986"/>
            <a:ext cx="5370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+mj-lt"/>
                <a:cs typeface="Courier New" panose="02070309020205020404" pitchFamily="49" charset="0"/>
              </a:rPr>
              <a:t>c</a:t>
            </a:r>
            <a:r>
              <a:rPr lang="en-SK" sz="1200" dirty="0">
                <a:latin typeface="+mj-lt"/>
                <a:cs typeface="Courier New" panose="02070309020205020404" pitchFamily="49" charset="0"/>
              </a:rPr>
              <a:t>url –x </a:t>
            </a:r>
            <a:r>
              <a:rPr lang="en-GB" sz="1200" dirty="0">
                <a:solidFill>
                  <a:schemeClr val="tx2"/>
                </a:solidFill>
                <a:latin typeface="+mj-lt"/>
                <a:cs typeface="Courier New" panose="02070309020205020404" pitchFamily="49" charset="0"/>
              </a:rPr>
              <a:t>internal-fwdproxynlb-1234567890-eu-central-1.elb.amazonaws.com:3128</a:t>
            </a:r>
          </a:p>
          <a:p>
            <a:r>
              <a:rPr lang="en-SK" sz="1200" dirty="0">
                <a:latin typeface="+mj-lt"/>
                <a:cs typeface="Courier New" panose="02070309020205020404" pitchFamily="49" charset="0"/>
              </a:rPr>
              <a:t>–I http://www.amazon.coma</a:t>
            </a: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52347B9C-03F5-59A2-59E4-C8E7A33FF6D7}"/>
              </a:ext>
            </a:extLst>
          </p:cNvPr>
          <p:cNvGrpSpPr>
            <a:grpSpLocks noChangeAspect="1"/>
          </p:cNvGrpSpPr>
          <p:nvPr/>
        </p:nvGrpSpPr>
        <p:grpSpPr>
          <a:xfrm>
            <a:off x="907364" y="819902"/>
            <a:ext cx="2224029" cy="2012268"/>
            <a:chOff x="907364" y="819902"/>
            <a:chExt cx="2224029" cy="2012268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6CC73618-285A-F701-3BE9-3C5DC56FA263}"/>
                </a:ext>
              </a:extLst>
            </p:cNvPr>
            <p:cNvSpPr/>
            <p:nvPr/>
          </p:nvSpPr>
          <p:spPr>
            <a:xfrm>
              <a:off x="907364" y="819902"/>
              <a:ext cx="2118167" cy="170313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K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8249071-DF50-E566-3464-3B9F1585D679}"/>
                </a:ext>
              </a:extLst>
            </p:cNvPr>
            <p:cNvSpPr txBox="1"/>
            <p:nvPr/>
          </p:nvSpPr>
          <p:spPr>
            <a:xfrm>
              <a:off x="943570" y="2524393"/>
              <a:ext cx="18329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SK" sz="1400" dirty="0">
                  <a:latin typeface="+mj-lt"/>
                </a:rPr>
                <a:t>ECS Task 192.168.2.33</a:t>
              </a: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3F1FF894-9564-4B4B-4B82-AD6AC66EC47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78766" y="911908"/>
              <a:ext cx="2152627" cy="1300977"/>
              <a:chOff x="978766" y="911908"/>
              <a:chExt cx="2152627" cy="1300977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EB07DA72-83C0-9A3A-1F58-05BD670A069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978766" y="911908"/>
                <a:ext cx="2152627" cy="1150367"/>
                <a:chOff x="978766" y="911908"/>
                <a:chExt cx="2602806" cy="1390943"/>
              </a:xfrm>
            </p:grpSpPr>
            <p:pic>
              <p:nvPicPr>
                <p:cNvPr id="8" name="Picture 7" descr="A logo of cubes and a circle&#10;&#10;Description automatically generated">
                  <a:extLst>
                    <a:ext uri="{FF2B5EF4-FFF2-40B4-BE49-F238E27FC236}">
                      <a16:creationId xmlns:a16="http://schemas.microsoft.com/office/drawing/2014/main" id="{A794B7B4-E14B-81D3-3C0B-1A25E234940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78766" y="984613"/>
                  <a:ext cx="1328619" cy="1255869"/>
                </a:xfrm>
                <a:prstGeom prst="rect">
                  <a:avLst/>
                </a:prstGeom>
              </p:spPr>
            </p:pic>
            <p:grpSp>
              <p:nvGrpSpPr>
                <p:cNvPr id="9" name="Group 8">
                  <a:extLst>
                    <a:ext uri="{FF2B5EF4-FFF2-40B4-BE49-F238E27FC236}">
                      <a16:creationId xmlns:a16="http://schemas.microsoft.com/office/drawing/2014/main" id="{71811C7B-EFBB-DB8F-1E1F-6BA7F326AB0F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117980" y="911908"/>
                  <a:ext cx="1463592" cy="659396"/>
                  <a:chOff x="3008504" y="1773452"/>
                  <a:chExt cx="2486507" cy="1120253"/>
                </a:xfrm>
              </p:grpSpPr>
              <p:pic>
                <p:nvPicPr>
                  <p:cNvPr id="13" name="Picture 33">
                    <a:extLst>
                      <a:ext uri="{FF2B5EF4-FFF2-40B4-BE49-F238E27FC236}">
                        <a16:creationId xmlns:a16="http://schemas.microsoft.com/office/drawing/2014/main" id="{4D9911C4-ABDB-59FD-F570-1F486A5B988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>
                    <a:lum/>
                    <a:alphaModFix/>
                  </a:blip>
                  <a:srcRect/>
                  <a:stretch>
                    <a:fillRect/>
                  </a:stretch>
                </p:blipFill>
                <p:spPr>
                  <a:xfrm>
                    <a:off x="3008504" y="1773452"/>
                    <a:ext cx="1161810" cy="1120253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</p:pic>
              <p:sp>
                <p:nvSpPr>
                  <p:cNvPr id="14" name="Titel 1">
                    <a:extLst>
                      <a:ext uri="{FF2B5EF4-FFF2-40B4-BE49-F238E27FC236}">
                        <a16:creationId xmlns:a16="http://schemas.microsoft.com/office/drawing/2014/main" id="{2555BD5C-C081-6D89-50F7-9FE7EF2E808C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 bwMode="gray">
                  <a:xfrm>
                    <a:off x="4219666" y="2171916"/>
                    <a:ext cx="1275345" cy="475244"/>
                  </a:xfrm>
                  <a:prstGeom prst="rect">
                    <a:avLst/>
                  </a:prstGeom>
                </p:spPr>
                <p:txBody>
                  <a:bodyPr vert="horz" lIns="0" tIns="0" rIns="0" bIns="0" rtlCol="0" anchor="t">
                    <a:noAutofit/>
                  </a:bodyPr>
                  <a:lstStyle>
                    <a:lvl1pPr algn="l" defTabSz="914400" rtl="0" eaLnBrk="1" latinLnBrk="0" hangingPunct="1">
                      <a:lnSpc>
                        <a:spcPct val="90000"/>
                      </a:lnSpc>
                      <a:spcBef>
                        <a:spcPct val="0"/>
                      </a:spcBef>
                      <a:buNone/>
                      <a:defRPr sz="4000" kern="1200">
                        <a:solidFill>
                          <a:schemeClr val="tx2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r>
                      <a:rPr lang="en-US" sz="1100" dirty="0">
                        <a:solidFill>
                          <a:schemeClr val="tx1"/>
                        </a:solidFill>
                      </a:rPr>
                      <a:t>Squid Proxy</a:t>
                    </a:r>
                    <a:endParaRPr lang="en-US" sz="16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pic>
              <p:nvPicPr>
                <p:cNvPr id="22" name="Picture 21">
                  <a:extLst>
                    <a:ext uri="{FF2B5EF4-FFF2-40B4-BE49-F238E27FC236}">
                      <a16:creationId xmlns:a16="http://schemas.microsoft.com/office/drawing/2014/main" id="{C63D3511-336E-D507-8980-A12556ADF92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117980" y="1657710"/>
                  <a:ext cx="665671" cy="645141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</p:grpSp>
          <p:sp>
            <p:nvSpPr>
              <p:cNvPr id="29" name="Titel 1">
                <a:extLst>
                  <a:ext uri="{FF2B5EF4-FFF2-40B4-BE49-F238E27FC236}">
                    <a16:creationId xmlns:a16="http://schemas.microsoft.com/office/drawing/2014/main" id="{41757D1C-FFF6-7C28-CC04-84C13B7451A9}"/>
                  </a:ext>
                </a:extLst>
              </p:cNvPr>
              <p:cNvSpPr txBox="1">
                <a:spLocks/>
              </p:cNvSpPr>
              <p:nvPr/>
            </p:nvSpPr>
            <p:spPr bwMode="gray">
              <a:xfrm>
                <a:off x="1946512" y="2112773"/>
                <a:ext cx="732454" cy="100112"/>
              </a:xfrm>
              <a:prstGeom prst="rect">
                <a:avLst/>
              </a:prstGeom>
            </p:spPr>
            <p:txBody>
              <a:bodyPr vert="horz" lIns="0" tIns="0" rIns="0" bIns="0" rtlCol="0" anchor="t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000" kern="12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1100" dirty="0">
                    <a:solidFill>
                      <a:schemeClr val="tx1"/>
                    </a:solidFill>
                  </a:rPr>
                  <a:t>FluentBit</a:t>
                </a:r>
              </a:p>
            </p:txBody>
          </p:sp>
        </p:grp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C9D76706-FF75-C631-A94F-AC9621ED9E5A}"/>
              </a:ext>
            </a:extLst>
          </p:cNvPr>
          <p:cNvGrpSpPr>
            <a:grpSpLocks noChangeAspect="1"/>
          </p:cNvGrpSpPr>
          <p:nvPr/>
        </p:nvGrpSpPr>
        <p:grpSpPr>
          <a:xfrm>
            <a:off x="3302006" y="806821"/>
            <a:ext cx="2224635" cy="2012268"/>
            <a:chOff x="3302006" y="806821"/>
            <a:chExt cx="2224635" cy="2012268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34C3057E-DB56-7EC2-4DBF-CFB33D931F92}"/>
                </a:ext>
              </a:extLst>
            </p:cNvPr>
            <p:cNvSpPr/>
            <p:nvPr/>
          </p:nvSpPr>
          <p:spPr>
            <a:xfrm>
              <a:off x="3302006" y="806821"/>
              <a:ext cx="2118167" cy="170313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K">
                <a:solidFill>
                  <a:schemeClr val="tx1"/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C4AA76A-BCB8-AC76-4C35-7EC9D1B60895}"/>
                </a:ext>
              </a:extLst>
            </p:cNvPr>
            <p:cNvSpPr txBox="1"/>
            <p:nvPr/>
          </p:nvSpPr>
          <p:spPr>
            <a:xfrm>
              <a:off x="3338212" y="2511312"/>
              <a:ext cx="19259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SK" sz="1400" dirty="0">
                  <a:latin typeface="+mj-lt"/>
                </a:rPr>
                <a:t>ECS Task 192.168.2.112</a:t>
              </a: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6092049B-BB2B-5F0B-1A2E-DA461859E15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374014" y="933504"/>
              <a:ext cx="2152627" cy="1300977"/>
              <a:chOff x="978766" y="911908"/>
              <a:chExt cx="2152627" cy="1300977"/>
            </a:xfrm>
          </p:grpSpPr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E02F5AA0-DE27-882B-BEDE-4F86CE1B9FD7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978766" y="911908"/>
                <a:ext cx="2152627" cy="1150367"/>
                <a:chOff x="978766" y="911908"/>
                <a:chExt cx="2602806" cy="1390943"/>
              </a:xfrm>
            </p:grpSpPr>
            <p:pic>
              <p:nvPicPr>
                <p:cNvPr id="52" name="Picture 51" descr="A logo of cubes and a circle&#10;&#10;Description automatically generated">
                  <a:extLst>
                    <a:ext uri="{FF2B5EF4-FFF2-40B4-BE49-F238E27FC236}">
                      <a16:creationId xmlns:a16="http://schemas.microsoft.com/office/drawing/2014/main" id="{4790716A-2052-259F-9C66-1D026E985AD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78766" y="984613"/>
                  <a:ext cx="1328619" cy="1255869"/>
                </a:xfrm>
                <a:prstGeom prst="rect">
                  <a:avLst/>
                </a:prstGeom>
              </p:spPr>
            </p:pic>
            <p:grpSp>
              <p:nvGrpSpPr>
                <p:cNvPr id="54" name="Group 53">
                  <a:extLst>
                    <a:ext uri="{FF2B5EF4-FFF2-40B4-BE49-F238E27FC236}">
                      <a16:creationId xmlns:a16="http://schemas.microsoft.com/office/drawing/2014/main" id="{5E2AC8FC-D795-DBFF-4B03-C807BCE19DD2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117980" y="911908"/>
                  <a:ext cx="1463592" cy="659396"/>
                  <a:chOff x="3008504" y="1773452"/>
                  <a:chExt cx="2486507" cy="1120253"/>
                </a:xfrm>
              </p:grpSpPr>
              <p:pic>
                <p:nvPicPr>
                  <p:cNvPr id="57" name="Picture 33">
                    <a:extLst>
                      <a:ext uri="{FF2B5EF4-FFF2-40B4-BE49-F238E27FC236}">
                        <a16:creationId xmlns:a16="http://schemas.microsoft.com/office/drawing/2014/main" id="{B6272DBC-BCE3-5B7D-427B-EADAC0E2BA3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>
                    <a:lum/>
                    <a:alphaModFix/>
                  </a:blip>
                  <a:srcRect/>
                  <a:stretch>
                    <a:fillRect/>
                  </a:stretch>
                </p:blipFill>
                <p:spPr>
                  <a:xfrm>
                    <a:off x="3008504" y="1773452"/>
                    <a:ext cx="1161810" cy="1120253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</p:pic>
              <p:sp>
                <p:nvSpPr>
                  <p:cNvPr id="58" name="Titel 1">
                    <a:extLst>
                      <a:ext uri="{FF2B5EF4-FFF2-40B4-BE49-F238E27FC236}">
                        <a16:creationId xmlns:a16="http://schemas.microsoft.com/office/drawing/2014/main" id="{F6F8086F-1F89-C606-2C59-8852C1D7FEF0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 bwMode="gray">
                  <a:xfrm>
                    <a:off x="4219666" y="2171916"/>
                    <a:ext cx="1275345" cy="475244"/>
                  </a:xfrm>
                  <a:prstGeom prst="rect">
                    <a:avLst/>
                  </a:prstGeom>
                </p:spPr>
                <p:txBody>
                  <a:bodyPr vert="horz" lIns="0" tIns="0" rIns="0" bIns="0" rtlCol="0" anchor="t">
                    <a:noAutofit/>
                  </a:bodyPr>
                  <a:lstStyle>
                    <a:lvl1pPr algn="l" defTabSz="914400" rtl="0" eaLnBrk="1" latinLnBrk="0" hangingPunct="1">
                      <a:lnSpc>
                        <a:spcPct val="90000"/>
                      </a:lnSpc>
                      <a:spcBef>
                        <a:spcPct val="0"/>
                      </a:spcBef>
                      <a:buNone/>
                      <a:defRPr sz="4000" kern="1200">
                        <a:solidFill>
                          <a:schemeClr val="tx2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r>
                      <a:rPr lang="en-US" sz="1100" dirty="0">
                        <a:solidFill>
                          <a:schemeClr val="tx1"/>
                        </a:solidFill>
                      </a:rPr>
                      <a:t>Squid Proxy</a:t>
                    </a:r>
                    <a:endParaRPr lang="en-US" sz="16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pic>
              <p:nvPicPr>
                <p:cNvPr id="55" name="Picture 54">
                  <a:extLst>
                    <a:ext uri="{FF2B5EF4-FFF2-40B4-BE49-F238E27FC236}">
                      <a16:creationId xmlns:a16="http://schemas.microsoft.com/office/drawing/2014/main" id="{C63E8C0E-120D-C376-CCFB-81D69F044C7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117980" y="1657710"/>
                  <a:ext cx="665671" cy="645141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</p:grpSp>
          <p:sp>
            <p:nvSpPr>
              <p:cNvPr id="51" name="Titel 1">
                <a:extLst>
                  <a:ext uri="{FF2B5EF4-FFF2-40B4-BE49-F238E27FC236}">
                    <a16:creationId xmlns:a16="http://schemas.microsoft.com/office/drawing/2014/main" id="{E7CB1E57-EB7D-6500-20A0-F06E0B149D07}"/>
                  </a:ext>
                </a:extLst>
              </p:cNvPr>
              <p:cNvSpPr txBox="1">
                <a:spLocks/>
              </p:cNvSpPr>
              <p:nvPr/>
            </p:nvSpPr>
            <p:spPr bwMode="gray">
              <a:xfrm>
                <a:off x="1946512" y="2112773"/>
                <a:ext cx="732454" cy="100112"/>
              </a:xfrm>
              <a:prstGeom prst="rect">
                <a:avLst/>
              </a:prstGeom>
            </p:spPr>
            <p:txBody>
              <a:bodyPr vert="horz" lIns="0" tIns="0" rIns="0" bIns="0" rtlCol="0" anchor="t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000" kern="12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1100" dirty="0">
                    <a:solidFill>
                      <a:schemeClr val="tx1"/>
                    </a:solidFill>
                  </a:rPr>
                  <a:t>FluentBit</a:t>
                </a:r>
              </a:p>
            </p:txBody>
          </p:sp>
        </p:grp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7CF8DE1D-9180-AD27-353F-68333933705C}"/>
              </a:ext>
            </a:extLst>
          </p:cNvPr>
          <p:cNvGrpSpPr>
            <a:grpSpLocks noChangeAspect="1"/>
          </p:cNvGrpSpPr>
          <p:nvPr/>
        </p:nvGrpSpPr>
        <p:grpSpPr>
          <a:xfrm>
            <a:off x="6307666" y="741056"/>
            <a:ext cx="2225819" cy="2012268"/>
            <a:chOff x="6307666" y="741056"/>
            <a:chExt cx="2225819" cy="2012268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ECEEA1F8-7307-3AFB-910A-D08D38AFF588}"/>
                </a:ext>
              </a:extLst>
            </p:cNvPr>
            <p:cNvSpPr/>
            <p:nvPr/>
          </p:nvSpPr>
          <p:spPr>
            <a:xfrm>
              <a:off x="6307666" y="741056"/>
              <a:ext cx="2118167" cy="170313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K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8DDFA82-A628-71AD-59D8-6B832BFFCB7C}"/>
                </a:ext>
              </a:extLst>
            </p:cNvPr>
            <p:cNvSpPr txBox="1"/>
            <p:nvPr/>
          </p:nvSpPr>
          <p:spPr>
            <a:xfrm>
              <a:off x="6343872" y="2445547"/>
              <a:ext cx="19259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SK" sz="1400" dirty="0">
                  <a:latin typeface="+mj-lt"/>
                </a:rPr>
                <a:t>ECS Task 192.168.2.247</a:t>
              </a:r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69AC67B1-C3AB-E273-23D4-ABBFCC76E7A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380858" y="892389"/>
              <a:ext cx="2152627" cy="1300977"/>
              <a:chOff x="978766" y="911908"/>
              <a:chExt cx="2152627" cy="1300977"/>
            </a:xfrm>
          </p:grpSpPr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BA52D1B7-2E0E-0428-9D07-DF2342E84CB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978766" y="911908"/>
                <a:ext cx="2152627" cy="1150367"/>
                <a:chOff x="978766" y="911908"/>
                <a:chExt cx="2602806" cy="1390943"/>
              </a:xfrm>
            </p:grpSpPr>
            <p:pic>
              <p:nvPicPr>
                <p:cNvPr id="64" name="Picture 63" descr="A logo of cubes and a circle&#10;&#10;Description automatically generated">
                  <a:extLst>
                    <a:ext uri="{FF2B5EF4-FFF2-40B4-BE49-F238E27FC236}">
                      <a16:creationId xmlns:a16="http://schemas.microsoft.com/office/drawing/2014/main" id="{9B9FFE8A-B1D5-508C-B8B2-D3FBE0DBEE6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78766" y="984613"/>
                  <a:ext cx="1328619" cy="1255869"/>
                </a:xfrm>
                <a:prstGeom prst="rect">
                  <a:avLst/>
                </a:prstGeom>
              </p:spPr>
            </p:pic>
            <p:grpSp>
              <p:nvGrpSpPr>
                <p:cNvPr id="65" name="Group 64">
                  <a:extLst>
                    <a:ext uri="{FF2B5EF4-FFF2-40B4-BE49-F238E27FC236}">
                      <a16:creationId xmlns:a16="http://schemas.microsoft.com/office/drawing/2014/main" id="{3FB4AD00-DECC-CC9F-E930-29AB89D6BDB5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117980" y="911908"/>
                  <a:ext cx="1463592" cy="659396"/>
                  <a:chOff x="3008504" y="1773452"/>
                  <a:chExt cx="2486507" cy="1120253"/>
                </a:xfrm>
              </p:grpSpPr>
              <p:pic>
                <p:nvPicPr>
                  <p:cNvPr id="71" name="Picture 33">
                    <a:extLst>
                      <a:ext uri="{FF2B5EF4-FFF2-40B4-BE49-F238E27FC236}">
                        <a16:creationId xmlns:a16="http://schemas.microsoft.com/office/drawing/2014/main" id="{262644AB-DFE2-7532-3DE8-42C82A53AAB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>
                    <a:lum/>
                    <a:alphaModFix/>
                  </a:blip>
                  <a:srcRect/>
                  <a:stretch>
                    <a:fillRect/>
                  </a:stretch>
                </p:blipFill>
                <p:spPr>
                  <a:xfrm>
                    <a:off x="3008504" y="1773452"/>
                    <a:ext cx="1161810" cy="1120253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</p:pic>
              <p:sp>
                <p:nvSpPr>
                  <p:cNvPr id="72" name="Titel 1">
                    <a:extLst>
                      <a:ext uri="{FF2B5EF4-FFF2-40B4-BE49-F238E27FC236}">
                        <a16:creationId xmlns:a16="http://schemas.microsoft.com/office/drawing/2014/main" id="{AF89774D-1C98-F889-72C7-A5BDE10742E9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 bwMode="gray">
                  <a:xfrm>
                    <a:off x="4219666" y="2171916"/>
                    <a:ext cx="1275345" cy="475244"/>
                  </a:xfrm>
                  <a:prstGeom prst="rect">
                    <a:avLst/>
                  </a:prstGeom>
                </p:spPr>
                <p:txBody>
                  <a:bodyPr vert="horz" lIns="0" tIns="0" rIns="0" bIns="0" rtlCol="0" anchor="t">
                    <a:noAutofit/>
                  </a:bodyPr>
                  <a:lstStyle>
                    <a:lvl1pPr algn="l" defTabSz="914400" rtl="0" eaLnBrk="1" latinLnBrk="0" hangingPunct="1">
                      <a:lnSpc>
                        <a:spcPct val="90000"/>
                      </a:lnSpc>
                      <a:spcBef>
                        <a:spcPct val="0"/>
                      </a:spcBef>
                      <a:buNone/>
                      <a:defRPr sz="4000" kern="1200">
                        <a:solidFill>
                          <a:schemeClr val="tx2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r>
                      <a:rPr lang="en-US" sz="1100" dirty="0">
                        <a:solidFill>
                          <a:schemeClr val="tx1"/>
                        </a:solidFill>
                      </a:rPr>
                      <a:t>Squid Proxy</a:t>
                    </a:r>
                    <a:endParaRPr lang="en-US" sz="16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pic>
              <p:nvPicPr>
                <p:cNvPr id="70" name="Picture 69">
                  <a:extLst>
                    <a:ext uri="{FF2B5EF4-FFF2-40B4-BE49-F238E27FC236}">
                      <a16:creationId xmlns:a16="http://schemas.microsoft.com/office/drawing/2014/main" id="{C46322E9-A721-A2C3-74B4-B50BDADEB16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117980" y="1657710"/>
                  <a:ext cx="665671" cy="645141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</p:grpSp>
          <p:sp>
            <p:nvSpPr>
              <p:cNvPr id="62" name="Titel 1">
                <a:extLst>
                  <a:ext uri="{FF2B5EF4-FFF2-40B4-BE49-F238E27FC236}">
                    <a16:creationId xmlns:a16="http://schemas.microsoft.com/office/drawing/2014/main" id="{DB1703EB-9392-749E-B809-57CF0C48F946}"/>
                  </a:ext>
                </a:extLst>
              </p:cNvPr>
              <p:cNvSpPr txBox="1">
                <a:spLocks/>
              </p:cNvSpPr>
              <p:nvPr/>
            </p:nvSpPr>
            <p:spPr bwMode="gray">
              <a:xfrm>
                <a:off x="1946512" y="2112773"/>
                <a:ext cx="732454" cy="100112"/>
              </a:xfrm>
              <a:prstGeom prst="rect">
                <a:avLst/>
              </a:prstGeom>
            </p:spPr>
            <p:txBody>
              <a:bodyPr vert="horz" lIns="0" tIns="0" rIns="0" bIns="0" rtlCol="0" anchor="t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000" kern="12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1100" dirty="0">
                    <a:solidFill>
                      <a:schemeClr val="tx1"/>
                    </a:solidFill>
                  </a:rPr>
                  <a:t>FluentBit</a:t>
                </a:r>
              </a:p>
            </p:txBody>
          </p:sp>
        </p:grp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12180AAF-56D3-9BBF-8239-33F3F83163A7}"/>
              </a:ext>
            </a:extLst>
          </p:cNvPr>
          <p:cNvGrpSpPr>
            <a:grpSpLocks noChangeAspect="1"/>
          </p:cNvGrpSpPr>
          <p:nvPr/>
        </p:nvGrpSpPr>
        <p:grpSpPr>
          <a:xfrm>
            <a:off x="8755404" y="732425"/>
            <a:ext cx="2227093" cy="2012268"/>
            <a:chOff x="8755404" y="732425"/>
            <a:chExt cx="2227093" cy="2012268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CCAC0F26-4C9D-B6EB-5BCA-D516D2949BA6}"/>
                </a:ext>
              </a:extLst>
            </p:cNvPr>
            <p:cNvSpPr/>
            <p:nvPr/>
          </p:nvSpPr>
          <p:spPr>
            <a:xfrm>
              <a:off x="8755404" y="732425"/>
              <a:ext cx="2118167" cy="170313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K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0A5E8CE6-542D-5480-E038-13CA7B4AFDCB}"/>
                </a:ext>
              </a:extLst>
            </p:cNvPr>
            <p:cNvSpPr txBox="1"/>
            <p:nvPr/>
          </p:nvSpPr>
          <p:spPr>
            <a:xfrm>
              <a:off x="8791610" y="2436916"/>
              <a:ext cx="20381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SK" sz="1400" dirty="0">
                  <a:latin typeface="+mj-lt"/>
                </a:rPr>
                <a:t>ECS Task 192.168.2.¸148</a:t>
              </a:r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67B071BF-F6C0-415E-40F9-C202FA1745A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829870" y="866112"/>
              <a:ext cx="2152627" cy="1300977"/>
              <a:chOff x="978766" y="911908"/>
              <a:chExt cx="2152627" cy="1300977"/>
            </a:xfrm>
          </p:grpSpPr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6F83DB8F-6868-BB2F-BEF3-022D210AE274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978766" y="911908"/>
                <a:ext cx="2152627" cy="1150367"/>
                <a:chOff x="978766" y="911908"/>
                <a:chExt cx="2602806" cy="1390943"/>
              </a:xfrm>
            </p:grpSpPr>
            <p:pic>
              <p:nvPicPr>
                <p:cNvPr id="84" name="Picture 83" descr="A logo of cubes and a circle&#10;&#10;Description automatically generated">
                  <a:extLst>
                    <a:ext uri="{FF2B5EF4-FFF2-40B4-BE49-F238E27FC236}">
                      <a16:creationId xmlns:a16="http://schemas.microsoft.com/office/drawing/2014/main" id="{1594D3EC-0D7C-3AA8-8EA3-68C2D91CBD4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78766" y="984613"/>
                  <a:ext cx="1328619" cy="1255869"/>
                </a:xfrm>
                <a:prstGeom prst="rect">
                  <a:avLst/>
                </a:prstGeom>
              </p:spPr>
            </p:pic>
            <p:grpSp>
              <p:nvGrpSpPr>
                <p:cNvPr id="85" name="Group 84">
                  <a:extLst>
                    <a:ext uri="{FF2B5EF4-FFF2-40B4-BE49-F238E27FC236}">
                      <a16:creationId xmlns:a16="http://schemas.microsoft.com/office/drawing/2014/main" id="{9908648E-FD19-100D-B061-AE1041798DB6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117980" y="911908"/>
                  <a:ext cx="1463592" cy="659396"/>
                  <a:chOff x="3008504" y="1773452"/>
                  <a:chExt cx="2486507" cy="1120253"/>
                </a:xfrm>
              </p:grpSpPr>
              <p:pic>
                <p:nvPicPr>
                  <p:cNvPr id="90" name="Picture 33">
                    <a:extLst>
                      <a:ext uri="{FF2B5EF4-FFF2-40B4-BE49-F238E27FC236}">
                        <a16:creationId xmlns:a16="http://schemas.microsoft.com/office/drawing/2014/main" id="{A89B57C5-C189-7701-521B-49651A10957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>
                    <a:lum/>
                    <a:alphaModFix/>
                  </a:blip>
                  <a:srcRect/>
                  <a:stretch>
                    <a:fillRect/>
                  </a:stretch>
                </p:blipFill>
                <p:spPr>
                  <a:xfrm>
                    <a:off x="3008504" y="1773452"/>
                    <a:ext cx="1161810" cy="1120253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</p:pic>
              <p:sp>
                <p:nvSpPr>
                  <p:cNvPr id="91" name="Titel 1">
                    <a:extLst>
                      <a:ext uri="{FF2B5EF4-FFF2-40B4-BE49-F238E27FC236}">
                        <a16:creationId xmlns:a16="http://schemas.microsoft.com/office/drawing/2014/main" id="{D7534846-9B84-EEFE-1783-0E09ABFF4237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 bwMode="gray">
                  <a:xfrm>
                    <a:off x="4219666" y="2171916"/>
                    <a:ext cx="1275345" cy="475244"/>
                  </a:xfrm>
                  <a:prstGeom prst="rect">
                    <a:avLst/>
                  </a:prstGeom>
                </p:spPr>
                <p:txBody>
                  <a:bodyPr vert="horz" lIns="0" tIns="0" rIns="0" bIns="0" rtlCol="0" anchor="t">
                    <a:noAutofit/>
                  </a:bodyPr>
                  <a:lstStyle>
                    <a:lvl1pPr algn="l" defTabSz="914400" rtl="0" eaLnBrk="1" latinLnBrk="0" hangingPunct="1">
                      <a:lnSpc>
                        <a:spcPct val="90000"/>
                      </a:lnSpc>
                      <a:spcBef>
                        <a:spcPct val="0"/>
                      </a:spcBef>
                      <a:buNone/>
                      <a:defRPr sz="4000" kern="1200">
                        <a:solidFill>
                          <a:schemeClr val="tx2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r>
                      <a:rPr lang="en-US" sz="1100" dirty="0">
                        <a:solidFill>
                          <a:schemeClr val="tx1"/>
                        </a:solidFill>
                      </a:rPr>
                      <a:t>Squid Proxy</a:t>
                    </a:r>
                    <a:endParaRPr lang="en-US" sz="16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pic>
              <p:nvPicPr>
                <p:cNvPr id="89" name="Picture 88">
                  <a:extLst>
                    <a:ext uri="{FF2B5EF4-FFF2-40B4-BE49-F238E27FC236}">
                      <a16:creationId xmlns:a16="http://schemas.microsoft.com/office/drawing/2014/main" id="{7701239B-C93B-20AE-1CF2-8A792A039B5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117980" y="1657710"/>
                  <a:ext cx="665671" cy="645141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</p:grpSp>
          <p:sp>
            <p:nvSpPr>
              <p:cNvPr id="82" name="Titel 1">
                <a:extLst>
                  <a:ext uri="{FF2B5EF4-FFF2-40B4-BE49-F238E27FC236}">
                    <a16:creationId xmlns:a16="http://schemas.microsoft.com/office/drawing/2014/main" id="{5EE55CE2-DB89-4FB6-9FBF-087570211A66}"/>
                  </a:ext>
                </a:extLst>
              </p:cNvPr>
              <p:cNvSpPr txBox="1">
                <a:spLocks/>
              </p:cNvSpPr>
              <p:nvPr/>
            </p:nvSpPr>
            <p:spPr bwMode="gray">
              <a:xfrm>
                <a:off x="1946512" y="2112773"/>
                <a:ext cx="732454" cy="100112"/>
              </a:xfrm>
              <a:prstGeom prst="rect">
                <a:avLst/>
              </a:prstGeom>
            </p:spPr>
            <p:txBody>
              <a:bodyPr vert="horz" lIns="0" tIns="0" rIns="0" bIns="0" rtlCol="0" anchor="t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000" kern="12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1100" dirty="0">
                    <a:solidFill>
                      <a:schemeClr val="tx1"/>
                    </a:solidFill>
                  </a:rPr>
                  <a:t>FluentBit</a:t>
                </a:r>
              </a:p>
            </p:txBody>
          </p:sp>
        </p:grpSp>
      </p:grpSp>
      <p:sp>
        <p:nvSpPr>
          <p:cNvPr id="99" name="Untertitel 2">
            <a:extLst>
              <a:ext uri="{FF2B5EF4-FFF2-40B4-BE49-F238E27FC236}">
                <a16:creationId xmlns:a16="http://schemas.microsoft.com/office/drawing/2014/main" id="{06A596A4-0004-4273-5DB8-8D6708870884}"/>
              </a:ext>
            </a:extLst>
          </p:cNvPr>
          <p:cNvSpPr txBox="1">
            <a:spLocks/>
          </p:cNvSpPr>
          <p:nvPr/>
        </p:nvSpPr>
        <p:spPr bwMode="gray">
          <a:xfrm>
            <a:off x="0" y="6480000"/>
            <a:ext cx="12192000" cy="378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6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0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TeleNeo Office ExtraBold"/>
                <a:ea typeface="+mn-ea"/>
                <a:cs typeface="+mn-cs"/>
              </a:rPr>
              <a:t>More on network security | Michl Salanci | Deutsche Telekom Systems Solutions Slovakia | AWS Community Days Switzerland | 27. 6. 2024</a:t>
            </a:r>
          </a:p>
        </p:txBody>
      </p:sp>
    </p:spTree>
    <p:extLst>
      <p:ext uri="{BB962C8B-B14F-4D97-AF65-F5344CB8AC3E}">
        <p14:creationId xmlns:p14="http://schemas.microsoft.com/office/powerpoint/2010/main" val="10871895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" descr="Simple background Stock Images - Search Stock Images on Everypixel">
            <a:extLst>
              <a:ext uri="{FF2B5EF4-FFF2-40B4-BE49-F238E27FC236}">
                <a16:creationId xmlns:a16="http://schemas.microsoft.com/office/drawing/2014/main" id="{115677F6-7C27-3FF5-BD15-136D27AF0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2">
            <a:extLst>
              <a:ext uri="{FF2B5EF4-FFF2-40B4-BE49-F238E27FC236}">
                <a16:creationId xmlns:a16="http://schemas.microsoft.com/office/drawing/2014/main" id="{B0C39990-E912-51A1-C59F-1AF8B26E1E8B}"/>
              </a:ext>
            </a:extLst>
          </p:cNvPr>
          <p:cNvSpPr/>
          <p:nvPr/>
        </p:nvSpPr>
        <p:spPr>
          <a:xfrm>
            <a:off x="3776616" y="1542024"/>
            <a:ext cx="184320" cy="6458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7" name="Rectangle 19">
            <a:extLst>
              <a:ext uri="{FF2B5EF4-FFF2-40B4-BE49-F238E27FC236}">
                <a16:creationId xmlns:a16="http://schemas.microsoft.com/office/drawing/2014/main" id="{43B5F0A3-306A-59AB-8509-D74C671A38E8}"/>
              </a:ext>
            </a:extLst>
          </p:cNvPr>
          <p:cNvSpPr/>
          <p:nvPr/>
        </p:nvSpPr>
        <p:spPr>
          <a:xfrm>
            <a:off x="5035965" y="1694783"/>
            <a:ext cx="3878218" cy="236685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15840">
            <a:solidFill>
              <a:srgbClr val="FF0000"/>
            </a:solidFill>
            <a:custDash>
              <a:ds d="400000" sp="100000"/>
            </a:custDash>
            <a:miter/>
          </a:ln>
        </p:spPr>
        <p:txBody>
          <a:bodyPr vert="horz" wrap="square" lIns="502920" tIns="91440" rIns="90000" bIns="45720" anchor="t" anchorCtr="0" compatLnSpc="0">
            <a:noAutofit/>
          </a:bodyPr>
          <a:lstStyle/>
          <a:p>
            <a:pPr>
              <a:defRPr sz="1800"/>
            </a:pPr>
            <a:r>
              <a:rPr lang="en-US" sz="1200" dirty="0">
                <a:latin typeface="+mj-lt"/>
                <a:cs typeface="Arial" panose="020B0604020202020204" pitchFamily="34" charset="0"/>
              </a:rPr>
              <a:t>Inspection subnet – 192.168.2.0/24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sk-SK" sz="1100" b="0" i="0" u="none" strike="noStrike" kern="1200" spc="0">
              <a:ln>
                <a:noFill/>
              </a:ln>
              <a:solidFill>
                <a:srgbClr val="FFFFFF"/>
              </a:solidFill>
              <a:latin typeface="Arial" pitchFamily="34"/>
              <a:ea typeface="Microsoft YaHei" pitchFamily="2"/>
              <a:cs typeface="Arial" pitchFamily="34"/>
            </a:endParaRPr>
          </a:p>
        </p:txBody>
      </p:sp>
      <p:pic>
        <p:nvPicPr>
          <p:cNvPr id="18" name="Graphic 20">
            <a:extLst>
              <a:ext uri="{FF2B5EF4-FFF2-40B4-BE49-F238E27FC236}">
                <a16:creationId xmlns:a16="http://schemas.microsoft.com/office/drawing/2014/main" id="{AA318FDC-5AEB-A7AE-5A4A-35351FBD9FE3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035965" y="1694783"/>
            <a:ext cx="380520" cy="38052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TextBox 43">
            <a:extLst>
              <a:ext uri="{FF2B5EF4-FFF2-40B4-BE49-F238E27FC236}">
                <a16:creationId xmlns:a16="http://schemas.microsoft.com/office/drawing/2014/main" id="{904FDB93-5067-8851-B630-419D55D2B9D2}"/>
              </a:ext>
            </a:extLst>
          </p:cNvPr>
          <p:cNvSpPr/>
          <p:nvPr/>
        </p:nvSpPr>
        <p:spPr>
          <a:xfrm>
            <a:off x="5211315" y="3588999"/>
            <a:ext cx="1480679" cy="335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sk-SK" sz="1100" b="0" i="0" u="none" strike="noStrike" kern="1200" spc="0" dirty="0" err="1">
                <a:ln>
                  <a:noFill/>
                </a:ln>
                <a:solidFill>
                  <a:srgbClr val="FFFFFF"/>
                </a:solidFill>
                <a:latin typeface="Amazon Ember" pitchFamily="18"/>
                <a:ea typeface="Microsoft YaHei" pitchFamily="2"/>
                <a:cs typeface="Lucida Sans" pitchFamily="2"/>
              </a:rPr>
              <a:t>Squid</a:t>
            </a:r>
            <a:r>
              <a:rPr lang="sk-SK" sz="1100" b="0" i="0" u="none" strike="noStrike" kern="1200" spc="0" dirty="0">
                <a:ln>
                  <a:noFill/>
                </a:ln>
                <a:solidFill>
                  <a:srgbClr val="FFFFFF"/>
                </a:solidFill>
                <a:latin typeface="Amazon Ember" pitchFamily="18"/>
                <a:ea typeface="Microsoft YaHei" pitchFamily="2"/>
                <a:cs typeface="Lucida Sans" pitchFamily="2"/>
              </a:rPr>
              <a:t> in ECS </a:t>
            </a:r>
            <a:r>
              <a:rPr lang="sk-SK" sz="1100" b="0" i="0" u="none" strike="noStrike" kern="1200" spc="0" dirty="0" err="1">
                <a:ln>
                  <a:noFill/>
                </a:ln>
                <a:solidFill>
                  <a:srgbClr val="FFFFFF"/>
                </a:solidFill>
                <a:latin typeface="Amazon Ember" pitchFamily="18"/>
                <a:ea typeface="Microsoft YaHei" pitchFamily="2"/>
                <a:cs typeface="Lucida Sans" pitchFamily="2"/>
              </a:rPr>
              <a:t>container</a:t>
            </a:r>
            <a:endParaRPr lang="sk-SK" sz="1100" b="0" i="0" u="none" strike="noStrike" kern="1200" spc="0" dirty="0">
              <a:ln>
                <a:noFill/>
              </a:ln>
              <a:solidFill>
                <a:srgbClr val="FFFFFF"/>
              </a:solidFill>
              <a:latin typeface="Amazon Ember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5" name="Rectangle 34">
            <a:extLst>
              <a:ext uri="{FF2B5EF4-FFF2-40B4-BE49-F238E27FC236}">
                <a16:creationId xmlns:a16="http://schemas.microsoft.com/office/drawing/2014/main" id="{6DA7EB69-73AF-D132-6FE5-C9F66C757556}"/>
              </a:ext>
            </a:extLst>
          </p:cNvPr>
          <p:cNvSpPr/>
          <p:nvPr/>
        </p:nvSpPr>
        <p:spPr>
          <a:xfrm>
            <a:off x="5035964" y="4420841"/>
            <a:ext cx="3878217" cy="208585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15840">
            <a:solidFill>
              <a:srgbClr val="7AA116"/>
            </a:solidFill>
            <a:custDash>
              <a:ds d="400000" sp="100000"/>
            </a:custDash>
            <a:miter/>
          </a:ln>
        </p:spPr>
        <p:txBody>
          <a:bodyPr vert="horz" wrap="square" lIns="502920" tIns="91440" rIns="90000" bIns="45720" anchor="t" anchorCtr="0" compatLnSpc="0">
            <a:noAutofit/>
          </a:bodyPr>
          <a:lstStyle/>
          <a:p>
            <a:pPr>
              <a:defRPr/>
            </a:pPr>
            <a:r>
              <a:rPr lang="en-US" sz="1200" dirty="0">
                <a:latin typeface="+mj-lt"/>
                <a:cs typeface="Arial" panose="020B0604020202020204" pitchFamily="34" charset="0"/>
              </a:rPr>
              <a:t>Private subnet – 192.168.3.0/24</a:t>
            </a:r>
          </a:p>
        </p:txBody>
      </p:sp>
      <p:pic>
        <p:nvPicPr>
          <p:cNvPr id="19" name="Graphic 36">
            <a:extLst>
              <a:ext uri="{FF2B5EF4-FFF2-40B4-BE49-F238E27FC236}">
                <a16:creationId xmlns:a16="http://schemas.microsoft.com/office/drawing/2014/main" id="{DDD444F0-DC00-3C3D-93CF-88854FFE444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5034525" y="4412561"/>
            <a:ext cx="450694" cy="450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3">
            <a:extLst>
              <a:ext uri="{FF2B5EF4-FFF2-40B4-BE49-F238E27FC236}">
                <a16:creationId xmlns:a16="http://schemas.microsoft.com/office/drawing/2014/main" id="{03DE3CB5-63AF-DFDD-3163-C7E0B529ACAD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7404346" y="4863255"/>
            <a:ext cx="956830" cy="95683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TextBox 43">
            <a:extLst>
              <a:ext uri="{FF2B5EF4-FFF2-40B4-BE49-F238E27FC236}">
                <a16:creationId xmlns:a16="http://schemas.microsoft.com/office/drawing/2014/main" id="{D103BA07-0293-1573-16D6-588830ABF30A}"/>
              </a:ext>
            </a:extLst>
          </p:cNvPr>
          <p:cNvSpPr/>
          <p:nvPr/>
        </p:nvSpPr>
        <p:spPr>
          <a:xfrm>
            <a:off x="7168261" y="5872961"/>
            <a:ext cx="1480679" cy="17671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sk-SK" sz="1100" b="0" i="0" u="none" strike="noStrike" kern="1200" spc="0" dirty="0" err="1">
                <a:ln>
                  <a:noFill/>
                </a:ln>
                <a:solidFill>
                  <a:srgbClr val="FFFFFF"/>
                </a:solidFill>
                <a:latin typeface="Amazon Ember" pitchFamily="18"/>
                <a:ea typeface="Microsoft YaHei" pitchFamily="2"/>
                <a:cs typeface="Lucida Sans" pitchFamily="2"/>
              </a:rPr>
              <a:t>Network</a:t>
            </a:r>
            <a:r>
              <a:rPr lang="sk-SK" sz="1100" b="0" i="0" u="none" strike="noStrike" kern="1200" spc="0" dirty="0">
                <a:ln>
                  <a:noFill/>
                </a:ln>
                <a:solidFill>
                  <a:srgbClr val="FFFFFF"/>
                </a:solidFill>
                <a:latin typeface="Amazon Ember" pitchFamily="18"/>
                <a:ea typeface="Microsoft YaHei" pitchFamily="2"/>
                <a:cs typeface="Lucida Sans" pitchFamily="2"/>
              </a:rPr>
              <a:t> </a:t>
            </a:r>
            <a:r>
              <a:rPr lang="sk-SK" sz="1100" b="0" i="0" u="none" strike="noStrike" kern="1200" spc="0" dirty="0" err="1">
                <a:ln>
                  <a:noFill/>
                </a:ln>
                <a:solidFill>
                  <a:srgbClr val="FFFFFF"/>
                </a:solidFill>
                <a:latin typeface="Amazon Ember" pitchFamily="18"/>
                <a:ea typeface="Microsoft YaHei" pitchFamily="2"/>
                <a:cs typeface="Lucida Sans" pitchFamily="2"/>
              </a:rPr>
              <a:t>Loadbalancer</a:t>
            </a:r>
            <a:endParaRPr lang="sk-SK" sz="1100" b="0" i="0" u="none" strike="noStrike" kern="1200" spc="0" dirty="0">
              <a:ln>
                <a:noFill/>
              </a:ln>
              <a:solidFill>
                <a:srgbClr val="FFFFFF"/>
              </a:solidFill>
              <a:latin typeface="Amazon Ember" pitchFamily="18"/>
              <a:ea typeface="Microsoft YaHei" pitchFamily="2"/>
              <a:cs typeface="Lucida Sans" pitchFamily="2"/>
            </a:endParaRPr>
          </a:p>
        </p:txBody>
      </p:sp>
      <p:pic>
        <p:nvPicPr>
          <p:cNvPr id="12" name="Picture 11" descr="A logo of cubes and a circle&#10;&#10;Description automatically generated">
            <a:extLst>
              <a:ext uri="{FF2B5EF4-FFF2-40B4-BE49-F238E27FC236}">
                <a16:creationId xmlns:a16="http://schemas.microsoft.com/office/drawing/2014/main" id="{55F12053-C68D-09CC-D38F-0C34061B87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3375" y="2125806"/>
            <a:ext cx="1328619" cy="125586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4F76DE2D-BF0B-8023-54B0-12CDAA4DB91A}"/>
              </a:ext>
            </a:extLst>
          </p:cNvPr>
          <p:cNvGrpSpPr>
            <a:grpSpLocks noChangeAspect="1"/>
          </p:cNvGrpSpPr>
          <p:nvPr/>
        </p:nvGrpSpPr>
        <p:grpSpPr>
          <a:xfrm>
            <a:off x="6502589" y="2053101"/>
            <a:ext cx="1463592" cy="659396"/>
            <a:chOff x="3008504" y="1773452"/>
            <a:chExt cx="2486507" cy="1120253"/>
          </a:xfrm>
        </p:grpSpPr>
        <p:pic>
          <p:nvPicPr>
            <p:cNvPr id="33" name="Picture 33">
              <a:extLst>
                <a:ext uri="{FF2B5EF4-FFF2-40B4-BE49-F238E27FC236}">
                  <a16:creationId xmlns:a16="http://schemas.microsoft.com/office/drawing/2014/main" id="{311CDCB9-520E-991E-D990-0A722FE6D3B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lum/>
              <a:alphaModFix/>
            </a:blip>
            <a:srcRect/>
            <a:stretch>
              <a:fillRect/>
            </a:stretch>
          </p:blipFill>
          <p:spPr>
            <a:xfrm>
              <a:off x="3008504" y="1773452"/>
              <a:ext cx="1161810" cy="112025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34" name="Titel 1">
              <a:extLst>
                <a:ext uri="{FF2B5EF4-FFF2-40B4-BE49-F238E27FC236}">
                  <a16:creationId xmlns:a16="http://schemas.microsoft.com/office/drawing/2014/main" id="{544D883E-9F13-FC4F-B14A-394F174301B3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4219666" y="2171916"/>
              <a:ext cx="1275345" cy="475244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200" dirty="0">
                  <a:solidFill>
                    <a:schemeClr val="tx1"/>
                  </a:solidFill>
                </a:rPr>
                <a:t>Squid Proxy</a:t>
              </a:r>
              <a:endParaRPr lang="en-US" sz="1800" dirty="0">
                <a:solidFill>
                  <a:schemeClr val="tx1"/>
                </a:solidFill>
              </a:endParaRPr>
            </a:p>
          </p:txBody>
        </p:sp>
      </p:grpSp>
      <p:sp>
        <p:nvSpPr>
          <p:cNvPr id="11" name="Titel 1">
            <a:extLst>
              <a:ext uri="{FF2B5EF4-FFF2-40B4-BE49-F238E27FC236}">
                <a16:creationId xmlns:a16="http://schemas.microsoft.com/office/drawing/2014/main" id="{837D1750-773F-A400-5822-09B5865418E0}"/>
              </a:ext>
            </a:extLst>
          </p:cNvPr>
          <p:cNvSpPr txBox="1">
            <a:spLocks/>
          </p:cNvSpPr>
          <p:nvPr/>
        </p:nvSpPr>
        <p:spPr bwMode="gray">
          <a:xfrm>
            <a:off x="5378577" y="3434621"/>
            <a:ext cx="1046261" cy="37800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00" dirty="0">
                <a:solidFill>
                  <a:schemeClr val="tx1"/>
                </a:solidFill>
              </a:rPr>
              <a:t>Fargate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6" name="Titel 1">
            <a:extLst>
              <a:ext uri="{FF2B5EF4-FFF2-40B4-BE49-F238E27FC236}">
                <a16:creationId xmlns:a16="http://schemas.microsoft.com/office/drawing/2014/main" id="{E47972D7-937B-0647-2CB2-94D8256C495B}"/>
              </a:ext>
            </a:extLst>
          </p:cNvPr>
          <p:cNvSpPr txBox="1">
            <a:spLocks/>
          </p:cNvSpPr>
          <p:nvPr/>
        </p:nvSpPr>
        <p:spPr bwMode="gray">
          <a:xfrm>
            <a:off x="271463" y="337643"/>
            <a:ext cx="5672137" cy="61178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/>
              <a:t>Make explicit the explicit</a:t>
            </a:r>
            <a:endParaRPr lang="en-US" sz="32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77FBD76-0EC5-32BB-C5FE-E753BC7365DF}"/>
              </a:ext>
            </a:extLst>
          </p:cNvPr>
          <p:cNvSpPr txBox="1"/>
          <p:nvPr/>
        </p:nvSpPr>
        <p:spPr>
          <a:xfrm>
            <a:off x="5829300" y="465772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itel 1">
            <a:extLst>
              <a:ext uri="{FF2B5EF4-FFF2-40B4-BE49-F238E27FC236}">
                <a16:creationId xmlns:a16="http://schemas.microsoft.com/office/drawing/2014/main" id="{5BCF074D-ECF1-D439-0AEE-D583B89059DF}"/>
              </a:ext>
            </a:extLst>
          </p:cNvPr>
          <p:cNvSpPr txBox="1">
            <a:spLocks/>
          </p:cNvSpPr>
          <p:nvPr/>
        </p:nvSpPr>
        <p:spPr bwMode="gray">
          <a:xfrm>
            <a:off x="5173455" y="5849458"/>
            <a:ext cx="5294298" cy="75911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00" dirty="0">
                <a:solidFill>
                  <a:schemeClr val="tx1"/>
                </a:solidFill>
              </a:rPr>
              <a:t>Network LB</a:t>
            </a:r>
          </a:p>
          <a:p>
            <a:pPr algn="ctr"/>
            <a:r>
              <a:rPr lang="en-GB" sz="1400" dirty="0">
                <a:solidFill>
                  <a:schemeClr val="tx1"/>
                </a:solidFill>
                <a:cs typeface="Arial" panose="020B0604020202020204" pitchFamily="34" charset="0"/>
              </a:rPr>
              <a:t>internal-fwdproxynlb-1234567890-eu-central-1.elb.amazonanaws.com</a:t>
            </a:r>
          </a:p>
          <a:p>
            <a:pPr algn="ctr"/>
            <a:r>
              <a:rPr lang="en-GB" sz="1400" dirty="0">
                <a:solidFill>
                  <a:schemeClr val="tx1"/>
                </a:solidFill>
                <a:cs typeface="Arial" panose="020B0604020202020204" pitchFamily="34" charset="0"/>
              </a:rPr>
              <a:t>192.168.3.10</a:t>
            </a:r>
            <a:endParaRPr lang="en-SK" sz="14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41" name="TextBox 43">
            <a:extLst>
              <a:ext uri="{FF2B5EF4-FFF2-40B4-BE49-F238E27FC236}">
                <a16:creationId xmlns:a16="http://schemas.microsoft.com/office/drawing/2014/main" id="{004A4B75-112D-AFC0-CCCB-80DF95871F42}"/>
              </a:ext>
            </a:extLst>
          </p:cNvPr>
          <p:cNvSpPr/>
          <p:nvPr/>
        </p:nvSpPr>
        <p:spPr>
          <a:xfrm>
            <a:off x="5270095" y="3654243"/>
            <a:ext cx="2025769" cy="20467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sk-SK" sz="1400" b="0" i="0" u="none" strike="noStrike" kern="1200" spc="0" dirty="0">
                <a:ln>
                  <a:noFill/>
                </a:ln>
                <a:latin typeface="+mj-lt"/>
                <a:ea typeface="Microsoft YaHei" pitchFamily="2"/>
                <a:cs typeface="Lucida Sans" pitchFamily="2"/>
              </a:rPr>
              <a:t>Forward proxy </a:t>
            </a:r>
            <a:r>
              <a:rPr lang="sk-SK" sz="1400" b="0" i="0" u="none" strike="noStrike" kern="1200" spc="0" dirty="0" err="1">
                <a:ln>
                  <a:noFill/>
                </a:ln>
                <a:latin typeface="+mj-lt"/>
                <a:ea typeface="Microsoft YaHei" pitchFamily="2"/>
                <a:cs typeface="Lucida Sans" pitchFamily="2"/>
              </a:rPr>
              <a:t>ECS Task</a:t>
            </a:r>
            <a:endParaRPr lang="sk-SK" sz="1400" b="0" i="0" u="none" strike="noStrike" kern="1200" spc="0" dirty="0">
              <a:ln>
                <a:noFill/>
              </a:ln>
              <a:latin typeface="+mj-lt"/>
              <a:ea typeface="Microsoft YaHei" pitchFamily="2"/>
              <a:cs typeface="Lucida Sans" pitchFamily="2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523F0E7E-59F9-A6C7-8BA9-8CADD4AA909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02589" y="2798903"/>
            <a:ext cx="665671" cy="64514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3" name="Titel 1">
            <a:extLst>
              <a:ext uri="{FF2B5EF4-FFF2-40B4-BE49-F238E27FC236}">
                <a16:creationId xmlns:a16="http://schemas.microsoft.com/office/drawing/2014/main" id="{0F5BAF07-09B1-21B2-9C7A-0368D9478557}"/>
              </a:ext>
            </a:extLst>
          </p:cNvPr>
          <p:cNvSpPr txBox="1">
            <a:spLocks/>
          </p:cNvSpPr>
          <p:nvPr/>
        </p:nvSpPr>
        <p:spPr bwMode="gray">
          <a:xfrm>
            <a:off x="7233729" y="3097107"/>
            <a:ext cx="732454" cy="10011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dirty="0">
                <a:solidFill>
                  <a:schemeClr val="tx1"/>
                </a:solidFill>
              </a:rPr>
              <a:t>FluentBit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E248D27-D468-7884-0FA2-52AF87C9934B}"/>
              </a:ext>
            </a:extLst>
          </p:cNvPr>
          <p:cNvSpPr txBox="1"/>
          <p:nvPr/>
        </p:nvSpPr>
        <p:spPr>
          <a:xfrm>
            <a:off x="-27551" y="2636728"/>
            <a:ext cx="5011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+mj-lt"/>
                <a:cs typeface="Courier New" panose="02070309020205020404" pitchFamily="49" charset="0"/>
              </a:rPr>
              <a:t>c</a:t>
            </a:r>
            <a:r>
              <a:rPr lang="en-SK" sz="1200" dirty="0">
                <a:latin typeface="+mj-lt"/>
                <a:cs typeface="Courier New" panose="02070309020205020404" pitchFamily="49" charset="0"/>
              </a:rPr>
              <a:t>url –x </a:t>
            </a:r>
            <a:r>
              <a:rPr lang="en-GB" sz="1200" dirty="0">
                <a:solidFill>
                  <a:schemeClr val="tx2"/>
                </a:solidFill>
                <a:latin typeface="+mj-lt"/>
                <a:cs typeface="Courier New" panose="02070309020205020404" pitchFamily="49" charset="0"/>
              </a:rPr>
              <a:t>internal-fwdproxynlb-1234567890-eu-central-1.elb.amazonaws.com</a:t>
            </a:r>
          </a:p>
          <a:p>
            <a:r>
              <a:rPr lang="en-SK" sz="1200" dirty="0">
                <a:latin typeface="+mj-lt"/>
                <a:cs typeface="Courier New" panose="02070309020205020404" pitchFamily="49" charset="0"/>
              </a:rPr>
              <a:t>–I http://www.amazon.com</a:t>
            </a:r>
          </a:p>
        </p:txBody>
      </p:sp>
      <p:sp>
        <p:nvSpPr>
          <p:cNvPr id="45" name="Titel 1">
            <a:extLst>
              <a:ext uri="{FF2B5EF4-FFF2-40B4-BE49-F238E27FC236}">
                <a16:creationId xmlns:a16="http://schemas.microsoft.com/office/drawing/2014/main" id="{32B91203-1318-2B46-D0C1-E75EE99C1514}"/>
              </a:ext>
            </a:extLst>
          </p:cNvPr>
          <p:cNvSpPr txBox="1">
            <a:spLocks/>
          </p:cNvSpPr>
          <p:nvPr/>
        </p:nvSpPr>
        <p:spPr bwMode="gray">
          <a:xfrm>
            <a:off x="5173455" y="5849457"/>
            <a:ext cx="5294298" cy="75911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00" dirty="0">
                <a:solidFill>
                  <a:schemeClr val="tx1"/>
                </a:solidFill>
              </a:rPr>
              <a:t>Network LB</a:t>
            </a:r>
          </a:p>
          <a:p>
            <a:pPr algn="ctr"/>
            <a:r>
              <a:rPr lang="en-GB" sz="1400" dirty="0">
                <a:cs typeface="Arial" panose="020B0604020202020204" pitchFamily="34" charset="0"/>
              </a:rPr>
              <a:t>internal-fwdproxynlb-1234567890-eu-central-1.elb.amazonanaws.com</a:t>
            </a:r>
          </a:p>
          <a:p>
            <a:pPr algn="ctr"/>
            <a:r>
              <a:rPr lang="en-GB" sz="1400" dirty="0">
                <a:solidFill>
                  <a:schemeClr val="tx1"/>
                </a:solidFill>
                <a:cs typeface="Arial" panose="020B0604020202020204" pitchFamily="34" charset="0"/>
              </a:rPr>
              <a:t>192.168.3.10</a:t>
            </a:r>
            <a:endParaRPr lang="en-SK" sz="14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D7BF8386-7FFC-AD61-850C-277CF0B4B02D}"/>
              </a:ext>
            </a:extLst>
          </p:cNvPr>
          <p:cNvCxnSpPr>
            <a:cxnSpLocks/>
          </p:cNvCxnSpPr>
          <p:nvPr/>
        </p:nvCxnSpPr>
        <p:spPr>
          <a:xfrm flipH="1">
            <a:off x="819255" y="5396997"/>
            <a:ext cx="634900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3E472AC9-8EBE-F9F1-68A2-0916018E4724}"/>
              </a:ext>
            </a:extLst>
          </p:cNvPr>
          <p:cNvCxnSpPr>
            <a:cxnSpLocks/>
          </p:cNvCxnSpPr>
          <p:nvPr/>
        </p:nvCxnSpPr>
        <p:spPr>
          <a:xfrm>
            <a:off x="833647" y="3197219"/>
            <a:ext cx="0" cy="219977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el 1">
            <a:extLst>
              <a:ext uri="{FF2B5EF4-FFF2-40B4-BE49-F238E27FC236}">
                <a16:creationId xmlns:a16="http://schemas.microsoft.com/office/drawing/2014/main" id="{88826B84-1E6A-0FA1-7349-57491B867A64}"/>
              </a:ext>
            </a:extLst>
          </p:cNvPr>
          <p:cNvSpPr txBox="1">
            <a:spLocks/>
          </p:cNvSpPr>
          <p:nvPr/>
        </p:nvSpPr>
        <p:spPr bwMode="gray">
          <a:xfrm>
            <a:off x="9534144" y="1819807"/>
            <a:ext cx="2541742" cy="241362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/>
              <a:t>Client sends request</a:t>
            </a:r>
          </a:p>
          <a:p>
            <a:endParaRPr lang="en-US" sz="1800" dirty="0"/>
          </a:p>
          <a:p>
            <a:r>
              <a:rPr lang="en-US" sz="1800" dirty="0"/>
              <a:t>Hits ECS Task</a:t>
            </a:r>
          </a:p>
          <a:p>
            <a:endParaRPr lang="en-US" sz="1800" dirty="0"/>
          </a:p>
          <a:p>
            <a:r>
              <a:rPr lang="en-US" sz="1800" dirty="0"/>
              <a:t>Squid inspects it against the whitelist</a:t>
            </a:r>
          </a:p>
          <a:p>
            <a:endParaRPr lang="en-US" sz="1800" dirty="0"/>
          </a:p>
          <a:p>
            <a:r>
              <a:rPr lang="en-US" sz="1800" dirty="0"/>
              <a:t>Go or nogo</a:t>
            </a:r>
          </a:p>
          <a:p>
            <a:endParaRPr lang="en-US" sz="1800" dirty="0"/>
          </a:p>
        </p:txBody>
      </p:sp>
      <p:sp>
        <p:nvSpPr>
          <p:cNvPr id="4" name="Untertitel 2">
            <a:extLst>
              <a:ext uri="{FF2B5EF4-FFF2-40B4-BE49-F238E27FC236}">
                <a16:creationId xmlns:a16="http://schemas.microsoft.com/office/drawing/2014/main" id="{C50C0901-2748-44F4-189E-D76F4BA9BC04}"/>
              </a:ext>
            </a:extLst>
          </p:cNvPr>
          <p:cNvSpPr txBox="1">
            <a:spLocks/>
          </p:cNvSpPr>
          <p:nvPr/>
        </p:nvSpPr>
        <p:spPr bwMode="gray">
          <a:xfrm>
            <a:off x="0" y="6480000"/>
            <a:ext cx="12192000" cy="378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6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0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TeleNeo Office ExtraBold"/>
                <a:ea typeface="+mn-ea"/>
                <a:cs typeface="+mn-cs"/>
              </a:rPr>
              <a:t>More on network security | Michl Salanci | Deutsche Telekom Systems Solutions Slovakia | AWS Community Days Switzerland | 27. 6. 2024</a:t>
            </a:r>
          </a:p>
        </p:txBody>
      </p:sp>
    </p:spTree>
    <p:extLst>
      <p:ext uri="{BB962C8B-B14F-4D97-AF65-F5344CB8AC3E}">
        <p14:creationId xmlns:p14="http://schemas.microsoft.com/office/powerpoint/2010/main" val="886372290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imple background Stock Images - Search Stock Images on Everypixel">
            <a:extLst>
              <a:ext uri="{FF2B5EF4-FFF2-40B4-BE49-F238E27FC236}">
                <a16:creationId xmlns:a16="http://schemas.microsoft.com/office/drawing/2014/main" id="{9A5BF201-B472-FED4-4E12-C333C723B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879928-A044-5A1C-5A08-87543205B12E}"/>
              </a:ext>
            </a:extLst>
          </p:cNvPr>
          <p:cNvSpPr txBox="1"/>
          <p:nvPr/>
        </p:nvSpPr>
        <p:spPr>
          <a:xfrm>
            <a:off x="1159099" y="139091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44000" indent="-144000" algn="l"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</a:pPr>
            <a:endParaRPr lang="en-SK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E0053A9F-4947-02EB-100E-EF5DDD538ABA}"/>
              </a:ext>
            </a:extLst>
          </p:cNvPr>
          <p:cNvSpPr txBox="1">
            <a:spLocks/>
          </p:cNvSpPr>
          <p:nvPr/>
        </p:nvSpPr>
        <p:spPr bwMode="gray">
          <a:xfrm>
            <a:off x="7588450" y="2325950"/>
            <a:ext cx="4758295" cy="241362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Setting up Network Firewall</a:t>
            </a:r>
          </a:p>
          <a:p>
            <a:endParaRPr lang="en-US" sz="2400" dirty="0"/>
          </a:p>
          <a:p>
            <a:r>
              <a:rPr lang="en-US" sz="2400" dirty="0"/>
              <a:t>Logging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1C62EA-63F6-C2A0-C828-303CD385126B}"/>
              </a:ext>
            </a:extLst>
          </p:cNvPr>
          <p:cNvSpPr/>
          <p:nvPr/>
        </p:nvSpPr>
        <p:spPr>
          <a:xfrm>
            <a:off x="-1069145" y="1103586"/>
            <a:ext cx="6949440" cy="422515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SK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2077CFC-0127-4274-A937-420CEE5B7D5A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0" y="3069000"/>
            <a:ext cx="5880295" cy="1285286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Transparent proxy setup</a:t>
            </a:r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06148325-1A2F-36C2-CA7D-75D2FE337B12}"/>
              </a:ext>
            </a:extLst>
          </p:cNvPr>
          <p:cNvSpPr txBox="1">
            <a:spLocks/>
          </p:cNvSpPr>
          <p:nvPr/>
        </p:nvSpPr>
        <p:spPr bwMode="gray">
          <a:xfrm>
            <a:off x="0" y="6480000"/>
            <a:ext cx="12192000" cy="378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6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0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TeleNeo Office ExtraBold"/>
                <a:ea typeface="+mn-ea"/>
                <a:cs typeface="+mn-cs"/>
              </a:rPr>
              <a:t>More on network security | Michl Salanci | Deutsche Telekom Systems Solutions Slovakia | AWS Community Days Switzerland | 27. 6. 2024</a:t>
            </a:r>
          </a:p>
        </p:txBody>
      </p:sp>
    </p:spTree>
    <p:extLst>
      <p:ext uri="{BB962C8B-B14F-4D97-AF65-F5344CB8AC3E}">
        <p14:creationId xmlns:p14="http://schemas.microsoft.com/office/powerpoint/2010/main" val="15046069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" descr="Simple background Stock Images - Search Stock Images on Everypixel">
            <a:extLst>
              <a:ext uri="{FF2B5EF4-FFF2-40B4-BE49-F238E27FC236}">
                <a16:creationId xmlns:a16="http://schemas.microsoft.com/office/drawing/2014/main" id="{14F6823F-E8FC-2074-9D46-B748C69C7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879928-A044-5A1C-5A08-87543205B12E}"/>
              </a:ext>
            </a:extLst>
          </p:cNvPr>
          <p:cNvSpPr txBox="1"/>
          <p:nvPr/>
        </p:nvSpPr>
        <p:spPr>
          <a:xfrm>
            <a:off x="1159099" y="139091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44000" indent="-144000" algn="l"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</a:pPr>
            <a:endParaRPr lang="en-SK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7CC463-06B3-170C-36EB-E2C63BD4F412}"/>
              </a:ext>
            </a:extLst>
          </p:cNvPr>
          <p:cNvSpPr txBox="1"/>
          <p:nvPr/>
        </p:nvSpPr>
        <p:spPr>
          <a:xfrm>
            <a:off x="1173387" y="184811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44000" indent="-144000" algn="l"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</a:pPr>
            <a:endParaRPr lang="en-SK"/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7EA5E12A-F626-A5CC-8611-D0E77DCE9D00}"/>
              </a:ext>
            </a:extLst>
          </p:cNvPr>
          <p:cNvSpPr/>
          <p:nvPr/>
        </p:nvSpPr>
        <p:spPr>
          <a:xfrm>
            <a:off x="1068000" y="2446747"/>
            <a:ext cx="2634788" cy="236685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15840">
            <a:solidFill>
              <a:srgbClr val="FF0000"/>
            </a:solidFill>
            <a:custDash>
              <a:ds d="400000" sp="100000"/>
            </a:custDash>
            <a:miter/>
          </a:ln>
        </p:spPr>
        <p:txBody>
          <a:bodyPr vert="horz" wrap="square" lIns="502920" tIns="91440" rIns="90000" bIns="45720" anchor="t" anchorCtr="0" compatLnSpc="0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sk-SK" sz="1600" b="0" i="0" u="none" strike="noStrike" kern="1200" spc="0">
                <a:ln>
                  <a:noFill/>
                </a:ln>
                <a:latin typeface="+mj-lt"/>
                <a:ea typeface="Microsoft YaHei" pitchFamily="2"/>
                <a:cs typeface="Arial" pitchFamily="34"/>
              </a:rPr>
              <a:t>Inspection subnet</a:t>
            </a:r>
          </a:p>
        </p:txBody>
      </p:sp>
      <p:pic>
        <p:nvPicPr>
          <p:cNvPr id="8" name="Graphic 20">
            <a:extLst>
              <a:ext uri="{FF2B5EF4-FFF2-40B4-BE49-F238E27FC236}">
                <a16:creationId xmlns:a16="http://schemas.microsoft.com/office/drawing/2014/main" id="{3C12A60B-B879-AB51-1209-6D2BF2A4A4B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068000" y="2446747"/>
            <a:ext cx="380520" cy="380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11">
            <a:extLst>
              <a:ext uri="{FF2B5EF4-FFF2-40B4-BE49-F238E27FC236}">
                <a16:creationId xmlns:a16="http://schemas.microsoft.com/office/drawing/2014/main" id="{8EA3B56D-FD95-C117-75B9-AB706B1C99A6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4335848" y="2910592"/>
            <a:ext cx="1256550" cy="125655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44">
            <a:extLst>
              <a:ext uri="{FF2B5EF4-FFF2-40B4-BE49-F238E27FC236}">
                <a16:creationId xmlns:a16="http://schemas.microsoft.com/office/drawing/2014/main" id="{94C145E5-7A23-2666-74DC-76E97532ADF5}"/>
              </a:ext>
            </a:extLst>
          </p:cNvPr>
          <p:cNvSpPr/>
          <p:nvPr/>
        </p:nvSpPr>
        <p:spPr>
          <a:xfrm>
            <a:off x="1068000" y="4184299"/>
            <a:ext cx="2665311" cy="23391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sk-SK" sz="1600" b="0" i="0" u="none" strike="noStrike" kern="1200" spc="0" dirty="0">
                <a:ln>
                  <a:noFill/>
                </a:ln>
                <a:latin typeface="+mj-lt"/>
                <a:ea typeface="Microsoft YaHei" pitchFamily="2"/>
                <a:cs typeface="Lucida Sans" pitchFamily="2"/>
              </a:rPr>
              <a:t>AWS </a:t>
            </a:r>
            <a:r>
              <a:rPr lang="sk-SK" sz="1600" b="0" i="0" u="none" strike="noStrike" kern="1200" spc="0" dirty="0" err="1">
                <a:ln>
                  <a:noFill/>
                </a:ln>
                <a:latin typeface="+mj-lt"/>
                <a:ea typeface="Microsoft YaHei" pitchFamily="2"/>
                <a:cs typeface="Lucida Sans" pitchFamily="2"/>
              </a:rPr>
              <a:t>Network</a:t>
            </a:r>
            <a:r>
              <a:rPr lang="sk-SK" sz="1600" b="0" i="0" u="none" strike="noStrike" kern="1200" spc="0" dirty="0">
                <a:ln>
                  <a:noFill/>
                </a:ln>
                <a:latin typeface="+mj-lt"/>
                <a:ea typeface="Microsoft YaHei" pitchFamily="2"/>
                <a:cs typeface="Lucida Sans" pitchFamily="2"/>
              </a:rPr>
              <a:t> Firewall </a:t>
            </a:r>
            <a:r>
              <a:rPr lang="sk-SK" sz="1600" b="0" i="0" u="none" strike="noStrike" kern="1200" spc="0" dirty="0" err="1">
                <a:ln>
                  <a:noFill/>
                </a:ln>
                <a:latin typeface="+mj-lt"/>
                <a:ea typeface="Microsoft YaHei" pitchFamily="2"/>
                <a:cs typeface="Lucida Sans" pitchFamily="2"/>
              </a:rPr>
              <a:t>endpoint</a:t>
            </a:r>
            <a:endParaRPr lang="sk-SK" sz="1600" b="0" i="0" u="none" strike="noStrike" kern="1200" spc="0" dirty="0">
              <a:ln>
                <a:noFill/>
              </a:ln>
              <a:latin typeface="+mj-lt"/>
              <a:ea typeface="Microsoft YaHei" pitchFamily="2"/>
              <a:cs typeface="Lucida Sans" pitchFamily="2"/>
            </a:endParaRPr>
          </a:p>
        </p:txBody>
      </p:sp>
      <p:pic>
        <p:nvPicPr>
          <p:cNvPr id="11" name="Picture 10" descr="(none)">
            <a:extLst>
              <a:ext uri="{FF2B5EF4-FFF2-40B4-BE49-F238E27FC236}">
                <a16:creationId xmlns:a16="http://schemas.microsoft.com/office/drawing/2014/main" id="{60799558-869E-9268-B31C-4097F8069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733" y="2910592"/>
            <a:ext cx="1256550" cy="125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29">
            <a:extLst>
              <a:ext uri="{FF2B5EF4-FFF2-40B4-BE49-F238E27FC236}">
                <a16:creationId xmlns:a16="http://schemas.microsoft.com/office/drawing/2014/main" id="{AD0FB361-AB1A-49C3-54B8-2B3C1B41E587}"/>
              </a:ext>
            </a:extLst>
          </p:cNvPr>
          <p:cNvSpPr/>
          <p:nvPr/>
        </p:nvSpPr>
        <p:spPr>
          <a:xfrm>
            <a:off x="871804" y="1694675"/>
            <a:ext cx="5042551" cy="341991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15840">
            <a:solidFill>
              <a:srgbClr val="8C4FFF"/>
            </a:solidFill>
            <a:prstDash val="solid"/>
            <a:miter/>
          </a:ln>
        </p:spPr>
        <p:txBody>
          <a:bodyPr vert="horz" wrap="square" lIns="502920" tIns="91440" rIns="90000" bIns="45000" anchor="t" anchorCtr="0" compatLnSpc="0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sk-SK" sz="1600" b="0" i="0" u="none" strike="noStrike" kern="1200" spc="0" dirty="0">
                <a:ln>
                  <a:noFill/>
                </a:ln>
                <a:latin typeface="+mj-lt"/>
                <a:ea typeface="Microsoft YaHei" pitchFamily="2"/>
                <a:cs typeface="Arial" pitchFamily="34"/>
              </a:rPr>
              <a:t>VPC</a:t>
            </a:r>
          </a:p>
        </p:txBody>
      </p:sp>
      <p:sp>
        <p:nvSpPr>
          <p:cNvPr id="13" name="Straight Connector 18">
            <a:extLst>
              <a:ext uri="{FF2B5EF4-FFF2-40B4-BE49-F238E27FC236}">
                <a16:creationId xmlns:a16="http://schemas.microsoft.com/office/drawing/2014/main" id="{F04BECAF-089A-DA74-9487-B7E6A86B4F09}"/>
              </a:ext>
            </a:extLst>
          </p:cNvPr>
          <p:cNvSpPr/>
          <p:nvPr/>
        </p:nvSpPr>
        <p:spPr>
          <a:xfrm flipH="1" flipV="1">
            <a:off x="3163170" y="3540973"/>
            <a:ext cx="1079236" cy="1"/>
          </a:xfrm>
          <a:prstGeom prst="line">
            <a:avLst/>
          </a:prstGeom>
          <a:noFill/>
          <a:ln w="15840">
            <a:solidFill>
              <a:srgbClr val="BFBFBF"/>
            </a:solidFill>
            <a:prstDash val="solid"/>
            <a:miter/>
          </a:ln>
        </p:spPr>
        <p:txBody>
          <a:bodyPr vert="horz" wrap="square" lIns="90000" tIns="45000" rIns="90000" bIns="45000" anchor="ctr" anchorCtr="1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pic>
        <p:nvPicPr>
          <p:cNvPr id="14" name="Graphic 30">
            <a:extLst>
              <a:ext uri="{FF2B5EF4-FFF2-40B4-BE49-F238E27FC236}">
                <a16:creationId xmlns:a16="http://schemas.microsoft.com/office/drawing/2014/main" id="{9CDB7845-8974-425E-E4B2-CB9C006017D1}"/>
              </a:ext>
            </a:extLst>
          </p:cNvPr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871804" y="1694675"/>
            <a:ext cx="427680" cy="451079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44">
            <a:extLst>
              <a:ext uri="{FF2B5EF4-FFF2-40B4-BE49-F238E27FC236}">
                <a16:creationId xmlns:a16="http://schemas.microsoft.com/office/drawing/2014/main" id="{2D9990D0-D331-16C7-CA1D-7E224017F1BD}"/>
              </a:ext>
            </a:extLst>
          </p:cNvPr>
          <p:cNvSpPr/>
          <p:nvPr/>
        </p:nvSpPr>
        <p:spPr>
          <a:xfrm>
            <a:off x="3898984" y="4244743"/>
            <a:ext cx="2015371" cy="23391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sk-SK" sz="1600" b="0" i="0" u="none" strike="noStrike" kern="1200" spc="0" dirty="0">
                <a:ln>
                  <a:noFill/>
                </a:ln>
                <a:latin typeface="+mj-lt"/>
                <a:ea typeface="Microsoft YaHei" pitchFamily="2"/>
                <a:cs typeface="Lucida Sans" pitchFamily="2"/>
              </a:rPr>
              <a:t>AWS </a:t>
            </a:r>
            <a:r>
              <a:rPr lang="sk-SK" sz="1600" b="0" i="0" u="none" strike="noStrike" kern="1200" spc="0" dirty="0" err="1">
                <a:ln>
                  <a:noFill/>
                </a:ln>
                <a:latin typeface="+mj-lt"/>
                <a:ea typeface="Microsoft YaHei" pitchFamily="2"/>
                <a:cs typeface="Lucida Sans" pitchFamily="2"/>
              </a:rPr>
              <a:t>Network</a:t>
            </a:r>
            <a:r>
              <a:rPr lang="sk-SK" sz="1600" b="0" i="0" u="none" strike="noStrike" kern="1200" spc="0" dirty="0">
                <a:ln>
                  <a:noFill/>
                </a:ln>
                <a:latin typeface="+mj-lt"/>
                <a:ea typeface="Microsoft YaHei" pitchFamily="2"/>
                <a:cs typeface="Lucida Sans" pitchFamily="2"/>
              </a:rPr>
              <a:t> Firewall</a:t>
            </a:r>
          </a:p>
        </p:txBody>
      </p:sp>
      <p:sp>
        <p:nvSpPr>
          <p:cNvPr id="16" name="TextBox 21">
            <a:extLst>
              <a:ext uri="{FF2B5EF4-FFF2-40B4-BE49-F238E27FC236}">
                <a16:creationId xmlns:a16="http://schemas.microsoft.com/office/drawing/2014/main" id="{1DA885B2-80E4-3F57-1340-62D16C7EBA79}"/>
              </a:ext>
            </a:extLst>
          </p:cNvPr>
          <p:cNvSpPr/>
          <p:nvPr/>
        </p:nvSpPr>
        <p:spPr>
          <a:xfrm>
            <a:off x="6713090" y="2910592"/>
            <a:ext cx="3366714" cy="61134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sk-SK" sz="2400" b="1" i="0" u="none" strike="noStrike" kern="1200" spc="0" dirty="0" err="1">
                <a:ln>
                  <a:noFill/>
                </a:ln>
                <a:solidFill>
                  <a:schemeClr val="tx2"/>
                </a:solidFill>
                <a:latin typeface="Amazon Ember Display" pitchFamily="34"/>
                <a:ea typeface="Amazon Ember Display" pitchFamily="1"/>
                <a:cs typeface="Amazon Ember Display" pitchFamily="34"/>
              </a:rPr>
              <a:t>No TCP termination</a:t>
            </a:r>
            <a:endParaRPr lang="sk-SK" sz="2400" b="1" i="0" u="none" strike="noStrike" kern="1200" spc="0" dirty="0">
              <a:ln>
                <a:noFill/>
              </a:ln>
              <a:solidFill>
                <a:schemeClr val="tx2"/>
              </a:solidFill>
              <a:latin typeface="Amazon Ember Display" pitchFamily="34"/>
              <a:ea typeface="Amazon Ember Display" pitchFamily="1"/>
              <a:cs typeface="Amazon Ember Display" pitchFamily="34"/>
            </a:endParaRPr>
          </a:p>
        </p:txBody>
      </p:sp>
      <p:sp>
        <p:nvSpPr>
          <p:cNvPr id="17" name="TextBox 21">
            <a:extLst>
              <a:ext uri="{FF2B5EF4-FFF2-40B4-BE49-F238E27FC236}">
                <a16:creationId xmlns:a16="http://schemas.microsoft.com/office/drawing/2014/main" id="{B595466D-4868-383B-FCAA-9915CD9F193C}"/>
              </a:ext>
            </a:extLst>
          </p:cNvPr>
          <p:cNvSpPr/>
          <p:nvPr/>
        </p:nvSpPr>
        <p:spPr>
          <a:xfrm>
            <a:off x="6713085" y="3453259"/>
            <a:ext cx="5002661" cy="59621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sk-SK" sz="2400" b="1" i="0" u="none" strike="noStrike" kern="1200" spc="0" dirty="0" err="1">
                <a:ln>
                  <a:noFill/>
                </a:ln>
                <a:solidFill>
                  <a:schemeClr val="tx2"/>
                </a:solidFill>
                <a:latin typeface="Amazon Ember Display" pitchFamily="34"/>
                <a:ea typeface="Amazon Ember Display" pitchFamily="1"/>
                <a:cs typeface="Amazon Ember Display" pitchFamily="34"/>
              </a:rPr>
              <a:t>Direct integration with CloudWatch</a:t>
            </a:r>
            <a:endParaRPr lang="sk-SK" sz="2400" b="1" i="0" u="none" strike="noStrike" kern="1200" spc="0" dirty="0">
              <a:ln>
                <a:noFill/>
              </a:ln>
              <a:solidFill>
                <a:schemeClr val="tx2"/>
              </a:solidFill>
              <a:latin typeface="Amazon Ember Display" pitchFamily="34"/>
              <a:ea typeface="Amazon Ember Display" pitchFamily="1"/>
              <a:cs typeface="Amazon Ember Display" pitchFamily="34"/>
            </a:endParaRPr>
          </a:p>
        </p:txBody>
      </p:sp>
      <p:sp>
        <p:nvSpPr>
          <p:cNvPr id="19" name="TextBox 21">
            <a:extLst>
              <a:ext uri="{FF2B5EF4-FFF2-40B4-BE49-F238E27FC236}">
                <a16:creationId xmlns:a16="http://schemas.microsoft.com/office/drawing/2014/main" id="{66E7591A-D103-A40D-6338-3FAB40747123}"/>
              </a:ext>
            </a:extLst>
          </p:cNvPr>
          <p:cNvSpPr/>
          <p:nvPr/>
        </p:nvSpPr>
        <p:spPr>
          <a:xfrm>
            <a:off x="6713085" y="4013943"/>
            <a:ext cx="4571897" cy="285073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sk-SK" sz="2400" b="1" i="0" u="none" strike="noStrike" kern="1200" spc="0" dirty="0" err="1">
                <a:ln>
                  <a:noFill/>
                </a:ln>
                <a:solidFill>
                  <a:schemeClr val="tx2"/>
                </a:solidFill>
                <a:latin typeface="Amazon Ember Display" pitchFamily="34"/>
                <a:ea typeface="Amazon Ember Display" pitchFamily="1"/>
                <a:cs typeface="Amazon Ember Display" pitchFamily="34"/>
              </a:rPr>
              <a:t>Supports multiple ruletypes</a:t>
            </a:r>
          </a:p>
          <a:p>
            <a:pPr marL="342900" marR="0" lvl="0" indent="-342900" algn="l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/>
            </a:pPr>
            <a:r>
              <a:rPr lang="sk-SK" b="1" dirty="0" err="1">
                <a:solidFill>
                  <a:schemeClr val="tx2"/>
                </a:solidFill>
                <a:latin typeface="Amazon Ember Display" pitchFamily="34"/>
                <a:ea typeface="Amazon Ember Display" pitchFamily="1"/>
                <a:cs typeface="Amazon Ember Display" pitchFamily="34"/>
              </a:rPr>
              <a:t>Stateful</a:t>
            </a:r>
          </a:p>
          <a:p>
            <a:pPr marL="342900" marR="0" lvl="0" indent="-342900" algn="l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/>
            </a:pPr>
            <a:r>
              <a:rPr lang="sk-SK" b="1" i="0" u="none" strike="noStrike" kern="1200" spc="0" dirty="0" err="1">
                <a:ln>
                  <a:noFill/>
                </a:ln>
                <a:solidFill>
                  <a:schemeClr val="tx2"/>
                </a:solidFill>
                <a:latin typeface="Amazon Ember Display" pitchFamily="34"/>
                <a:ea typeface="Amazon Ember Display" pitchFamily="1"/>
                <a:cs typeface="Amazon Ember Display" pitchFamily="34"/>
              </a:rPr>
              <a:t>Stateless</a:t>
            </a:r>
          </a:p>
          <a:p>
            <a:pPr marL="342900" marR="0" lvl="0" indent="-342900" algn="l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/>
            </a:pPr>
            <a:r>
              <a:rPr lang="sk-SK" b="1" dirty="0" err="1">
                <a:solidFill>
                  <a:schemeClr val="tx2"/>
                </a:solidFill>
                <a:latin typeface="Amazon Ember Display" pitchFamily="34"/>
                <a:ea typeface="Amazon Ember Display" pitchFamily="1"/>
                <a:cs typeface="Amazon Ember Display" pitchFamily="34"/>
              </a:rPr>
              <a:t>Domain</a:t>
            </a:r>
          </a:p>
          <a:p>
            <a:pPr marL="342900" marR="0" lvl="0" indent="-342900" algn="l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/>
            </a:pPr>
            <a:r>
              <a:rPr lang="sk-SK" b="1" i="0" u="none" strike="noStrike" kern="1200" spc="0" dirty="0" err="1">
                <a:ln>
                  <a:noFill/>
                </a:ln>
                <a:solidFill>
                  <a:schemeClr val="tx2"/>
                </a:solidFill>
                <a:latin typeface="Amazon Ember Display" pitchFamily="34"/>
                <a:ea typeface="Amazon Ember Display" pitchFamily="1"/>
                <a:cs typeface="Amazon Ember Display" pitchFamily="34"/>
              </a:rPr>
              <a:t>Suricata</a:t>
            </a:r>
          </a:p>
          <a:p>
            <a:pPr marL="0" marR="0" lvl="0" indent="0" algn="l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sk-SK" sz="2400" b="1" i="0" u="none" strike="noStrike" kern="1200" spc="0" dirty="0">
              <a:ln>
                <a:noFill/>
              </a:ln>
              <a:solidFill>
                <a:schemeClr val="tx2"/>
              </a:solidFill>
              <a:latin typeface="Amazon Ember Display" pitchFamily="34"/>
              <a:ea typeface="Amazon Ember Display" pitchFamily="1"/>
              <a:cs typeface="Amazon Ember Display" pitchFamily="34"/>
            </a:endParaRPr>
          </a:p>
        </p:txBody>
      </p:sp>
      <p:sp>
        <p:nvSpPr>
          <p:cNvPr id="21" name="Titel 1">
            <a:extLst>
              <a:ext uri="{FF2B5EF4-FFF2-40B4-BE49-F238E27FC236}">
                <a16:creationId xmlns:a16="http://schemas.microsoft.com/office/drawing/2014/main" id="{BE4C9C64-74C9-7742-35A4-EE9A0F7A2A2D}"/>
              </a:ext>
            </a:extLst>
          </p:cNvPr>
          <p:cNvSpPr txBox="1">
            <a:spLocks/>
          </p:cNvSpPr>
          <p:nvPr/>
        </p:nvSpPr>
        <p:spPr bwMode="gray">
          <a:xfrm>
            <a:off x="485776" y="337643"/>
            <a:ext cx="11229974" cy="61178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/>
              <a:t>AWS Network Fireall – the good news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9" name="TextBox 21">
            <a:extLst>
              <a:ext uri="{FF2B5EF4-FFF2-40B4-BE49-F238E27FC236}">
                <a16:creationId xmlns:a16="http://schemas.microsoft.com/office/drawing/2014/main" id="{99741A16-CFE9-755A-9634-BD3B4420469A}"/>
              </a:ext>
            </a:extLst>
          </p:cNvPr>
          <p:cNvSpPr/>
          <p:nvPr/>
        </p:nvSpPr>
        <p:spPr>
          <a:xfrm>
            <a:off x="6713090" y="1261689"/>
            <a:ext cx="3366714" cy="61134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sk-SK" sz="2400" b="1" i="0" u="none" strike="noStrike" kern="1200" spc="0" dirty="0" err="1">
                <a:ln>
                  <a:noFill/>
                </a:ln>
                <a:solidFill>
                  <a:schemeClr val="tx2"/>
                </a:solidFill>
                <a:latin typeface="Amazon Ember Display" pitchFamily="34"/>
                <a:ea typeface="Amazon Ember Display" pitchFamily="1"/>
                <a:cs typeface="Amazon Ember Display" pitchFamily="34"/>
              </a:rPr>
              <a:t>Managed L3-L7 firewall</a:t>
            </a:r>
            <a:endParaRPr lang="sk-SK" sz="2400" b="1" i="0" u="none" strike="noStrike" kern="1200" spc="0" dirty="0">
              <a:ln>
                <a:noFill/>
              </a:ln>
              <a:solidFill>
                <a:schemeClr val="tx2"/>
              </a:solidFill>
              <a:latin typeface="Amazon Ember Display" pitchFamily="34"/>
              <a:ea typeface="Amazon Ember Display" pitchFamily="1"/>
              <a:cs typeface="Amazon Ember Display" pitchFamily="34"/>
            </a:endParaRPr>
          </a:p>
        </p:txBody>
      </p:sp>
      <p:sp>
        <p:nvSpPr>
          <p:cNvPr id="40" name="TextBox 21">
            <a:extLst>
              <a:ext uri="{FF2B5EF4-FFF2-40B4-BE49-F238E27FC236}">
                <a16:creationId xmlns:a16="http://schemas.microsoft.com/office/drawing/2014/main" id="{2BE87287-6E6A-D8AC-86AC-B9CB0176CA7E}"/>
              </a:ext>
            </a:extLst>
          </p:cNvPr>
          <p:cNvSpPr/>
          <p:nvPr/>
        </p:nvSpPr>
        <p:spPr>
          <a:xfrm>
            <a:off x="6713086" y="1846476"/>
            <a:ext cx="5377313" cy="59621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sk-SK" sz="2400" b="1" dirty="0" err="1">
                <a:solidFill>
                  <a:schemeClr val="tx2"/>
                </a:solidFill>
                <a:latin typeface="Amazon Ember Display" pitchFamily="34"/>
                <a:ea typeface="Amazon Ember Display" pitchFamily="1"/>
                <a:cs typeface="Amazon Ember Display" pitchFamily="34"/>
              </a:rPr>
              <a:t>“</a:t>
            </a:r>
            <a:r>
              <a:rPr lang="sk-SK" sz="2400" b="1" i="0" u="none" strike="noStrike" kern="1200" spc="0" dirty="0" err="1">
                <a:ln>
                  <a:noFill/>
                </a:ln>
                <a:solidFill>
                  <a:schemeClr val="tx2"/>
                </a:solidFill>
                <a:latin typeface="Amazon Ember Display" pitchFamily="34"/>
                <a:ea typeface="Amazon Ember Display" pitchFamily="1"/>
                <a:cs typeface="Amazon Ember Display" pitchFamily="34"/>
              </a:rPr>
              <a:t>Unbreakable“ as it scales up as needed</a:t>
            </a:r>
            <a:endParaRPr lang="sk-SK" sz="2400" b="1" i="0" u="none" strike="noStrike" kern="1200" spc="0" dirty="0">
              <a:ln>
                <a:noFill/>
              </a:ln>
              <a:solidFill>
                <a:schemeClr val="tx2"/>
              </a:solidFill>
              <a:latin typeface="Amazon Ember Display" pitchFamily="34"/>
              <a:ea typeface="Amazon Ember Display" pitchFamily="1"/>
              <a:cs typeface="Amazon Ember Display" pitchFamily="34"/>
            </a:endParaRPr>
          </a:p>
        </p:txBody>
      </p:sp>
      <p:sp>
        <p:nvSpPr>
          <p:cNvPr id="41" name="TextBox 21">
            <a:extLst>
              <a:ext uri="{FF2B5EF4-FFF2-40B4-BE49-F238E27FC236}">
                <a16:creationId xmlns:a16="http://schemas.microsoft.com/office/drawing/2014/main" id="{40A9286E-4405-3281-D1B7-76FACA2AFC62}"/>
              </a:ext>
            </a:extLst>
          </p:cNvPr>
          <p:cNvSpPr/>
          <p:nvPr/>
        </p:nvSpPr>
        <p:spPr>
          <a:xfrm>
            <a:off x="6713085" y="2365040"/>
            <a:ext cx="5377313" cy="59621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sk-SK" sz="2400" b="1" dirty="0" err="1">
                <a:solidFill>
                  <a:schemeClr val="tx2"/>
                </a:solidFill>
                <a:latin typeface="Amazon Ember Display" pitchFamily="34"/>
                <a:ea typeface="Amazon Ember Display" pitchFamily="1"/>
                <a:cs typeface="Amazon Ember Display" pitchFamily="34"/>
              </a:rPr>
              <a:t>Solid speed of rule inspection</a:t>
            </a:r>
            <a:endParaRPr lang="sk-SK" sz="2400" b="1" i="0" u="none" strike="noStrike" kern="1200" spc="0" dirty="0">
              <a:ln>
                <a:noFill/>
              </a:ln>
              <a:solidFill>
                <a:schemeClr val="tx2"/>
              </a:solidFill>
              <a:latin typeface="Amazon Ember Display" pitchFamily="34"/>
              <a:ea typeface="Amazon Ember Display" pitchFamily="1"/>
              <a:cs typeface="Amazon Ember Display" pitchFamily="34"/>
            </a:endParaRPr>
          </a:p>
        </p:txBody>
      </p:sp>
      <p:sp>
        <p:nvSpPr>
          <p:cNvPr id="43" name="Untertitel 2">
            <a:extLst>
              <a:ext uri="{FF2B5EF4-FFF2-40B4-BE49-F238E27FC236}">
                <a16:creationId xmlns:a16="http://schemas.microsoft.com/office/drawing/2014/main" id="{DB8DB771-1FB8-744C-CE16-22842699897B}"/>
              </a:ext>
            </a:extLst>
          </p:cNvPr>
          <p:cNvSpPr txBox="1">
            <a:spLocks/>
          </p:cNvSpPr>
          <p:nvPr/>
        </p:nvSpPr>
        <p:spPr bwMode="gray">
          <a:xfrm>
            <a:off x="0" y="6480000"/>
            <a:ext cx="12192000" cy="378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6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0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TeleNeo Office ExtraBold"/>
                <a:ea typeface="+mn-ea"/>
                <a:cs typeface="+mn-cs"/>
              </a:rPr>
              <a:t>More on network security | Michl Salanci | Deutsche Telekom Systems Solutions Slovakia | AWS Community Days Switzerland | 27. 6. 2024</a:t>
            </a:r>
          </a:p>
        </p:txBody>
      </p:sp>
    </p:spTree>
    <p:extLst>
      <p:ext uri="{BB962C8B-B14F-4D97-AF65-F5344CB8AC3E}">
        <p14:creationId xmlns:p14="http://schemas.microsoft.com/office/powerpoint/2010/main" val="347071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39" grpId="0"/>
      <p:bldP spid="40" grpId="0"/>
      <p:bldP spid="4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Simple background Stock Images - Search Stock Images on Everypixel">
            <a:extLst>
              <a:ext uri="{FF2B5EF4-FFF2-40B4-BE49-F238E27FC236}">
                <a16:creationId xmlns:a16="http://schemas.microsoft.com/office/drawing/2014/main" id="{FCC8CB45-5A2F-BA8B-6840-E98481299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879928-A044-5A1C-5A08-87543205B12E}"/>
              </a:ext>
            </a:extLst>
          </p:cNvPr>
          <p:cNvSpPr txBox="1"/>
          <p:nvPr/>
        </p:nvSpPr>
        <p:spPr>
          <a:xfrm>
            <a:off x="1159099" y="139091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44000" indent="-144000" algn="l"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</a:pPr>
            <a:endParaRPr lang="en-SK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9AF65DF-C155-6779-B661-9BE7157C2A5D}"/>
              </a:ext>
            </a:extLst>
          </p:cNvPr>
          <p:cNvSpPr txBox="1">
            <a:spLocks/>
          </p:cNvSpPr>
          <p:nvPr/>
        </p:nvSpPr>
        <p:spPr bwMode="gray">
          <a:xfrm>
            <a:off x="0" y="6480000"/>
            <a:ext cx="12192000" cy="378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6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0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TeleNeo Office ExtraBold"/>
                <a:ea typeface="+mn-ea"/>
                <a:cs typeface="+mn-cs"/>
              </a:rPr>
              <a:t>More on network security | Michl Salanci | Deutsche Telekom Systems Solutions Slovakia | AWS Community Days Switzerland | 27. 6. 2024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57D65F-B3C0-A795-7369-00FB3B0868B0}"/>
              </a:ext>
            </a:extLst>
          </p:cNvPr>
          <p:cNvSpPr txBox="1"/>
          <p:nvPr/>
        </p:nvSpPr>
        <p:spPr>
          <a:xfrm>
            <a:off x="1159099" y="139091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44000" indent="-144000" algn="l"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</a:pPr>
            <a:endParaRPr lang="en-SK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8ED163-2FED-72C1-5977-43FFB778A1D8}"/>
              </a:ext>
            </a:extLst>
          </p:cNvPr>
          <p:cNvSpPr txBox="1"/>
          <p:nvPr/>
        </p:nvSpPr>
        <p:spPr>
          <a:xfrm>
            <a:off x="1173387" y="184811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44000" indent="-144000" algn="l"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</a:pPr>
            <a:endParaRPr lang="en-SK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9F28B394-C4A0-A9B5-13CE-4751B6790EF6}"/>
              </a:ext>
            </a:extLst>
          </p:cNvPr>
          <p:cNvSpPr/>
          <p:nvPr/>
        </p:nvSpPr>
        <p:spPr>
          <a:xfrm>
            <a:off x="1068000" y="2446747"/>
            <a:ext cx="2634788" cy="236685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15840">
            <a:solidFill>
              <a:srgbClr val="FF0000"/>
            </a:solidFill>
            <a:custDash>
              <a:ds d="400000" sp="100000"/>
            </a:custDash>
            <a:miter/>
          </a:ln>
        </p:spPr>
        <p:txBody>
          <a:bodyPr vert="horz" wrap="square" lIns="502920" tIns="91440" rIns="90000" bIns="45720" anchor="t" anchorCtr="0" compatLnSpc="0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sk-SK" sz="1600" b="0" i="0" u="none" strike="noStrike" kern="1200" spc="0">
                <a:ln>
                  <a:noFill/>
                </a:ln>
                <a:latin typeface="+mj-lt"/>
                <a:ea typeface="Microsoft YaHei" pitchFamily="2"/>
                <a:cs typeface="Arial" pitchFamily="34"/>
              </a:rPr>
              <a:t>Inspection subnet</a:t>
            </a:r>
          </a:p>
        </p:txBody>
      </p:sp>
      <p:pic>
        <p:nvPicPr>
          <p:cNvPr id="7" name="Graphic 20">
            <a:extLst>
              <a:ext uri="{FF2B5EF4-FFF2-40B4-BE49-F238E27FC236}">
                <a16:creationId xmlns:a16="http://schemas.microsoft.com/office/drawing/2014/main" id="{0356C533-97C8-4EDA-0173-471BF18A8E3E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068000" y="2446747"/>
            <a:ext cx="380520" cy="380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11">
            <a:extLst>
              <a:ext uri="{FF2B5EF4-FFF2-40B4-BE49-F238E27FC236}">
                <a16:creationId xmlns:a16="http://schemas.microsoft.com/office/drawing/2014/main" id="{BD17630E-2B85-15D9-9F2A-665D9557C291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4335848" y="2910592"/>
            <a:ext cx="1256550" cy="12565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44">
            <a:extLst>
              <a:ext uri="{FF2B5EF4-FFF2-40B4-BE49-F238E27FC236}">
                <a16:creationId xmlns:a16="http://schemas.microsoft.com/office/drawing/2014/main" id="{B5F6BD69-4FB1-60CA-4309-58E768430954}"/>
              </a:ext>
            </a:extLst>
          </p:cNvPr>
          <p:cNvSpPr/>
          <p:nvPr/>
        </p:nvSpPr>
        <p:spPr>
          <a:xfrm>
            <a:off x="1068000" y="4184299"/>
            <a:ext cx="2665311" cy="23391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sk-SK" sz="1600" b="0" i="0" u="none" strike="noStrike" kern="1200" spc="0" dirty="0">
                <a:ln>
                  <a:noFill/>
                </a:ln>
                <a:latin typeface="+mj-lt"/>
                <a:ea typeface="Microsoft YaHei" pitchFamily="2"/>
                <a:cs typeface="Lucida Sans" pitchFamily="2"/>
              </a:rPr>
              <a:t>AWS </a:t>
            </a:r>
            <a:r>
              <a:rPr lang="sk-SK" sz="1600" b="0" i="0" u="none" strike="noStrike" kern="1200" spc="0" dirty="0" err="1">
                <a:ln>
                  <a:noFill/>
                </a:ln>
                <a:latin typeface="+mj-lt"/>
                <a:ea typeface="Microsoft YaHei" pitchFamily="2"/>
                <a:cs typeface="Lucida Sans" pitchFamily="2"/>
              </a:rPr>
              <a:t>Network</a:t>
            </a:r>
            <a:r>
              <a:rPr lang="sk-SK" sz="1600" b="0" i="0" u="none" strike="noStrike" kern="1200" spc="0" dirty="0">
                <a:ln>
                  <a:noFill/>
                </a:ln>
                <a:latin typeface="+mj-lt"/>
                <a:ea typeface="Microsoft YaHei" pitchFamily="2"/>
                <a:cs typeface="Lucida Sans" pitchFamily="2"/>
              </a:rPr>
              <a:t> Firewall </a:t>
            </a:r>
            <a:r>
              <a:rPr lang="sk-SK" sz="1600" b="0" i="0" u="none" strike="noStrike" kern="1200" spc="0" dirty="0" err="1">
                <a:ln>
                  <a:noFill/>
                </a:ln>
                <a:latin typeface="+mj-lt"/>
                <a:ea typeface="Microsoft YaHei" pitchFamily="2"/>
                <a:cs typeface="Lucida Sans" pitchFamily="2"/>
              </a:rPr>
              <a:t>endpoint</a:t>
            </a:r>
            <a:endParaRPr lang="sk-SK" sz="1600" b="0" i="0" u="none" strike="noStrike" kern="1200" spc="0" dirty="0">
              <a:ln>
                <a:noFill/>
              </a:ln>
              <a:latin typeface="+mj-lt"/>
              <a:ea typeface="Microsoft YaHei" pitchFamily="2"/>
              <a:cs typeface="Lucida Sans" pitchFamily="2"/>
            </a:endParaRPr>
          </a:p>
        </p:txBody>
      </p:sp>
      <p:pic>
        <p:nvPicPr>
          <p:cNvPr id="10" name="Picture 9" descr="(none)">
            <a:extLst>
              <a:ext uri="{FF2B5EF4-FFF2-40B4-BE49-F238E27FC236}">
                <a16:creationId xmlns:a16="http://schemas.microsoft.com/office/drawing/2014/main" id="{A4B39E9B-9004-1782-9489-A60B65A8B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733" y="2910592"/>
            <a:ext cx="1256550" cy="125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29">
            <a:extLst>
              <a:ext uri="{FF2B5EF4-FFF2-40B4-BE49-F238E27FC236}">
                <a16:creationId xmlns:a16="http://schemas.microsoft.com/office/drawing/2014/main" id="{BEDA18BB-9225-0700-EA9D-05EDD22F2A36}"/>
              </a:ext>
            </a:extLst>
          </p:cNvPr>
          <p:cNvSpPr/>
          <p:nvPr/>
        </p:nvSpPr>
        <p:spPr>
          <a:xfrm>
            <a:off x="871804" y="1694675"/>
            <a:ext cx="5042551" cy="341991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15840">
            <a:solidFill>
              <a:srgbClr val="8C4FFF"/>
            </a:solidFill>
            <a:prstDash val="solid"/>
            <a:miter/>
          </a:ln>
        </p:spPr>
        <p:txBody>
          <a:bodyPr vert="horz" wrap="square" lIns="502920" tIns="91440" rIns="90000" bIns="45000" anchor="t" anchorCtr="0" compatLnSpc="0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sk-SK" sz="1600" b="0" i="0" u="none" strike="noStrike" kern="1200" spc="0" dirty="0">
                <a:ln>
                  <a:noFill/>
                </a:ln>
                <a:latin typeface="+mj-lt"/>
                <a:ea typeface="Microsoft YaHei" pitchFamily="2"/>
                <a:cs typeface="Arial" pitchFamily="34"/>
              </a:rPr>
              <a:t>VPC</a:t>
            </a:r>
          </a:p>
        </p:txBody>
      </p:sp>
      <p:sp>
        <p:nvSpPr>
          <p:cNvPr id="12" name="Straight Connector 18">
            <a:extLst>
              <a:ext uri="{FF2B5EF4-FFF2-40B4-BE49-F238E27FC236}">
                <a16:creationId xmlns:a16="http://schemas.microsoft.com/office/drawing/2014/main" id="{BB1A40CD-E9C5-73CB-4373-B1EE13D5847B}"/>
              </a:ext>
            </a:extLst>
          </p:cNvPr>
          <p:cNvSpPr/>
          <p:nvPr/>
        </p:nvSpPr>
        <p:spPr>
          <a:xfrm flipH="1" flipV="1">
            <a:off x="3163170" y="3540973"/>
            <a:ext cx="1079236" cy="1"/>
          </a:xfrm>
          <a:prstGeom prst="line">
            <a:avLst/>
          </a:prstGeom>
          <a:noFill/>
          <a:ln w="15840">
            <a:solidFill>
              <a:srgbClr val="BFBFBF"/>
            </a:solidFill>
            <a:prstDash val="solid"/>
            <a:miter/>
          </a:ln>
        </p:spPr>
        <p:txBody>
          <a:bodyPr vert="horz" wrap="square" lIns="90000" tIns="45000" rIns="90000" bIns="45000" anchor="ctr" anchorCtr="1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pic>
        <p:nvPicPr>
          <p:cNvPr id="13" name="Graphic 30">
            <a:extLst>
              <a:ext uri="{FF2B5EF4-FFF2-40B4-BE49-F238E27FC236}">
                <a16:creationId xmlns:a16="http://schemas.microsoft.com/office/drawing/2014/main" id="{8D04BA68-5EFB-3267-E89B-95D50EC1C213}"/>
              </a:ext>
            </a:extLst>
          </p:cNvPr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871804" y="1694675"/>
            <a:ext cx="427680" cy="45107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44">
            <a:extLst>
              <a:ext uri="{FF2B5EF4-FFF2-40B4-BE49-F238E27FC236}">
                <a16:creationId xmlns:a16="http://schemas.microsoft.com/office/drawing/2014/main" id="{C18C4E8A-67FE-A7B2-A4F0-7E4C0DCE33B2}"/>
              </a:ext>
            </a:extLst>
          </p:cNvPr>
          <p:cNvSpPr/>
          <p:nvPr/>
        </p:nvSpPr>
        <p:spPr>
          <a:xfrm>
            <a:off x="3898984" y="4244743"/>
            <a:ext cx="2015371" cy="23391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sk-SK" sz="1600" b="0" i="0" u="none" strike="noStrike" kern="1200" spc="0" dirty="0">
                <a:ln>
                  <a:noFill/>
                </a:ln>
                <a:latin typeface="+mj-lt"/>
                <a:ea typeface="Microsoft YaHei" pitchFamily="2"/>
                <a:cs typeface="Lucida Sans" pitchFamily="2"/>
              </a:rPr>
              <a:t>AWS </a:t>
            </a:r>
            <a:r>
              <a:rPr lang="sk-SK" sz="1600" b="0" i="0" u="none" strike="noStrike" kern="1200" spc="0" dirty="0" err="1">
                <a:ln>
                  <a:noFill/>
                </a:ln>
                <a:latin typeface="+mj-lt"/>
                <a:ea typeface="Microsoft YaHei" pitchFamily="2"/>
                <a:cs typeface="Lucida Sans" pitchFamily="2"/>
              </a:rPr>
              <a:t>Network</a:t>
            </a:r>
            <a:r>
              <a:rPr lang="sk-SK" sz="1600" b="0" i="0" u="none" strike="noStrike" kern="1200" spc="0" dirty="0">
                <a:ln>
                  <a:noFill/>
                </a:ln>
                <a:latin typeface="+mj-lt"/>
                <a:ea typeface="Microsoft YaHei" pitchFamily="2"/>
                <a:cs typeface="Lucida Sans" pitchFamily="2"/>
              </a:rPr>
              <a:t> Firewall</a:t>
            </a:r>
          </a:p>
        </p:txBody>
      </p:sp>
      <p:sp>
        <p:nvSpPr>
          <p:cNvPr id="19" name="Titel 1">
            <a:extLst>
              <a:ext uri="{FF2B5EF4-FFF2-40B4-BE49-F238E27FC236}">
                <a16:creationId xmlns:a16="http://schemas.microsoft.com/office/drawing/2014/main" id="{C6BF8205-C568-1DA2-82A5-6A7F8E656A4C}"/>
              </a:ext>
            </a:extLst>
          </p:cNvPr>
          <p:cNvSpPr txBox="1">
            <a:spLocks/>
          </p:cNvSpPr>
          <p:nvPr/>
        </p:nvSpPr>
        <p:spPr bwMode="gray">
          <a:xfrm>
            <a:off x="485776" y="337643"/>
            <a:ext cx="11229974" cy="61178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/>
              <a:t>AWS Network Fireall – the bad news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TextBox 21">
            <a:extLst>
              <a:ext uri="{FF2B5EF4-FFF2-40B4-BE49-F238E27FC236}">
                <a16:creationId xmlns:a16="http://schemas.microsoft.com/office/drawing/2014/main" id="{3262B6DE-3FC6-2D6E-1315-F18F7897E977}"/>
              </a:ext>
            </a:extLst>
          </p:cNvPr>
          <p:cNvSpPr/>
          <p:nvPr/>
        </p:nvSpPr>
        <p:spPr>
          <a:xfrm>
            <a:off x="6713088" y="2389496"/>
            <a:ext cx="5478912" cy="59621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45000" rIns="90000" bIns="45000" anchor="t" anchorCtr="0" compatLnSpc="0">
            <a:spAutoFit/>
          </a:bodyPr>
          <a:lstStyle/>
          <a:p>
            <a:pPr lvl="0">
              <a:lnSpc>
                <a:spcPct val="150000"/>
              </a:lnSpc>
              <a:defRPr sz="1800"/>
            </a:pPr>
            <a:r>
              <a:rPr lang="sk-SK" sz="2400" b="1" dirty="0" err="1">
                <a:solidFill>
                  <a:schemeClr val="tx2"/>
                </a:solidFill>
                <a:latin typeface="Amazon Ember Display" pitchFamily="34"/>
                <a:ea typeface="Amazon Ember Display" pitchFamily="1"/>
                <a:cs typeface="Amazon Ember Display" pitchFamily="34"/>
              </a:rPr>
              <a:t>Blocked domain visible only</a:t>
            </a:r>
            <a:endParaRPr lang="sk-SK" sz="2400" b="1" dirty="0">
              <a:solidFill>
                <a:schemeClr val="tx2"/>
              </a:solidFill>
              <a:latin typeface="Amazon Ember Display" pitchFamily="34"/>
              <a:ea typeface="Amazon Ember Display" pitchFamily="1"/>
              <a:cs typeface="Amazon Ember Display" pitchFamily="34"/>
            </a:endParaRPr>
          </a:p>
        </p:txBody>
      </p:sp>
      <p:sp>
        <p:nvSpPr>
          <p:cNvPr id="21" name="TextBox 21">
            <a:extLst>
              <a:ext uri="{FF2B5EF4-FFF2-40B4-BE49-F238E27FC236}">
                <a16:creationId xmlns:a16="http://schemas.microsoft.com/office/drawing/2014/main" id="{96B21471-730B-F51D-A16A-91EB951E4D2A}"/>
              </a:ext>
            </a:extLst>
          </p:cNvPr>
          <p:cNvSpPr/>
          <p:nvPr/>
        </p:nvSpPr>
        <p:spPr>
          <a:xfrm>
            <a:off x="6715297" y="3467762"/>
            <a:ext cx="4569687" cy="59621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sk-SK" sz="2400" b="1" i="0" u="none" strike="noStrike" kern="1200" spc="0" dirty="0" err="1">
                <a:ln>
                  <a:noFill/>
                </a:ln>
                <a:solidFill>
                  <a:schemeClr val="tx2"/>
                </a:solidFill>
                <a:latin typeface="Amazon Ember Display" pitchFamily="34"/>
                <a:ea typeface="Amazon Ember Display" pitchFamily="1"/>
                <a:cs typeface="Amazon Ember Display" pitchFamily="34"/>
              </a:rPr>
              <a:t>CloudWatch logs significant delay</a:t>
            </a:r>
            <a:endParaRPr lang="sk-SK" sz="2400" b="1" i="0" u="none" strike="noStrike" kern="1200" spc="0" dirty="0">
              <a:ln>
                <a:noFill/>
              </a:ln>
              <a:solidFill>
                <a:schemeClr val="tx2"/>
              </a:solidFill>
              <a:latin typeface="Amazon Ember Display" pitchFamily="34"/>
              <a:ea typeface="Amazon Ember Display" pitchFamily="1"/>
              <a:cs typeface="Amazon Ember Display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003539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Simple background Stock Images - Search Stock Images on Everypixel">
            <a:extLst>
              <a:ext uri="{FF2B5EF4-FFF2-40B4-BE49-F238E27FC236}">
                <a16:creationId xmlns:a16="http://schemas.microsoft.com/office/drawing/2014/main" id="{FCC8CB45-5A2F-BA8B-6840-E98481299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879928-A044-5A1C-5A08-87543205B12E}"/>
              </a:ext>
            </a:extLst>
          </p:cNvPr>
          <p:cNvSpPr txBox="1"/>
          <p:nvPr/>
        </p:nvSpPr>
        <p:spPr>
          <a:xfrm>
            <a:off x="1159099" y="139091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44000" indent="-144000" algn="l"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</a:pPr>
            <a:endParaRPr lang="en-SK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9AF65DF-C155-6779-B661-9BE7157C2A5D}"/>
              </a:ext>
            </a:extLst>
          </p:cNvPr>
          <p:cNvSpPr txBox="1">
            <a:spLocks/>
          </p:cNvSpPr>
          <p:nvPr/>
        </p:nvSpPr>
        <p:spPr bwMode="gray">
          <a:xfrm>
            <a:off x="0" y="6480000"/>
            <a:ext cx="12192000" cy="378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6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0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TeleNeo Office ExtraBold"/>
                <a:ea typeface="+mn-ea"/>
                <a:cs typeface="+mn-cs"/>
              </a:rPr>
              <a:t>More on network security | Michl Salanci | Deutsche Telekom Systems Solutions Slovakia | AWS Community Days Switzerland | 27. 6. 2024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57D65F-B3C0-A795-7369-00FB3B0868B0}"/>
              </a:ext>
            </a:extLst>
          </p:cNvPr>
          <p:cNvSpPr txBox="1"/>
          <p:nvPr/>
        </p:nvSpPr>
        <p:spPr>
          <a:xfrm>
            <a:off x="1159099" y="139091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44000" indent="-144000" algn="l"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</a:pPr>
            <a:endParaRPr lang="en-SK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8ED163-2FED-72C1-5977-43FFB778A1D8}"/>
              </a:ext>
            </a:extLst>
          </p:cNvPr>
          <p:cNvSpPr txBox="1"/>
          <p:nvPr/>
        </p:nvSpPr>
        <p:spPr>
          <a:xfrm>
            <a:off x="1173387" y="184811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44000" indent="-144000" algn="l"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</a:pPr>
            <a:endParaRPr lang="en-SK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9F28B394-C4A0-A9B5-13CE-4751B6790EF6}"/>
              </a:ext>
            </a:extLst>
          </p:cNvPr>
          <p:cNvSpPr/>
          <p:nvPr/>
        </p:nvSpPr>
        <p:spPr>
          <a:xfrm>
            <a:off x="1068000" y="2446747"/>
            <a:ext cx="2634788" cy="236685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15840">
            <a:solidFill>
              <a:srgbClr val="FF0000"/>
            </a:solidFill>
            <a:custDash>
              <a:ds d="400000" sp="100000"/>
            </a:custDash>
            <a:miter/>
          </a:ln>
        </p:spPr>
        <p:txBody>
          <a:bodyPr vert="horz" wrap="square" lIns="502920" tIns="91440" rIns="90000" bIns="45720" anchor="t" anchorCtr="0" compatLnSpc="0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sk-SK" sz="1600" b="0" i="0" u="none" strike="noStrike" kern="1200" spc="0">
                <a:ln>
                  <a:noFill/>
                </a:ln>
                <a:latin typeface="+mj-lt"/>
                <a:ea typeface="Microsoft YaHei" pitchFamily="2"/>
                <a:cs typeface="Arial" pitchFamily="34"/>
              </a:rPr>
              <a:t>Inspection subnet</a:t>
            </a:r>
          </a:p>
        </p:txBody>
      </p:sp>
      <p:pic>
        <p:nvPicPr>
          <p:cNvPr id="7" name="Graphic 20">
            <a:extLst>
              <a:ext uri="{FF2B5EF4-FFF2-40B4-BE49-F238E27FC236}">
                <a16:creationId xmlns:a16="http://schemas.microsoft.com/office/drawing/2014/main" id="{0356C533-97C8-4EDA-0173-471BF18A8E3E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068000" y="2446747"/>
            <a:ext cx="380520" cy="380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11">
            <a:extLst>
              <a:ext uri="{FF2B5EF4-FFF2-40B4-BE49-F238E27FC236}">
                <a16:creationId xmlns:a16="http://schemas.microsoft.com/office/drawing/2014/main" id="{BD17630E-2B85-15D9-9F2A-665D9557C291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4335848" y="2910592"/>
            <a:ext cx="1256550" cy="12565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44">
            <a:extLst>
              <a:ext uri="{FF2B5EF4-FFF2-40B4-BE49-F238E27FC236}">
                <a16:creationId xmlns:a16="http://schemas.microsoft.com/office/drawing/2014/main" id="{B5F6BD69-4FB1-60CA-4309-58E768430954}"/>
              </a:ext>
            </a:extLst>
          </p:cNvPr>
          <p:cNvSpPr/>
          <p:nvPr/>
        </p:nvSpPr>
        <p:spPr>
          <a:xfrm>
            <a:off x="1068000" y="4184299"/>
            <a:ext cx="2665311" cy="23391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sk-SK" sz="1600" b="0" i="0" u="none" strike="noStrike" kern="1200" spc="0" dirty="0">
                <a:ln>
                  <a:noFill/>
                </a:ln>
                <a:latin typeface="+mj-lt"/>
                <a:ea typeface="Microsoft YaHei" pitchFamily="2"/>
                <a:cs typeface="Lucida Sans" pitchFamily="2"/>
              </a:rPr>
              <a:t>AWS </a:t>
            </a:r>
            <a:r>
              <a:rPr lang="sk-SK" sz="1600" b="0" i="0" u="none" strike="noStrike" kern="1200" spc="0" dirty="0" err="1">
                <a:ln>
                  <a:noFill/>
                </a:ln>
                <a:latin typeface="+mj-lt"/>
                <a:ea typeface="Microsoft YaHei" pitchFamily="2"/>
                <a:cs typeface="Lucida Sans" pitchFamily="2"/>
              </a:rPr>
              <a:t>Network</a:t>
            </a:r>
            <a:r>
              <a:rPr lang="sk-SK" sz="1600" b="0" i="0" u="none" strike="noStrike" kern="1200" spc="0" dirty="0">
                <a:ln>
                  <a:noFill/>
                </a:ln>
                <a:latin typeface="+mj-lt"/>
                <a:ea typeface="Microsoft YaHei" pitchFamily="2"/>
                <a:cs typeface="Lucida Sans" pitchFamily="2"/>
              </a:rPr>
              <a:t> Firewall </a:t>
            </a:r>
            <a:r>
              <a:rPr lang="sk-SK" sz="1600" b="0" i="0" u="none" strike="noStrike" kern="1200" spc="0" dirty="0" err="1">
                <a:ln>
                  <a:noFill/>
                </a:ln>
                <a:latin typeface="+mj-lt"/>
                <a:ea typeface="Microsoft YaHei" pitchFamily="2"/>
                <a:cs typeface="Lucida Sans" pitchFamily="2"/>
              </a:rPr>
              <a:t>endpoint</a:t>
            </a:r>
            <a:endParaRPr lang="sk-SK" sz="1600" b="0" i="0" u="none" strike="noStrike" kern="1200" spc="0" dirty="0">
              <a:ln>
                <a:noFill/>
              </a:ln>
              <a:latin typeface="+mj-lt"/>
              <a:ea typeface="Microsoft YaHei" pitchFamily="2"/>
              <a:cs typeface="Lucida Sans" pitchFamily="2"/>
            </a:endParaRPr>
          </a:p>
        </p:txBody>
      </p:sp>
      <p:pic>
        <p:nvPicPr>
          <p:cNvPr id="10" name="Picture 9" descr="(none)">
            <a:extLst>
              <a:ext uri="{FF2B5EF4-FFF2-40B4-BE49-F238E27FC236}">
                <a16:creationId xmlns:a16="http://schemas.microsoft.com/office/drawing/2014/main" id="{A4B39E9B-9004-1782-9489-A60B65A8B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733" y="2910592"/>
            <a:ext cx="1256550" cy="125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29">
            <a:extLst>
              <a:ext uri="{FF2B5EF4-FFF2-40B4-BE49-F238E27FC236}">
                <a16:creationId xmlns:a16="http://schemas.microsoft.com/office/drawing/2014/main" id="{BEDA18BB-9225-0700-EA9D-05EDD22F2A36}"/>
              </a:ext>
            </a:extLst>
          </p:cNvPr>
          <p:cNvSpPr/>
          <p:nvPr/>
        </p:nvSpPr>
        <p:spPr>
          <a:xfrm>
            <a:off x="871804" y="1694675"/>
            <a:ext cx="5042551" cy="341991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15840">
            <a:solidFill>
              <a:srgbClr val="8C4FFF"/>
            </a:solidFill>
            <a:prstDash val="solid"/>
            <a:miter/>
          </a:ln>
        </p:spPr>
        <p:txBody>
          <a:bodyPr vert="horz" wrap="square" lIns="502920" tIns="91440" rIns="90000" bIns="45000" anchor="t" anchorCtr="0" compatLnSpc="0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sk-SK" sz="1600" b="0" i="0" u="none" strike="noStrike" kern="1200" spc="0" dirty="0">
                <a:ln>
                  <a:noFill/>
                </a:ln>
                <a:latin typeface="+mj-lt"/>
                <a:ea typeface="Microsoft YaHei" pitchFamily="2"/>
                <a:cs typeface="Arial" pitchFamily="34"/>
              </a:rPr>
              <a:t>VPC</a:t>
            </a:r>
          </a:p>
        </p:txBody>
      </p:sp>
      <p:sp>
        <p:nvSpPr>
          <p:cNvPr id="12" name="Straight Connector 18">
            <a:extLst>
              <a:ext uri="{FF2B5EF4-FFF2-40B4-BE49-F238E27FC236}">
                <a16:creationId xmlns:a16="http://schemas.microsoft.com/office/drawing/2014/main" id="{BB1A40CD-E9C5-73CB-4373-B1EE13D5847B}"/>
              </a:ext>
            </a:extLst>
          </p:cNvPr>
          <p:cNvSpPr/>
          <p:nvPr/>
        </p:nvSpPr>
        <p:spPr>
          <a:xfrm flipH="1" flipV="1">
            <a:off x="3163170" y="3540973"/>
            <a:ext cx="1079236" cy="1"/>
          </a:xfrm>
          <a:prstGeom prst="line">
            <a:avLst/>
          </a:prstGeom>
          <a:noFill/>
          <a:ln w="15840">
            <a:solidFill>
              <a:srgbClr val="BFBFBF"/>
            </a:solidFill>
            <a:prstDash val="solid"/>
            <a:miter/>
          </a:ln>
        </p:spPr>
        <p:txBody>
          <a:bodyPr vert="horz" wrap="square" lIns="90000" tIns="45000" rIns="90000" bIns="45000" anchor="ctr" anchorCtr="1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pic>
        <p:nvPicPr>
          <p:cNvPr id="13" name="Graphic 30">
            <a:extLst>
              <a:ext uri="{FF2B5EF4-FFF2-40B4-BE49-F238E27FC236}">
                <a16:creationId xmlns:a16="http://schemas.microsoft.com/office/drawing/2014/main" id="{8D04BA68-5EFB-3267-E89B-95D50EC1C213}"/>
              </a:ext>
            </a:extLst>
          </p:cNvPr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871804" y="1694675"/>
            <a:ext cx="427680" cy="45107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44">
            <a:extLst>
              <a:ext uri="{FF2B5EF4-FFF2-40B4-BE49-F238E27FC236}">
                <a16:creationId xmlns:a16="http://schemas.microsoft.com/office/drawing/2014/main" id="{C18C4E8A-67FE-A7B2-A4F0-7E4C0DCE33B2}"/>
              </a:ext>
            </a:extLst>
          </p:cNvPr>
          <p:cNvSpPr/>
          <p:nvPr/>
        </p:nvSpPr>
        <p:spPr>
          <a:xfrm>
            <a:off x="3898984" y="4244743"/>
            <a:ext cx="2015371" cy="23391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sk-SK" sz="1600" b="0" i="0" u="none" strike="noStrike" kern="1200" spc="0" dirty="0">
                <a:ln>
                  <a:noFill/>
                </a:ln>
                <a:latin typeface="+mj-lt"/>
                <a:ea typeface="Microsoft YaHei" pitchFamily="2"/>
                <a:cs typeface="Lucida Sans" pitchFamily="2"/>
              </a:rPr>
              <a:t>AWS </a:t>
            </a:r>
            <a:r>
              <a:rPr lang="sk-SK" sz="1600" b="0" i="0" u="none" strike="noStrike" kern="1200" spc="0" dirty="0" err="1">
                <a:ln>
                  <a:noFill/>
                </a:ln>
                <a:latin typeface="+mj-lt"/>
                <a:ea typeface="Microsoft YaHei" pitchFamily="2"/>
                <a:cs typeface="Lucida Sans" pitchFamily="2"/>
              </a:rPr>
              <a:t>Network</a:t>
            </a:r>
            <a:r>
              <a:rPr lang="sk-SK" sz="1600" b="0" i="0" u="none" strike="noStrike" kern="1200" spc="0" dirty="0">
                <a:ln>
                  <a:noFill/>
                </a:ln>
                <a:latin typeface="+mj-lt"/>
                <a:ea typeface="Microsoft YaHei" pitchFamily="2"/>
                <a:cs typeface="Lucida Sans" pitchFamily="2"/>
              </a:rPr>
              <a:t> Firewall</a:t>
            </a:r>
          </a:p>
        </p:txBody>
      </p:sp>
      <p:sp>
        <p:nvSpPr>
          <p:cNvPr id="16" name="TextBox 21">
            <a:extLst>
              <a:ext uri="{FF2B5EF4-FFF2-40B4-BE49-F238E27FC236}">
                <a16:creationId xmlns:a16="http://schemas.microsoft.com/office/drawing/2014/main" id="{F7181566-7D47-598B-0044-42B79EFC9C51}"/>
              </a:ext>
            </a:extLst>
          </p:cNvPr>
          <p:cNvSpPr/>
          <p:nvPr/>
        </p:nvSpPr>
        <p:spPr>
          <a:xfrm>
            <a:off x="6713089" y="2505604"/>
            <a:ext cx="5002661" cy="59621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sk-SK" sz="2400" b="1" i="0" u="none" strike="noStrike" kern="1200" spc="0" dirty="0">
              <a:ln>
                <a:noFill/>
              </a:ln>
              <a:latin typeface="Amazon Ember Display" pitchFamily="34"/>
              <a:ea typeface="Amazon Ember Display" pitchFamily="1"/>
              <a:cs typeface="Amazon Ember Display" pitchFamily="34"/>
            </a:endParaRPr>
          </a:p>
        </p:txBody>
      </p:sp>
      <p:sp>
        <p:nvSpPr>
          <p:cNvPr id="19" name="Titel 1">
            <a:extLst>
              <a:ext uri="{FF2B5EF4-FFF2-40B4-BE49-F238E27FC236}">
                <a16:creationId xmlns:a16="http://schemas.microsoft.com/office/drawing/2014/main" id="{C6BF8205-C568-1DA2-82A5-6A7F8E656A4C}"/>
              </a:ext>
            </a:extLst>
          </p:cNvPr>
          <p:cNvSpPr txBox="1">
            <a:spLocks/>
          </p:cNvSpPr>
          <p:nvPr/>
        </p:nvSpPr>
        <p:spPr bwMode="gray">
          <a:xfrm>
            <a:off x="485776" y="337643"/>
            <a:ext cx="11229974" cy="61178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/>
              <a:t>AWS Network Fireall – another good news and bad news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TextBox 21">
            <a:extLst>
              <a:ext uri="{FF2B5EF4-FFF2-40B4-BE49-F238E27FC236}">
                <a16:creationId xmlns:a16="http://schemas.microsoft.com/office/drawing/2014/main" id="{3262B6DE-3FC6-2D6E-1315-F18F7897E977}"/>
              </a:ext>
            </a:extLst>
          </p:cNvPr>
          <p:cNvSpPr/>
          <p:nvPr/>
        </p:nvSpPr>
        <p:spPr>
          <a:xfrm>
            <a:off x="6713090" y="2659003"/>
            <a:ext cx="5340860" cy="59621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sk-SK" sz="2400" b="1" dirty="0" err="1">
                <a:solidFill>
                  <a:schemeClr val="tx2"/>
                </a:solidFill>
                <a:latin typeface="Amazon Ember Display" pitchFamily="34"/>
                <a:ea typeface="Amazon Ember Display" pitchFamily="1"/>
                <a:cs typeface="Amazon Ember Display" pitchFamily="34"/>
              </a:rPr>
              <a:t>Blocked domain visible only</a:t>
            </a:r>
            <a:endParaRPr lang="sk-SK" sz="2400" b="1" i="0" u="none" strike="noStrike" kern="1200" spc="0" dirty="0">
              <a:ln>
                <a:noFill/>
              </a:ln>
              <a:solidFill>
                <a:schemeClr val="tx2"/>
              </a:solidFill>
              <a:latin typeface="Amazon Ember Display" pitchFamily="34"/>
              <a:ea typeface="Amazon Ember Display" pitchFamily="1"/>
              <a:cs typeface="Amazon Ember Display" pitchFamily="34"/>
            </a:endParaRPr>
          </a:p>
        </p:txBody>
      </p:sp>
      <p:sp>
        <p:nvSpPr>
          <p:cNvPr id="21" name="TextBox 21">
            <a:extLst>
              <a:ext uri="{FF2B5EF4-FFF2-40B4-BE49-F238E27FC236}">
                <a16:creationId xmlns:a16="http://schemas.microsoft.com/office/drawing/2014/main" id="{96B21471-730B-F51D-A16A-91EB951E4D2A}"/>
              </a:ext>
            </a:extLst>
          </p:cNvPr>
          <p:cNvSpPr/>
          <p:nvPr/>
        </p:nvSpPr>
        <p:spPr>
          <a:xfrm>
            <a:off x="6715297" y="3467762"/>
            <a:ext cx="4569687" cy="59621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sk-SK" sz="2400" b="1" i="0" u="none" strike="noStrike" kern="1200" spc="0" dirty="0" err="1">
                <a:ln>
                  <a:noFill/>
                </a:ln>
                <a:solidFill>
                  <a:schemeClr val="tx2"/>
                </a:solidFill>
                <a:latin typeface="Amazon Ember Display" pitchFamily="34"/>
                <a:ea typeface="Amazon Ember Display" pitchFamily="1"/>
                <a:cs typeface="Amazon Ember Display" pitchFamily="34"/>
              </a:rPr>
              <a:t>CloudWatch logs significant delay</a:t>
            </a:r>
            <a:endParaRPr lang="sk-SK" sz="2400" b="1" i="0" u="none" strike="noStrike" kern="1200" spc="0" dirty="0">
              <a:ln>
                <a:noFill/>
              </a:ln>
              <a:solidFill>
                <a:schemeClr val="tx2"/>
              </a:solidFill>
              <a:latin typeface="Amazon Ember Display" pitchFamily="34"/>
              <a:ea typeface="Amazon Ember Display" pitchFamily="1"/>
              <a:cs typeface="Amazon Ember Display" pitchFamily="34"/>
            </a:endParaRPr>
          </a:p>
        </p:txBody>
      </p:sp>
      <p:pic>
        <p:nvPicPr>
          <p:cNvPr id="26" name="Picture 25" descr="A green rectangular stamp with black background&#10;&#10;Description automatically generated">
            <a:extLst>
              <a:ext uri="{FF2B5EF4-FFF2-40B4-BE49-F238E27FC236}">
                <a16:creationId xmlns:a16="http://schemas.microsoft.com/office/drawing/2014/main" id="{7C18BE28-1BDE-1E0A-BE2A-5AF55DBA95E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208198">
            <a:off x="9792833" y="2480572"/>
            <a:ext cx="1477461" cy="733564"/>
          </a:xfrm>
          <a:prstGeom prst="rect">
            <a:avLst/>
          </a:prstGeom>
        </p:spPr>
      </p:pic>
      <p:pic>
        <p:nvPicPr>
          <p:cNvPr id="27" name="Picture 26" descr="A green rectangular stamp with black background&#10;&#10;Description automatically generated">
            <a:extLst>
              <a:ext uri="{FF2B5EF4-FFF2-40B4-BE49-F238E27FC236}">
                <a16:creationId xmlns:a16="http://schemas.microsoft.com/office/drawing/2014/main" id="{606A3779-E761-5F97-3F9F-06B14AF531E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208198">
            <a:off x="10607509" y="3339456"/>
            <a:ext cx="1477461" cy="733564"/>
          </a:xfrm>
          <a:prstGeom prst="rect">
            <a:avLst/>
          </a:prstGeom>
        </p:spPr>
      </p:pic>
      <p:pic>
        <p:nvPicPr>
          <p:cNvPr id="29" name="Picture 28" descr="A red stamp with white text&#10;&#10;Description automatically generated">
            <a:extLst>
              <a:ext uri="{FF2B5EF4-FFF2-40B4-BE49-F238E27FC236}">
                <a16:creationId xmlns:a16="http://schemas.microsoft.com/office/drawing/2014/main" id="{78B0D615-26E1-DBFF-359A-332CF969606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2108" y="3701227"/>
            <a:ext cx="1161842" cy="816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34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1879928-A044-5A1C-5A08-87543205B12E}"/>
              </a:ext>
            </a:extLst>
          </p:cNvPr>
          <p:cNvSpPr txBox="1"/>
          <p:nvPr/>
        </p:nvSpPr>
        <p:spPr>
          <a:xfrm>
            <a:off x="1159099" y="139091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44000" indent="-144000" algn="l"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</a:pPr>
            <a:endParaRPr lang="en-SK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9AF65DF-C155-6779-B661-9BE7157C2A5D}"/>
              </a:ext>
            </a:extLst>
          </p:cNvPr>
          <p:cNvSpPr txBox="1">
            <a:spLocks/>
          </p:cNvSpPr>
          <p:nvPr/>
        </p:nvSpPr>
        <p:spPr bwMode="gray">
          <a:xfrm>
            <a:off x="0" y="6480000"/>
            <a:ext cx="12192000" cy="378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6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0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TeleNeo Office ExtraBold"/>
                <a:ea typeface="+mn-ea"/>
                <a:cs typeface="+mn-cs"/>
              </a:rPr>
              <a:t>More on network security | Michl Salanci | Deutsche Telekom Systems Solutions Slovakia | AWS Community Days Switzerland | 27. 6. 2024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C66BA30-84AB-E15A-21D4-FBDA6D17021B}"/>
              </a:ext>
            </a:extLst>
          </p:cNvPr>
          <p:cNvSpPr txBox="1">
            <a:spLocks/>
          </p:cNvSpPr>
          <p:nvPr/>
        </p:nvSpPr>
        <p:spPr bwMode="gray">
          <a:xfrm>
            <a:off x="485776" y="337643"/>
            <a:ext cx="11229974" cy="61178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/>
              <a:t>AWS Network Firewall setup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Chevron 10">
            <a:extLst>
              <a:ext uri="{FF2B5EF4-FFF2-40B4-BE49-F238E27FC236}">
                <a16:creationId xmlns:a16="http://schemas.microsoft.com/office/drawing/2014/main" id="{97863BCA-364A-F95F-3248-04D01AA934C2}"/>
              </a:ext>
            </a:extLst>
          </p:cNvPr>
          <p:cNvSpPr/>
          <p:nvPr/>
        </p:nvSpPr>
        <p:spPr>
          <a:xfrm>
            <a:off x="8067512" y="1002111"/>
            <a:ext cx="3542842" cy="768419"/>
          </a:xfrm>
          <a:prstGeom prst="chevron">
            <a:avLst/>
          </a:prstGeom>
          <a:solidFill>
            <a:srgbClr val="E20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K" sz="2400" b="1">
                <a:solidFill>
                  <a:schemeClr val="bg1"/>
                </a:solidFill>
              </a:rPr>
              <a:t>Policy</a:t>
            </a:r>
          </a:p>
        </p:txBody>
      </p:sp>
      <p:sp>
        <p:nvSpPr>
          <p:cNvPr id="12" name="Chevron 11">
            <a:extLst>
              <a:ext uri="{FF2B5EF4-FFF2-40B4-BE49-F238E27FC236}">
                <a16:creationId xmlns:a16="http://schemas.microsoft.com/office/drawing/2014/main" id="{51EC4316-CC42-BE67-1CD4-0CCA945A30B5}"/>
              </a:ext>
            </a:extLst>
          </p:cNvPr>
          <p:cNvSpPr/>
          <p:nvPr/>
        </p:nvSpPr>
        <p:spPr>
          <a:xfrm>
            <a:off x="378447" y="1002110"/>
            <a:ext cx="3558906" cy="768419"/>
          </a:xfrm>
          <a:prstGeom prst="chevron">
            <a:avLst/>
          </a:prstGeom>
          <a:solidFill>
            <a:srgbClr val="E20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K" sz="2400" b="1">
                <a:solidFill>
                  <a:schemeClr val="bg1"/>
                </a:solidFill>
              </a:rPr>
              <a:t>Rules</a:t>
            </a:r>
          </a:p>
        </p:txBody>
      </p:sp>
      <p:sp>
        <p:nvSpPr>
          <p:cNvPr id="13" name="Chevron 12">
            <a:extLst>
              <a:ext uri="{FF2B5EF4-FFF2-40B4-BE49-F238E27FC236}">
                <a16:creationId xmlns:a16="http://schemas.microsoft.com/office/drawing/2014/main" id="{CC190716-7F4E-78DD-8CED-4DEDDA19D871}"/>
              </a:ext>
            </a:extLst>
          </p:cNvPr>
          <p:cNvSpPr/>
          <p:nvPr/>
        </p:nvSpPr>
        <p:spPr>
          <a:xfrm>
            <a:off x="4124491" y="1002110"/>
            <a:ext cx="3787321" cy="768419"/>
          </a:xfrm>
          <a:prstGeom prst="chevron">
            <a:avLst/>
          </a:prstGeom>
          <a:solidFill>
            <a:srgbClr val="E20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K" sz="2400" b="1">
                <a:solidFill>
                  <a:schemeClr val="bg1"/>
                </a:solidFill>
              </a:rPr>
              <a:t>Rule Groups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82D63D71-D3F4-EBE1-03D1-2A2ED1F2B06D}"/>
              </a:ext>
            </a:extLst>
          </p:cNvPr>
          <p:cNvSpPr/>
          <p:nvPr/>
        </p:nvSpPr>
        <p:spPr>
          <a:xfrm>
            <a:off x="394513" y="1945508"/>
            <a:ext cx="3542839" cy="1144070"/>
          </a:xfrm>
          <a:prstGeom prst="roundRect">
            <a:avLst>
              <a:gd name="adj" fmla="val 24279"/>
            </a:avLst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sk-SK" sz="2000" b="1" dirty="0">
                <a:solidFill>
                  <a:schemeClr val="tx2"/>
                </a:solidFill>
                <a:latin typeface="Amazon Ember Display" pitchFamily="34"/>
                <a:ea typeface="Amazon Ember Display" pitchFamily="1"/>
                <a:cs typeface="Amazon Ember Display" pitchFamily="34"/>
              </a:rPr>
              <a:t>Setting up an action</a:t>
            </a:r>
            <a:endParaRPr lang="sk-SK" sz="2000" b="1" i="0" u="none" strike="noStrike" kern="1200" spc="0" dirty="0">
              <a:ln>
                <a:noFill/>
              </a:ln>
              <a:solidFill>
                <a:schemeClr val="tx2"/>
              </a:solidFill>
              <a:latin typeface="Amazon Ember Display" pitchFamily="34"/>
              <a:ea typeface="Amazon Ember Display" pitchFamily="1"/>
              <a:cs typeface="Amazon Ember Display" pitchFamily="34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05EC0E19-C94B-DBE5-A014-526A8458DB63}"/>
              </a:ext>
            </a:extLst>
          </p:cNvPr>
          <p:cNvSpPr/>
          <p:nvPr/>
        </p:nvSpPr>
        <p:spPr>
          <a:xfrm>
            <a:off x="8067511" y="1945508"/>
            <a:ext cx="3542843" cy="4599924"/>
          </a:xfrm>
          <a:prstGeom prst="roundRect">
            <a:avLst>
              <a:gd name="adj" fmla="val 24279"/>
            </a:avLst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sk-SK" sz="2000" b="1" dirty="0">
                <a:solidFill>
                  <a:schemeClr val="tx2"/>
                </a:solidFill>
                <a:latin typeface="Amazon Ember Display" pitchFamily="34"/>
                <a:ea typeface="Amazon Ember Display" pitchFamily="1"/>
                <a:cs typeface="Amazon Ember Display" pitchFamily="34"/>
              </a:rPr>
              <a:t>Default action</a:t>
            </a:r>
          </a:p>
          <a:p>
            <a:pPr algn="ctr"/>
            <a:endParaRPr lang="sk-SK" sz="2000" b="1" dirty="0">
              <a:solidFill>
                <a:schemeClr val="tx2"/>
              </a:solidFill>
              <a:latin typeface="Amazon Ember Display" pitchFamily="34"/>
              <a:ea typeface="Amazon Ember Display" pitchFamily="1"/>
              <a:cs typeface="Amazon Ember Display" pitchFamily="34"/>
            </a:endParaRPr>
          </a:p>
          <a:p>
            <a:pPr algn="ctr"/>
            <a:r>
              <a:rPr lang="sk-SK" sz="2000" b="1" dirty="0">
                <a:solidFill>
                  <a:schemeClr val="tx2"/>
                </a:solidFill>
                <a:latin typeface="Amazon Ember Display" pitchFamily="34"/>
                <a:ea typeface="Amazon Ember Display" pitchFamily="1"/>
                <a:cs typeface="Amazon Ember Display" pitchFamily="34"/>
              </a:rPr>
              <a:t>Priority of a Rule Groups</a:t>
            </a:r>
            <a:br>
              <a:rPr lang="sk-SK" sz="2000" b="1" dirty="0">
                <a:solidFill>
                  <a:schemeClr val="tx2"/>
                </a:solidFill>
                <a:latin typeface="Amazon Ember Display" pitchFamily="34"/>
                <a:ea typeface="Amazon Ember Display" pitchFamily="1"/>
                <a:cs typeface="Amazon Ember Display" pitchFamily="34"/>
              </a:rPr>
            </a:br>
            <a:endParaRPr lang="sk-SK" sz="2000" b="1" dirty="0">
              <a:solidFill>
                <a:schemeClr val="tx2"/>
              </a:solidFill>
              <a:latin typeface="Amazon Ember Display" pitchFamily="34"/>
              <a:ea typeface="Amazon Ember Display" pitchFamily="1"/>
              <a:cs typeface="Amazon Ember Display" pitchFamily="34"/>
            </a:endParaRPr>
          </a:p>
          <a:p>
            <a:pPr algn="ctr"/>
            <a:r>
              <a:rPr lang="sk-SK" sz="2000" b="1" dirty="0">
                <a:solidFill>
                  <a:schemeClr val="tx2"/>
                </a:solidFill>
                <a:latin typeface="Amazon Ember Display" pitchFamily="34"/>
                <a:ea typeface="Amazon Ember Display" pitchFamily="1"/>
                <a:cs typeface="Amazon Ember Display" pitchFamily="34"/>
              </a:rPr>
              <a:t>Evaluation ordering (Action, Strict) </a:t>
            </a:r>
          </a:p>
          <a:p>
            <a:pPr algn="ctr"/>
            <a:endParaRPr lang="sk-SK" sz="2000" b="1" i="0" u="none" strike="noStrike" kern="1200" spc="0" dirty="0">
              <a:ln>
                <a:noFill/>
              </a:ln>
              <a:solidFill>
                <a:schemeClr val="tx2"/>
              </a:solidFill>
              <a:latin typeface="Amazon Ember Display" pitchFamily="34"/>
              <a:ea typeface="Amazon Ember Display" pitchFamily="1"/>
              <a:cs typeface="Amazon Ember Display" pitchFamily="34"/>
            </a:endParaRPr>
          </a:p>
          <a:p>
            <a:pPr algn="ctr"/>
            <a:r>
              <a:rPr lang="sk-SK" sz="2000" b="1" i="0" u="none" strike="noStrike" kern="1200" spc="0" dirty="0">
                <a:ln>
                  <a:noFill/>
                </a:ln>
                <a:solidFill>
                  <a:schemeClr val="tx2"/>
                </a:solidFill>
                <a:latin typeface="Amazon Ember Display" pitchFamily="34"/>
                <a:ea typeface="Amazon Ember Display" pitchFamily="1"/>
                <a:cs typeface="Amazon Ember Display" pitchFamily="34"/>
              </a:rPr>
              <a:t>Logging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DF9C88A2-338F-B402-2915-E309260FFC59}"/>
              </a:ext>
            </a:extLst>
          </p:cNvPr>
          <p:cNvSpPr/>
          <p:nvPr/>
        </p:nvSpPr>
        <p:spPr>
          <a:xfrm>
            <a:off x="4124491" y="1955592"/>
            <a:ext cx="3787324" cy="1144070"/>
          </a:xfrm>
          <a:prstGeom prst="roundRect">
            <a:avLst>
              <a:gd name="adj" fmla="val 24279"/>
            </a:avLst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lnSpc>
                <a:spcPct val="150000"/>
              </a:lnSpc>
              <a:defRPr sz="1800"/>
            </a:pPr>
            <a:r>
              <a:rPr lang="sk-SK" sz="2000" b="1" dirty="0">
                <a:solidFill>
                  <a:schemeClr val="tx2"/>
                </a:solidFill>
                <a:latin typeface="Amazon Ember Display" pitchFamily="34"/>
                <a:ea typeface="Amazon Ember Display" pitchFamily="1"/>
                <a:cs typeface="Amazon Ember Display" pitchFamily="34"/>
              </a:rPr>
              <a:t>Grouping the rules</a:t>
            </a:r>
            <a:endParaRPr lang="sk-SK" sz="2000" b="1" i="0" u="none" strike="noStrike" kern="1200" spc="0" dirty="0">
              <a:ln>
                <a:noFill/>
              </a:ln>
              <a:solidFill>
                <a:schemeClr val="tx2"/>
              </a:solidFill>
              <a:latin typeface="Amazon Ember Display" pitchFamily="34"/>
              <a:ea typeface="Amazon Ember Display" pitchFamily="1"/>
              <a:cs typeface="Amazon Ember Display" pitchFamily="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83C7BE-4C14-2A42-B5FF-78FB27C5DFEE}"/>
              </a:ext>
            </a:extLst>
          </p:cNvPr>
          <p:cNvSpPr txBox="1"/>
          <p:nvPr/>
        </p:nvSpPr>
        <p:spPr>
          <a:xfrm>
            <a:off x="2177143" y="4020457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44000" indent="-144000" algn="l"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</a:pPr>
            <a:endParaRPr lang="en-SK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6C1D58-D3EB-A559-F2A1-6DC3C977F32E}"/>
              </a:ext>
            </a:extLst>
          </p:cNvPr>
          <p:cNvSpPr txBox="1"/>
          <p:nvPr/>
        </p:nvSpPr>
        <p:spPr>
          <a:xfrm>
            <a:off x="2743200" y="41365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44000" indent="-144000" algn="l"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</a:pPr>
            <a:endParaRPr lang="en-SK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9176E06-9C18-0EEA-2457-0A14216FA9C1}"/>
              </a:ext>
            </a:extLst>
          </p:cNvPr>
          <p:cNvSpPr txBox="1"/>
          <p:nvPr/>
        </p:nvSpPr>
        <p:spPr>
          <a:xfrm>
            <a:off x="2583543" y="5268686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44000" indent="-144000" algn="l"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</a:pPr>
            <a:endParaRPr lang="en-SK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58FDE2F1-0D93-CFC9-97FE-06D4FC629BEB}"/>
              </a:ext>
            </a:extLst>
          </p:cNvPr>
          <p:cNvSpPr/>
          <p:nvPr/>
        </p:nvSpPr>
        <p:spPr>
          <a:xfrm>
            <a:off x="378446" y="3332370"/>
            <a:ext cx="3542839" cy="1471286"/>
          </a:xfrm>
          <a:prstGeom prst="roundRect">
            <a:avLst>
              <a:gd name="adj" fmla="val 24279"/>
            </a:avLst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ctr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sk-SK" sz="2000" b="1" dirty="0">
                <a:solidFill>
                  <a:schemeClr val="tx2"/>
                </a:solidFill>
                <a:latin typeface="Amazon Ember Display" pitchFamily="34"/>
                <a:ea typeface="Amazon Ember Display" pitchFamily="1"/>
                <a:cs typeface="Amazon Ember Display" pitchFamily="34"/>
              </a:rPr>
              <a:t>5-tuple rules only</a:t>
            </a:r>
          </a:p>
          <a:p>
            <a:pPr marL="0" marR="0" lvl="0" indent="0" algn="ctr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sk-SK" sz="1600" b="1" i="0" u="none" strike="noStrike" kern="1200" spc="0" dirty="0">
                <a:ln>
                  <a:noFill/>
                </a:ln>
                <a:solidFill>
                  <a:schemeClr val="tx2"/>
                </a:solidFill>
                <a:latin typeface="Amazon Ember Display" pitchFamily="34"/>
                <a:ea typeface="Amazon Ember Display" pitchFamily="1"/>
                <a:cs typeface="Amazon Ember Display" pitchFamily="34"/>
              </a:rPr>
              <a:t>srcIP, scrPort, dstIP, dstPort, Protocol</a:t>
            </a:r>
          </a:p>
          <a:p>
            <a:pPr marL="0" marR="0" lvl="0" indent="0" algn="ctr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sk-SK" sz="1600" b="1" dirty="0">
                <a:solidFill>
                  <a:schemeClr val="tx2"/>
                </a:solidFill>
                <a:latin typeface="Amazon Ember Display" pitchFamily="34"/>
                <a:ea typeface="Amazon Ember Display" pitchFamily="1"/>
                <a:cs typeface="Amazon Ember Display" pitchFamily="34"/>
              </a:rPr>
              <a:t>Action: Pass, Drop, fwd to Stateful</a:t>
            </a:r>
            <a:endParaRPr lang="sk-SK" sz="1600" b="1" i="0" u="none" strike="noStrike" kern="1200" spc="0" dirty="0">
              <a:ln>
                <a:noFill/>
              </a:ln>
              <a:solidFill>
                <a:schemeClr val="tx2"/>
              </a:solidFill>
              <a:latin typeface="Amazon Ember Display" pitchFamily="34"/>
              <a:ea typeface="Amazon Ember Display" pitchFamily="1"/>
              <a:cs typeface="Amazon Ember Display" pitchFamily="34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1839D4E9-AED7-CFBB-20D5-7996438A42E4}"/>
              </a:ext>
            </a:extLst>
          </p:cNvPr>
          <p:cNvSpPr/>
          <p:nvPr/>
        </p:nvSpPr>
        <p:spPr>
          <a:xfrm>
            <a:off x="4067281" y="3370188"/>
            <a:ext cx="3844533" cy="1471286"/>
          </a:xfrm>
          <a:prstGeom prst="roundRect">
            <a:avLst>
              <a:gd name="adj" fmla="val 24279"/>
            </a:avLst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ctr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sk-SK" sz="2000" b="1" dirty="0">
                <a:solidFill>
                  <a:schemeClr val="tx2"/>
                </a:solidFill>
                <a:latin typeface="Amazon Ember Display" pitchFamily="34"/>
                <a:ea typeface="Amazon Ember Display" pitchFamily="1"/>
                <a:cs typeface="Amazon Ember Display" pitchFamily="34"/>
              </a:rPr>
              <a:t>Stateless  - L3-L4</a:t>
            </a:r>
            <a:endParaRPr lang="sk-SK" sz="2000" b="1" i="0" u="none" strike="noStrike" kern="1200" spc="0" dirty="0">
              <a:ln>
                <a:noFill/>
              </a:ln>
              <a:solidFill>
                <a:schemeClr val="tx2"/>
              </a:solidFill>
              <a:latin typeface="Amazon Ember Display" pitchFamily="34"/>
              <a:ea typeface="Amazon Ember Display" pitchFamily="1"/>
              <a:cs typeface="Amazon Ember Display" pitchFamily="34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0B8FC373-C64B-7D7C-C46C-24E9933ADF5F}"/>
              </a:ext>
            </a:extLst>
          </p:cNvPr>
          <p:cNvSpPr/>
          <p:nvPr/>
        </p:nvSpPr>
        <p:spPr>
          <a:xfrm>
            <a:off x="4067280" y="5093102"/>
            <a:ext cx="3844533" cy="1471286"/>
          </a:xfrm>
          <a:prstGeom prst="roundRect">
            <a:avLst>
              <a:gd name="adj" fmla="val 24279"/>
            </a:avLst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ctr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sk-SK" sz="2000" b="1" dirty="0">
                <a:solidFill>
                  <a:schemeClr val="tx2"/>
                </a:solidFill>
                <a:latin typeface="Amazon Ember Display" pitchFamily="34"/>
                <a:ea typeface="Amazon Ember Display" pitchFamily="1"/>
                <a:cs typeface="Amazon Ember Display" pitchFamily="34"/>
              </a:rPr>
              <a:t>Stateful – L3-L7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0AD58FD6-F62E-8D17-995F-A02FF2D1DAF8}"/>
              </a:ext>
            </a:extLst>
          </p:cNvPr>
          <p:cNvSpPr/>
          <p:nvPr/>
        </p:nvSpPr>
        <p:spPr>
          <a:xfrm>
            <a:off x="394513" y="5074146"/>
            <a:ext cx="3542839" cy="1471286"/>
          </a:xfrm>
          <a:prstGeom prst="roundRect">
            <a:avLst>
              <a:gd name="adj" fmla="val 24279"/>
            </a:avLst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ctr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sk-SK" sz="2000" b="1" dirty="0">
                <a:solidFill>
                  <a:schemeClr val="tx2"/>
                </a:solidFill>
                <a:latin typeface="Amazon Ember Display" pitchFamily="34"/>
                <a:ea typeface="Amazon Ember Display" pitchFamily="1"/>
                <a:cs typeface="Amazon Ember Display" pitchFamily="34"/>
              </a:rPr>
              <a:t>5-tuple, domain, suricata</a:t>
            </a:r>
          </a:p>
          <a:p>
            <a:pPr marL="0" marR="0" lvl="0" indent="0" algn="ctr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sk-SK" sz="1600" b="1" i="0" u="none" strike="noStrike" kern="1200" spc="0" dirty="0">
                <a:ln>
                  <a:noFill/>
                </a:ln>
                <a:solidFill>
                  <a:schemeClr val="tx2"/>
                </a:solidFill>
                <a:latin typeface="Amazon Ember Display" pitchFamily="34"/>
                <a:ea typeface="Amazon Ember Display" pitchFamily="1"/>
                <a:cs typeface="Amazon Ember Display" pitchFamily="34"/>
              </a:rPr>
              <a:t>srcIP, scrPort, dstIP, dstPort, Protocol</a:t>
            </a:r>
          </a:p>
          <a:p>
            <a:pPr marL="0" marR="0" lvl="0" indent="0" algn="ctr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sk-SK" sz="1600" b="1" dirty="0">
                <a:solidFill>
                  <a:schemeClr val="tx2"/>
                </a:solidFill>
                <a:latin typeface="Amazon Ember Display" pitchFamily="34"/>
                <a:ea typeface="Amazon Ember Display" pitchFamily="1"/>
                <a:cs typeface="Amazon Ember Display" pitchFamily="34"/>
              </a:rPr>
              <a:t>Action: Pass, Drop, Reject,  Alert</a:t>
            </a:r>
            <a:endParaRPr lang="sk-SK" sz="1600" b="1" i="0" u="none" strike="noStrike" kern="1200" spc="0" dirty="0">
              <a:ln>
                <a:noFill/>
              </a:ln>
              <a:solidFill>
                <a:schemeClr val="tx2"/>
              </a:solidFill>
              <a:latin typeface="Amazon Ember Display" pitchFamily="34"/>
              <a:ea typeface="Amazon Ember Display" pitchFamily="1"/>
              <a:cs typeface="Amazon Ember Display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457627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29" grpId="0" animBg="1"/>
      <p:bldP spid="30" grpId="0" animBg="1"/>
      <p:bldP spid="31" grpId="0" animBg="1"/>
      <p:bldP spid="18" grpId="0" animBg="1"/>
      <p:bldP spid="19" grpId="0" animBg="1"/>
      <p:bldP spid="20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imple background Stock Images - Search Stock Images on Everypixel">
            <a:extLst>
              <a:ext uri="{FF2B5EF4-FFF2-40B4-BE49-F238E27FC236}">
                <a16:creationId xmlns:a16="http://schemas.microsoft.com/office/drawing/2014/main" id="{9A5BF201-B472-FED4-4E12-C333C723B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879928-A044-5A1C-5A08-87543205B12E}"/>
              </a:ext>
            </a:extLst>
          </p:cNvPr>
          <p:cNvSpPr txBox="1"/>
          <p:nvPr/>
        </p:nvSpPr>
        <p:spPr>
          <a:xfrm>
            <a:off x="1159099" y="139091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44000" indent="-144000" algn="l"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</a:pPr>
            <a:endParaRPr lang="en-SK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1C62EA-63F6-C2A0-C828-303CD385126B}"/>
              </a:ext>
            </a:extLst>
          </p:cNvPr>
          <p:cNvSpPr/>
          <p:nvPr/>
        </p:nvSpPr>
        <p:spPr>
          <a:xfrm>
            <a:off x="-1069145" y="1103586"/>
            <a:ext cx="6949440" cy="422515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SK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2077CFC-0127-4274-A937-420CEE5B7D5A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154745" y="3069000"/>
            <a:ext cx="5725550" cy="7200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What is Forward Proxy ?</a:t>
            </a:r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06148325-1A2F-36C2-CA7D-75D2FE337B12}"/>
              </a:ext>
            </a:extLst>
          </p:cNvPr>
          <p:cNvSpPr txBox="1">
            <a:spLocks/>
          </p:cNvSpPr>
          <p:nvPr/>
        </p:nvSpPr>
        <p:spPr bwMode="gray">
          <a:xfrm>
            <a:off x="0" y="6480000"/>
            <a:ext cx="12192000" cy="378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6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0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TeleNeo Office ExtraBold"/>
                <a:ea typeface="+mn-ea"/>
                <a:cs typeface="+mn-cs"/>
              </a:rPr>
              <a:t>More on network security | Michl Salanci | Deutsche Telekom Systems Solutions Slovakia | AWS Community Days Switzerland | 27. 6. 2024</a:t>
            </a:r>
          </a:p>
        </p:txBody>
      </p:sp>
    </p:spTree>
    <p:extLst>
      <p:ext uri="{BB962C8B-B14F-4D97-AF65-F5344CB8AC3E}">
        <p14:creationId xmlns:p14="http://schemas.microsoft.com/office/powerpoint/2010/main" val="13991228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Simple background Stock Images - Search Stock Images on Everypixel">
            <a:extLst>
              <a:ext uri="{FF2B5EF4-FFF2-40B4-BE49-F238E27FC236}">
                <a16:creationId xmlns:a16="http://schemas.microsoft.com/office/drawing/2014/main" id="{FCC8CB45-5A2F-BA8B-6840-E98481299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879928-A044-5A1C-5A08-87543205B12E}"/>
              </a:ext>
            </a:extLst>
          </p:cNvPr>
          <p:cNvSpPr txBox="1"/>
          <p:nvPr/>
        </p:nvSpPr>
        <p:spPr>
          <a:xfrm>
            <a:off x="1159099" y="139091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44000" indent="-144000" algn="l"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</a:pPr>
            <a:endParaRPr lang="en-SK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9AF65DF-C155-6779-B661-9BE7157C2A5D}"/>
              </a:ext>
            </a:extLst>
          </p:cNvPr>
          <p:cNvSpPr txBox="1">
            <a:spLocks/>
          </p:cNvSpPr>
          <p:nvPr/>
        </p:nvSpPr>
        <p:spPr bwMode="gray">
          <a:xfrm>
            <a:off x="0" y="6480000"/>
            <a:ext cx="12192000" cy="378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6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0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TeleNeo Office ExtraBold"/>
                <a:ea typeface="+mn-ea"/>
                <a:cs typeface="+mn-cs"/>
              </a:rPr>
              <a:t>More on network security | Michl Salanci | Deutsche Telekom Systems Solutions Slovakia | AWS Community Days Switzerland | 27. 6. 2024</a:t>
            </a:r>
          </a:p>
        </p:txBody>
      </p:sp>
      <p:pic>
        <p:nvPicPr>
          <p:cNvPr id="7" name="Picture 6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17747CBA-E1A4-84FA-F379-AE22AED0F4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156" y="1230508"/>
            <a:ext cx="11899688" cy="439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6841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Simple background Stock Images - Search Stock Images on Everypixel">
            <a:extLst>
              <a:ext uri="{FF2B5EF4-FFF2-40B4-BE49-F238E27FC236}">
                <a16:creationId xmlns:a16="http://schemas.microsoft.com/office/drawing/2014/main" id="{FCC8CB45-5A2F-BA8B-6840-E98481299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879928-A044-5A1C-5A08-87543205B12E}"/>
              </a:ext>
            </a:extLst>
          </p:cNvPr>
          <p:cNvSpPr txBox="1"/>
          <p:nvPr/>
        </p:nvSpPr>
        <p:spPr>
          <a:xfrm>
            <a:off x="1159099" y="139091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44000" indent="-144000" algn="l"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</a:pPr>
            <a:endParaRPr lang="en-SK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9AF65DF-C155-6779-B661-9BE7157C2A5D}"/>
              </a:ext>
            </a:extLst>
          </p:cNvPr>
          <p:cNvSpPr txBox="1">
            <a:spLocks/>
          </p:cNvSpPr>
          <p:nvPr/>
        </p:nvSpPr>
        <p:spPr bwMode="gray">
          <a:xfrm>
            <a:off x="0" y="6480000"/>
            <a:ext cx="12192000" cy="378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6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0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TeleNeo Office ExtraBold"/>
                <a:ea typeface="+mn-ea"/>
                <a:cs typeface="+mn-cs"/>
              </a:rPr>
              <a:t>More on network security | Michl Salanci | Deutsche Telekom Systems Solutions Slovakia | AWS Community Days Switzerland | 27. 6. 2024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9A5BDC9-AA01-DBB5-5198-D22B0AF850C2}"/>
              </a:ext>
            </a:extLst>
          </p:cNvPr>
          <p:cNvSpPr txBox="1">
            <a:spLocks/>
          </p:cNvSpPr>
          <p:nvPr/>
        </p:nvSpPr>
        <p:spPr bwMode="gray">
          <a:xfrm>
            <a:off x="485776" y="337643"/>
            <a:ext cx="11229974" cy="61178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/>
              <a:t>Firewall Policy for rule ordering nand RuleGroup Priority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8D62E5-6FE3-782E-2436-515BD8673F2C}"/>
              </a:ext>
            </a:extLst>
          </p:cNvPr>
          <p:cNvSpPr txBox="1"/>
          <p:nvPr/>
        </p:nvSpPr>
        <p:spPr>
          <a:xfrm>
            <a:off x="622698" y="1711697"/>
            <a:ext cx="11229974" cy="1018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sk-SK" sz="2400" b="1" i="0" u="none" strike="noStrike" kern="1200" spc="0" dirty="0">
                <a:ln>
                  <a:noFill/>
                </a:ln>
                <a:solidFill>
                  <a:schemeClr val="tx2"/>
                </a:solidFill>
                <a:latin typeface="Amazon Ember Display" pitchFamily="34"/>
                <a:ea typeface="Amazon Ember Display" pitchFamily="1"/>
                <a:cs typeface="Amazon Ember Display" pitchFamily="34"/>
              </a:rPr>
              <a:t>Evaluation ordering (Action (previously known as Default) or Strict)</a:t>
            </a:r>
            <a:endParaRPr lang="sk-SK" sz="2400" b="1" dirty="0">
              <a:solidFill>
                <a:schemeClr val="tx2"/>
              </a:solidFill>
              <a:latin typeface="Amazon Ember Display" pitchFamily="34"/>
              <a:ea typeface="Amazon Ember Display" pitchFamily="1"/>
              <a:cs typeface="Amazon Ember Display" pitchFamily="34"/>
            </a:endParaRPr>
          </a:p>
          <a:p>
            <a:pPr marL="342900" marR="0" lvl="0" indent="-342900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/>
            </a:pPr>
            <a:r>
              <a:rPr lang="sk-SK" b="1" i="0" u="none" strike="noStrike" kern="1200" spc="0" dirty="0">
                <a:ln>
                  <a:noFill/>
                </a:ln>
                <a:solidFill>
                  <a:schemeClr val="tx2"/>
                </a:solidFill>
                <a:latin typeface="Amazon Ember Display" pitchFamily="34"/>
                <a:ea typeface="Amazon Ember Display" pitchFamily="1"/>
                <a:cs typeface="Amazon Ember Display" pitchFamily="34"/>
              </a:rPr>
              <a:t>In which order the policy evaluates the rules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0F9BAF-93D9-412C-B108-2EB932497222}"/>
              </a:ext>
            </a:extLst>
          </p:cNvPr>
          <p:cNvSpPr txBox="1"/>
          <p:nvPr/>
        </p:nvSpPr>
        <p:spPr>
          <a:xfrm>
            <a:off x="622699" y="3843775"/>
            <a:ext cx="11229973" cy="1018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sk-SK" sz="2400" b="1" dirty="0">
                <a:solidFill>
                  <a:schemeClr val="tx2"/>
                </a:solidFill>
                <a:latin typeface="Amazon Ember Display" pitchFamily="34"/>
                <a:ea typeface="Amazon Ember Display" pitchFamily="1"/>
                <a:cs typeface="Amazon Ember Display" pitchFamily="34"/>
              </a:rPr>
              <a:t>Rule Group Priority</a:t>
            </a:r>
          </a:p>
          <a:p>
            <a:pPr marL="342900" marR="0" lvl="0" indent="-342900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/>
            </a:pPr>
            <a:r>
              <a:rPr lang="sk-SK" b="1" dirty="0">
                <a:solidFill>
                  <a:schemeClr val="tx2"/>
                </a:solidFill>
                <a:latin typeface="Amazon Ember Display" pitchFamily="34"/>
                <a:ea typeface="Amazon Ember Display" pitchFamily="1"/>
                <a:cs typeface="Amazon Ember Display" pitchFamily="34"/>
              </a:rPr>
              <a:t>How can we prioritise rulegroups</a:t>
            </a:r>
          </a:p>
        </p:txBody>
      </p:sp>
    </p:spTree>
    <p:extLst>
      <p:ext uri="{BB962C8B-B14F-4D97-AF65-F5344CB8AC3E}">
        <p14:creationId xmlns:p14="http://schemas.microsoft.com/office/powerpoint/2010/main" val="1451556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Simple background Stock Images - Search Stock Images on Everypixel">
            <a:extLst>
              <a:ext uri="{FF2B5EF4-FFF2-40B4-BE49-F238E27FC236}">
                <a16:creationId xmlns:a16="http://schemas.microsoft.com/office/drawing/2014/main" id="{FCC8CB45-5A2F-BA8B-6840-E98481299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879928-A044-5A1C-5A08-87543205B12E}"/>
              </a:ext>
            </a:extLst>
          </p:cNvPr>
          <p:cNvSpPr txBox="1"/>
          <p:nvPr/>
        </p:nvSpPr>
        <p:spPr>
          <a:xfrm>
            <a:off x="1159099" y="139091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44000" indent="-144000" algn="l"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</a:pPr>
            <a:endParaRPr lang="en-SK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9AF65DF-C155-6779-B661-9BE7157C2A5D}"/>
              </a:ext>
            </a:extLst>
          </p:cNvPr>
          <p:cNvSpPr txBox="1">
            <a:spLocks/>
          </p:cNvSpPr>
          <p:nvPr/>
        </p:nvSpPr>
        <p:spPr bwMode="gray">
          <a:xfrm>
            <a:off x="0" y="6480000"/>
            <a:ext cx="12192000" cy="378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6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0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TeleNeo Office ExtraBold"/>
                <a:ea typeface="+mn-ea"/>
                <a:cs typeface="+mn-cs"/>
              </a:rPr>
              <a:t>More on network security | Michl Salanci | Deutsche Telekom Systems Solutions Slovakia | AWS Community Days Switzerland | 27. 6. 2024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EBF91D4-5078-1B23-2908-F59F30D60BEB}"/>
              </a:ext>
            </a:extLst>
          </p:cNvPr>
          <p:cNvSpPr txBox="1">
            <a:spLocks/>
          </p:cNvSpPr>
          <p:nvPr/>
        </p:nvSpPr>
        <p:spPr bwMode="gray">
          <a:xfrm>
            <a:off x="485776" y="337643"/>
            <a:ext cx="11229974" cy="61178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/>
              <a:t>Action (Default) ordering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C6E08B-9DF7-240D-63A1-44510ABD1981}"/>
              </a:ext>
            </a:extLst>
          </p:cNvPr>
          <p:cNvSpPr txBox="1"/>
          <p:nvPr/>
        </p:nvSpPr>
        <p:spPr>
          <a:xfrm>
            <a:off x="622700" y="1229897"/>
            <a:ext cx="11229974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sk-SK" sz="2400" b="1" dirty="0">
                <a:solidFill>
                  <a:schemeClr val="tx2"/>
                </a:solidFill>
                <a:latin typeface="Amazon Ember Display" pitchFamily="34"/>
                <a:ea typeface="Amazon Ember Display" pitchFamily="1"/>
                <a:cs typeface="Amazon Ember Display" pitchFamily="34"/>
              </a:rPr>
              <a:t>Takes the all rules from the all the rulegroups and act as there is a single rule group </a:t>
            </a:r>
            <a:endParaRPr lang="sk-SK" sz="2400" b="1" i="0" u="none" strike="noStrike" kern="1200" spc="0" dirty="0">
              <a:ln>
                <a:noFill/>
              </a:ln>
              <a:solidFill>
                <a:schemeClr val="tx2"/>
              </a:solidFill>
              <a:latin typeface="Amazon Ember Display" pitchFamily="34"/>
              <a:ea typeface="Amazon Ember Display" pitchFamily="1"/>
              <a:cs typeface="Amazon Ember Display" pitchFamily="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BC5C89-263E-60E2-A8E6-40D418B49839}"/>
              </a:ext>
            </a:extLst>
          </p:cNvPr>
          <p:cNvSpPr txBox="1"/>
          <p:nvPr/>
        </p:nvSpPr>
        <p:spPr>
          <a:xfrm>
            <a:off x="622700" y="2099443"/>
            <a:ext cx="11229974" cy="28050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sk-SK" sz="2400" b="1" dirty="0">
                <a:solidFill>
                  <a:schemeClr val="tx2"/>
                </a:solidFill>
                <a:latin typeface="Amazon Ember Display" pitchFamily="34"/>
                <a:ea typeface="Amazon Ember Display" pitchFamily="1"/>
                <a:cs typeface="Amazon Ember Display" pitchFamily="34"/>
              </a:rPr>
              <a:t>Evaluation order is:</a:t>
            </a:r>
          </a:p>
          <a:p>
            <a:pPr marL="342900" marR="0" lvl="0" indent="-342900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/>
            </a:pPr>
            <a:r>
              <a:rPr lang="sk-SK" sz="2400" b="1" dirty="0">
                <a:solidFill>
                  <a:schemeClr val="tx2"/>
                </a:solidFill>
                <a:latin typeface="Amazon Ember Display" pitchFamily="34"/>
                <a:ea typeface="Amazon Ember Display" pitchFamily="1"/>
                <a:cs typeface="Amazon Ember Display" pitchFamily="34"/>
              </a:rPr>
              <a:t>Pass</a:t>
            </a:r>
          </a:p>
          <a:p>
            <a:pPr marL="342900" marR="0" lvl="0" indent="-342900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/>
            </a:pPr>
            <a:r>
              <a:rPr lang="sk-SK" sz="2400" b="1" i="0" u="none" strike="noStrike" kern="1200" spc="0" dirty="0">
                <a:ln>
                  <a:noFill/>
                </a:ln>
                <a:solidFill>
                  <a:schemeClr val="tx2"/>
                </a:solidFill>
                <a:latin typeface="Amazon Ember Display" pitchFamily="34"/>
                <a:ea typeface="Amazon Ember Display" pitchFamily="1"/>
                <a:cs typeface="Amazon Ember Display" pitchFamily="34"/>
              </a:rPr>
              <a:t>Drop</a:t>
            </a:r>
          </a:p>
          <a:p>
            <a:pPr marL="342900" marR="0" lvl="0" indent="-342900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/>
            </a:pPr>
            <a:r>
              <a:rPr lang="sk-SK" sz="2400" b="1" dirty="0">
                <a:solidFill>
                  <a:schemeClr val="tx2"/>
                </a:solidFill>
                <a:latin typeface="Amazon Ember Display" pitchFamily="34"/>
                <a:ea typeface="Amazon Ember Display" pitchFamily="1"/>
                <a:cs typeface="Amazon Ember Display" pitchFamily="34"/>
              </a:rPr>
              <a:t>Reject</a:t>
            </a:r>
            <a:endParaRPr lang="sk-SK" sz="2400" b="1" i="0" u="none" strike="noStrike" kern="1200" spc="0" dirty="0">
              <a:ln>
                <a:noFill/>
              </a:ln>
              <a:solidFill>
                <a:schemeClr val="tx2"/>
              </a:solidFill>
              <a:latin typeface="Amazon Ember Display" pitchFamily="34"/>
              <a:ea typeface="Amazon Ember Display" pitchFamily="1"/>
              <a:cs typeface="Amazon Ember Display" pitchFamily="34"/>
            </a:endParaRPr>
          </a:p>
          <a:p>
            <a:pPr marL="342900" marR="0" lvl="0" indent="-342900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/>
            </a:pPr>
            <a:r>
              <a:rPr lang="sk-SK" sz="2400" b="1" dirty="0">
                <a:solidFill>
                  <a:schemeClr val="tx2"/>
                </a:solidFill>
                <a:latin typeface="Amazon Ember Display" pitchFamily="34"/>
                <a:ea typeface="Amazon Ember Display" pitchFamily="1"/>
                <a:cs typeface="Amazon Ember Display" pitchFamily="34"/>
              </a:rPr>
              <a:t>Alert</a:t>
            </a:r>
            <a:endParaRPr lang="sk-SK" sz="2400" b="1" i="0" u="none" strike="noStrike" kern="1200" spc="0" dirty="0">
              <a:ln>
                <a:noFill/>
              </a:ln>
              <a:solidFill>
                <a:schemeClr val="tx2"/>
              </a:solidFill>
              <a:latin typeface="Amazon Ember Display" pitchFamily="34"/>
              <a:ea typeface="Amazon Ember Display" pitchFamily="1"/>
              <a:cs typeface="Amazon Ember Display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7965610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Simple background Stock Images - Search Stock Images on Everypixel">
            <a:extLst>
              <a:ext uri="{FF2B5EF4-FFF2-40B4-BE49-F238E27FC236}">
                <a16:creationId xmlns:a16="http://schemas.microsoft.com/office/drawing/2014/main" id="{FCC8CB45-5A2F-BA8B-6840-E98481299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879928-A044-5A1C-5A08-87543205B12E}"/>
              </a:ext>
            </a:extLst>
          </p:cNvPr>
          <p:cNvSpPr txBox="1"/>
          <p:nvPr/>
        </p:nvSpPr>
        <p:spPr>
          <a:xfrm>
            <a:off x="1159099" y="139091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44000" indent="-144000" algn="l"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</a:pPr>
            <a:endParaRPr lang="en-SK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9AF65DF-C155-6779-B661-9BE7157C2A5D}"/>
              </a:ext>
            </a:extLst>
          </p:cNvPr>
          <p:cNvSpPr txBox="1">
            <a:spLocks/>
          </p:cNvSpPr>
          <p:nvPr/>
        </p:nvSpPr>
        <p:spPr bwMode="gray">
          <a:xfrm>
            <a:off x="0" y="6480000"/>
            <a:ext cx="12192000" cy="378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6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0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TeleNeo Office ExtraBold"/>
                <a:ea typeface="+mn-ea"/>
                <a:cs typeface="+mn-cs"/>
              </a:rPr>
              <a:t>More on network security | Michl Salanci | Deutsche Telekom Systems Solutions Slovakia | AWS Community Days Switzerland | 27. 6. 2024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019F38-2DFB-1020-B972-D5C1027689B7}"/>
              </a:ext>
            </a:extLst>
          </p:cNvPr>
          <p:cNvSpPr txBox="1"/>
          <p:nvPr/>
        </p:nvSpPr>
        <p:spPr>
          <a:xfrm>
            <a:off x="485776" y="1845277"/>
            <a:ext cx="3931330" cy="1143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sk-SK" sz="2400" b="1" dirty="0">
                <a:latin typeface="Amazon Ember Display" pitchFamily="34"/>
                <a:ea typeface="Amazon Ember Display" pitchFamily="1"/>
                <a:cs typeface="Amazon Ember Display" pitchFamily="34"/>
              </a:rPr>
              <a:t>Rule Group 1</a:t>
            </a:r>
          </a:p>
          <a:p>
            <a:pPr marR="0" lvl="0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/>
              <a:defRPr sz="1800"/>
            </a:pPr>
            <a:r>
              <a:rPr lang="sk-SK" sz="2400" b="1" dirty="0">
                <a:solidFill>
                  <a:srgbClr val="FF0000"/>
                </a:solidFill>
                <a:latin typeface="Amazon Ember Display" pitchFamily="34"/>
                <a:ea typeface="Amazon Ember Display" pitchFamily="1"/>
                <a:cs typeface="Amazon Ember Display" pitchFamily="34"/>
              </a:rPr>
              <a:t>drop rule for 20.0.0.0/16</a:t>
            </a:r>
            <a:endParaRPr lang="sk-SK" sz="2400" b="1" i="0" u="none" strike="noStrike" kern="1200" spc="0" dirty="0">
              <a:ln>
                <a:noFill/>
              </a:ln>
              <a:solidFill>
                <a:srgbClr val="FF0000"/>
              </a:solidFill>
              <a:latin typeface="Amazon Ember Display" pitchFamily="34"/>
              <a:ea typeface="Amazon Ember Display" pitchFamily="1"/>
              <a:cs typeface="Amazon Ember Display" pitchFamily="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E4B902-1553-5FBC-1CCE-8E7ECF19B2D5}"/>
              </a:ext>
            </a:extLst>
          </p:cNvPr>
          <p:cNvSpPr txBox="1"/>
          <p:nvPr/>
        </p:nvSpPr>
        <p:spPr>
          <a:xfrm>
            <a:off x="485776" y="3627049"/>
            <a:ext cx="3786187" cy="1143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sk-SK" sz="2400" b="1" dirty="0">
                <a:latin typeface="Amazon Ember Display" pitchFamily="34"/>
                <a:ea typeface="Amazon Ember Display" pitchFamily="1"/>
                <a:cs typeface="Amazon Ember Display" pitchFamily="34"/>
              </a:rPr>
              <a:t>Rule Group 2</a:t>
            </a:r>
          </a:p>
          <a:p>
            <a:pPr marR="0" lvl="0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/>
              <a:defRPr sz="1800"/>
            </a:pPr>
            <a:r>
              <a:rPr lang="sk-SK" sz="2400" b="1" dirty="0">
                <a:solidFill>
                  <a:srgbClr val="92D050"/>
                </a:solidFill>
                <a:latin typeface="Amazon Ember Display" pitchFamily="34"/>
                <a:ea typeface="Amazon Ember Display" pitchFamily="1"/>
                <a:cs typeface="Amazon Ember Display" pitchFamily="34"/>
              </a:rPr>
              <a:t>pass rule for everything</a:t>
            </a:r>
            <a:endParaRPr lang="sk-SK" sz="2400" b="1" i="0" u="none" strike="noStrike" kern="1200" spc="0" dirty="0">
              <a:ln>
                <a:noFill/>
              </a:ln>
              <a:solidFill>
                <a:srgbClr val="92D050"/>
              </a:solidFill>
              <a:latin typeface="Amazon Ember Display" pitchFamily="34"/>
              <a:ea typeface="Amazon Ember Display" pitchFamily="1"/>
              <a:cs typeface="Amazon Ember Display" pitchFamily="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C872E2-E36F-FFE0-6F87-429F4320B044}"/>
              </a:ext>
            </a:extLst>
          </p:cNvPr>
          <p:cNvSpPr txBox="1"/>
          <p:nvPr/>
        </p:nvSpPr>
        <p:spPr>
          <a:xfrm>
            <a:off x="7597573" y="3431329"/>
            <a:ext cx="3786187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/>
              <a:defRPr sz="1800"/>
            </a:pPr>
            <a:r>
              <a:rPr lang="sk-SK" sz="2400" b="1" dirty="0">
                <a:solidFill>
                  <a:srgbClr val="FF0000"/>
                </a:solidFill>
                <a:latin typeface="Amazon Ember Display" pitchFamily="34"/>
                <a:ea typeface="Amazon Ember Display" pitchFamily="1"/>
                <a:cs typeface="Amazon Ember Display" pitchFamily="34"/>
              </a:rPr>
              <a:t>drop rule for 20.0.0.0/16</a:t>
            </a:r>
            <a:endParaRPr lang="sk-SK" sz="2400" b="1" i="0" u="none" strike="noStrike" kern="1200" spc="0" dirty="0">
              <a:ln>
                <a:noFill/>
              </a:ln>
              <a:solidFill>
                <a:srgbClr val="FF0000"/>
              </a:solidFill>
              <a:latin typeface="Amazon Ember Display" pitchFamily="34"/>
              <a:ea typeface="Amazon Ember Display" pitchFamily="1"/>
              <a:cs typeface="Amazon Ember Display" pitchFamily="3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8385D2-8B57-EF9F-3A88-1CB9832A1474}"/>
              </a:ext>
            </a:extLst>
          </p:cNvPr>
          <p:cNvSpPr txBox="1"/>
          <p:nvPr/>
        </p:nvSpPr>
        <p:spPr>
          <a:xfrm>
            <a:off x="7558855" y="2592855"/>
            <a:ext cx="3863621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/>
              <a:defRPr sz="1800"/>
            </a:pPr>
            <a:r>
              <a:rPr lang="sk-SK" sz="2400" b="1" dirty="0">
                <a:solidFill>
                  <a:srgbClr val="92D050"/>
                </a:solidFill>
                <a:latin typeface="Amazon Ember Display" pitchFamily="34"/>
                <a:ea typeface="Amazon Ember Display" pitchFamily="1"/>
                <a:cs typeface="Amazon Ember Display" pitchFamily="34"/>
              </a:rPr>
              <a:t>pass rule for everything</a:t>
            </a:r>
            <a:endParaRPr lang="sk-SK" sz="2400" b="1" i="0" u="none" strike="noStrike" kern="1200" spc="0" dirty="0">
              <a:ln>
                <a:noFill/>
              </a:ln>
              <a:solidFill>
                <a:srgbClr val="92D050"/>
              </a:solidFill>
              <a:latin typeface="Amazon Ember Display" pitchFamily="34"/>
              <a:ea typeface="Amazon Ember Display" pitchFamily="1"/>
              <a:cs typeface="Amazon Ember Display" pitchFamily="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448F12-3B73-6C0D-9564-1714B49AD880}"/>
              </a:ext>
            </a:extLst>
          </p:cNvPr>
          <p:cNvSpPr txBox="1"/>
          <p:nvPr/>
        </p:nvSpPr>
        <p:spPr>
          <a:xfrm>
            <a:off x="4902882" y="2483356"/>
            <a:ext cx="1403747" cy="1891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/>
              <a:defRPr sz="1800"/>
            </a:pPr>
            <a:r>
              <a:rPr lang="sk-SK" sz="2000" b="1" dirty="0">
                <a:solidFill>
                  <a:schemeClr val="tx2"/>
                </a:solidFill>
                <a:latin typeface="Amazon Ember Display" pitchFamily="34"/>
                <a:ea typeface="Amazon Ember Display" pitchFamily="1"/>
                <a:cs typeface="Amazon Ember Display" pitchFamily="34"/>
              </a:rPr>
              <a:t>Pass</a:t>
            </a:r>
          </a:p>
          <a:p>
            <a:pPr marL="342900" marR="0" lvl="0" indent="-342900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/>
              <a:defRPr sz="1800"/>
            </a:pPr>
            <a:r>
              <a:rPr lang="sk-SK" sz="2000" b="1" i="0" u="none" strike="noStrike" kern="1200" spc="0" dirty="0">
                <a:ln>
                  <a:noFill/>
                </a:ln>
                <a:solidFill>
                  <a:schemeClr val="tx2"/>
                </a:solidFill>
                <a:latin typeface="Amazon Ember Display" pitchFamily="34"/>
                <a:ea typeface="Amazon Ember Display" pitchFamily="1"/>
                <a:cs typeface="Amazon Ember Display" pitchFamily="34"/>
              </a:rPr>
              <a:t>Drop</a:t>
            </a:r>
          </a:p>
          <a:p>
            <a:pPr marL="342900" marR="0" lvl="0" indent="-342900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/>
              <a:defRPr sz="1800"/>
            </a:pPr>
            <a:r>
              <a:rPr lang="sk-SK" sz="2000" b="1" dirty="0">
                <a:solidFill>
                  <a:schemeClr val="tx2"/>
                </a:solidFill>
                <a:latin typeface="Amazon Ember Display" pitchFamily="34"/>
                <a:ea typeface="Amazon Ember Display" pitchFamily="1"/>
                <a:cs typeface="Amazon Ember Display" pitchFamily="34"/>
              </a:rPr>
              <a:t>Reject</a:t>
            </a:r>
          </a:p>
          <a:p>
            <a:pPr marL="342900" marR="0" lvl="0" indent="-342900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/>
              <a:defRPr sz="1800"/>
            </a:pPr>
            <a:r>
              <a:rPr lang="sk-SK" sz="2000" b="1" dirty="0">
                <a:solidFill>
                  <a:schemeClr val="tx2"/>
                </a:solidFill>
                <a:latin typeface="Amazon Ember Display" pitchFamily="34"/>
                <a:ea typeface="Amazon Ember Display" pitchFamily="1"/>
                <a:cs typeface="Amazon Ember Display" pitchFamily="34"/>
              </a:rPr>
              <a:t>Alert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ABAC4FA1-66DA-ADA2-8CC6-44FBCBBA7AA2}"/>
              </a:ext>
            </a:extLst>
          </p:cNvPr>
          <p:cNvSpPr txBox="1">
            <a:spLocks/>
          </p:cNvSpPr>
          <p:nvPr/>
        </p:nvSpPr>
        <p:spPr bwMode="gray">
          <a:xfrm>
            <a:off x="485776" y="337643"/>
            <a:ext cx="11229974" cy="61178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/>
              <a:t>Action (Default) ordering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93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Simple background Stock Images - Search Stock Images on Everypixel">
            <a:extLst>
              <a:ext uri="{FF2B5EF4-FFF2-40B4-BE49-F238E27FC236}">
                <a16:creationId xmlns:a16="http://schemas.microsoft.com/office/drawing/2014/main" id="{FCC8CB45-5A2F-BA8B-6840-E98481299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879928-A044-5A1C-5A08-87543205B12E}"/>
              </a:ext>
            </a:extLst>
          </p:cNvPr>
          <p:cNvSpPr txBox="1"/>
          <p:nvPr/>
        </p:nvSpPr>
        <p:spPr>
          <a:xfrm>
            <a:off x="1159099" y="139091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44000" indent="-144000" algn="l"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</a:pPr>
            <a:endParaRPr lang="en-SK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9AF65DF-C155-6779-B661-9BE7157C2A5D}"/>
              </a:ext>
            </a:extLst>
          </p:cNvPr>
          <p:cNvSpPr txBox="1">
            <a:spLocks/>
          </p:cNvSpPr>
          <p:nvPr/>
        </p:nvSpPr>
        <p:spPr bwMode="gray">
          <a:xfrm>
            <a:off x="0" y="6480000"/>
            <a:ext cx="12192000" cy="378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6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0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TeleNeo Office ExtraBold"/>
                <a:ea typeface="+mn-ea"/>
                <a:cs typeface="+mn-cs"/>
              </a:rPr>
              <a:t>More on network security | Michl Salanci | Deutsche Telekom Systems Solutions Slovakia | AWS Community Days Switzerland | 27. 6. 2024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EBF91D4-5078-1B23-2908-F59F30D60BEB}"/>
              </a:ext>
            </a:extLst>
          </p:cNvPr>
          <p:cNvSpPr txBox="1">
            <a:spLocks/>
          </p:cNvSpPr>
          <p:nvPr/>
        </p:nvSpPr>
        <p:spPr bwMode="gray">
          <a:xfrm>
            <a:off x="485776" y="337643"/>
            <a:ext cx="11229974" cy="61178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/>
              <a:t>Policy with Strict ordering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C6E08B-9DF7-240D-63A1-44510ABD1981}"/>
              </a:ext>
            </a:extLst>
          </p:cNvPr>
          <p:cNvSpPr txBox="1"/>
          <p:nvPr/>
        </p:nvSpPr>
        <p:spPr>
          <a:xfrm>
            <a:off x="622700" y="1229897"/>
            <a:ext cx="11229974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sk-SK" sz="2400" b="1" dirty="0">
                <a:solidFill>
                  <a:schemeClr val="tx2"/>
                </a:solidFill>
                <a:latin typeface="Amazon Ember Display" pitchFamily="34"/>
                <a:ea typeface="Amazon Ember Display" pitchFamily="1"/>
                <a:cs typeface="Amazon Ember Display" pitchFamily="34"/>
              </a:rPr>
              <a:t>Takes the rulegroups based on their priority, and evaluates rulegroup each separately</a:t>
            </a:r>
            <a:endParaRPr lang="sk-SK" sz="2400" b="1" i="0" u="none" strike="noStrike" kern="1200" spc="0" dirty="0">
              <a:ln>
                <a:noFill/>
              </a:ln>
              <a:solidFill>
                <a:schemeClr val="tx2"/>
              </a:solidFill>
              <a:latin typeface="Amazon Ember Display" pitchFamily="34"/>
              <a:ea typeface="Amazon Ember Display" pitchFamily="1"/>
              <a:cs typeface="Amazon Ember Display" pitchFamily="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BC5C89-263E-60E2-A8E6-40D418B49839}"/>
              </a:ext>
            </a:extLst>
          </p:cNvPr>
          <p:cNvSpPr txBox="1"/>
          <p:nvPr/>
        </p:nvSpPr>
        <p:spPr>
          <a:xfrm>
            <a:off x="622700" y="2099443"/>
            <a:ext cx="11229974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sk-SK" sz="2400" b="1" dirty="0">
                <a:solidFill>
                  <a:schemeClr val="tx2"/>
                </a:solidFill>
                <a:latin typeface="Amazon Ember Display" pitchFamily="34"/>
                <a:ea typeface="Amazon Ember Display" pitchFamily="1"/>
                <a:cs typeface="Amazon Ember Display" pitchFamily="34"/>
              </a:rPr>
              <a:t>Within the rulegroup, the evaluation order is sequentional</a:t>
            </a:r>
          </a:p>
        </p:txBody>
      </p:sp>
    </p:spTree>
    <p:extLst>
      <p:ext uri="{BB962C8B-B14F-4D97-AF65-F5344CB8AC3E}">
        <p14:creationId xmlns:p14="http://schemas.microsoft.com/office/powerpoint/2010/main" val="11201851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Simple background Stock Images - Search Stock Images on Everypixel">
            <a:extLst>
              <a:ext uri="{FF2B5EF4-FFF2-40B4-BE49-F238E27FC236}">
                <a16:creationId xmlns:a16="http://schemas.microsoft.com/office/drawing/2014/main" id="{FCC8CB45-5A2F-BA8B-6840-E98481299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879928-A044-5A1C-5A08-87543205B12E}"/>
              </a:ext>
            </a:extLst>
          </p:cNvPr>
          <p:cNvSpPr txBox="1"/>
          <p:nvPr/>
        </p:nvSpPr>
        <p:spPr>
          <a:xfrm>
            <a:off x="1159099" y="139091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44000" indent="-144000" algn="l"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</a:pPr>
            <a:endParaRPr lang="en-SK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9AF65DF-C155-6779-B661-9BE7157C2A5D}"/>
              </a:ext>
            </a:extLst>
          </p:cNvPr>
          <p:cNvSpPr txBox="1">
            <a:spLocks/>
          </p:cNvSpPr>
          <p:nvPr/>
        </p:nvSpPr>
        <p:spPr bwMode="gray">
          <a:xfrm>
            <a:off x="0" y="6480000"/>
            <a:ext cx="12192000" cy="378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6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0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TeleNeo Office ExtraBold"/>
                <a:ea typeface="+mn-ea"/>
                <a:cs typeface="+mn-cs"/>
              </a:rPr>
              <a:t>More on network security | Michl Salanci | Deutsche Telekom Systems Solutions Slovakia | AWS Community Days Switzerland | 27. 6. 2024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019F38-2DFB-1020-B972-D5C1027689B7}"/>
              </a:ext>
            </a:extLst>
          </p:cNvPr>
          <p:cNvSpPr txBox="1"/>
          <p:nvPr/>
        </p:nvSpPr>
        <p:spPr>
          <a:xfrm>
            <a:off x="335870" y="1947554"/>
            <a:ext cx="3719512" cy="1143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sk-SK" sz="2400" b="1" dirty="0">
                <a:latin typeface="Amazon Ember Display" pitchFamily="34"/>
                <a:ea typeface="Amazon Ember Display" pitchFamily="1"/>
                <a:cs typeface="Amazon Ember Display" pitchFamily="34"/>
              </a:rPr>
              <a:t>Rule Group 1</a:t>
            </a:r>
          </a:p>
          <a:p>
            <a:pPr marR="0" lvl="0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/>
              <a:defRPr sz="1800"/>
            </a:pPr>
            <a:r>
              <a:rPr lang="sk-SK" sz="2400" b="1" dirty="0">
                <a:solidFill>
                  <a:srgbClr val="FF0000"/>
                </a:solidFill>
                <a:latin typeface="Amazon Ember Display" pitchFamily="34"/>
                <a:ea typeface="Amazon Ember Display" pitchFamily="1"/>
                <a:cs typeface="Amazon Ember Display" pitchFamily="34"/>
              </a:rPr>
              <a:t>drop rule for 20.0.0.0/16</a:t>
            </a:r>
            <a:endParaRPr lang="sk-SK" sz="2400" b="1" i="0" u="none" strike="noStrike" kern="1200" spc="0" dirty="0">
              <a:ln>
                <a:noFill/>
              </a:ln>
              <a:solidFill>
                <a:srgbClr val="FF0000"/>
              </a:solidFill>
              <a:latin typeface="Amazon Ember Display" pitchFamily="34"/>
              <a:ea typeface="Amazon Ember Display" pitchFamily="1"/>
              <a:cs typeface="Amazon Ember Display" pitchFamily="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E4B902-1553-5FBC-1CCE-8E7ECF19B2D5}"/>
              </a:ext>
            </a:extLst>
          </p:cNvPr>
          <p:cNvSpPr txBox="1"/>
          <p:nvPr/>
        </p:nvSpPr>
        <p:spPr>
          <a:xfrm>
            <a:off x="335870" y="3729326"/>
            <a:ext cx="6250780" cy="1143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sk-SK" sz="2400" b="1" dirty="0">
                <a:latin typeface="Amazon Ember Display" pitchFamily="34"/>
                <a:ea typeface="Amazon Ember Display" pitchFamily="1"/>
                <a:cs typeface="Amazon Ember Display" pitchFamily="34"/>
              </a:rPr>
              <a:t>Rule Group 2</a:t>
            </a:r>
          </a:p>
          <a:p>
            <a:pPr marR="0" lvl="0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/>
              <a:defRPr sz="1800"/>
            </a:pPr>
            <a:r>
              <a:rPr lang="sk-SK" sz="2400" b="1" dirty="0">
                <a:solidFill>
                  <a:srgbClr val="92D050"/>
                </a:solidFill>
                <a:latin typeface="Amazon Ember Display" pitchFamily="34"/>
                <a:ea typeface="Amazon Ember Display" pitchFamily="1"/>
                <a:cs typeface="Amazon Ember Display" pitchFamily="34"/>
              </a:rPr>
              <a:t>allow rule for everything</a:t>
            </a:r>
            <a:endParaRPr lang="sk-SK" sz="2400" b="1" i="0" u="none" strike="noStrike" kern="1200" spc="0" dirty="0">
              <a:ln>
                <a:noFill/>
              </a:ln>
              <a:solidFill>
                <a:srgbClr val="92D050"/>
              </a:solidFill>
              <a:latin typeface="Amazon Ember Display" pitchFamily="34"/>
              <a:ea typeface="Amazon Ember Display" pitchFamily="1"/>
              <a:cs typeface="Amazon Ember Display" pitchFamily="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448F12-3B73-6C0D-9564-1714B49AD880}"/>
              </a:ext>
            </a:extLst>
          </p:cNvPr>
          <p:cNvSpPr txBox="1"/>
          <p:nvPr/>
        </p:nvSpPr>
        <p:spPr>
          <a:xfrm>
            <a:off x="4739864" y="3450679"/>
            <a:ext cx="2712272" cy="506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/>
              <a:defRPr sz="1800"/>
            </a:pPr>
            <a:r>
              <a:rPr lang="sk-SK" sz="2000" b="1" dirty="0">
                <a:solidFill>
                  <a:schemeClr val="tx2"/>
                </a:solidFill>
                <a:latin typeface="Amazon Ember Display" pitchFamily="34"/>
                <a:ea typeface="Amazon Ember Display" pitchFamily="1"/>
                <a:cs typeface="Amazon Ember Display" pitchFamily="34"/>
              </a:rPr>
              <a:t>Based on RG priority</a:t>
            </a:r>
            <a:endParaRPr lang="sk-SK" sz="2000" b="1" i="0" u="none" strike="noStrike" kern="1200" spc="0" dirty="0">
              <a:ln>
                <a:noFill/>
              </a:ln>
              <a:solidFill>
                <a:schemeClr val="tx2"/>
              </a:solidFill>
              <a:latin typeface="Amazon Ember Display" pitchFamily="34"/>
              <a:ea typeface="Amazon Ember Display" pitchFamily="1"/>
              <a:cs typeface="Amazon Ember Display" pitchFamily="34"/>
            </a:endParaRP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ABAC4FA1-66DA-ADA2-8CC6-44FBCBBA7AA2}"/>
              </a:ext>
            </a:extLst>
          </p:cNvPr>
          <p:cNvSpPr txBox="1">
            <a:spLocks/>
          </p:cNvSpPr>
          <p:nvPr/>
        </p:nvSpPr>
        <p:spPr bwMode="gray">
          <a:xfrm>
            <a:off x="485776" y="337643"/>
            <a:ext cx="11229974" cy="61178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/>
              <a:t>Strict ordering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3C6410-1FE4-F41A-7145-E6E65E27AC5D}"/>
              </a:ext>
            </a:extLst>
          </p:cNvPr>
          <p:cNvSpPr txBox="1"/>
          <p:nvPr/>
        </p:nvSpPr>
        <p:spPr>
          <a:xfrm>
            <a:off x="8327345" y="1908042"/>
            <a:ext cx="3719512" cy="1143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sk-SK" sz="2400" b="1" dirty="0">
                <a:latin typeface="Amazon Ember Display" pitchFamily="34"/>
                <a:ea typeface="Amazon Ember Display" pitchFamily="1"/>
                <a:cs typeface="Amazon Ember Display" pitchFamily="34"/>
              </a:rPr>
              <a:t>Rule Group 1</a:t>
            </a:r>
          </a:p>
          <a:p>
            <a:pPr marR="0" lvl="0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/>
              <a:defRPr sz="1800"/>
            </a:pPr>
            <a:r>
              <a:rPr lang="sk-SK" sz="2400" b="1" dirty="0">
                <a:solidFill>
                  <a:srgbClr val="FF0000"/>
                </a:solidFill>
                <a:latin typeface="Amazon Ember Display" pitchFamily="34"/>
                <a:ea typeface="Amazon Ember Display" pitchFamily="1"/>
                <a:cs typeface="Amazon Ember Display" pitchFamily="34"/>
              </a:rPr>
              <a:t>drop rule for 20.0.0.0/16</a:t>
            </a:r>
            <a:endParaRPr lang="sk-SK" sz="2400" b="1" i="0" u="none" strike="noStrike" kern="1200" spc="0" dirty="0">
              <a:ln>
                <a:noFill/>
              </a:ln>
              <a:solidFill>
                <a:srgbClr val="FF0000"/>
              </a:solidFill>
              <a:latin typeface="Amazon Ember Display" pitchFamily="34"/>
              <a:ea typeface="Amazon Ember Display" pitchFamily="1"/>
              <a:cs typeface="Amazon Ember Display" pitchFamily="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A8EB6C-4C77-CB10-7EC3-8FCD0A3CB12D}"/>
              </a:ext>
            </a:extLst>
          </p:cNvPr>
          <p:cNvSpPr txBox="1"/>
          <p:nvPr/>
        </p:nvSpPr>
        <p:spPr>
          <a:xfrm>
            <a:off x="8327345" y="3429000"/>
            <a:ext cx="3500437" cy="1143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sk-SK" sz="2400" b="1" dirty="0">
                <a:latin typeface="Amazon Ember Display" pitchFamily="34"/>
                <a:ea typeface="Amazon Ember Display" pitchFamily="1"/>
                <a:cs typeface="Amazon Ember Display" pitchFamily="34"/>
              </a:rPr>
              <a:t>Rule Group 2</a:t>
            </a:r>
          </a:p>
          <a:p>
            <a:pPr marR="0" lvl="0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/>
              <a:defRPr sz="1800"/>
            </a:pPr>
            <a:r>
              <a:rPr lang="sk-SK" sz="2400" b="1" dirty="0">
                <a:solidFill>
                  <a:srgbClr val="92D050"/>
                </a:solidFill>
                <a:latin typeface="Amazon Ember Display" pitchFamily="34"/>
                <a:ea typeface="Amazon Ember Display" pitchFamily="1"/>
                <a:cs typeface="Amazon Ember Display" pitchFamily="34"/>
              </a:rPr>
              <a:t>allow rule for everything</a:t>
            </a:r>
            <a:endParaRPr lang="sk-SK" sz="2400" b="1" i="0" u="none" strike="noStrike" kern="1200" spc="0" dirty="0">
              <a:ln>
                <a:noFill/>
              </a:ln>
              <a:solidFill>
                <a:srgbClr val="92D050"/>
              </a:solidFill>
              <a:latin typeface="Amazon Ember Display" pitchFamily="34"/>
              <a:ea typeface="Amazon Ember Display" pitchFamily="1"/>
              <a:cs typeface="Amazon Ember Display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0305685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Simple background Stock Images - Search Stock Images on Everypixel">
            <a:extLst>
              <a:ext uri="{FF2B5EF4-FFF2-40B4-BE49-F238E27FC236}">
                <a16:creationId xmlns:a16="http://schemas.microsoft.com/office/drawing/2014/main" id="{D0FDB9B9-4EF6-A41D-5238-FB245A684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879928-A044-5A1C-5A08-87543205B12E}"/>
              </a:ext>
            </a:extLst>
          </p:cNvPr>
          <p:cNvSpPr txBox="1"/>
          <p:nvPr/>
        </p:nvSpPr>
        <p:spPr>
          <a:xfrm>
            <a:off x="1159099" y="139091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44000" indent="-144000" algn="l"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</a:pPr>
            <a:endParaRPr lang="en-S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259E5DE-8DD1-49FE-9446-F72096E6C5E9}"/>
              </a:ext>
            </a:extLst>
          </p:cNvPr>
          <p:cNvSpPr txBox="1">
            <a:spLocks/>
          </p:cNvSpPr>
          <p:nvPr/>
        </p:nvSpPr>
        <p:spPr bwMode="gray">
          <a:xfrm>
            <a:off x="485776" y="337643"/>
            <a:ext cx="4565195" cy="61178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/>
              <a:t>Fun with logging #1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76F9D5-7492-FB5E-9E24-D30E6AF25658}"/>
              </a:ext>
            </a:extLst>
          </p:cNvPr>
          <p:cNvSpPr txBox="1"/>
          <p:nvPr/>
        </p:nvSpPr>
        <p:spPr>
          <a:xfrm>
            <a:off x="622700" y="1229897"/>
            <a:ext cx="4196043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sk-SK" sz="2400" b="1" dirty="0" err="1">
                <a:solidFill>
                  <a:schemeClr val="tx2"/>
                </a:solidFill>
                <a:latin typeface="Amazon Ember Display" pitchFamily="34"/>
                <a:ea typeface="Amazon Ember Display" pitchFamily="1"/>
                <a:cs typeface="Amazon Ember Display" pitchFamily="34"/>
              </a:rPr>
              <a:t>Blocked domain and IP visible</a:t>
            </a:r>
            <a:endParaRPr lang="sk-SK" sz="2400" b="1" i="0" u="none" strike="noStrike" kern="1200" spc="0" dirty="0">
              <a:ln>
                <a:noFill/>
              </a:ln>
              <a:solidFill>
                <a:schemeClr val="tx2"/>
              </a:solidFill>
              <a:latin typeface="Amazon Ember Display" pitchFamily="34"/>
              <a:ea typeface="Amazon Ember Display" pitchFamily="1"/>
              <a:cs typeface="Amazon Ember Display" pitchFamily="3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4D51CC-23BF-BE27-4175-601A3EE6643E}"/>
              </a:ext>
            </a:extLst>
          </p:cNvPr>
          <p:cNvSpPr/>
          <p:nvPr/>
        </p:nvSpPr>
        <p:spPr>
          <a:xfrm>
            <a:off x="5743575" y="-109505"/>
            <a:ext cx="6538631" cy="7286625"/>
          </a:xfrm>
          <a:prstGeom prst="rect">
            <a:avLst/>
          </a:prstGeom>
          <a:solidFill>
            <a:srgbClr val="1E1E1E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SK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443495C-25B0-0B38-9BC1-24F091F0AD19}"/>
              </a:ext>
            </a:extLst>
          </p:cNvPr>
          <p:cNvGrpSpPr>
            <a:grpSpLocks noChangeAspect="1"/>
          </p:cNvGrpSpPr>
          <p:nvPr/>
        </p:nvGrpSpPr>
        <p:grpSpPr>
          <a:xfrm>
            <a:off x="5926403" y="699888"/>
            <a:ext cx="6172973" cy="5667837"/>
            <a:chOff x="0" y="195096"/>
            <a:chExt cx="6480175" cy="5950435"/>
          </a:xfrm>
        </p:grpSpPr>
        <p:pic>
          <p:nvPicPr>
            <p:cNvPr id="10" name="Picture 9" descr="Table&#10;&#10;Description automatically generated">
              <a:extLst>
                <a:ext uri="{FF2B5EF4-FFF2-40B4-BE49-F238E27FC236}">
                  <a16:creationId xmlns:a16="http://schemas.microsoft.com/office/drawing/2014/main" id="{9D209F09-E54D-6948-641F-051741821F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24" b="1603"/>
            <a:stretch/>
          </p:blipFill>
          <p:spPr bwMode="auto">
            <a:xfrm>
              <a:off x="0" y="195096"/>
              <a:ext cx="6480175" cy="595043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49B257-E1D9-2FC0-D4B5-58A5174E9A26}"/>
                </a:ext>
              </a:extLst>
            </p:cNvPr>
            <p:cNvSpPr/>
            <p:nvPr/>
          </p:nvSpPr>
          <p:spPr>
            <a:xfrm>
              <a:off x="2245537" y="1650114"/>
              <a:ext cx="765544" cy="233917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79683F7-AE28-79AF-CA70-920A0AD0A00D}"/>
                </a:ext>
              </a:extLst>
            </p:cNvPr>
            <p:cNvSpPr/>
            <p:nvPr/>
          </p:nvSpPr>
          <p:spPr>
            <a:xfrm>
              <a:off x="2245537" y="3680933"/>
              <a:ext cx="765544" cy="233917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11A0516-6848-A388-2260-E946BF285369}"/>
                </a:ext>
              </a:extLst>
            </p:cNvPr>
            <p:cNvSpPr/>
            <p:nvPr/>
          </p:nvSpPr>
          <p:spPr>
            <a:xfrm>
              <a:off x="2245537" y="2862226"/>
              <a:ext cx="1008026" cy="465765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sp>
        <p:nvSpPr>
          <p:cNvPr id="3" name="Untertitel 2">
            <a:extLst>
              <a:ext uri="{FF2B5EF4-FFF2-40B4-BE49-F238E27FC236}">
                <a16:creationId xmlns:a16="http://schemas.microsoft.com/office/drawing/2014/main" id="{C9AF65DF-C155-6779-B661-9BE7157C2A5D}"/>
              </a:ext>
            </a:extLst>
          </p:cNvPr>
          <p:cNvSpPr txBox="1">
            <a:spLocks/>
          </p:cNvSpPr>
          <p:nvPr/>
        </p:nvSpPr>
        <p:spPr bwMode="gray">
          <a:xfrm>
            <a:off x="0" y="6480000"/>
            <a:ext cx="12192000" cy="378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6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0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TeleNeo Office ExtraBold"/>
                <a:ea typeface="+mn-ea"/>
                <a:cs typeface="+mn-cs"/>
              </a:rPr>
              <a:t>More on network security | Michl Salanci | Deutsche Telekom Systems Solutions Slovakia | AWS Community Days Switzerland | 27. 6. 2024</a:t>
            </a:r>
          </a:p>
        </p:txBody>
      </p:sp>
    </p:spTree>
    <p:extLst>
      <p:ext uri="{BB962C8B-B14F-4D97-AF65-F5344CB8AC3E}">
        <p14:creationId xmlns:p14="http://schemas.microsoft.com/office/powerpoint/2010/main" val="92519409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Simple background Stock Images - Search Stock Images on Everypixel">
            <a:extLst>
              <a:ext uri="{FF2B5EF4-FFF2-40B4-BE49-F238E27FC236}">
                <a16:creationId xmlns:a16="http://schemas.microsoft.com/office/drawing/2014/main" id="{FCC8CB45-5A2F-BA8B-6840-E98481299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879928-A044-5A1C-5A08-87543205B12E}"/>
              </a:ext>
            </a:extLst>
          </p:cNvPr>
          <p:cNvSpPr txBox="1"/>
          <p:nvPr/>
        </p:nvSpPr>
        <p:spPr>
          <a:xfrm>
            <a:off x="1159099" y="139091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44000" indent="-144000" algn="l"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</a:pPr>
            <a:endParaRPr lang="en-S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259E5DE-8DD1-49FE-9446-F72096E6C5E9}"/>
              </a:ext>
            </a:extLst>
          </p:cNvPr>
          <p:cNvSpPr txBox="1">
            <a:spLocks/>
          </p:cNvSpPr>
          <p:nvPr/>
        </p:nvSpPr>
        <p:spPr bwMode="gray">
          <a:xfrm>
            <a:off x="485776" y="337643"/>
            <a:ext cx="4565195" cy="61178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/>
              <a:t>Fun with logging #1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19DF48-A2A2-1CBB-13DB-26BD94175626}"/>
              </a:ext>
            </a:extLst>
          </p:cNvPr>
          <p:cNvSpPr txBox="1"/>
          <p:nvPr/>
        </p:nvSpPr>
        <p:spPr>
          <a:xfrm>
            <a:off x="670351" y="1500049"/>
            <a:ext cx="4196043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sk-SK" sz="2400" b="1" dirty="0" err="1">
                <a:solidFill>
                  <a:schemeClr val="tx2"/>
                </a:solidFill>
                <a:latin typeface="Amazon Ember Display" pitchFamily="34"/>
                <a:ea typeface="Amazon Ember Display" pitchFamily="1"/>
                <a:cs typeface="Amazon Ember Display" pitchFamily="34"/>
              </a:rPr>
              <a:t>Allowed IP visible only</a:t>
            </a:r>
            <a:endParaRPr lang="sk-SK" sz="2400" b="1" i="0" u="none" strike="noStrike" kern="1200" spc="0" dirty="0">
              <a:ln>
                <a:noFill/>
              </a:ln>
              <a:solidFill>
                <a:schemeClr val="tx2"/>
              </a:solidFill>
              <a:latin typeface="Amazon Ember Display" pitchFamily="34"/>
              <a:ea typeface="Amazon Ember Display" pitchFamily="1"/>
              <a:cs typeface="Amazon Ember Display" pitchFamily="3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4C13F0-7349-8269-861F-22F82DAA9B1E}"/>
              </a:ext>
            </a:extLst>
          </p:cNvPr>
          <p:cNvSpPr/>
          <p:nvPr/>
        </p:nvSpPr>
        <p:spPr>
          <a:xfrm>
            <a:off x="5743575" y="-109505"/>
            <a:ext cx="6538631" cy="7286625"/>
          </a:xfrm>
          <a:prstGeom prst="rect">
            <a:avLst/>
          </a:prstGeom>
          <a:solidFill>
            <a:srgbClr val="1E1E1E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SK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25F2EAA-85D7-C08F-D9FB-04EB27396669}"/>
              </a:ext>
            </a:extLst>
          </p:cNvPr>
          <p:cNvGrpSpPr>
            <a:grpSpLocks noChangeAspect="1"/>
          </p:cNvGrpSpPr>
          <p:nvPr/>
        </p:nvGrpSpPr>
        <p:grpSpPr>
          <a:xfrm>
            <a:off x="6197754" y="249571"/>
            <a:ext cx="5630272" cy="6230429"/>
            <a:chOff x="0" y="0"/>
            <a:chExt cx="6451600" cy="7137400"/>
          </a:xfrm>
        </p:grpSpPr>
        <p:pic>
          <p:nvPicPr>
            <p:cNvPr id="13" name="Picture 12" descr="Table&#10;&#10;Description automatically generated">
              <a:extLst>
                <a:ext uri="{FF2B5EF4-FFF2-40B4-BE49-F238E27FC236}">
                  <a16:creationId xmlns:a16="http://schemas.microsoft.com/office/drawing/2014/main" id="{7E33FEE6-2E24-A97B-256B-97E2B3E158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6451600" cy="7137400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6FF2799-83B6-28E6-0AE7-7D34DEA6E173}"/>
                </a:ext>
              </a:extLst>
            </p:cNvPr>
            <p:cNvSpPr/>
            <p:nvPr/>
          </p:nvSpPr>
          <p:spPr>
            <a:xfrm>
              <a:off x="2064784" y="2160476"/>
              <a:ext cx="1297172" cy="4378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sp>
        <p:nvSpPr>
          <p:cNvPr id="3" name="Untertitel 2">
            <a:extLst>
              <a:ext uri="{FF2B5EF4-FFF2-40B4-BE49-F238E27FC236}">
                <a16:creationId xmlns:a16="http://schemas.microsoft.com/office/drawing/2014/main" id="{C9AF65DF-C155-6779-B661-9BE7157C2A5D}"/>
              </a:ext>
            </a:extLst>
          </p:cNvPr>
          <p:cNvSpPr txBox="1">
            <a:spLocks/>
          </p:cNvSpPr>
          <p:nvPr/>
        </p:nvSpPr>
        <p:spPr bwMode="gray">
          <a:xfrm>
            <a:off x="0" y="6480000"/>
            <a:ext cx="12192000" cy="378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6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0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TeleNeo Office ExtraBold"/>
                <a:ea typeface="+mn-ea"/>
                <a:cs typeface="+mn-cs"/>
              </a:rPr>
              <a:t>More on network security | Michl Salanci | Deutsche Telekom Systems Solutions Slovakia | AWS Community Days Switzerland | 27. 6. 2024</a:t>
            </a:r>
          </a:p>
        </p:txBody>
      </p:sp>
    </p:spTree>
    <p:extLst>
      <p:ext uri="{BB962C8B-B14F-4D97-AF65-F5344CB8AC3E}">
        <p14:creationId xmlns:p14="http://schemas.microsoft.com/office/powerpoint/2010/main" val="26067932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Simple background Stock Images - Search Stock Images on Everypixel">
            <a:extLst>
              <a:ext uri="{FF2B5EF4-FFF2-40B4-BE49-F238E27FC236}">
                <a16:creationId xmlns:a16="http://schemas.microsoft.com/office/drawing/2014/main" id="{FCC8CB45-5A2F-BA8B-6840-E98481299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879928-A044-5A1C-5A08-87543205B12E}"/>
              </a:ext>
            </a:extLst>
          </p:cNvPr>
          <p:cNvSpPr txBox="1"/>
          <p:nvPr/>
        </p:nvSpPr>
        <p:spPr>
          <a:xfrm>
            <a:off x="1159099" y="139091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44000" indent="-144000" algn="l"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</a:pPr>
            <a:endParaRPr lang="en-S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259E5DE-8DD1-49FE-9446-F72096E6C5E9}"/>
              </a:ext>
            </a:extLst>
          </p:cNvPr>
          <p:cNvSpPr txBox="1">
            <a:spLocks/>
          </p:cNvSpPr>
          <p:nvPr/>
        </p:nvSpPr>
        <p:spPr bwMode="gray">
          <a:xfrm>
            <a:off x="485776" y="337643"/>
            <a:ext cx="4565195" cy="61178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/>
              <a:t>Fun with logging #1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0" name="Picture 2" descr="Why Comic Vector cartoon illustration explosions. Comics Boom — Stock Vector">
            <a:extLst>
              <a:ext uri="{FF2B5EF4-FFF2-40B4-BE49-F238E27FC236}">
                <a16:creationId xmlns:a16="http://schemas.microsoft.com/office/drawing/2014/main" id="{1B3257D5-268B-5833-C425-39D68D8E7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686" y="0"/>
            <a:ext cx="69233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219DF48-A2A2-1CBB-13DB-26BD94175626}"/>
              </a:ext>
            </a:extLst>
          </p:cNvPr>
          <p:cNvSpPr txBox="1"/>
          <p:nvPr/>
        </p:nvSpPr>
        <p:spPr>
          <a:xfrm>
            <a:off x="670351" y="1500049"/>
            <a:ext cx="4196043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sk-SK" sz="2400" b="1" dirty="0" err="1">
                <a:solidFill>
                  <a:schemeClr val="tx2"/>
                </a:solidFill>
                <a:latin typeface="Amazon Ember Display" pitchFamily="34"/>
                <a:ea typeface="Amazon Ember Display" pitchFamily="1"/>
                <a:cs typeface="Amazon Ember Display" pitchFamily="34"/>
              </a:rPr>
              <a:t>Allowed IP visible only</a:t>
            </a:r>
            <a:endParaRPr lang="sk-SK" sz="2400" b="1" i="0" u="none" strike="noStrike" kern="1200" spc="0" dirty="0">
              <a:ln>
                <a:noFill/>
              </a:ln>
              <a:solidFill>
                <a:schemeClr val="tx2"/>
              </a:solidFill>
              <a:latin typeface="Amazon Ember Display" pitchFamily="34"/>
              <a:ea typeface="Amazon Ember Display" pitchFamily="1"/>
              <a:cs typeface="Amazon Ember Display" pitchFamily="34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9AF65DF-C155-6779-B661-9BE7157C2A5D}"/>
              </a:ext>
            </a:extLst>
          </p:cNvPr>
          <p:cNvSpPr txBox="1">
            <a:spLocks/>
          </p:cNvSpPr>
          <p:nvPr/>
        </p:nvSpPr>
        <p:spPr bwMode="gray">
          <a:xfrm>
            <a:off x="0" y="6480000"/>
            <a:ext cx="12192000" cy="378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6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0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TeleNeo Office ExtraBold"/>
                <a:ea typeface="+mn-ea"/>
                <a:cs typeface="+mn-cs"/>
              </a:rPr>
              <a:t>More on network security | Michl Salanci | Deutsche Telekom Systems Solutions Slovakia | AWS Community Days Switzerland | 27. 6. 2024</a:t>
            </a:r>
          </a:p>
        </p:txBody>
      </p:sp>
    </p:spTree>
    <p:extLst>
      <p:ext uri="{BB962C8B-B14F-4D97-AF65-F5344CB8AC3E}">
        <p14:creationId xmlns:p14="http://schemas.microsoft.com/office/powerpoint/2010/main" val="153441415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Simple background Stock Images - Search Stock Images on Everypixel">
            <a:extLst>
              <a:ext uri="{FF2B5EF4-FFF2-40B4-BE49-F238E27FC236}">
                <a16:creationId xmlns:a16="http://schemas.microsoft.com/office/drawing/2014/main" id="{FCC8CB45-5A2F-BA8B-6840-E98481299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879928-A044-5A1C-5A08-87543205B12E}"/>
              </a:ext>
            </a:extLst>
          </p:cNvPr>
          <p:cNvSpPr txBox="1"/>
          <p:nvPr/>
        </p:nvSpPr>
        <p:spPr>
          <a:xfrm>
            <a:off x="1159099" y="139091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44000" indent="-144000" algn="l"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</a:pPr>
            <a:endParaRPr lang="en-SK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9AF65DF-C155-6779-B661-9BE7157C2A5D}"/>
              </a:ext>
            </a:extLst>
          </p:cNvPr>
          <p:cNvSpPr txBox="1">
            <a:spLocks/>
          </p:cNvSpPr>
          <p:nvPr/>
        </p:nvSpPr>
        <p:spPr bwMode="gray">
          <a:xfrm>
            <a:off x="0" y="6480000"/>
            <a:ext cx="12192000" cy="378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6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0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TeleNeo Office ExtraBold"/>
                <a:ea typeface="+mn-ea"/>
                <a:cs typeface="+mn-cs"/>
              </a:rPr>
              <a:t>More on network security | Michl Salanci | Deutsche Telekom Systems Solutions Slovakia | AWS Community Days Switzerland | 27. 6. 2024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D11651-0658-6D93-A58E-EE6417515495}"/>
              </a:ext>
            </a:extLst>
          </p:cNvPr>
          <p:cNvSpPr txBox="1"/>
          <p:nvPr/>
        </p:nvSpPr>
        <p:spPr>
          <a:xfrm>
            <a:off x="622700" y="1229897"/>
            <a:ext cx="11229974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sk-SK" sz="2400" b="1" dirty="0">
                <a:solidFill>
                  <a:schemeClr val="tx2"/>
                </a:solidFill>
                <a:latin typeface="Amazon Ember Display" pitchFamily="34"/>
                <a:ea typeface="Amazon Ember Display" pitchFamily="1"/>
                <a:cs typeface="Amazon Ember Display" pitchFamily="34"/>
              </a:rPr>
              <a:t>1. Policy with strict order</a:t>
            </a:r>
            <a:endParaRPr lang="sk-SK" sz="2400" b="1" i="0" u="none" strike="noStrike" kern="1200" spc="0" dirty="0">
              <a:ln>
                <a:noFill/>
              </a:ln>
              <a:solidFill>
                <a:schemeClr val="tx2"/>
              </a:solidFill>
              <a:latin typeface="Amazon Ember Display" pitchFamily="34"/>
              <a:ea typeface="Amazon Ember Display" pitchFamily="1"/>
              <a:cs typeface="Amazon Ember Display" pitchFamily="34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61E9AACB-D2C8-AE3A-CF04-75768D0B08B3}"/>
              </a:ext>
            </a:extLst>
          </p:cNvPr>
          <p:cNvSpPr txBox="1">
            <a:spLocks/>
          </p:cNvSpPr>
          <p:nvPr/>
        </p:nvSpPr>
        <p:spPr bwMode="gray">
          <a:xfrm>
            <a:off x="485776" y="337643"/>
            <a:ext cx="11082110" cy="61178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/>
              <a:t>Fun with logging #1 workaround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B35D76-22A5-3D5B-571B-A0296B12934A}"/>
              </a:ext>
            </a:extLst>
          </p:cNvPr>
          <p:cNvSpPr txBox="1"/>
          <p:nvPr/>
        </p:nvSpPr>
        <p:spPr>
          <a:xfrm>
            <a:off x="622700" y="2099443"/>
            <a:ext cx="11229974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sk-SK" sz="2400" b="1" dirty="0">
                <a:solidFill>
                  <a:schemeClr val="tx2"/>
                </a:solidFill>
                <a:latin typeface="Amazon Ember Display" pitchFamily="34"/>
                <a:ea typeface="Amazon Ember Display" pitchFamily="1"/>
                <a:cs typeface="Amazon Ember Display" pitchFamily="34"/>
              </a:rPr>
              <a:t>2. Default actions set to ‚Drop estabished‘ and ‚Alert Established‘</a:t>
            </a:r>
            <a:endParaRPr lang="sk-SK" sz="2400" b="1" i="0" u="none" strike="noStrike" kern="1200" spc="0" dirty="0">
              <a:ln>
                <a:noFill/>
              </a:ln>
              <a:solidFill>
                <a:schemeClr val="tx2"/>
              </a:solidFill>
              <a:latin typeface="Amazon Ember Display" pitchFamily="34"/>
              <a:ea typeface="Amazon Ember Display" pitchFamily="1"/>
              <a:cs typeface="Amazon Ember Display" pitchFamily="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F8C20B-3F06-E9FF-11DC-03E50A4D477A}"/>
              </a:ext>
            </a:extLst>
          </p:cNvPr>
          <p:cNvSpPr txBox="1"/>
          <p:nvPr/>
        </p:nvSpPr>
        <p:spPr>
          <a:xfrm>
            <a:off x="622700" y="2968989"/>
            <a:ext cx="11229974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sk-SK" sz="2400" b="1" dirty="0">
                <a:solidFill>
                  <a:schemeClr val="tx2"/>
                </a:solidFill>
                <a:latin typeface="Amazon Ember Display" pitchFamily="34"/>
                <a:ea typeface="Amazon Ember Display" pitchFamily="1"/>
                <a:cs typeface="Amazon Ember Display" pitchFamily="34"/>
              </a:rPr>
              <a:t>3. Alert rule for every pass rule</a:t>
            </a:r>
            <a:endParaRPr lang="sk-SK" sz="2400" b="1" i="0" u="none" strike="noStrike" kern="1200" spc="0" dirty="0">
              <a:ln>
                <a:noFill/>
              </a:ln>
              <a:solidFill>
                <a:schemeClr val="tx2"/>
              </a:solidFill>
              <a:latin typeface="Amazon Ember Display" pitchFamily="34"/>
              <a:ea typeface="Amazon Ember Display" pitchFamily="1"/>
              <a:cs typeface="Amazon Ember Display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47672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Simple background Stock Images - Search Stock Images on Everypixel">
            <a:extLst>
              <a:ext uri="{FF2B5EF4-FFF2-40B4-BE49-F238E27FC236}">
                <a16:creationId xmlns:a16="http://schemas.microsoft.com/office/drawing/2014/main" id="{FCC8CB45-5A2F-BA8B-6840-E98481299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879928-A044-5A1C-5A08-87543205B12E}"/>
              </a:ext>
            </a:extLst>
          </p:cNvPr>
          <p:cNvSpPr txBox="1"/>
          <p:nvPr/>
        </p:nvSpPr>
        <p:spPr>
          <a:xfrm>
            <a:off x="1159099" y="139091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44000" indent="-144000" algn="l"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</a:pPr>
            <a:endParaRPr lang="en-SK"/>
          </a:p>
        </p:txBody>
      </p:sp>
      <p:sp>
        <p:nvSpPr>
          <p:cNvPr id="2" name="Untertitel 2">
            <a:extLst>
              <a:ext uri="{FF2B5EF4-FFF2-40B4-BE49-F238E27FC236}">
                <a16:creationId xmlns:a16="http://schemas.microsoft.com/office/drawing/2014/main" id="{448B11E0-DB08-D1E5-3C96-814908271765}"/>
              </a:ext>
            </a:extLst>
          </p:cNvPr>
          <p:cNvSpPr txBox="1">
            <a:spLocks/>
          </p:cNvSpPr>
          <p:nvPr/>
        </p:nvSpPr>
        <p:spPr bwMode="gray">
          <a:xfrm>
            <a:off x="0" y="6480000"/>
            <a:ext cx="12192000" cy="378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6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0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TeleNeo Office ExtraBold"/>
                <a:ea typeface="+mn-ea"/>
                <a:cs typeface="+mn-cs"/>
              </a:rPr>
              <a:t>More on network security | Michl Salanci | Deutsche Telekom Systems Solutions Slovakia | AWS Community Days Switzerland | 27. 6. 2024</a:t>
            </a:r>
          </a:p>
        </p:txBody>
      </p:sp>
      <p:pic>
        <p:nvPicPr>
          <p:cNvPr id="5" name="Picture 34">
            <a:extLst>
              <a:ext uri="{FF2B5EF4-FFF2-40B4-BE49-F238E27FC236}">
                <a16:creationId xmlns:a16="http://schemas.microsoft.com/office/drawing/2014/main" id="{66BD9A0C-F44C-E4D4-F863-5B226EEB55CD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920520" y="1363320"/>
            <a:ext cx="588960" cy="58896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traight Connector 36">
            <a:extLst>
              <a:ext uri="{FF2B5EF4-FFF2-40B4-BE49-F238E27FC236}">
                <a16:creationId xmlns:a16="http://schemas.microsoft.com/office/drawing/2014/main" id="{AE7B09A2-0CED-767E-F494-B1489CB755DD}"/>
              </a:ext>
            </a:extLst>
          </p:cNvPr>
          <p:cNvSpPr/>
          <p:nvPr/>
        </p:nvSpPr>
        <p:spPr>
          <a:xfrm>
            <a:off x="2298240" y="1657439"/>
            <a:ext cx="0" cy="2471761"/>
          </a:xfrm>
          <a:prstGeom prst="line">
            <a:avLst/>
          </a:prstGeom>
          <a:noFill/>
          <a:ln w="15840">
            <a:solidFill>
              <a:srgbClr val="BFBFBF"/>
            </a:solidFill>
            <a:prstDash val="solid"/>
            <a:miter/>
          </a:ln>
        </p:spPr>
        <p:txBody>
          <a:bodyPr vert="horz" wrap="square" lIns="90000" tIns="45000" rIns="90000" bIns="45000" anchor="ctr" anchorCtr="1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7" name="Straight Connector 37">
            <a:extLst>
              <a:ext uri="{FF2B5EF4-FFF2-40B4-BE49-F238E27FC236}">
                <a16:creationId xmlns:a16="http://schemas.microsoft.com/office/drawing/2014/main" id="{B5F19CB8-10A5-BAFA-0923-E5EF81EB6BF3}"/>
              </a:ext>
            </a:extLst>
          </p:cNvPr>
          <p:cNvSpPr/>
          <p:nvPr/>
        </p:nvSpPr>
        <p:spPr>
          <a:xfrm>
            <a:off x="1655640" y="1657439"/>
            <a:ext cx="654840" cy="0"/>
          </a:xfrm>
          <a:prstGeom prst="line">
            <a:avLst/>
          </a:prstGeom>
          <a:noFill/>
          <a:ln w="15840">
            <a:solidFill>
              <a:srgbClr val="BFBFBF"/>
            </a:solidFill>
            <a:prstDash val="solid"/>
            <a:miter/>
          </a:ln>
        </p:spPr>
        <p:txBody>
          <a:bodyPr vert="horz" wrap="square" lIns="90000" tIns="45000" rIns="90000" bIns="45000" anchor="ctr" anchorCtr="1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8" name="Straight Connector 38">
            <a:extLst>
              <a:ext uri="{FF2B5EF4-FFF2-40B4-BE49-F238E27FC236}">
                <a16:creationId xmlns:a16="http://schemas.microsoft.com/office/drawing/2014/main" id="{BB960B2B-9AF0-91C2-3F43-2CD83269D7AE}"/>
              </a:ext>
            </a:extLst>
          </p:cNvPr>
          <p:cNvSpPr/>
          <p:nvPr/>
        </p:nvSpPr>
        <p:spPr>
          <a:xfrm>
            <a:off x="1680479" y="4129200"/>
            <a:ext cx="617761" cy="0"/>
          </a:xfrm>
          <a:prstGeom prst="line">
            <a:avLst/>
          </a:prstGeom>
          <a:noFill/>
          <a:ln w="15840">
            <a:solidFill>
              <a:srgbClr val="BFBFBF"/>
            </a:solidFill>
            <a:prstDash val="solid"/>
            <a:miter/>
          </a:ln>
        </p:spPr>
        <p:txBody>
          <a:bodyPr vert="horz" wrap="square" lIns="90000" tIns="45000" rIns="90000" bIns="45000" anchor="ctr" anchorCtr="1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9" name="Straight Connector 39">
            <a:extLst>
              <a:ext uri="{FF2B5EF4-FFF2-40B4-BE49-F238E27FC236}">
                <a16:creationId xmlns:a16="http://schemas.microsoft.com/office/drawing/2014/main" id="{610ED67E-BBA8-4C0E-2970-5BFA076D46A3}"/>
              </a:ext>
            </a:extLst>
          </p:cNvPr>
          <p:cNvSpPr/>
          <p:nvPr/>
        </p:nvSpPr>
        <p:spPr>
          <a:xfrm>
            <a:off x="1655640" y="2893319"/>
            <a:ext cx="3360240" cy="0"/>
          </a:xfrm>
          <a:prstGeom prst="line">
            <a:avLst/>
          </a:prstGeom>
          <a:noFill/>
          <a:ln w="15840">
            <a:solidFill>
              <a:srgbClr val="BFBFBF"/>
            </a:solidFill>
            <a:prstDash val="solid"/>
            <a:miter/>
          </a:ln>
        </p:spPr>
        <p:txBody>
          <a:bodyPr vert="horz" wrap="square" lIns="90000" tIns="45000" rIns="90000" bIns="45000" anchor="ctr" anchorCtr="1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0" name="Straight Connector 40">
            <a:extLst>
              <a:ext uri="{FF2B5EF4-FFF2-40B4-BE49-F238E27FC236}">
                <a16:creationId xmlns:a16="http://schemas.microsoft.com/office/drawing/2014/main" id="{4E26185F-BC8A-D38E-5B40-1AFF609C47FE}"/>
              </a:ext>
            </a:extLst>
          </p:cNvPr>
          <p:cNvSpPr/>
          <p:nvPr/>
        </p:nvSpPr>
        <p:spPr>
          <a:xfrm>
            <a:off x="5015880" y="2893319"/>
            <a:ext cx="1856159" cy="0"/>
          </a:xfrm>
          <a:prstGeom prst="line">
            <a:avLst/>
          </a:prstGeom>
          <a:noFill/>
          <a:ln w="15840">
            <a:solidFill>
              <a:srgbClr val="BFBFBF"/>
            </a:solidFill>
            <a:prstDash val="solid"/>
            <a:miter/>
          </a:ln>
        </p:spPr>
        <p:txBody>
          <a:bodyPr vert="horz" wrap="square" lIns="90000" tIns="45000" rIns="90000" bIns="45000" anchor="ctr" anchorCtr="1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1" name="Straight Connector 42">
            <a:extLst>
              <a:ext uri="{FF2B5EF4-FFF2-40B4-BE49-F238E27FC236}">
                <a16:creationId xmlns:a16="http://schemas.microsoft.com/office/drawing/2014/main" id="{C87C1366-3C73-FC9A-7E4A-F028D6C87FE0}"/>
              </a:ext>
            </a:extLst>
          </p:cNvPr>
          <p:cNvSpPr/>
          <p:nvPr/>
        </p:nvSpPr>
        <p:spPr>
          <a:xfrm>
            <a:off x="7957440" y="2893319"/>
            <a:ext cx="1581840" cy="0"/>
          </a:xfrm>
          <a:prstGeom prst="line">
            <a:avLst/>
          </a:prstGeom>
          <a:noFill/>
          <a:ln w="15840">
            <a:solidFill>
              <a:srgbClr val="BFBFBF"/>
            </a:solidFill>
            <a:prstDash val="solid"/>
            <a:miter/>
          </a:ln>
        </p:spPr>
        <p:txBody>
          <a:bodyPr vert="horz" wrap="square" lIns="90000" tIns="45000" rIns="90000" bIns="45000" anchor="ctr" anchorCtr="1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pic>
        <p:nvPicPr>
          <p:cNvPr id="13" name="Picture 47">
            <a:extLst>
              <a:ext uri="{FF2B5EF4-FFF2-40B4-BE49-F238E27FC236}">
                <a16:creationId xmlns:a16="http://schemas.microsoft.com/office/drawing/2014/main" id="{AD3406BD-32A4-48BE-F179-787DB01ADE6A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789118" y="3697315"/>
            <a:ext cx="847079" cy="847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50">
            <a:extLst>
              <a:ext uri="{FF2B5EF4-FFF2-40B4-BE49-F238E27FC236}">
                <a16:creationId xmlns:a16="http://schemas.microsoft.com/office/drawing/2014/main" id="{5D54AF10-10CC-51FD-6930-D0C1ABC397B4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9566280" y="2280240"/>
            <a:ext cx="885239" cy="885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51">
            <a:extLst>
              <a:ext uri="{FF2B5EF4-FFF2-40B4-BE49-F238E27FC236}">
                <a16:creationId xmlns:a16="http://schemas.microsoft.com/office/drawing/2014/main" id="{8B519A88-520F-2A3E-CB4D-822081081E8C}"/>
              </a:ext>
            </a:extLst>
          </p:cNvPr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10284840" y="2276280"/>
            <a:ext cx="1197000" cy="119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3D Model 53">
            <a:extLst>
              <a:ext uri="{FF2B5EF4-FFF2-40B4-BE49-F238E27FC236}">
                <a16:creationId xmlns:a16="http://schemas.microsoft.com/office/drawing/2014/main" id="{E24E7649-1A22-8A4E-14A2-86132AEDE011}"/>
              </a:ext>
            </a:extLst>
          </p:cNvPr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770039" y="1334880"/>
            <a:ext cx="885239" cy="611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3D Model 54">
            <a:extLst>
              <a:ext uri="{FF2B5EF4-FFF2-40B4-BE49-F238E27FC236}">
                <a16:creationId xmlns:a16="http://schemas.microsoft.com/office/drawing/2014/main" id="{D696C603-C836-C205-07A3-5765CCA2B423}"/>
              </a:ext>
            </a:extLst>
          </p:cNvPr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770039" y="2459880"/>
            <a:ext cx="885239" cy="611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3D Model 55">
            <a:extLst>
              <a:ext uri="{FF2B5EF4-FFF2-40B4-BE49-F238E27FC236}">
                <a16:creationId xmlns:a16="http://schemas.microsoft.com/office/drawing/2014/main" id="{8326A40D-5443-5CE7-9605-16C7418ADD4D}"/>
              </a:ext>
            </a:extLst>
          </p:cNvPr>
          <p:cNvPicPr>
            <a:picLocks noChangeAspect="1"/>
          </p:cNvPicPr>
          <p:nvPr/>
        </p:nvPicPr>
        <p:blipFill>
          <a:blip r:embed="rId9">
            <a:lum/>
            <a:alphaModFix/>
          </a:blip>
          <a:srcRect/>
          <a:stretch>
            <a:fillRect/>
          </a:stretch>
        </p:blipFill>
        <p:spPr>
          <a:xfrm>
            <a:off x="6523920" y="2326680"/>
            <a:ext cx="1722960" cy="83879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TextBox 44">
            <a:extLst>
              <a:ext uri="{FF2B5EF4-FFF2-40B4-BE49-F238E27FC236}">
                <a16:creationId xmlns:a16="http://schemas.microsoft.com/office/drawing/2014/main" id="{B6DD8108-5E83-932E-FAD0-CC3CE5012EC7}"/>
              </a:ext>
            </a:extLst>
          </p:cNvPr>
          <p:cNvSpPr/>
          <p:nvPr/>
        </p:nvSpPr>
        <p:spPr>
          <a:xfrm>
            <a:off x="9598509" y="3556260"/>
            <a:ext cx="2026237" cy="3726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sk-SK" sz="1800" b="0" i="0" u="none" strike="noStrike" kern="1200" spc="0" dirty="0" err="1">
                <a:ln>
                  <a:noFill/>
                </a:ln>
                <a:solidFill>
                  <a:srgbClr val="46A800"/>
                </a:solidFill>
                <a:latin typeface="Amazon Ember" pitchFamily="18"/>
                <a:ea typeface="Microsoft YaHei" pitchFamily="2"/>
                <a:cs typeface="Lucida Sans" pitchFamily="2"/>
              </a:rPr>
              <a:t>www.somesite.com</a:t>
            </a:r>
            <a:endParaRPr lang="sk-SK" sz="1800" b="0" i="0" u="none" strike="noStrike" kern="1200" spc="0" dirty="0">
              <a:ln>
                <a:noFill/>
              </a:ln>
              <a:solidFill>
                <a:srgbClr val="46A800"/>
              </a:solidFill>
              <a:latin typeface="Amazon Ember" pitchFamily="18"/>
              <a:ea typeface="Microsoft YaHei" pitchFamily="2"/>
              <a:cs typeface="Lucida Sans" pitchFamily="2"/>
            </a:endParaRPr>
          </a:p>
        </p:txBody>
      </p:sp>
      <p:pic>
        <p:nvPicPr>
          <p:cNvPr id="31" name="Graphic 30" descr="Tick with solid fill">
            <a:extLst>
              <a:ext uri="{FF2B5EF4-FFF2-40B4-BE49-F238E27FC236}">
                <a16:creationId xmlns:a16="http://schemas.microsoft.com/office/drawing/2014/main" id="{B59EDA10-4B82-6562-4FE8-5C0C654F5BA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498760" y="1250622"/>
            <a:ext cx="597240" cy="597240"/>
          </a:xfrm>
          <a:prstGeom prst="rect">
            <a:avLst/>
          </a:prstGeom>
        </p:spPr>
      </p:pic>
      <p:pic>
        <p:nvPicPr>
          <p:cNvPr id="32" name="Graphic 31" descr="Close with solid fill">
            <a:extLst>
              <a:ext uri="{FF2B5EF4-FFF2-40B4-BE49-F238E27FC236}">
                <a16:creationId xmlns:a16="http://schemas.microsoft.com/office/drawing/2014/main" id="{14574395-F832-893F-E13C-450DF54B939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493599" y="1808721"/>
            <a:ext cx="638559" cy="638559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B53EC0B6-E40F-2194-D2DF-7281DF075FD3}"/>
              </a:ext>
            </a:extLst>
          </p:cNvPr>
          <p:cNvGrpSpPr>
            <a:grpSpLocks noChangeAspect="1"/>
          </p:cNvGrpSpPr>
          <p:nvPr/>
        </p:nvGrpSpPr>
        <p:grpSpPr>
          <a:xfrm>
            <a:off x="4692795" y="860884"/>
            <a:ext cx="1163049" cy="1586396"/>
            <a:chOff x="4692795" y="860884"/>
            <a:chExt cx="1163049" cy="1586396"/>
          </a:xfrm>
        </p:grpSpPr>
        <p:pic>
          <p:nvPicPr>
            <p:cNvPr id="12" name="Graphic 43">
              <a:extLst>
                <a:ext uri="{FF2B5EF4-FFF2-40B4-BE49-F238E27FC236}">
                  <a16:creationId xmlns:a16="http://schemas.microsoft.com/office/drawing/2014/main" id="{B99AB194-4469-B7D6-6225-E555CA0C2A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lum/>
              <a:alphaModFix/>
            </a:blip>
            <a:srcRect/>
            <a:stretch>
              <a:fillRect/>
            </a:stretch>
          </p:blipFill>
          <p:spPr>
            <a:xfrm>
              <a:off x="4723559" y="1596600"/>
              <a:ext cx="850680" cy="8506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" name="TextBox 56">
              <a:extLst>
                <a:ext uri="{FF2B5EF4-FFF2-40B4-BE49-F238E27FC236}">
                  <a16:creationId xmlns:a16="http://schemas.microsoft.com/office/drawing/2014/main" id="{73E76FA0-2B3E-8C1D-5440-C5CB6C4A01BD}"/>
                </a:ext>
              </a:extLst>
            </p:cNvPr>
            <p:cNvSpPr/>
            <p:nvPr/>
          </p:nvSpPr>
          <p:spPr>
            <a:xfrm>
              <a:off x="4692795" y="860884"/>
              <a:ext cx="1163049" cy="7336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45000" rIns="90000" bIns="45000" anchor="t" anchorCtr="0" compatLnSpc="0">
              <a:sp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sk-SK" sz="2000" dirty="0" err="1">
                  <a:latin typeface="Amazon Ember Display" pitchFamily="34"/>
                  <a:ea typeface="Amazon Ember Display" pitchFamily="1"/>
                  <a:cs typeface="Amazon Ember Display" pitchFamily="34"/>
                </a:rPr>
                <a:t>filtering</a:t>
              </a:r>
              <a:endParaRPr lang="sk-SK" sz="2000" b="0" i="0" u="none" strike="noStrike" kern="1200" spc="0" dirty="0">
                <a:ln>
                  <a:noFill/>
                </a:ln>
                <a:latin typeface="Amazon Ember Display" pitchFamily="34"/>
                <a:ea typeface="Amazon Ember Display" pitchFamily="1"/>
                <a:cs typeface="Amazon Ember Display" pitchFamily="34"/>
              </a:endParaRPr>
            </a:p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endParaRPr lang="sk-SK" sz="2000" b="0" i="0" u="none" strike="noStrike" kern="1200" spc="0" dirty="0">
                <a:ln>
                  <a:noFill/>
                </a:ln>
                <a:solidFill>
                  <a:srgbClr val="FFFFFF"/>
                </a:solidFill>
                <a:latin typeface="Amazon Ember Display" pitchFamily="34"/>
                <a:ea typeface="Amazon Ember Display" pitchFamily="1"/>
                <a:cs typeface="Amazon Ember Display" pitchFamily="34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FA21229-E36B-803D-1BC1-6190749FA164}"/>
              </a:ext>
            </a:extLst>
          </p:cNvPr>
          <p:cNvGrpSpPr>
            <a:grpSpLocks noChangeAspect="1"/>
          </p:cNvGrpSpPr>
          <p:nvPr/>
        </p:nvGrpSpPr>
        <p:grpSpPr>
          <a:xfrm>
            <a:off x="3545812" y="2405849"/>
            <a:ext cx="2168648" cy="1500616"/>
            <a:chOff x="3545812" y="2405849"/>
            <a:chExt cx="2168648" cy="1500616"/>
          </a:xfrm>
        </p:grpSpPr>
        <p:sp>
          <p:nvSpPr>
            <p:cNvPr id="22" name="TextBox 37">
              <a:extLst>
                <a:ext uri="{FF2B5EF4-FFF2-40B4-BE49-F238E27FC236}">
                  <a16:creationId xmlns:a16="http://schemas.microsoft.com/office/drawing/2014/main" id="{1B52AFB1-FBFF-06AF-2771-C84BC4A12319}"/>
                </a:ext>
              </a:extLst>
            </p:cNvPr>
            <p:cNvSpPr/>
            <p:nvPr/>
          </p:nvSpPr>
          <p:spPr>
            <a:xfrm>
              <a:off x="3545812" y="3533778"/>
              <a:ext cx="2168648" cy="372687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5000" rIns="90000" bIns="45000" anchor="t" anchorCtr="0" compatLnSpc="0">
              <a:sp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sk-SK" sz="1800" b="0" i="0" u="none" strike="noStrike" kern="1200" spc="0" dirty="0">
                  <a:ln>
                    <a:noFill/>
                  </a:ln>
                  <a:latin typeface="Amazon Ember" pitchFamily="18"/>
                  <a:ea typeface="Microsoft YaHei" pitchFamily="2"/>
                  <a:cs typeface="Lucida Sans" pitchFamily="2"/>
                </a:rPr>
                <a:t>Forward proxy server</a:t>
              </a:r>
            </a:p>
          </p:txBody>
        </p:sp>
        <p:pic>
          <p:nvPicPr>
            <p:cNvPr id="3" name="Picture 33">
              <a:extLst>
                <a:ext uri="{FF2B5EF4-FFF2-40B4-BE49-F238E27FC236}">
                  <a16:creationId xmlns:a16="http://schemas.microsoft.com/office/drawing/2014/main" id="{15244C4E-FBF7-7BEC-4B60-A264321575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lum/>
              <a:alphaModFix/>
            </a:blip>
            <a:srcRect/>
            <a:stretch>
              <a:fillRect/>
            </a:stretch>
          </p:blipFill>
          <p:spPr>
            <a:xfrm>
              <a:off x="4021740" y="2405849"/>
              <a:ext cx="1269720" cy="126972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1" name="Oval 40">
            <a:extLst>
              <a:ext uri="{FF2B5EF4-FFF2-40B4-BE49-F238E27FC236}">
                <a16:creationId xmlns:a16="http://schemas.microsoft.com/office/drawing/2014/main" id="{750F6F8D-A171-2CCE-5E73-C88CBD1E7F45}"/>
              </a:ext>
            </a:extLst>
          </p:cNvPr>
          <p:cNvSpPr>
            <a:spLocks noChangeAspect="1"/>
          </p:cNvSpPr>
          <p:nvPr/>
        </p:nvSpPr>
        <p:spPr>
          <a:xfrm>
            <a:off x="2401801" y="2021940"/>
            <a:ext cx="131233" cy="12888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228600">
              <a:schemeClr val="tx2">
                <a:lumMod val="40000"/>
                <a:lumOff val="6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SK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017ACFBA-51C9-A6A3-E85C-15E8E71A24AE}"/>
              </a:ext>
            </a:extLst>
          </p:cNvPr>
          <p:cNvSpPr>
            <a:spLocks noChangeAspect="1"/>
          </p:cNvSpPr>
          <p:nvPr/>
        </p:nvSpPr>
        <p:spPr>
          <a:xfrm>
            <a:off x="5300905" y="2007752"/>
            <a:ext cx="131233" cy="12888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228600">
              <a:schemeClr val="tx2">
                <a:lumMod val="40000"/>
                <a:lumOff val="6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SK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08F2AF37-0E20-8D9C-05B1-AD10AB2BB194}"/>
              </a:ext>
            </a:extLst>
          </p:cNvPr>
          <p:cNvSpPr>
            <a:spLocks noChangeAspect="1"/>
          </p:cNvSpPr>
          <p:nvPr/>
        </p:nvSpPr>
        <p:spPr>
          <a:xfrm>
            <a:off x="10148018" y="3262629"/>
            <a:ext cx="131233" cy="12888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228600">
              <a:schemeClr val="tx2">
                <a:lumMod val="40000"/>
                <a:lumOff val="6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SK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41F83247-D471-F0E8-16BA-7D9326280A47}"/>
              </a:ext>
            </a:extLst>
          </p:cNvPr>
          <p:cNvSpPr>
            <a:spLocks noChangeAspect="1"/>
          </p:cNvSpPr>
          <p:nvPr/>
        </p:nvSpPr>
        <p:spPr>
          <a:xfrm>
            <a:off x="2401801" y="2197800"/>
            <a:ext cx="131233" cy="12888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228600">
              <a:schemeClr val="tx2">
                <a:lumMod val="40000"/>
                <a:lumOff val="6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134312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1393 0 " pathEditMode="relative" ptsTypes="AA">
                                      <p:cBhvr>
                                        <p:cTn id="1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9141 0 " pathEditMode="relative" ptsTypes="AA">
                                      <p:cBhvr>
                                        <p:cTn id="3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7037E-6 L -0.64818 0.00162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09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1133 0 " pathEditMode="relative" ptsTypes="AA">
                                      <p:cBhvr>
                                        <p:cTn id="6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41" grpId="2" animBg="1"/>
      <p:bldP spid="43" grpId="0" animBg="1"/>
      <p:bldP spid="43" grpId="1" animBg="1"/>
      <p:bldP spid="43" grpId="2" animBg="1"/>
      <p:bldP spid="44" grpId="0" animBg="1"/>
      <p:bldP spid="44" grpId="1" animBg="1"/>
      <p:bldP spid="44" grpId="2" animBg="1"/>
      <p:bldP spid="46" grpId="0" animBg="1"/>
      <p:bldP spid="46" grpId="1" animBg="1"/>
      <p:bldP spid="46" grpId="2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Simple background Stock Images - Search Stock Images on Everypixel">
            <a:extLst>
              <a:ext uri="{FF2B5EF4-FFF2-40B4-BE49-F238E27FC236}">
                <a16:creationId xmlns:a16="http://schemas.microsoft.com/office/drawing/2014/main" id="{FCC8CB45-5A2F-BA8B-6840-E98481299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879928-A044-5A1C-5A08-87543205B12E}"/>
              </a:ext>
            </a:extLst>
          </p:cNvPr>
          <p:cNvSpPr txBox="1"/>
          <p:nvPr/>
        </p:nvSpPr>
        <p:spPr>
          <a:xfrm>
            <a:off x="1159099" y="139091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44000" indent="-144000" algn="l"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</a:pPr>
            <a:endParaRPr lang="en-SK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9AF65DF-C155-6779-B661-9BE7157C2A5D}"/>
              </a:ext>
            </a:extLst>
          </p:cNvPr>
          <p:cNvSpPr txBox="1">
            <a:spLocks/>
          </p:cNvSpPr>
          <p:nvPr/>
        </p:nvSpPr>
        <p:spPr bwMode="gray">
          <a:xfrm>
            <a:off x="0" y="6480000"/>
            <a:ext cx="12192000" cy="378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6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0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TeleNeo Office ExtraBold"/>
                <a:ea typeface="+mn-ea"/>
                <a:cs typeface="+mn-cs"/>
              </a:rPr>
              <a:t>More on network security | Michl Salanci | Deutsche Telekom Systems Solutions Slovakia | AWS Community Days Switzerland | 27. 6. 2024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8B5CC9-DF8D-CE15-4E75-09B2BBF162E1}"/>
              </a:ext>
            </a:extLst>
          </p:cNvPr>
          <p:cNvSpPr txBox="1"/>
          <p:nvPr/>
        </p:nvSpPr>
        <p:spPr>
          <a:xfrm>
            <a:off x="566057" y="830721"/>
            <a:ext cx="1129211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>
                <a:latin typeface="Courier New" panose="02070309020205020404" pitchFamily="49" charset="0"/>
                <a:cs typeface="Courier New" panose="02070309020205020404" pitchFamily="49" charset="0"/>
              </a:rPr>
              <a:t>pass</a:t>
            </a:r>
            <a:r>
              <a:rPr lang="en-GB" sz="1600">
                <a:latin typeface="Courier New" panose="02070309020205020404" pitchFamily="49" charset="0"/>
                <a:cs typeface="Courier New" panose="02070309020205020404" pitchFamily="49" charset="0"/>
              </a:rPr>
              <a:t> http any any -&gt; any any (http.host; content:”</a:t>
            </a:r>
            <a:r>
              <a:rPr lang="en-GB" sz="1600" b="1">
                <a:latin typeface="Courier New" panose="02070309020205020404" pitchFamily="49" charset="0"/>
                <a:cs typeface="Courier New" panose="02070309020205020404" pitchFamily="49" charset="0"/>
              </a:rPr>
              <a:t>amazon.com</a:t>
            </a:r>
            <a:r>
              <a:rPr lang="en-GB" sz="1600">
                <a:latin typeface="Courier New" panose="02070309020205020404" pitchFamily="49" charset="0"/>
                <a:cs typeface="Courier New" panose="02070309020205020404" pitchFamily="49" charset="0"/>
              </a:rPr>
              <a:t>"; endswith; sid:5 rev:1;)</a:t>
            </a:r>
            <a:endParaRPr lang="en-SK" sz="16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4016AE-BA6F-3DF3-85A0-C4618CEE587B}"/>
              </a:ext>
            </a:extLst>
          </p:cNvPr>
          <p:cNvSpPr txBox="1"/>
          <p:nvPr/>
        </p:nvSpPr>
        <p:spPr>
          <a:xfrm>
            <a:off x="566057" y="1729442"/>
            <a:ext cx="112921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alert</a:t>
            </a:r>
            <a:r>
              <a:rPr lang="en-GB" sz="1600">
                <a:latin typeface="Courier New" panose="02070309020205020404" pitchFamily="49" charset="0"/>
                <a:cs typeface="Courier New" panose="02070309020205020404" pitchFamily="49" charset="0"/>
              </a:rPr>
              <a:t> http any any -&gt; any any (http.host; content :”</a:t>
            </a:r>
            <a:r>
              <a:rPr lang="en-GB" sz="1600" b="1">
                <a:latin typeface="Courier New" panose="02070309020205020404" pitchFamily="49" charset="0"/>
                <a:cs typeface="Courier New" panose="02070309020205020404" pitchFamily="49" charset="0"/>
              </a:rPr>
              <a:t>amazon.com</a:t>
            </a:r>
            <a:r>
              <a:rPr lang="en-GB" sz="1600">
                <a:latin typeface="Courier New" panose="02070309020205020404" pitchFamily="49" charset="0"/>
                <a:cs typeface="Courier New" panose="02070309020205020404" pitchFamily="49" charset="0"/>
              </a:rPr>
              <a:t>"; endswith; sid:5; rev:1;)</a:t>
            </a:r>
          </a:p>
          <a:p>
            <a:r>
              <a:rPr lang="en-GB" sz="1600" b="1">
                <a:latin typeface="Courier New" panose="02070309020205020404" pitchFamily="49" charset="0"/>
                <a:cs typeface="Courier New" panose="02070309020205020404" pitchFamily="49" charset="0"/>
              </a:rPr>
              <a:t>pass</a:t>
            </a:r>
            <a:r>
              <a:rPr lang="en-GB" sz="1600">
                <a:latin typeface="Courier New" panose="02070309020205020404" pitchFamily="49" charset="0"/>
                <a:cs typeface="Courier New" panose="02070309020205020404" pitchFamily="49" charset="0"/>
              </a:rPr>
              <a:t> http any any -&gt; any any (http.host; content:”</a:t>
            </a:r>
            <a:r>
              <a:rPr lang="en-GB" sz="1600" b="1">
                <a:latin typeface="Courier New" panose="02070309020205020404" pitchFamily="49" charset="0"/>
                <a:cs typeface="Courier New" panose="02070309020205020404" pitchFamily="49" charset="0"/>
              </a:rPr>
              <a:t>amazon.com</a:t>
            </a:r>
            <a:r>
              <a:rPr lang="en-GB" sz="1600">
                <a:latin typeface="Courier New" panose="02070309020205020404" pitchFamily="49" charset="0"/>
                <a:cs typeface="Courier New" panose="02070309020205020404" pitchFamily="49" charset="0"/>
              </a:rPr>
              <a:t>"; endswith; sid:50; rev:1;)</a:t>
            </a:r>
            <a:endParaRPr lang="en-SK" sz="16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FD774B-334A-DB4D-04D7-0889A00A50DE}"/>
              </a:ext>
            </a:extLst>
          </p:cNvPr>
          <p:cNvSpPr txBox="1"/>
          <p:nvPr/>
        </p:nvSpPr>
        <p:spPr>
          <a:xfrm>
            <a:off x="566057" y="4604102"/>
            <a:ext cx="1129211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alert</a:t>
            </a:r>
            <a:r>
              <a:rPr lang="en-GB" sz="1600">
                <a:latin typeface="Courier New" panose="02070309020205020404" pitchFamily="49" charset="0"/>
                <a:cs typeface="Courier New" panose="02070309020205020404" pitchFamily="49" charset="0"/>
              </a:rPr>
              <a:t> tls any any -&gt; any any (tls.sni; content:"</a:t>
            </a:r>
            <a:r>
              <a:rPr lang="en-GB" sz="1600" b="1">
                <a:latin typeface="Courier New" panose="02070309020205020404" pitchFamily="49" charset="0"/>
                <a:cs typeface="Courier New" panose="02070309020205020404" pitchFamily="49" charset="0"/>
              </a:rPr>
              <a:t> amazon.com </a:t>
            </a:r>
            <a:r>
              <a:rPr lang="en-GB" sz="1600">
                <a:latin typeface="Courier New" panose="02070309020205020404" pitchFamily="49" charset="0"/>
                <a:cs typeface="Courier New" panose="02070309020205020404" pitchFamily="49" charset="0"/>
              </a:rPr>
              <a:t>"; endswith; sid:60; rev:1;)</a:t>
            </a:r>
            <a:endParaRPr lang="en-SK" sz="16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SK" sz="1600" b="1">
                <a:latin typeface="Courier New" panose="02070309020205020404" pitchFamily="49" charset="0"/>
                <a:cs typeface="Courier New" panose="02070309020205020404" pitchFamily="49" charset="0"/>
              </a:rPr>
              <a:t>pass</a:t>
            </a:r>
            <a:r>
              <a:rPr lang="en-SK" sz="1600">
                <a:latin typeface="Courier New" panose="02070309020205020404" pitchFamily="49" charset="0"/>
                <a:cs typeface="Courier New" panose="02070309020205020404" pitchFamily="49" charset="0"/>
              </a:rPr>
              <a:t> tls </a:t>
            </a:r>
            <a:r>
              <a:rPr lang="en-GB" sz="1600">
                <a:latin typeface="Courier New" panose="02070309020205020404" pitchFamily="49" charset="0"/>
                <a:cs typeface="Courier New" panose="02070309020205020404" pitchFamily="49" charset="0"/>
              </a:rPr>
              <a:t>any </a:t>
            </a:r>
            <a:r>
              <a:rPr lang="en-SK" sz="1600">
                <a:latin typeface="Courier New" panose="02070309020205020404" pitchFamily="49" charset="0"/>
                <a:cs typeface="Courier New" panose="02070309020205020404" pitchFamily="49" charset="0"/>
              </a:rPr>
              <a:t>any -&gt; </a:t>
            </a:r>
            <a:r>
              <a:rPr lang="en-GB" sz="1600">
                <a:latin typeface="Courier New" panose="02070309020205020404" pitchFamily="49" charset="0"/>
                <a:cs typeface="Courier New" panose="02070309020205020404" pitchFamily="49" charset="0"/>
              </a:rPr>
              <a:t>any </a:t>
            </a:r>
            <a:r>
              <a:rPr lang="en-SK" sz="1600">
                <a:latin typeface="Courier New" panose="02070309020205020404" pitchFamily="49" charset="0"/>
                <a:cs typeface="Courier New" panose="02070309020205020404" pitchFamily="49" charset="0"/>
              </a:rPr>
              <a:t>any (tls.sni; content:"</a:t>
            </a:r>
            <a:r>
              <a:rPr lang="en-GB" sz="1600" b="1">
                <a:latin typeface="Courier New" panose="02070309020205020404" pitchFamily="49" charset="0"/>
                <a:cs typeface="Courier New" panose="02070309020205020404" pitchFamily="49" charset="0"/>
              </a:rPr>
              <a:t> amazon.com </a:t>
            </a:r>
            <a:r>
              <a:rPr lang="en-SK" sz="1600">
                <a:latin typeface="Courier New" panose="02070309020205020404" pitchFamily="49" charset="0"/>
                <a:cs typeface="Courier New" panose="02070309020205020404" pitchFamily="49" charset="0"/>
              </a:rPr>
              <a:t>"; endswith; sid:6; rev:1;)</a:t>
            </a:r>
          </a:p>
          <a:p>
            <a:r>
              <a:rPr lang="en-GB" sz="1600" b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alert</a:t>
            </a:r>
            <a:r>
              <a:rPr lang="en-GB" sz="1600">
                <a:latin typeface="Courier New" panose="02070309020205020404" pitchFamily="49" charset="0"/>
                <a:cs typeface="Courier New" panose="02070309020205020404" pitchFamily="49" charset="0"/>
              </a:rPr>
              <a:t> http any any -&gt; any any (http.host; content :”</a:t>
            </a:r>
            <a:r>
              <a:rPr lang="en-GB" sz="1600" b="1">
                <a:latin typeface="Courier New" panose="02070309020205020404" pitchFamily="49" charset="0"/>
                <a:cs typeface="Courier New" panose="02070309020205020404" pitchFamily="49" charset="0"/>
              </a:rPr>
              <a:t>amazon.com</a:t>
            </a:r>
            <a:r>
              <a:rPr lang="en-GB" sz="1600">
                <a:latin typeface="Courier New" panose="02070309020205020404" pitchFamily="49" charset="0"/>
                <a:cs typeface="Courier New" panose="02070309020205020404" pitchFamily="49" charset="0"/>
              </a:rPr>
              <a:t>"; endswith; sid:50; rev:1;)</a:t>
            </a:r>
            <a:endParaRPr lang="en-SK" sz="16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SK" sz="1600" b="1">
                <a:latin typeface="Courier New" panose="02070309020205020404" pitchFamily="49" charset="0"/>
                <a:cs typeface="Courier New" panose="02070309020205020404" pitchFamily="49" charset="0"/>
              </a:rPr>
              <a:t>pass</a:t>
            </a:r>
            <a:r>
              <a:rPr lang="en-SK" sz="1600">
                <a:latin typeface="Courier New" panose="02070309020205020404" pitchFamily="49" charset="0"/>
                <a:cs typeface="Courier New" panose="02070309020205020404" pitchFamily="49" charset="0"/>
              </a:rPr>
              <a:t> http </a:t>
            </a:r>
            <a:r>
              <a:rPr lang="en-GB" sz="1600">
                <a:latin typeface="Courier New" panose="02070309020205020404" pitchFamily="49" charset="0"/>
                <a:cs typeface="Courier New" panose="02070309020205020404" pitchFamily="49" charset="0"/>
              </a:rPr>
              <a:t>any </a:t>
            </a:r>
            <a:r>
              <a:rPr lang="en-SK" sz="1600">
                <a:latin typeface="Courier New" panose="02070309020205020404" pitchFamily="49" charset="0"/>
                <a:cs typeface="Courier New" panose="02070309020205020404" pitchFamily="49" charset="0"/>
              </a:rPr>
              <a:t>any -&gt; </a:t>
            </a:r>
            <a:r>
              <a:rPr lang="en-GB" sz="1600">
                <a:latin typeface="Courier New" panose="02070309020205020404" pitchFamily="49" charset="0"/>
                <a:cs typeface="Courier New" panose="02070309020205020404" pitchFamily="49" charset="0"/>
              </a:rPr>
              <a:t>any </a:t>
            </a:r>
            <a:r>
              <a:rPr lang="en-SK" sz="1600">
                <a:latin typeface="Courier New" panose="02070309020205020404" pitchFamily="49" charset="0"/>
                <a:cs typeface="Courier New" panose="02070309020205020404" pitchFamily="49" charset="0"/>
              </a:rPr>
              <a:t>any (http.host; content:"</a:t>
            </a:r>
            <a:r>
              <a:rPr lang="en-GB" sz="1600" b="1">
                <a:latin typeface="Courier New" panose="02070309020205020404" pitchFamily="49" charset="0"/>
                <a:cs typeface="Courier New" panose="02070309020205020404" pitchFamily="49" charset="0"/>
              </a:rPr>
              <a:t> amazon.com </a:t>
            </a:r>
            <a:r>
              <a:rPr lang="en-SK" sz="1600">
                <a:latin typeface="Courier New" panose="02070309020205020404" pitchFamily="49" charset="0"/>
                <a:cs typeface="Courier New" panose="02070309020205020404" pitchFamily="49" charset="0"/>
              </a:rPr>
              <a:t>"; endswith; sid:5; rev:1;)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6A5A27-26BE-34AA-4C28-5DCC95F39792}"/>
              </a:ext>
            </a:extLst>
          </p:cNvPr>
          <p:cNvSpPr txBox="1"/>
          <p:nvPr/>
        </p:nvSpPr>
        <p:spPr>
          <a:xfrm>
            <a:off x="566057" y="3166772"/>
            <a:ext cx="112921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K" sz="1600" b="1">
                <a:latin typeface="Courier New" panose="02070309020205020404" pitchFamily="49" charset="0"/>
                <a:cs typeface="Courier New" panose="02070309020205020404" pitchFamily="49" charset="0"/>
              </a:rPr>
              <a:t>pass</a:t>
            </a:r>
            <a:r>
              <a:rPr lang="en-SK" sz="1600">
                <a:latin typeface="Courier New" panose="02070309020205020404" pitchFamily="49" charset="0"/>
                <a:cs typeface="Courier New" panose="02070309020205020404" pitchFamily="49" charset="0"/>
              </a:rPr>
              <a:t> tls </a:t>
            </a:r>
            <a:r>
              <a:rPr lang="en-GB" sz="1600">
                <a:latin typeface="Courier New" panose="02070309020205020404" pitchFamily="49" charset="0"/>
                <a:cs typeface="Courier New" panose="02070309020205020404" pitchFamily="49" charset="0"/>
              </a:rPr>
              <a:t>any </a:t>
            </a:r>
            <a:r>
              <a:rPr lang="en-SK" sz="1600">
                <a:latin typeface="Courier New" panose="02070309020205020404" pitchFamily="49" charset="0"/>
                <a:cs typeface="Courier New" panose="02070309020205020404" pitchFamily="49" charset="0"/>
              </a:rPr>
              <a:t>any -&gt; </a:t>
            </a:r>
            <a:r>
              <a:rPr lang="en-GB" sz="1600">
                <a:latin typeface="Courier New" panose="02070309020205020404" pitchFamily="49" charset="0"/>
                <a:cs typeface="Courier New" panose="02070309020205020404" pitchFamily="49" charset="0"/>
              </a:rPr>
              <a:t>any </a:t>
            </a:r>
            <a:r>
              <a:rPr lang="en-SK" sz="1600">
                <a:latin typeface="Courier New" panose="02070309020205020404" pitchFamily="49" charset="0"/>
                <a:cs typeface="Courier New" panose="02070309020205020404" pitchFamily="49" charset="0"/>
              </a:rPr>
              <a:t>any (tls.sni; content:"</a:t>
            </a:r>
            <a:r>
              <a:rPr lang="en-GB" sz="1600" b="1">
                <a:latin typeface="Courier New" panose="02070309020205020404" pitchFamily="49" charset="0"/>
                <a:cs typeface="Courier New" panose="02070309020205020404" pitchFamily="49" charset="0"/>
              </a:rPr>
              <a:t> amazon.com </a:t>
            </a:r>
            <a:r>
              <a:rPr lang="en-SK" sz="1600">
                <a:latin typeface="Courier New" panose="02070309020205020404" pitchFamily="49" charset="0"/>
                <a:cs typeface="Courier New" panose="02070309020205020404" pitchFamily="49" charset="0"/>
              </a:rPr>
              <a:t>"; endswith; sid:6; rev:1;)</a:t>
            </a:r>
          </a:p>
          <a:p>
            <a:r>
              <a:rPr lang="en-SK" sz="1600" b="1">
                <a:latin typeface="Courier New" panose="02070309020205020404" pitchFamily="49" charset="0"/>
                <a:cs typeface="Courier New" panose="02070309020205020404" pitchFamily="49" charset="0"/>
              </a:rPr>
              <a:t>pass</a:t>
            </a:r>
            <a:r>
              <a:rPr lang="en-SK" sz="1600">
                <a:latin typeface="Courier New" panose="02070309020205020404" pitchFamily="49" charset="0"/>
                <a:cs typeface="Courier New" panose="02070309020205020404" pitchFamily="49" charset="0"/>
              </a:rPr>
              <a:t> http </a:t>
            </a:r>
            <a:r>
              <a:rPr lang="en-GB" sz="1600">
                <a:latin typeface="Courier New" panose="02070309020205020404" pitchFamily="49" charset="0"/>
                <a:cs typeface="Courier New" panose="02070309020205020404" pitchFamily="49" charset="0"/>
              </a:rPr>
              <a:t>any </a:t>
            </a:r>
            <a:r>
              <a:rPr lang="en-SK" sz="1600">
                <a:latin typeface="Courier New" panose="02070309020205020404" pitchFamily="49" charset="0"/>
                <a:cs typeface="Courier New" panose="02070309020205020404" pitchFamily="49" charset="0"/>
              </a:rPr>
              <a:t>any -&gt; </a:t>
            </a:r>
            <a:r>
              <a:rPr lang="en-GB" sz="1600">
                <a:latin typeface="Courier New" panose="02070309020205020404" pitchFamily="49" charset="0"/>
                <a:cs typeface="Courier New" panose="02070309020205020404" pitchFamily="49" charset="0"/>
              </a:rPr>
              <a:t>any </a:t>
            </a:r>
            <a:r>
              <a:rPr lang="en-SK" sz="1600">
                <a:latin typeface="Courier New" panose="02070309020205020404" pitchFamily="49" charset="0"/>
                <a:cs typeface="Courier New" panose="02070309020205020404" pitchFamily="49" charset="0"/>
              </a:rPr>
              <a:t>any (http.host; content:"</a:t>
            </a:r>
            <a:r>
              <a:rPr lang="en-GB" sz="1600" b="1">
                <a:latin typeface="Courier New" panose="02070309020205020404" pitchFamily="49" charset="0"/>
                <a:cs typeface="Courier New" panose="02070309020205020404" pitchFamily="49" charset="0"/>
              </a:rPr>
              <a:t> amazon.com </a:t>
            </a:r>
            <a:r>
              <a:rPr lang="en-SK" sz="1600">
                <a:latin typeface="Courier New" panose="02070309020205020404" pitchFamily="49" charset="0"/>
                <a:cs typeface="Courier New" panose="02070309020205020404" pitchFamily="49" charset="0"/>
              </a:rPr>
              <a:t>"; endswith; sid:60; rev:1;)</a:t>
            </a:r>
          </a:p>
        </p:txBody>
      </p:sp>
    </p:spTree>
    <p:extLst>
      <p:ext uri="{BB962C8B-B14F-4D97-AF65-F5344CB8AC3E}">
        <p14:creationId xmlns:p14="http://schemas.microsoft.com/office/powerpoint/2010/main" val="278043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Simple background Stock Images - Search Stock Images on Everypixel">
            <a:extLst>
              <a:ext uri="{FF2B5EF4-FFF2-40B4-BE49-F238E27FC236}">
                <a16:creationId xmlns:a16="http://schemas.microsoft.com/office/drawing/2014/main" id="{FCC8CB45-5A2F-BA8B-6840-E98481299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879928-A044-5A1C-5A08-87543205B12E}"/>
              </a:ext>
            </a:extLst>
          </p:cNvPr>
          <p:cNvSpPr txBox="1"/>
          <p:nvPr/>
        </p:nvSpPr>
        <p:spPr>
          <a:xfrm>
            <a:off x="1159099" y="139091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44000" indent="-144000" algn="l"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</a:pPr>
            <a:endParaRPr lang="en-SK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9AF65DF-C155-6779-B661-9BE7157C2A5D}"/>
              </a:ext>
            </a:extLst>
          </p:cNvPr>
          <p:cNvSpPr txBox="1">
            <a:spLocks/>
          </p:cNvSpPr>
          <p:nvPr/>
        </p:nvSpPr>
        <p:spPr bwMode="gray">
          <a:xfrm>
            <a:off x="0" y="6480000"/>
            <a:ext cx="12192000" cy="378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6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0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TeleNeo Office ExtraBold"/>
                <a:ea typeface="+mn-ea"/>
                <a:cs typeface="+mn-cs"/>
              </a:rPr>
              <a:t>More on network security | Michl Salanci | Deutsche Telekom Systems Solutions Slovakia | AWS Community Days Switzerland | 27. 6. 2024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EBA3B4-CD9A-B51C-3AC2-F706A89E1811}"/>
              </a:ext>
            </a:extLst>
          </p:cNvPr>
          <p:cNvSpPr txBox="1"/>
          <p:nvPr/>
        </p:nvSpPr>
        <p:spPr>
          <a:xfrm>
            <a:off x="449943" y="1802241"/>
            <a:ext cx="1129211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K" sz="1600" b="1">
                <a:latin typeface="Courier New" panose="02070309020205020404" pitchFamily="49" charset="0"/>
                <a:cs typeface="Courier New" panose="02070309020205020404" pitchFamily="49" charset="0"/>
              </a:rPr>
              <a:t>pass</a:t>
            </a:r>
            <a:r>
              <a:rPr lang="en-SK" sz="1600">
                <a:latin typeface="Courier New" panose="02070309020205020404" pitchFamily="49" charset="0"/>
                <a:cs typeface="Courier New" panose="02070309020205020404" pitchFamily="49" charset="0"/>
              </a:rPr>
              <a:t> tls </a:t>
            </a:r>
            <a:r>
              <a:rPr lang="en-GB" sz="1600">
                <a:latin typeface="Courier New" panose="02070309020205020404" pitchFamily="49" charset="0"/>
                <a:cs typeface="Courier New" panose="02070309020205020404" pitchFamily="49" charset="0"/>
              </a:rPr>
              <a:t>any </a:t>
            </a:r>
            <a:r>
              <a:rPr lang="en-SK" sz="1600">
                <a:latin typeface="Courier New" panose="02070309020205020404" pitchFamily="49" charset="0"/>
                <a:cs typeface="Courier New" panose="02070309020205020404" pitchFamily="49" charset="0"/>
              </a:rPr>
              <a:t>any -&gt; </a:t>
            </a:r>
            <a:r>
              <a:rPr lang="en-GB" sz="1600">
                <a:latin typeface="Courier New" panose="02070309020205020404" pitchFamily="49" charset="0"/>
                <a:cs typeface="Courier New" panose="02070309020205020404" pitchFamily="49" charset="0"/>
              </a:rPr>
              <a:t>any </a:t>
            </a:r>
            <a:r>
              <a:rPr lang="en-SK" sz="1600">
                <a:latin typeface="Courier New" panose="02070309020205020404" pitchFamily="49" charset="0"/>
                <a:cs typeface="Courier New" panose="02070309020205020404" pitchFamily="49" charset="0"/>
              </a:rPr>
              <a:t>any (tls.sni; content:"</a:t>
            </a:r>
            <a:r>
              <a:rPr lang="en-GB" sz="1600" b="1">
                <a:latin typeface="Courier New" panose="02070309020205020404" pitchFamily="49" charset="0"/>
                <a:cs typeface="Courier New" panose="02070309020205020404" pitchFamily="49" charset="0"/>
              </a:rPr>
              <a:t> amazon.com</a:t>
            </a:r>
            <a:r>
              <a:rPr lang="en-SK" sz="1600">
                <a:latin typeface="Courier New" panose="02070309020205020404" pitchFamily="49" charset="0"/>
                <a:cs typeface="Courier New" panose="02070309020205020404" pitchFamily="49" charset="0"/>
              </a:rPr>
              <a:t>"; endswith; sid:6; rev:1;)</a:t>
            </a:r>
          </a:p>
          <a:p>
            <a:r>
              <a:rPr lang="en-SK" sz="1600" b="1">
                <a:latin typeface="Courier New" panose="02070309020205020404" pitchFamily="49" charset="0"/>
                <a:cs typeface="Courier New" panose="02070309020205020404" pitchFamily="49" charset="0"/>
              </a:rPr>
              <a:t>pass</a:t>
            </a:r>
            <a:r>
              <a:rPr lang="en-SK" sz="1600">
                <a:latin typeface="Courier New" panose="02070309020205020404" pitchFamily="49" charset="0"/>
                <a:cs typeface="Courier New" panose="02070309020205020404" pitchFamily="49" charset="0"/>
              </a:rPr>
              <a:t> http </a:t>
            </a:r>
            <a:r>
              <a:rPr lang="en-GB" sz="1600">
                <a:latin typeface="Courier New" panose="02070309020205020404" pitchFamily="49" charset="0"/>
                <a:cs typeface="Courier New" panose="02070309020205020404" pitchFamily="49" charset="0"/>
              </a:rPr>
              <a:t>any </a:t>
            </a:r>
            <a:r>
              <a:rPr lang="en-SK" sz="1600">
                <a:latin typeface="Courier New" panose="02070309020205020404" pitchFamily="49" charset="0"/>
                <a:cs typeface="Courier New" panose="02070309020205020404" pitchFamily="49" charset="0"/>
              </a:rPr>
              <a:t>any -&gt; </a:t>
            </a:r>
            <a:r>
              <a:rPr lang="en-GB" sz="1600">
                <a:latin typeface="Courier New" panose="02070309020205020404" pitchFamily="49" charset="0"/>
                <a:cs typeface="Courier New" panose="02070309020205020404" pitchFamily="49" charset="0"/>
              </a:rPr>
              <a:t>any </a:t>
            </a:r>
            <a:r>
              <a:rPr lang="en-SK" sz="1600">
                <a:latin typeface="Courier New" panose="02070309020205020404" pitchFamily="49" charset="0"/>
                <a:cs typeface="Courier New" panose="02070309020205020404" pitchFamily="49" charset="0"/>
              </a:rPr>
              <a:t>any (http.host; content:"</a:t>
            </a:r>
            <a:r>
              <a:rPr lang="en-GB" sz="1600" b="1">
                <a:latin typeface="Courier New" panose="02070309020205020404" pitchFamily="49" charset="0"/>
                <a:cs typeface="Courier New" panose="02070309020205020404" pitchFamily="49" charset="0"/>
              </a:rPr>
              <a:t> amazon.com </a:t>
            </a:r>
            <a:r>
              <a:rPr lang="en-SK" sz="1600">
                <a:latin typeface="Courier New" panose="02070309020205020404" pitchFamily="49" charset="0"/>
                <a:cs typeface="Courier New" panose="02070309020205020404" pitchFamily="49" charset="0"/>
              </a:rPr>
              <a:t>"; endswith; sid:5; rev:1;)</a:t>
            </a:r>
          </a:p>
          <a:p>
            <a:endParaRPr lang="en-SK" sz="16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SK" sz="1600" b="1">
                <a:latin typeface="Courier New" panose="02070309020205020404" pitchFamily="49" charset="0"/>
                <a:cs typeface="Courier New" panose="02070309020205020404" pitchFamily="49" charset="0"/>
              </a:rPr>
              <a:t>pass</a:t>
            </a:r>
            <a:r>
              <a:rPr lang="en-SK" sz="1600">
                <a:latin typeface="Courier New" panose="02070309020205020404" pitchFamily="49" charset="0"/>
                <a:cs typeface="Courier New" panose="02070309020205020404" pitchFamily="49" charset="0"/>
              </a:rPr>
              <a:t> tls </a:t>
            </a:r>
            <a:r>
              <a:rPr lang="en-GB" sz="1600">
                <a:latin typeface="Courier New" panose="02070309020205020404" pitchFamily="49" charset="0"/>
                <a:cs typeface="Courier New" panose="02070309020205020404" pitchFamily="49" charset="0"/>
              </a:rPr>
              <a:t>any </a:t>
            </a:r>
            <a:r>
              <a:rPr lang="en-SK" sz="1600">
                <a:latin typeface="Courier New" panose="02070309020205020404" pitchFamily="49" charset="0"/>
                <a:cs typeface="Courier New" panose="02070309020205020404" pitchFamily="49" charset="0"/>
              </a:rPr>
              <a:t>any -&gt; </a:t>
            </a:r>
            <a:r>
              <a:rPr lang="en-GB" sz="1600">
                <a:latin typeface="Courier New" panose="02070309020205020404" pitchFamily="49" charset="0"/>
                <a:cs typeface="Courier New" panose="02070309020205020404" pitchFamily="49" charset="0"/>
              </a:rPr>
              <a:t>any </a:t>
            </a:r>
            <a:r>
              <a:rPr lang="en-SK" sz="1600">
                <a:latin typeface="Courier New" panose="02070309020205020404" pitchFamily="49" charset="0"/>
                <a:cs typeface="Courier New" panose="02070309020205020404" pitchFamily="49" charset="0"/>
              </a:rPr>
              <a:t>any (tls.sni; content:"</a:t>
            </a:r>
            <a:r>
              <a:rPr lang="en-GB" sz="1600" b="1">
                <a:latin typeface="Courier New" panose="02070309020205020404" pitchFamily="49" charset="0"/>
                <a:cs typeface="Courier New" panose="02070309020205020404" pitchFamily="49" charset="0"/>
              </a:rPr>
              <a:t> google.com </a:t>
            </a:r>
            <a:r>
              <a:rPr lang="en-SK" sz="1600">
                <a:latin typeface="Courier New" panose="02070309020205020404" pitchFamily="49" charset="0"/>
                <a:cs typeface="Courier New" panose="02070309020205020404" pitchFamily="49" charset="0"/>
              </a:rPr>
              <a:t>"; endswith; sid:7; rev:1;)</a:t>
            </a:r>
          </a:p>
          <a:p>
            <a:r>
              <a:rPr lang="en-SK" sz="1600" b="1">
                <a:latin typeface="Courier New" panose="02070309020205020404" pitchFamily="49" charset="0"/>
                <a:cs typeface="Courier New" panose="02070309020205020404" pitchFamily="49" charset="0"/>
              </a:rPr>
              <a:t>pass</a:t>
            </a:r>
            <a:r>
              <a:rPr lang="en-SK" sz="1600">
                <a:latin typeface="Courier New" panose="02070309020205020404" pitchFamily="49" charset="0"/>
                <a:cs typeface="Courier New" panose="02070309020205020404" pitchFamily="49" charset="0"/>
              </a:rPr>
              <a:t> http </a:t>
            </a:r>
            <a:r>
              <a:rPr lang="en-GB" sz="1600">
                <a:latin typeface="Courier New" panose="02070309020205020404" pitchFamily="49" charset="0"/>
                <a:cs typeface="Courier New" panose="02070309020205020404" pitchFamily="49" charset="0"/>
              </a:rPr>
              <a:t>any </a:t>
            </a:r>
            <a:r>
              <a:rPr lang="en-SK" sz="1600">
                <a:latin typeface="Courier New" panose="02070309020205020404" pitchFamily="49" charset="0"/>
                <a:cs typeface="Courier New" panose="02070309020205020404" pitchFamily="49" charset="0"/>
              </a:rPr>
              <a:t>any -&gt; </a:t>
            </a:r>
            <a:r>
              <a:rPr lang="en-GB" sz="1600">
                <a:latin typeface="Courier New" panose="02070309020205020404" pitchFamily="49" charset="0"/>
                <a:cs typeface="Courier New" panose="02070309020205020404" pitchFamily="49" charset="0"/>
              </a:rPr>
              <a:t>any </a:t>
            </a:r>
            <a:r>
              <a:rPr lang="en-SK" sz="1600">
                <a:latin typeface="Courier New" panose="02070309020205020404" pitchFamily="49" charset="0"/>
                <a:cs typeface="Courier New" panose="02070309020205020404" pitchFamily="49" charset="0"/>
              </a:rPr>
              <a:t>any (http.host; content:"</a:t>
            </a:r>
            <a:r>
              <a:rPr lang="en-GB" sz="1600" b="1">
                <a:latin typeface="Courier New" panose="02070309020205020404" pitchFamily="49" charset="0"/>
                <a:cs typeface="Courier New" panose="02070309020205020404" pitchFamily="49" charset="0"/>
              </a:rPr>
              <a:t> google.com </a:t>
            </a:r>
            <a:r>
              <a:rPr lang="en-SK" sz="1600">
                <a:latin typeface="Courier New" panose="02070309020205020404" pitchFamily="49" charset="0"/>
                <a:cs typeface="Courier New" panose="02070309020205020404" pitchFamily="49" charset="0"/>
              </a:rPr>
              <a:t>"; endswith; sid:8; rev:1;)</a:t>
            </a:r>
          </a:p>
          <a:p>
            <a:endParaRPr lang="en-SK" sz="16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SK" sz="1600" b="1">
                <a:latin typeface="Courier New" panose="02070309020205020404" pitchFamily="49" charset="0"/>
                <a:cs typeface="Courier New" panose="02070309020205020404" pitchFamily="49" charset="0"/>
              </a:rPr>
              <a:t>pass</a:t>
            </a:r>
            <a:r>
              <a:rPr lang="en-SK" sz="1600">
                <a:latin typeface="Courier New" panose="02070309020205020404" pitchFamily="49" charset="0"/>
                <a:cs typeface="Courier New" panose="02070309020205020404" pitchFamily="49" charset="0"/>
              </a:rPr>
              <a:t> tls </a:t>
            </a:r>
            <a:r>
              <a:rPr lang="en-GB" sz="1600">
                <a:latin typeface="Courier New" panose="02070309020205020404" pitchFamily="49" charset="0"/>
                <a:cs typeface="Courier New" panose="02070309020205020404" pitchFamily="49" charset="0"/>
              </a:rPr>
              <a:t>any </a:t>
            </a:r>
            <a:r>
              <a:rPr lang="en-SK" sz="1600">
                <a:latin typeface="Courier New" panose="02070309020205020404" pitchFamily="49" charset="0"/>
                <a:cs typeface="Courier New" panose="02070309020205020404" pitchFamily="49" charset="0"/>
              </a:rPr>
              <a:t>any -&gt; </a:t>
            </a:r>
            <a:r>
              <a:rPr lang="en-GB" sz="1600">
                <a:latin typeface="Courier New" panose="02070309020205020404" pitchFamily="49" charset="0"/>
                <a:cs typeface="Courier New" panose="02070309020205020404" pitchFamily="49" charset="0"/>
              </a:rPr>
              <a:t>any </a:t>
            </a:r>
            <a:r>
              <a:rPr lang="en-SK" sz="1600">
                <a:latin typeface="Courier New" panose="02070309020205020404" pitchFamily="49" charset="0"/>
                <a:cs typeface="Courier New" panose="02070309020205020404" pitchFamily="49" charset="0"/>
              </a:rPr>
              <a:t>any (tls.sni; content:"</a:t>
            </a:r>
            <a:r>
              <a:rPr lang="en-GB" sz="1600" b="1">
                <a:latin typeface="Courier New" panose="02070309020205020404" pitchFamily="49" charset="0"/>
                <a:cs typeface="Courier New" panose="02070309020205020404" pitchFamily="49" charset="0"/>
              </a:rPr>
              <a:t>github.com</a:t>
            </a:r>
            <a:r>
              <a:rPr lang="en-SK" sz="1600">
                <a:latin typeface="Courier New" panose="02070309020205020404" pitchFamily="49" charset="0"/>
                <a:cs typeface="Courier New" panose="02070309020205020404" pitchFamily="49" charset="0"/>
              </a:rPr>
              <a:t>"; endswith; sid:9; rev:1;)</a:t>
            </a:r>
          </a:p>
          <a:p>
            <a:r>
              <a:rPr lang="en-SK" sz="1600" b="1">
                <a:latin typeface="Courier New" panose="02070309020205020404" pitchFamily="49" charset="0"/>
                <a:cs typeface="Courier New" panose="02070309020205020404" pitchFamily="49" charset="0"/>
              </a:rPr>
              <a:t>pass</a:t>
            </a:r>
            <a:r>
              <a:rPr lang="en-SK" sz="1600">
                <a:latin typeface="Courier New" panose="02070309020205020404" pitchFamily="49" charset="0"/>
                <a:cs typeface="Courier New" panose="02070309020205020404" pitchFamily="49" charset="0"/>
              </a:rPr>
              <a:t> http </a:t>
            </a:r>
            <a:r>
              <a:rPr lang="en-GB" sz="1600">
                <a:latin typeface="Courier New" panose="02070309020205020404" pitchFamily="49" charset="0"/>
                <a:cs typeface="Courier New" panose="02070309020205020404" pitchFamily="49" charset="0"/>
              </a:rPr>
              <a:t>any </a:t>
            </a:r>
            <a:r>
              <a:rPr lang="en-SK" sz="1600">
                <a:latin typeface="Courier New" panose="02070309020205020404" pitchFamily="49" charset="0"/>
                <a:cs typeface="Courier New" panose="02070309020205020404" pitchFamily="49" charset="0"/>
              </a:rPr>
              <a:t>any -&gt; </a:t>
            </a:r>
            <a:r>
              <a:rPr lang="en-GB" sz="1600">
                <a:latin typeface="Courier New" panose="02070309020205020404" pitchFamily="49" charset="0"/>
                <a:cs typeface="Courier New" panose="02070309020205020404" pitchFamily="49" charset="0"/>
              </a:rPr>
              <a:t>any </a:t>
            </a:r>
            <a:r>
              <a:rPr lang="en-SK" sz="1600">
                <a:latin typeface="Courier New" panose="02070309020205020404" pitchFamily="49" charset="0"/>
                <a:cs typeface="Courier New" panose="02070309020205020404" pitchFamily="49" charset="0"/>
              </a:rPr>
              <a:t>any (http.host; content:"</a:t>
            </a:r>
            <a:r>
              <a:rPr lang="en-GB" sz="1600" b="1">
                <a:latin typeface="Courier New" panose="02070309020205020404" pitchFamily="49" charset="0"/>
                <a:cs typeface="Courier New" panose="02070309020205020404" pitchFamily="49" charset="0"/>
              </a:rPr>
              <a:t> github.com </a:t>
            </a:r>
            <a:r>
              <a:rPr lang="en-SK" sz="1600">
                <a:latin typeface="Courier New" panose="02070309020205020404" pitchFamily="49" charset="0"/>
                <a:cs typeface="Courier New" panose="02070309020205020404" pitchFamily="49" charset="0"/>
              </a:rPr>
              <a:t>"; endswith; sid:10; rev:1;)</a:t>
            </a:r>
          </a:p>
          <a:p>
            <a:endParaRPr lang="en-SK" sz="16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SK" sz="1600" b="1">
                <a:latin typeface="Courier New" panose="02070309020205020404" pitchFamily="49" charset="0"/>
                <a:cs typeface="Courier New" panose="02070309020205020404" pitchFamily="49" charset="0"/>
              </a:rPr>
              <a:t>pass</a:t>
            </a:r>
            <a:r>
              <a:rPr lang="en-SK" sz="1600">
                <a:latin typeface="Courier New" panose="02070309020205020404" pitchFamily="49" charset="0"/>
                <a:cs typeface="Courier New" panose="02070309020205020404" pitchFamily="49" charset="0"/>
              </a:rPr>
              <a:t> tls </a:t>
            </a:r>
            <a:r>
              <a:rPr lang="en-GB" sz="1600">
                <a:latin typeface="Courier New" panose="02070309020205020404" pitchFamily="49" charset="0"/>
                <a:cs typeface="Courier New" panose="02070309020205020404" pitchFamily="49" charset="0"/>
              </a:rPr>
              <a:t>any </a:t>
            </a:r>
            <a:r>
              <a:rPr lang="en-SK" sz="1600">
                <a:latin typeface="Courier New" panose="02070309020205020404" pitchFamily="49" charset="0"/>
                <a:cs typeface="Courier New" panose="02070309020205020404" pitchFamily="49" charset="0"/>
              </a:rPr>
              <a:t>any -&gt; </a:t>
            </a:r>
            <a:r>
              <a:rPr lang="en-GB" sz="1600">
                <a:latin typeface="Courier New" panose="02070309020205020404" pitchFamily="49" charset="0"/>
                <a:cs typeface="Courier New" panose="02070309020205020404" pitchFamily="49" charset="0"/>
              </a:rPr>
              <a:t>any </a:t>
            </a:r>
            <a:r>
              <a:rPr lang="en-SK" sz="1600">
                <a:latin typeface="Courier New" panose="02070309020205020404" pitchFamily="49" charset="0"/>
                <a:cs typeface="Courier New" panose="02070309020205020404" pitchFamily="49" charset="0"/>
              </a:rPr>
              <a:t>any (tls.sni; content:”</a:t>
            </a:r>
            <a:r>
              <a:rPr lang="en-GB" sz="1600" b="1">
                <a:latin typeface="Courier New" panose="02070309020205020404" pitchFamily="49" charset="0"/>
                <a:cs typeface="Courier New" panose="02070309020205020404" pitchFamily="49" charset="0"/>
              </a:rPr>
              <a:t>nhl.com</a:t>
            </a:r>
            <a:r>
              <a:rPr lang="en-SK" sz="1600">
                <a:latin typeface="Courier New" panose="02070309020205020404" pitchFamily="49" charset="0"/>
                <a:cs typeface="Courier New" panose="02070309020205020404" pitchFamily="49" charset="0"/>
              </a:rPr>
              <a:t>"; endswith; sid:11; rev:1;)</a:t>
            </a:r>
          </a:p>
          <a:p>
            <a:r>
              <a:rPr lang="en-SK" sz="1600" b="1">
                <a:latin typeface="Courier New" panose="02070309020205020404" pitchFamily="49" charset="0"/>
                <a:cs typeface="Courier New" panose="02070309020205020404" pitchFamily="49" charset="0"/>
              </a:rPr>
              <a:t>pass</a:t>
            </a:r>
            <a:r>
              <a:rPr lang="en-SK" sz="1600">
                <a:latin typeface="Courier New" panose="02070309020205020404" pitchFamily="49" charset="0"/>
                <a:cs typeface="Courier New" panose="02070309020205020404" pitchFamily="49" charset="0"/>
              </a:rPr>
              <a:t> http </a:t>
            </a:r>
            <a:r>
              <a:rPr lang="en-GB" sz="1600">
                <a:latin typeface="Courier New" panose="02070309020205020404" pitchFamily="49" charset="0"/>
                <a:cs typeface="Courier New" panose="02070309020205020404" pitchFamily="49" charset="0"/>
              </a:rPr>
              <a:t>any </a:t>
            </a:r>
            <a:r>
              <a:rPr lang="en-SK" sz="1600">
                <a:latin typeface="Courier New" panose="02070309020205020404" pitchFamily="49" charset="0"/>
                <a:cs typeface="Courier New" panose="02070309020205020404" pitchFamily="49" charset="0"/>
              </a:rPr>
              <a:t>any -&gt; </a:t>
            </a:r>
            <a:r>
              <a:rPr lang="en-GB" sz="1600">
                <a:latin typeface="Courier New" panose="02070309020205020404" pitchFamily="49" charset="0"/>
                <a:cs typeface="Courier New" panose="02070309020205020404" pitchFamily="49" charset="0"/>
              </a:rPr>
              <a:t>any </a:t>
            </a:r>
            <a:r>
              <a:rPr lang="en-SK" sz="1600">
                <a:latin typeface="Courier New" panose="02070309020205020404" pitchFamily="49" charset="0"/>
                <a:cs typeface="Courier New" panose="02070309020205020404" pitchFamily="49" charset="0"/>
              </a:rPr>
              <a:t>any (http.host; content:"</a:t>
            </a:r>
            <a:r>
              <a:rPr lang="en-GB" sz="1600" b="1">
                <a:latin typeface="Courier New" panose="02070309020205020404" pitchFamily="49" charset="0"/>
                <a:cs typeface="Courier New" panose="02070309020205020404" pitchFamily="49" charset="0"/>
              </a:rPr>
              <a:t> nhl.com </a:t>
            </a:r>
            <a:r>
              <a:rPr lang="en-SK" sz="1600">
                <a:latin typeface="Courier New" panose="02070309020205020404" pitchFamily="49" charset="0"/>
                <a:cs typeface="Courier New" panose="02070309020205020404" pitchFamily="49" charset="0"/>
              </a:rPr>
              <a:t>"; endswith; sid:12; rev:1;)</a:t>
            </a:r>
          </a:p>
          <a:p>
            <a:endParaRPr lang="en-SK" sz="16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D4FA8A-B67A-9117-8B23-04C87E3B3736}"/>
              </a:ext>
            </a:extLst>
          </p:cNvPr>
          <p:cNvSpPr txBox="1"/>
          <p:nvPr/>
        </p:nvSpPr>
        <p:spPr>
          <a:xfrm>
            <a:off x="449943" y="620348"/>
            <a:ext cx="11887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alert</a:t>
            </a:r>
            <a:r>
              <a:rPr lang="en-GB" sz="1600">
                <a:latin typeface="Courier New" panose="02070309020205020404" pitchFamily="49" charset="0"/>
                <a:cs typeface="Courier New" panose="02070309020205020404" pitchFamily="49" charset="0"/>
              </a:rPr>
              <a:t> tls any any &lt;&gt; any any (msg:"pass all tls traffic from/to whitelisted IPs"; sid:2;) </a:t>
            </a:r>
          </a:p>
          <a:p>
            <a:r>
              <a:rPr lang="en-GB" sz="1600" b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alert</a:t>
            </a:r>
            <a:r>
              <a:rPr lang="en-GB" sz="1600">
                <a:latin typeface="Courier New" panose="02070309020205020404" pitchFamily="49" charset="0"/>
                <a:cs typeface="Courier New" panose="02070309020205020404" pitchFamily="49" charset="0"/>
              </a:rPr>
              <a:t> http any any &lt;&gt; any any (msg:"pass all http traffic from/to whitelisted IPs"; sid:4;)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7EE5BF-4E32-9A55-8B4B-35AEACD703D9}"/>
              </a:ext>
            </a:extLst>
          </p:cNvPr>
          <p:cNvSpPr txBox="1"/>
          <p:nvPr/>
        </p:nvSpPr>
        <p:spPr>
          <a:xfrm>
            <a:off x="377372" y="5446348"/>
            <a:ext cx="11887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reject</a:t>
            </a:r>
            <a:r>
              <a:rPr lang="en-GB" sz="1600">
                <a:latin typeface="Courier New" panose="02070309020205020404" pitchFamily="49" charset="0"/>
                <a:cs typeface="Courier New" panose="02070309020205020404" pitchFamily="49" charset="0"/>
              </a:rPr>
              <a:t> tcp any any -&gt; any any (flow:established; msg:"no pass or alert rule hit - sending TCP RST"; sid:5000; rev:1;)</a:t>
            </a:r>
          </a:p>
        </p:txBody>
      </p:sp>
    </p:spTree>
    <p:extLst>
      <p:ext uri="{BB962C8B-B14F-4D97-AF65-F5344CB8AC3E}">
        <p14:creationId xmlns:p14="http://schemas.microsoft.com/office/powerpoint/2010/main" val="416282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Simple background Stock Images - Search Stock Images on Everypixel">
            <a:extLst>
              <a:ext uri="{FF2B5EF4-FFF2-40B4-BE49-F238E27FC236}">
                <a16:creationId xmlns:a16="http://schemas.microsoft.com/office/drawing/2014/main" id="{FCC8CB45-5A2F-BA8B-6840-E98481299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879928-A044-5A1C-5A08-87543205B12E}"/>
              </a:ext>
            </a:extLst>
          </p:cNvPr>
          <p:cNvSpPr txBox="1"/>
          <p:nvPr/>
        </p:nvSpPr>
        <p:spPr>
          <a:xfrm>
            <a:off x="1159099" y="139091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44000" indent="-144000" algn="l"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</a:pPr>
            <a:endParaRPr lang="en-SK"/>
          </a:p>
        </p:txBody>
      </p:sp>
      <p:pic>
        <p:nvPicPr>
          <p:cNvPr id="1026" name="Picture 2" descr="Flight delay compensation – check your entitlement">
            <a:extLst>
              <a:ext uri="{FF2B5EF4-FFF2-40B4-BE49-F238E27FC236}">
                <a16:creationId xmlns:a16="http://schemas.microsoft.com/office/drawing/2014/main" id="{503C14A8-C7C7-AA8E-9528-6FC5C03E53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64" r="9537"/>
          <a:stretch/>
        </p:blipFill>
        <p:spPr bwMode="auto">
          <a:xfrm>
            <a:off x="5454869" y="0"/>
            <a:ext cx="67371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Untertitel 2">
            <a:extLst>
              <a:ext uri="{FF2B5EF4-FFF2-40B4-BE49-F238E27FC236}">
                <a16:creationId xmlns:a16="http://schemas.microsoft.com/office/drawing/2014/main" id="{C9AF65DF-C155-6779-B661-9BE7157C2A5D}"/>
              </a:ext>
            </a:extLst>
          </p:cNvPr>
          <p:cNvSpPr txBox="1">
            <a:spLocks/>
          </p:cNvSpPr>
          <p:nvPr/>
        </p:nvSpPr>
        <p:spPr bwMode="gray">
          <a:xfrm>
            <a:off x="0" y="6480000"/>
            <a:ext cx="12192000" cy="378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6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0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TeleNeo Office ExtraBold"/>
                <a:ea typeface="+mn-ea"/>
                <a:cs typeface="+mn-cs"/>
              </a:rPr>
              <a:t>More on network security | Michl Salanci | Deutsche Telekom Systems Solutions Slovakia | AWS Community Days Switzerland | 27. 6. 2024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98BC4FD-F376-3F2E-523F-EF9445D1DC6A}"/>
              </a:ext>
            </a:extLst>
          </p:cNvPr>
          <p:cNvSpPr txBox="1">
            <a:spLocks/>
          </p:cNvSpPr>
          <p:nvPr/>
        </p:nvSpPr>
        <p:spPr bwMode="gray">
          <a:xfrm>
            <a:off x="485776" y="337643"/>
            <a:ext cx="4565195" cy="61178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/>
              <a:t>Fun with logging #2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E5B092-7EB9-2EB6-CCD2-798C36DEBAE0}"/>
              </a:ext>
            </a:extLst>
          </p:cNvPr>
          <p:cNvSpPr txBox="1"/>
          <p:nvPr/>
        </p:nvSpPr>
        <p:spPr>
          <a:xfrm>
            <a:off x="315310" y="1229897"/>
            <a:ext cx="4872585" cy="1143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sk-SK" sz="2400" b="1" dirty="0">
                <a:solidFill>
                  <a:schemeClr val="tx2"/>
                </a:solidFill>
                <a:latin typeface="Amazon Ember Display" pitchFamily="34"/>
                <a:ea typeface="Amazon Ember Display" pitchFamily="1"/>
                <a:cs typeface="Amazon Ember Display" pitchFamily="34"/>
              </a:rPr>
              <a:t>Logging delay between NFW and CloudWatch</a:t>
            </a:r>
            <a:endParaRPr lang="sk-SK" sz="2400" b="1" i="0" u="none" strike="noStrike" kern="1200" spc="0" dirty="0">
              <a:ln>
                <a:noFill/>
              </a:ln>
              <a:solidFill>
                <a:schemeClr val="tx2"/>
              </a:solidFill>
              <a:latin typeface="Amazon Ember Display" pitchFamily="34"/>
              <a:ea typeface="Amazon Ember Display" pitchFamily="1"/>
              <a:cs typeface="Amazon Ember Display" pitchFamily="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399170-6C5F-8FAB-9CBC-2D7A628B40B3}"/>
              </a:ext>
            </a:extLst>
          </p:cNvPr>
          <p:cNvSpPr txBox="1"/>
          <p:nvPr/>
        </p:nvSpPr>
        <p:spPr>
          <a:xfrm>
            <a:off x="315309" y="3439344"/>
            <a:ext cx="4872585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sk-SK" sz="2400" b="1" dirty="0">
                <a:solidFill>
                  <a:schemeClr val="tx2"/>
                </a:solidFill>
                <a:latin typeface="Amazon Ember Display" pitchFamily="34"/>
                <a:ea typeface="Amazon Ember Display" pitchFamily="1"/>
                <a:cs typeface="Amazon Ember Display" pitchFamily="34"/>
              </a:rPr>
              <a:t>Usually 3-5 minutes</a:t>
            </a:r>
            <a:endParaRPr lang="sk-SK" sz="2400" b="1" i="0" u="none" strike="noStrike" kern="1200" spc="0" dirty="0">
              <a:ln>
                <a:noFill/>
              </a:ln>
              <a:solidFill>
                <a:schemeClr val="tx2"/>
              </a:solidFill>
              <a:latin typeface="Amazon Ember Display" pitchFamily="34"/>
              <a:ea typeface="Amazon Ember Display" pitchFamily="1"/>
              <a:cs typeface="Amazon Ember Display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40943096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Simple background Stock Images - Search Stock Images on Everypixel">
            <a:extLst>
              <a:ext uri="{FF2B5EF4-FFF2-40B4-BE49-F238E27FC236}">
                <a16:creationId xmlns:a16="http://schemas.microsoft.com/office/drawing/2014/main" id="{E6E0976C-ABC5-6152-7158-F7FBC6D88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Untertitel 2">
            <a:extLst>
              <a:ext uri="{FF2B5EF4-FFF2-40B4-BE49-F238E27FC236}">
                <a16:creationId xmlns:a16="http://schemas.microsoft.com/office/drawing/2014/main" id="{A8320D16-A1AA-48EA-560E-DD28746F191F}"/>
              </a:ext>
            </a:extLst>
          </p:cNvPr>
          <p:cNvSpPr txBox="1">
            <a:spLocks/>
          </p:cNvSpPr>
          <p:nvPr/>
        </p:nvSpPr>
        <p:spPr bwMode="gray">
          <a:xfrm>
            <a:off x="0" y="6480000"/>
            <a:ext cx="12192000" cy="378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6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0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TeleNeo Office ExtraBold"/>
                <a:ea typeface="+mn-ea"/>
                <a:cs typeface="+mn-cs"/>
              </a:rPr>
              <a:t>More on network security | Michl Salanci | Deutsche Telekom Systems Solutions Slovakia | AWS Community Days Switzerland | 27. 6. 2024</a:t>
            </a:r>
          </a:p>
        </p:txBody>
      </p:sp>
      <p:sp>
        <p:nvSpPr>
          <p:cNvPr id="39" name="Rectangle 29">
            <a:extLst>
              <a:ext uri="{FF2B5EF4-FFF2-40B4-BE49-F238E27FC236}">
                <a16:creationId xmlns:a16="http://schemas.microsoft.com/office/drawing/2014/main" id="{F647F805-09D8-3B25-2E26-67F9C607E0C6}"/>
              </a:ext>
            </a:extLst>
          </p:cNvPr>
          <p:cNvSpPr/>
          <p:nvPr/>
        </p:nvSpPr>
        <p:spPr>
          <a:xfrm>
            <a:off x="3716384" y="2852919"/>
            <a:ext cx="4582633" cy="366743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15840">
            <a:solidFill>
              <a:srgbClr val="8C4FFF"/>
            </a:solidFill>
            <a:prstDash val="solid"/>
            <a:miter/>
          </a:ln>
        </p:spPr>
        <p:txBody>
          <a:bodyPr vert="horz" wrap="square" lIns="502920" tIns="91440" rIns="90000" bIns="45000" anchor="t" anchorCtr="0" compatLnSpc="0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sk-SK" sz="1000" dirty="0" err="1">
                <a:solidFill>
                  <a:srgbClr val="FFFFFF"/>
                </a:solidFill>
                <a:latin typeface="Arial" pitchFamily="34"/>
                <a:ea typeface="Microsoft YaHei" pitchFamily="2"/>
                <a:cs typeface="Arial" pitchFamily="34"/>
              </a:rPr>
              <a:t>O</a:t>
            </a:r>
            <a:r>
              <a:rPr lang="sk-SK" sz="1000" b="0" i="0" u="none" strike="noStrike" kern="1200" spc="0" dirty="0" err="1">
                <a:ln>
                  <a:noFill/>
                </a:ln>
                <a:solidFill>
                  <a:srgbClr val="FFFFFF"/>
                </a:solidFill>
                <a:latin typeface="Arial" pitchFamily="34"/>
                <a:ea typeface="Microsoft YaHei" pitchFamily="2"/>
                <a:cs typeface="Arial" pitchFamily="34"/>
              </a:rPr>
              <a:t>utbound</a:t>
            </a:r>
            <a:r>
              <a:rPr lang="sk-SK" sz="1000" b="0" i="0" u="none" strike="noStrike" kern="1200" spc="0" dirty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Microsoft YaHei" pitchFamily="2"/>
                <a:cs typeface="Arial" pitchFamily="34"/>
              </a:rPr>
              <a:t> VPC</a:t>
            </a:r>
          </a:p>
        </p:txBody>
      </p:sp>
      <p:pic>
        <p:nvPicPr>
          <p:cNvPr id="40" name="Graphic 30">
            <a:extLst>
              <a:ext uri="{FF2B5EF4-FFF2-40B4-BE49-F238E27FC236}">
                <a16:creationId xmlns:a16="http://schemas.microsoft.com/office/drawing/2014/main" id="{4BD2F226-BBD0-7DC8-2504-9B9D608EC23B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716384" y="2862279"/>
            <a:ext cx="427680" cy="451079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Rectangle 19">
            <a:extLst>
              <a:ext uri="{FF2B5EF4-FFF2-40B4-BE49-F238E27FC236}">
                <a16:creationId xmlns:a16="http://schemas.microsoft.com/office/drawing/2014/main" id="{8A4DF523-0B1B-ED16-0EBE-05DF89FFC119}"/>
              </a:ext>
            </a:extLst>
          </p:cNvPr>
          <p:cNvSpPr/>
          <p:nvPr/>
        </p:nvSpPr>
        <p:spPr>
          <a:xfrm>
            <a:off x="4258308" y="3036285"/>
            <a:ext cx="3797586" cy="197828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15840">
            <a:solidFill>
              <a:srgbClr val="FF0000"/>
            </a:solidFill>
            <a:custDash>
              <a:ds d="400000" sp="100000"/>
            </a:custDash>
            <a:miter/>
          </a:ln>
        </p:spPr>
        <p:txBody>
          <a:bodyPr vert="horz" wrap="square" lIns="502920" tIns="91440" rIns="90000" bIns="45720" anchor="t" anchorCtr="0" compatLnSpc="0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sk-SK" sz="1000" b="0" i="0" u="none" strike="noStrike" kern="1200" spc="0" dirty="0">
              <a:ln>
                <a:noFill/>
              </a:ln>
              <a:solidFill>
                <a:srgbClr val="FFFFFF"/>
              </a:solidFill>
              <a:latin typeface="Arial" pitchFamily="34"/>
              <a:ea typeface="Microsoft YaHei" pitchFamily="2"/>
              <a:cs typeface="Arial" pitchFamily="34"/>
            </a:endParaRPr>
          </a:p>
        </p:txBody>
      </p:sp>
      <p:pic>
        <p:nvPicPr>
          <p:cNvPr id="44" name="Graphic 20">
            <a:extLst>
              <a:ext uri="{FF2B5EF4-FFF2-40B4-BE49-F238E27FC236}">
                <a16:creationId xmlns:a16="http://schemas.microsoft.com/office/drawing/2014/main" id="{AFEB174E-01A8-6277-6BE8-5452CF8A29A9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4258308" y="3031255"/>
            <a:ext cx="380520" cy="380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Picture 11">
            <a:extLst>
              <a:ext uri="{FF2B5EF4-FFF2-40B4-BE49-F238E27FC236}">
                <a16:creationId xmlns:a16="http://schemas.microsoft.com/office/drawing/2014/main" id="{88439782-E777-A924-8AF8-6665EC296214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4243932" y="5259662"/>
            <a:ext cx="982568" cy="982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Picture 12">
            <a:extLst>
              <a:ext uri="{FF2B5EF4-FFF2-40B4-BE49-F238E27FC236}">
                <a16:creationId xmlns:a16="http://schemas.microsoft.com/office/drawing/2014/main" id="{5D511EB9-524A-2F75-BC25-DC0805C7E87F}"/>
              </a:ext>
            </a:extLst>
          </p:cNvPr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4751871" y="3438273"/>
            <a:ext cx="982568" cy="982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43A25627-B023-AE44-7FA7-21B5CA202D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08875" y="4004717"/>
            <a:ext cx="593172" cy="56385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6" name="Picture 33">
            <a:extLst>
              <a:ext uri="{FF2B5EF4-FFF2-40B4-BE49-F238E27FC236}">
                <a16:creationId xmlns:a16="http://schemas.microsoft.com/office/drawing/2014/main" id="{CBD99C77-EE21-B88D-762B-87A28240A92B}"/>
              </a:ext>
            </a:extLst>
          </p:cNvPr>
          <p:cNvPicPr>
            <a:picLocks/>
          </p:cNvPicPr>
          <p:nvPr/>
        </p:nvPicPr>
        <p:blipFill>
          <a:blip r:embed="rId9">
            <a:lum/>
            <a:alphaModFix/>
          </a:blip>
          <a:srcRect/>
          <a:stretch>
            <a:fillRect/>
          </a:stretch>
        </p:blipFill>
        <p:spPr>
          <a:xfrm>
            <a:off x="5329658" y="3372248"/>
            <a:ext cx="551605" cy="5318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2" name="Picture 61" descr="(none)">
            <a:extLst>
              <a:ext uri="{FF2B5EF4-FFF2-40B4-BE49-F238E27FC236}">
                <a16:creationId xmlns:a16="http://schemas.microsoft.com/office/drawing/2014/main" id="{321D95BC-FA9A-3D1E-8B48-EFBE6A531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936" y="3405236"/>
            <a:ext cx="1015605" cy="1015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Straight Connector 18">
            <a:extLst>
              <a:ext uri="{FF2B5EF4-FFF2-40B4-BE49-F238E27FC236}">
                <a16:creationId xmlns:a16="http://schemas.microsoft.com/office/drawing/2014/main" id="{C7C64738-119B-2C3D-1C81-B784087AA6B2}"/>
              </a:ext>
            </a:extLst>
          </p:cNvPr>
          <p:cNvSpPr/>
          <p:nvPr/>
        </p:nvSpPr>
        <p:spPr>
          <a:xfrm flipV="1">
            <a:off x="5233244" y="5784870"/>
            <a:ext cx="1747334" cy="0"/>
          </a:xfrm>
          <a:prstGeom prst="line">
            <a:avLst/>
          </a:prstGeom>
          <a:noFill/>
          <a:ln w="15840">
            <a:solidFill>
              <a:srgbClr val="BFBFBF"/>
            </a:solidFill>
            <a:prstDash val="solid"/>
            <a:miter/>
          </a:ln>
        </p:spPr>
        <p:txBody>
          <a:bodyPr vert="horz" wrap="square" lIns="90000" tIns="45000" rIns="90000" bIns="45000" anchor="ctr" anchorCtr="1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67" name="Straight Connector 18">
            <a:extLst>
              <a:ext uri="{FF2B5EF4-FFF2-40B4-BE49-F238E27FC236}">
                <a16:creationId xmlns:a16="http://schemas.microsoft.com/office/drawing/2014/main" id="{7214E511-51BF-E2C8-FEEA-7C8DCF770E37}"/>
              </a:ext>
            </a:extLst>
          </p:cNvPr>
          <p:cNvSpPr/>
          <p:nvPr/>
        </p:nvSpPr>
        <p:spPr>
          <a:xfrm flipH="1">
            <a:off x="6980577" y="4590341"/>
            <a:ext cx="0" cy="1194529"/>
          </a:xfrm>
          <a:prstGeom prst="line">
            <a:avLst/>
          </a:prstGeom>
          <a:noFill/>
          <a:ln w="15840">
            <a:solidFill>
              <a:srgbClr val="BFBFBF"/>
            </a:solidFill>
            <a:prstDash val="solid"/>
            <a:miter/>
          </a:ln>
        </p:spPr>
        <p:txBody>
          <a:bodyPr vert="horz" wrap="square" lIns="90000" tIns="45000" rIns="90000" bIns="45000" anchor="ctr" anchorCtr="1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9F251D8-0C02-D911-A963-2D0FAA09E5A5}"/>
              </a:ext>
            </a:extLst>
          </p:cNvPr>
          <p:cNvSpPr txBox="1"/>
          <p:nvPr/>
        </p:nvSpPr>
        <p:spPr>
          <a:xfrm>
            <a:off x="8633681" y="3703287"/>
            <a:ext cx="458263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SK" sz="2400" b="1" dirty="0">
                <a:solidFill>
                  <a:schemeClr val="tx2"/>
                </a:solidFill>
              </a:rPr>
              <a:t> Suricata ruleset update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7D07B8-7D38-9DC4-2735-B49BC8D27669}"/>
              </a:ext>
            </a:extLst>
          </p:cNvPr>
          <p:cNvSpPr txBox="1"/>
          <p:nvPr/>
        </p:nvSpPr>
        <p:spPr>
          <a:xfrm>
            <a:off x="588665" y="3518621"/>
            <a:ext cx="366641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 b="1" dirty="0">
                <a:solidFill>
                  <a:schemeClr val="tx2"/>
                </a:solidFill>
              </a:rPr>
              <a:t>Whitelist entry updated</a:t>
            </a:r>
            <a:endParaRPr lang="en-SK" sz="2400" b="1" dirty="0">
              <a:solidFill>
                <a:schemeClr val="tx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756024-8EC2-F764-BD5B-2927A88E0016}"/>
              </a:ext>
            </a:extLst>
          </p:cNvPr>
          <p:cNvSpPr txBox="1"/>
          <p:nvPr/>
        </p:nvSpPr>
        <p:spPr>
          <a:xfrm>
            <a:off x="591891" y="4089578"/>
            <a:ext cx="366641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 b="1" dirty="0">
                <a:solidFill>
                  <a:schemeClr val="tx2"/>
                </a:solidFill>
              </a:rPr>
              <a:t>New container deployed</a:t>
            </a:r>
            <a:endParaRPr lang="en-SK" sz="2400" b="1" dirty="0">
              <a:solidFill>
                <a:schemeClr val="tx2"/>
              </a:solidFill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C14ADC34-7396-B35F-8C2B-422ACB0B8C51}"/>
              </a:ext>
            </a:extLst>
          </p:cNvPr>
          <p:cNvSpPr txBox="1">
            <a:spLocks/>
          </p:cNvSpPr>
          <p:nvPr/>
        </p:nvSpPr>
        <p:spPr bwMode="gray">
          <a:xfrm>
            <a:off x="485776" y="337643"/>
            <a:ext cx="11128155" cy="61178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/>
              <a:t>Automatic deploymend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7A4205-E9CB-9451-4BAB-432259CAC98E}"/>
              </a:ext>
            </a:extLst>
          </p:cNvPr>
          <p:cNvSpPr txBox="1"/>
          <p:nvPr/>
        </p:nvSpPr>
        <p:spPr>
          <a:xfrm>
            <a:off x="205331" y="870629"/>
            <a:ext cx="366641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b="1" dirty="0">
                <a:solidFill>
                  <a:schemeClr val="tx2"/>
                </a:solidFill>
              </a:rPr>
              <a:t>Merge request by customer</a:t>
            </a:r>
            <a:endParaRPr lang="en-SK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9715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2" grpId="0"/>
      <p:bldP spid="3" grpId="0"/>
      <p:bldP spid="5" grpId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imple background Stock Images - Search Stock Images on Everypixel">
            <a:extLst>
              <a:ext uri="{FF2B5EF4-FFF2-40B4-BE49-F238E27FC236}">
                <a16:creationId xmlns:a16="http://schemas.microsoft.com/office/drawing/2014/main" id="{30DFB5F0-A426-6BCB-E819-D740FB2A2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A118B7B-D649-D5D7-6E77-85BDCE1CA5FD}"/>
              </a:ext>
            </a:extLst>
          </p:cNvPr>
          <p:cNvSpPr/>
          <p:nvPr/>
        </p:nvSpPr>
        <p:spPr>
          <a:xfrm>
            <a:off x="5734220" y="193269"/>
            <a:ext cx="5158409" cy="4964450"/>
          </a:xfrm>
          <a:prstGeom prst="rect">
            <a:avLst/>
          </a:prstGeom>
          <a:noFill/>
          <a:ln w="15875">
            <a:solidFill>
              <a:srgbClr val="8C4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2920" tIns="9144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Outbound VPC – 192.168.0.0/16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A8C364E-C12E-D2C7-93C8-3C7CE90436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734220" y="204410"/>
            <a:ext cx="427949" cy="451463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42062A7A-1BC4-6410-5F92-12F3FA654A3C}"/>
              </a:ext>
            </a:extLst>
          </p:cNvPr>
          <p:cNvSpPr/>
          <p:nvPr/>
        </p:nvSpPr>
        <p:spPr>
          <a:xfrm>
            <a:off x="10534981" y="148586"/>
            <a:ext cx="464356" cy="4994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1B90C70-A858-23E3-FCA7-09581ED72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 bwMode="auto">
          <a:xfrm>
            <a:off x="10542949" y="106278"/>
            <a:ext cx="513539" cy="541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BE3BC694-1396-178C-E1FB-00E67477AA2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7203216" y="786782"/>
            <a:ext cx="381000" cy="381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477F0A4-7EA3-8E85-774B-620D9E866DBE}"/>
              </a:ext>
            </a:extLst>
          </p:cNvPr>
          <p:cNvSpPr/>
          <p:nvPr/>
        </p:nvSpPr>
        <p:spPr>
          <a:xfrm>
            <a:off x="7203216" y="786781"/>
            <a:ext cx="2583854" cy="1259989"/>
          </a:xfrm>
          <a:prstGeom prst="rect">
            <a:avLst/>
          </a:prstGeom>
          <a:noFill/>
          <a:ln w="15875" cmpd="sng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2920" tIns="91440" bIns="4572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subnet – 192.168.1.0/24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465C7DD-CD1E-8997-5DD8-C2C3C6A8E010}"/>
              </a:ext>
            </a:extLst>
          </p:cNvPr>
          <p:cNvSpPr/>
          <p:nvPr/>
        </p:nvSpPr>
        <p:spPr>
          <a:xfrm>
            <a:off x="7204872" y="3702257"/>
            <a:ext cx="2580353" cy="1259989"/>
          </a:xfrm>
          <a:prstGeom prst="rect">
            <a:avLst/>
          </a:prstGeom>
          <a:noFill/>
          <a:ln w="15875" cmpd="sng">
            <a:solidFill>
              <a:srgbClr val="7AA11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2920" tIns="91440" bIns="4572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 subnet – 192.168.3.0/24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7D56AF2-3FF9-865F-6670-09CB34C77F86}"/>
              </a:ext>
            </a:extLst>
          </p:cNvPr>
          <p:cNvSpPr/>
          <p:nvPr/>
        </p:nvSpPr>
        <p:spPr>
          <a:xfrm>
            <a:off x="7203216" y="2244519"/>
            <a:ext cx="2583853" cy="1259989"/>
          </a:xfrm>
          <a:prstGeom prst="rect">
            <a:avLst/>
          </a:prstGeom>
          <a:noFill/>
          <a:ln w="15875" cmpd="sng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2920" tIns="91440" bIns="4572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Inspection subnet – 192.168.2.0/24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3B63F3A-D9E1-D31A-521F-795E4D0BF1D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7203216" y="2244518"/>
            <a:ext cx="381000" cy="3810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FF6DD7EF-8DC6-1954-7155-6BB28456D80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7203216" y="3702256"/>
            <a:ext cx="381000" cy="381000"/>
          </a:xfrm>
          <a:prstGeom prst="rect">
            <a:avLst/>
          </a:prstGeom>
        </p:spPr>
      </p:pic>
      <p:pic>
        <p:nvPicPr>
          <p:cNvPr id="13" name="Picture 12" descr="(none)">
            <a:extLst>
              <a:ext uri="{FF2B5EF4-FFF2-40B4-BE49-F238E27FC236}">
                <a16:creationId xmlns:a16="http://schemas.microsoft.com/office/drawing/2014/main" id="{31BF881E-D637-2A85-FB46-D3068700E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439" y="2840245"/>
            <a:ext cx="508000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4" descr="(none)">
            <a:extLst>
              <a:ext uri="{FF2B5EF4-FFF2-40B4-BE49-F238E27FC236}">
                <a16:creationId xmlns:a16="http://schemas.microsoft.com/office/drawing/2014/main" id="{E05052A2-C136-7A06-E996-B3B31FD58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1731" y="1206113"/>
            <a:ext cx="537232" cy="53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4975710-643A-F248-BA92-A0407F054FB2}"/>
              </a:ext>
            </a:extLst>
          </p:cNvPr>
          <p:cNvSpPr/>
          <p:nvPr/>
        </p:nvSpPr>
        <p:spPr>
          <a:xfrm>
            <a:off x="702334" y="205626"/>
            <a:ext cx="2830876" cy="4964450"/>
          </a:xfrm>
          <a:prstGeom prst="rect">
            <a:avLst/>
          </a:prstGeom>
          <a:noFill/>
          <a:ln w="15875">
            <a:solidFill>
              <a:srgbClr val="8C4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2920" tIns="9144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 VPC 10.0.0.0/16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19A2F6D6-2E72-3EFB-15C4-936D5A8C3F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702334" y="225483"/>
            <a:ext cx="427949" cy="45146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432DD5CC-DD77-0CF7-5C93-0F72B3A84931}"/>
              </a:ext>
            </a:extLst>
          </p:cNvPr>
          <p:cNvSpPr/>
          <p:nvPr/>
        </p:nvSpPr>
        <p:spPr>
          <a:xfrm>
            <a:off x="1173118" y="2256876"/>
            <a:ext cx="2181207" cy="1259989"/>
          </a:xfrm>
          <a:prstGeom prst="rect">
            <a:avLst/>
          </a:prstGeom>
          <a:noFill/>
          <a:ln w="15875" cmpd="sng">
            <a:solidFill>
              <a:srgbClr val="92D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2920" tIns="91440" bIns="4572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 subnet 1 – 10.0.1.0/24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6A2AD20F-B274-39A5-9762-81D57D0F77B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1173119" y="2256875"/>
            <a:ext cx="381000" cy="381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B22F5ED-A875-02EE-4B12-97D149791209}"/>
              </a:ext>
            </a:extLst>
          </p:cNvPr>
          <p:cNvSpPr/>
          <p:nvPr/>
        </p:nvSpPr>
        <p:spPr>
          <a:xfrm>
            <a:off x="1174775" y="3714614"/>
            <a:ext cx="2155953" cy="1259989"/>
          </a:xfrm>
          <a:prstGeom prst="rect">
            <a:avLst/>
          </a:prstGeom>
          <a:noFill/>
          <a:ln w="15875" cmpd="sng">
            <a:solidFill>
              <a:srgbClr val="7AA11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2920" tIns="91440" bIns="4572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 subnet 2 – 10.0.2.0/24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1170983D-8911-71D4-9EF1-331331DB6A2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1173119" y="3714613"/>
            <a:ext cx="381000" cy="381000"/>
          </a:xfrm>
          <a:prstGeom prst="rect">
            <a:avLst/>
          </a:prstGeom>
        </p:spPr>
      </p:pic>
      <p:pic>
        <p:nvPicPr>
          <p:cNvPr id="21" name="Picture 5" descr="(none)">
            <a:extLst>
              <a:ext uri="{FF2B5EF4-FFF2-40B4-BE49-F238E27FC236}">
                <a16:creationId xmlns:a16="http://schemas.microsoft.com/office/drawing/2014/main" id="{4814ED8A-1D30-270B-6604-8C47FDD7A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302" y="4266492"/>
            <a:ext cx="537232" cy="53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3" descr="(none)">
            <a:extLst>
              <a:ext uri="{FF2B5EF4-FFF2-40B4-BE49-F238E27FC236}">
                <a16:creationId xmlns:a16="http://schemas.microsoft.com/office/drawing/2014/main" id="{60AC3287-4816-F339-563D-000B679E1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255" y="4652465"/>
            <a:ext cx="508000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Freeform 22">
            <a:extLst>
              <a:ext uri="{FF2B5EF4-FFF2-40B4-BE49-F238E27FC236}">
                <a16:creationId xmlns:a16="http://schemas.microsoft.com/office/drawing/2014/main" id="{F09673D6-B199-4286-B753-F252FA34C5DE}"/>
              </a:ext>
            </a:extLst>
          </p:cNvPr>
          <p:cNvSpPr/>
          <p:nvPr/>
        </p:nvSpPr>
        <p:spPr>
          <a:xfrm flipH="1" flipV="1">
            <a:off x="2696224" y="5019416"/>
            <a:ext cx="1880592" cy="310484"/>
          </a:xfrm>
          <a:custGeom>
            <a:avLst/>
            <a:gdLst>
              <a:gd name="connsiteX0" fmla="*/ 1371600 w 1371600"/>
              <a:gd name="connsiteY0" fmla="*/ 711200 h 711200"/>
              <a:gd name="connsiteX1" fmla="*/ 1371600 w 1371600"/>
              <a:gd name="connsiteY1" fmla="*/ 0 h 711200"/>
              <a:gd name="connsiteX2" fmla="*/ 0 w 1371600"/>
              <a:gd name="connsiteY2" fmla="*/ 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71600" h="711200">
                <a:moveTo>
                  <a:pt x="1371600" y="711200"/>
                </a:moveTo>
                <a:lnTo>
                  <a:pt x="1371600" y="0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9BA7B6"/>
            </a:solidFill>
            <a:headEnd type="none" w="med" len="sm"/>
            <a:tailEnd type="none"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A089D45-B436-8AE6-7196-63A73D7C3087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050063" y="2687293"/>
            <a:ext cx="508000" cy="508000"/>
          </a:xfrm>
          <a:prstGeom prst="rect">
            <a:avLst/>
          </a:prstGeom>
        </p:spPr>
      </p:pic>
      <p:pic>
        <p:nvPicPr>
          <p:cNvPr id="25" name="Picture 24" descr="A blue cloud with black background&#10;&#10;Description automatically generated">
            <a:extLst>
              <a:ext uri="{FF2B5EF4-FFF2-40B4-BE49-F238E27FC236}">
                <a16:creationId xmlns:a16="http://schemas.microsoft.com/office/drawing/2014/main" id="{E6A35E9D-2EC3-74D6-977E-5E6FFD2DDC8F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930953" y="923007"/>
            <a:ext cx="1219200" cy="86360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FD3A0C6-0C22-64C8-DCD0-4F23AD14DED2}"/>
              </a:ext>
            </a:extLst>
          </p:cNvPr>
          <p:cNvCxnSpPr>
            <a:cxnSpLocks/>
          </p:cNvCxnSpPr>
          <p:nvPr/>
        </p:nvCxnSpPr>
        <p:spPr>
          <a:xfrm flipH="1">
            <a:off x="11585777" y="1614033"/>
            <a:ext cx="9506" cy="1375368"/>
          </a:xfrm>
          <a:prstGeom prst="line">
            <a:avLst/>
          </a:prstGeom>
          <a:ln w="158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E5FFC7E-53AB-FA57-4A95-7923C4163564}"/>
              </a:ext>
            </a:extLst>
          </p:cNvPr>
          <p:cNvGrpSpPr>
            <a:grpSpLocks noChangeAspect="1"/>
          </p:cNvGrpSpPr>
          <p:nvPr/>
        </p:nvGrpSpPr>
        <p:grpSpPr>
          <a:xfrm>
            <a:off x="11094190" y="2976445"/>
            <a:ext cx="905281" cy="590997"/>
            <a:chOff x="9429162" y="2432393"/>
            <a:chExt cx="1915664" cy="1250610"/>
          </a:xfrm>
        </p:grpSpPr>
        <p:pic>
          <p:nvPicPr>
            <p:cNvPr id="28" name="Picture 15" descr="(none)">
              <a:extLst>
                <a:ext uri="{FF2B5EF4-FFF2-40B4-BE49-F238E27FC236}">
                  <a16:creationId xmlns:a16="http://schemas.microsoft.com/office/drawing/2014/main" id="{B0DDFEC5-EB43-7D35-EE32-81BC01E3FD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92443" y="2432393"/>
              <a:ext cx="508000" cy="50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8" descr="A group of colorful boxes&#10;&#10;Description automatically generated">
              <a:extLst>
                <a:ext uri="{FF2B5EF4-FFF2-40B4-BE49-F238E27FC236}">
                  <a16:creationId xmlns:a16="http://schemas.microsoft.com/office/drawing/2014/main" id="{9E42B935-0E7A-8E59-5252-FC94D589C7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9429166" y="2489462"/>
              <a:ext cx="885600" cy="885600"/>
            </a:xfrm>
            <a:prstGeom prst="rect">
              <a:avLst/>
            </a:prstGeom>
          </p:spPr>
        </p:pic>
        <p:pic>
          <p:nvPicPr>
            <p:cNvPr id="30" name="Picture 29" descr="A computer server with many round colored buttons&#10;&#10;Description automatically generated">
              <a:extLst>
                <a:ext uri="{FF2B5EF4-FFF2-40B4-BE49-F238E27FC236}">
                  <a16:creationId xmlns:a16="http://schemas.microsoft.com/office/drawing/2014/main" id="{B3F523D8-D0DA-272E-ABFC-2AD48ED8ED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10147424" y="2485598"/>
              <a:ext cx="1197402" cy="1197402"/>
            </a:xfrm>
            <a:prstGeom prst="rect">
              <a:avLst/>
            </a:prstGeom>
          </p:spPr>
        </p:pic>
      </p:grp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DC6D619-21D3-D10D-0722-817630D1E3F7}"/>
              </a:ext>
            </a:extLst>
          </p:cNvPr>
          <p:cNvCxnSpPr>
            <a:cxnSpLocks/>
          </p:cNvCxnSpPr>
          <p:nvPr/>
        </p:nvCxnSpPr>
        <p:spPr>
          <a:xfrm>
            <a:off x="11024047" y="377156"/>
            <a:ext cx="585118" cy="0"/>
          </a:xfrm>
          <a:prstGeom prst="line">
            <a:avLst/>
          </a:prstGeom>
          <a:ln w="158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15" descr="(none)">
            <a:extLst>
              <a:ext uri="{FF2B5EF4-FFF2-40B4-BE49-F238E27FC236}">
                <a16:creationId xmlns:a16="http://schemas.microsoft.com/office/drawing/2014/main" id="{0AC6C30B-E32F-770E-E32F-6C515FB14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918" y="2852602"/>
            <a:ext cx="508000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3" name="Table 46">
            <a:extLst>
              <a:ext uri="{FF2B5EF4-FFF2-40B4-BE49-F238E27FC236}">
                <a16:creationId xmlns:a16="http://schemas.microsoft.com/office/drawing/2014/main" id="{EF4E76DA-6642-72A2-D2B5-47B27E287946}"/>
              </a:ext>
            </a:extLst>
          </p:cNvPr>
          <p:cNvGraphicFramePr>
            <a:graphicFrameLocks noGrp="1"/>
          </p:cNvGraphicFramePr>
          <p:nvPr/>
        </p:nvGraphicFramePr>
        <p:xfrm>
          <a:off x="5439121" y="809003"/>
          <a:ext cx="1873910" cy="97536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220617">
                  <a:extLst>
                    <a:ext uri="{9D8B030D-6E8A-4147-A177-3AD203B41FA5}">
                      <a16:colId xmlns:a16="http://schemas.microsoft.com/office/drawing/2014/main" val="2182450816"/>
                    </a:ext>
                  </a:extLst>
                </a:gridCol>
                <a:gridCol w="653293">
                  <a:extLst>
                    <a:ext uri="{9D8B030D-6E8A-4147-A177-3AD203B41FA5}">
                      <a16:colId xmlns:a16="http://schemas.microsoft.com/office/drawing/2014/main" val="368665906"/>
                    </a:ext>
                  </a:extLst>
                </a:gridCol>
              </a:tblGrid>
              <a:tr h="127535">
                <a:tc gridSpan="2">
                  <a:txBody>
                    <a:bodyPr/>
                    <a:lstStyle/>
                    <a:p>
                      <a:pPr algn="ctr"/>
                      <a:r>
                        <a:rPr lang="en-SK" sz="1000" dirty="0"/>
                        <a:t>Public subnet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K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6773826"/>
                  </a:ext>
                </a:extLst>
              </a:tr>
              <a:tr h="123917">
                <a:tc>
                  <a:txBody>
                    <a:bodyPr/>
                    <a:lstStyle/>
                    <a:p>
                      <a:r>
                        <a:rPr lang="en-SK" sz="1000" dirty="0"/>
                        <a:t>192.168.0.0/16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L</a:t>
                      </a:r>
                      <a:r>
                        <a:rPr lang="en-SK" sz="1000" dirty="0"/>
                        <a:t>ocal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47538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K" sz="1000" dirty="0"/>
                        <a:t>10.0.0.0/16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K" sz="1000" dirty="0"/>
                        <a:t>NFW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389269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SK" sz="1000" dirty="0"/>
                        <a:t>0.0.0.0/0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K" sz="1000" dirty="0"/>
                        <a:t>IGW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1623460"/>
                  </a:ext>
                </a:extLst>
              </a:tr>
            </a:tbl>
          </a:graphicData>
        </a:graphic>
      </p:graphicFrame>
      <p:graphicFrame>
        <p:nvGraphicFramePr>
          <p:cNvPr id="34" name="Table 46">
            <a:extLst>
              <a:ext uri="{FF2B5EF4-FFF2-40B4-BE49-F238E27FC236}">
                <a16:creationId xmlns:a16="http://schemas.microsoft.com/office/drawing/2014/main" id="{1CC47699-9B28-4524-CD70-47FE025EB503}"/>
              </a:ext>
            </a:extLst>
          </p:cNvPr>
          <p:cNvGraphicFramePr>
            <a:graphicFrameLocks noGrp="1"/>
          </p:cNvGraphicFramePr>
          <p:nvPr/>
        </p:nvGraphicFramePr>
        <p:xfrm>
          <a:off x="5448771" y="2216946"/>
          <a:ext cx="1862787" cy="97536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171805">
                  <a:extLst>
                    <a:ext uri="{9D8B030D-6E8A-4147-A177-3AD203B41FA5}">
                      <a16:colId xmlns:a16="http://schemas.microsoft.com/office/drawing/2014/main" val="2182450816"/>
                    </a:ext>
                  </a:extLst>
                </a:gridCol>
                <a:gridCol w="690982">
                  <a:extLst>
                    <a:ext uri="{9D8B030D-6E8A-4147-A177-3AD203B41FA5}">
                      <a16:colId xmlns:a16="http://schemas.microsoft.com/office/drawing/2014/main" val="368665906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en-SK" sz="1000" dirty="0"/>
                        <a:t>Inspection subnet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K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677382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SK" sz="1000" dirty="0"/>
                        <a:t>192.168.0.0/16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L</a:t>
                      </a:r>
                      <a:r>
                        <a:rPr lang="en-SK" sz="1000" dirty="0"/>
                        <a:t>ocal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47538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K" sz="1000" dirty="0"/>
                        <a:t>10.0.0.0/16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K" sz="1000" dirty="0"/>
                        <a:t>TGW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214082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SK" sz="1000" dirty="0"/>
                        <a:t>0.0.0.0/0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K" sz="1000" dirty="0"/>
                        <a:t>NATGW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5270960"/>
                  </a:ext>
                </a:extLst>
              </a:tr>
            </a:tbl>
          </a:graphicData>
        </a:graphic>
      </p:graphicFrame>
      <p:graphicFrame>
        <p:nvGraphicFramePr>
          <p:cNvPr id="35" name="Table 46">
            <a:extLst>
              <a:ext uri="{FF2B5EF4-FFF2-40B4-BE49-F238E27FC236}">
                <a16:creationId xmlns:a16="http://schemas.microsoft.com/office/drawing/2014/main" id="{BB06AB1A-D622-B3C3-DFC4-23D824AEA9CA}"/>
              </a:ext>
            </a:extLst>
          </p:cNvPr>
          <p:cNvGraphicFramePr>
            <a:graphicFrameLocks noGrp="1"/>
          </p:cNvGraphicFramePr>
          <p:nvPr/>
        </p:nvGraphicFramePr>
        <p:xfrm>
          <a:off x="5439089" y="3702256"/>
          <a:ext cx="1834512" cy="73152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154018">
                  <a:extLst>
                    <a:ext uri="{9D8B030D-6E8A-4147-A177-3AD203B41FA5}">
                      <a16:colId xmlns:a16="http://schemas.microsoft.com/office/drawing/2014/main" val="2182450816"/>
                    </a:ext>
                  </a:extLst>
                </a:gridCol>
                <a:gridCol w="680494">
                  <a:extLst>
                    <a:ext uri="{9D8B030D-6E8A-4147-A177-3AD203B41FA5}">
                      <a16:colId xmlns:a16="http://schemas.microsoft.com/office/drawing/2014/main" val="368665906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en-SK" sz="1000" dirty="0"/>
                        <a:t>Private subnet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K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677382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SK" sz="1000" dirty="0"/>
                        <a:t>192.168.0.0/16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L</a:t>
                      </a:r>
                      <a:r>
                        <a:rPr lang="en-SK" sz="1000" dirty="0"/>
                        <a:t>ocal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475383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SK" sz="1000" dirty="0"/>
                        <a:t>0.0.0.0/0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K" sz="1000" dirty="0"/>
                        <a:t>NFW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6405770"/>
                  </a:ext>
                </a:extLst>
              </a:tr>
            </a:tbl>
          </a:graphicData>
        </a:graphic>
      </p:graphicFrame>
      <p:pic>
        <p:nvPicPr>
          <p:cNvPr id="36" name="Picture 5" descr="(none)">
            <a:extLst>
              <a:ext uri="{FF2B5EF4-FFF2-40B4-BE49-F238E27FC236}">
                <a16:creationId xmlns:a16="http://schemas.microsoft.com/office/drawing/2014/main" id="{60AF9E62-8003-3439-24D7-150791557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114" y="4281108"/>
            <a:ext cx="508000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7" name="Table 46">
            <a:extLst>
              <a:ext uri="{FF2B5EF4-FFF2-40B4-BE49-F238E27FC236}">
                <a16:creationId xmlns:a16="http://schemas.microsoft.com/office/drawing/2014/main" id="{F4606644-146C-E5CC-2846-F2C35EFCC3A3}"/>
              </a:ext>
            </a:extLst>
          </p:cNvPr>
          <p:cNvGraphicFramePr>
            <a:graphicFrameLocks noGrp="1"/>
          </p:cNvGraphicFramePr>
          <p:nvPr/>
        </p:nvGraphicFramePr>
        <p:xfrm>
          <a:off x="2995678" y="5426158"/>
          <a:ext cx="3405107" cy="97536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348987">
                  <a:extLst>
                    <a:ext uri="{9D8B030D-6E8A-4147-A177-3AD203B41FA5}">
                      <a16:colId xmlns:a16="http://schemas.microsoft.com/office/drawing/2014/main" val="2182450816"/>
                    </a:ext>
                  </a:extLst>
                </a:gridCol>
                <a:gridCol w="2056120">
                  <a:extLst>
                    <a:ext uri="{9D8B030D-6E8A-4147-A177-3AD203B41FA5}">
                      <a16:colId xmlns:a16="http://schemas.microsoft.com/office/drawing/2014/main" val="368665906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en-SK" sz="1000" dirty="0"/>
                        <a:t>Transity Gateway RT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K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677382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SK" sz="1000" dirty="0"/>
                        <a:t>10.0.0.0/16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C</a:t>
                      </a:r>
                      <a:r>
                        <a:rPr lang="en-SK" sz="1000" dirty="0"/>
                        <a:t>lient VPC TGW attachment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475383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SK" sz="1000" dirty="0"/>
                        <a:t>192.168.0.0/16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n w="0"/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Outbound VPC </a:t>
                      </a:r>
                      <a:r>
                        <a:rPr lang="en-SK" sz="1000" dirty="0">
                          <a:solidFill>
                            <a:schemeClr val="bg1"/>
                          </a:solidFill>
                        </a:rPr>
                        <a:t>TGW attachment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738453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SK" sz="1000" dirty="0"/>
                        <a:t>0.0.0.0/0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n w="0"/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Outbound VPC </a:t>
                      </a:r>
                      <a:r>
                        <a:rPr lang="en-SK" sz="1000" dirty="0"/>
                        <a:t>TGW attachment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7226101"/>
                  </a:ext>
                </a:extLst>
              </a:tr>
            </a:tbl>
          </a:graphicData>
        </a:graphic>
      </p:graphicFrame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D02451B-BAEE-2FB1-828C-50EFACCA5186}"/>
              </a:ext>
            </a:extLst>
          </p:cNvPr>
          <p:cNvCxnSpPr>
            <a:cxnSpLocks/>
          </p:cNvCxnSpPr>
          <p:nvPr/>
        </p:nvCxnSpPr>
        <p:spPr>
          <a:xfrm>
            <a:off x="11599659" y="377156"/>
            <a:ext cx="0" cy="750025"/>
          </a:xfrm>
          <a:prstGeom prst="line">
            <a:avLst/>
          </a:prstGeom>
          <a:ln w="158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B3185982-52B6-6F2B-830A-1FECB3482ABB}"/>
              </a:ext>
            </a:extLst>
          </p:cNvPr>
          <p:cNvSpPr txBox="1"/>
          <p:nvPr/>
        </p:nvSpPr>
        <p:spPr>
          <a:xfrm>
            <a:off x="8185046" y="1700281"/>
            <a:ext cx="7906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192.168.1.20</a:t>
            </a:r>
          </a:p>
          <a:p>
            <a:pPr algn="ctr"/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3.48.29.55</a:t>
            </a:r>
            <a:endParaRPr lang="en-SK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55D335B-DAB2-B871-96F2-DD3EA58E3ED5}"/>
              </a:ext>
            </a:extLst>
          </p:cNvPr>
          <p:cNvSpPr txBox="1"/>
          <p:nvPr/>
        </p:nvSpPr>
        <p:spPr>
          <a:xfrm>
            <a:off x="7283138" y="3298440"/>
            <a:ext cx="79060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192.168.2.28</a:t>
            </a:r>
            <a:endParaRPr lang="en-SK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Picture 3" descr="(none)">
            <a:extLst>
              <a:ext uri="{FF2B5EF4-FFF2-40B4-BE49-F238E27FC236}">
                <a16:creationId xmlns:a16="http://schemas.microsoft.com/office/drawing/2014/main" id="{9FE3E3C3-9347-0C8F-0743-409808033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856" y="4042908"/>
            <a:ext cx="508000" cy="5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B46A41CA-FE0B-E532-1ABF-C3212B630FCE}"/>
              </a:ext>
            </a:extLst>
          </p:cNvPr>
          <p:cNvSpPr txBox="1"/>
          <p:nvPr/>
        </p:nvSpPr>
        <p:spPr>
          <a:xfrm>
            <a:off x="5734220" y="4567424"/>
            <a:ext cx="32688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internal-fwdproxynlb-1234567890-eu-central-1.elb.amazonaws.com</a:t>
            </a:r>
          </a:p>
          <a:p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192.168.3.10</a:t>
            </a:r>
            <a:endParaRPr lang="en-SK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C451CD8-6D51-DBE5-2AAD-6F70C2560FDC}"/>
              </a:ext>
            </a:extLst>
          </p:cNvPr>
          <p:cNvSpPr txBox="1"/>
          <p:nvPr/>
        </p:nvSpPr>
        <p:spPr>
          <a:xfrm>
            <a:off x="2388078" y="3347671"/>
            <a:ext cx="67518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10.0.1.130</a:t>
            </a:r>
            <a:endParaRPr lang="en-SK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4" name="Table 43">
            <a:extLst>
              <a:ext uri="{FF2B5EF4-FFF2-40B4-BE49-F238E27FC236}">
                <a16:creationId xmlns:a16="http://schemas.microsoft.com/office/drawing/2014/main" id="{65E04FE2-B512-D3BB-0D78-E6D8008A3E23}"/>
              </a:ext>
            </a:extLst>
          </p:cNvPr>
          <p:cNvGraphicFramePr>
            <a:graphicFrameLocks noGrp="1"/>
          </p:cNvGraphicFramePr>
          <p:nvPr/>
        </p:nvGraphicFramePr>
        <p:xfrm>
          <a:off x="1101939" y="1268672"/>
          <a:ext cx="1493275" cy="73152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960370">
                  <a:extLst>
                    <a:ext uri="{9D8B030D-6E8A-4147-A177-3AD203B41FA5}">
                      <a16:colId xmlns:a16="http://schemas.microsoft.com/office/drawing/2014/main" val="2182450816"/>
                    </a:ext>
                  </a:extLst>
                </a:gridCol>
                <a:gridCol w="532905">
                  <a:extLst>
                    <a:ext uri="{9D8B030D-6E8A-4147-A177-3AD203B41FA5}">
                      <a16:colId xmlns:a16="http://schemas.microsoft.com/office/drawing/2014/main" val="368665906"/>
                    </a:ext>
                  </a:extLst>
                </a:gridCol>
              </a:tblGrid>
              <a:tr h="139249">
                <a:tc gridSpan="2">
                  <a:txBody>
                    <a:bodyPr/>
                    <a:lstStyle/>
                    <a:p>
                      <a:pPr algn="ctr"/>
                      <a:r>
                        <a:rPr lang="en-SK" sz="1000" dirty="0"/>
                        <a:t>VPC main RT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K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677382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SK" sz="1000" dirty="0"/>
                        <a:t>10.0.0.0/16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L</a:t>
                      </a:r>
                      <a:r>
                        <a:rPr lang="en-SK" sz="1000" dirty="0"/>
                        <a:t>ocal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475383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SK" sz="1000" dirty="0"/>
                        <a:t>0.0.0.0/0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K" sz="1000" dirty="0"/>
                        <a:t>TGW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6450994"/>
                  </a:ext>
                </a:extLst>
              </a:tr>
            </a:tbl>
          </a:graphicData>
        </a:graphic>
      </p:graphicFrame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0983A8D-633E-EB45-356B-CAD8F4973C5D}"/>
              </a:ext>
            </a:extLst>
          </p:cNvPr>
          <p:cNvCxnSpPr>
            <a:cxnSpLocks/>
          </p:cNvCxnSpPr>
          <p:nvPr/>
        </p:nvCxnSpPr>
        <p:spPr>
          <a:xfrm>
            <a:off x="4740675" y="5220490"/>
            <a:ext cx="1" cy="101088"/>
          </a:xfrm>
          <a:prstGeom prst="line">
            <a:avLst/>
          </a:prstGeom>
          <a:ln w="158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1CF3837-23F2-DC87-2FC8-D25640F9F63F}"/>
              </a:ext>
            </a:extLst>
          </p:cNvPr>
          <p:cNvCxnSpPr>
            <a:cxnSpLocks/>
          </p:cNvCxnSpPr>
          <p:nvPr/>
        </p:nvCxnSpPr>
        <p:spPr>
          <a:xfrm>
            <a:off x="4576816" y="5220490"/>
            <a:ext cx="0" cy="101087"/>
          </a:xfrm>
          <a:prstGeom prst="line">
            <a:avLst/>
          </a:prstGeom>
          <a:ln w="158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6" descr="(none)">
            <a:extLst>
              <a:ext uri="{FF2B5EF4-FFF2-40B4-BE49-F238E27FC236}">
                <a16:creationId xmlns:a16="http://schemas.microsoft.com/office/drawing/2014/main" id="{57B55316-1A9A-B6F0-6CB5-9C8EC4433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3287" y="2852602"/>
            <a:ext cx="508000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(none)">
            <a:extLst>
              <a:ext uri="{FF2B5EF4-FFF2-40B4-BE49-F238E27FC236}">
                <a16:creationId xmlns:a16="http://schemas.microsoft.com/office/drawing/2014/main" id="{8E3071B7-4A7A-7038-6D4C-AFDF35182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897" y="2828426"/>
            <a:ext cx="556351" cy="556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79F8F8FB-5243-0897-A6D7-12CA435E9DF0}"/>
              </a:ext>
            </a:extLst>
          </p:cNvPr>
          <p:cNvCxnSpPr>
            <a:cxnSpLocks/>
          </p:cNvCxnSpPr>
          <p:nvPr/>
        </p:nvCxnSpPr>
        <p:spPr>
          <a:xfrm>
            <a:off x="9596735" y="3106601"/>
            <a:ext cx="470543" cy="0"/>
          </a:xfrm>
          <a:prstGeom prst="line">
            <a:avLst/>
          </a:prstGeom>
          <a:ln w="158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Freeform 49">
            <a:extLst>
              <a:ext uri="{FF2B5EF4-FFF2-40B4-BE49-F238E27FC236}">
                <a16:creationId xmlns:a16="http://schemas.microsoft.com/office/drawing/2014/main" id="{3055590A-8C7A-A24B-9EC3-78FE8D395B10}"/>
              </a:ext>
            </a:extLst>
          </p:cNvPr>
          <p:cNvSpPr/>
          <p:nvPr/>
        </p:nvSpPr>
        <p:spPr>
          <a:xfrm rot="16200000" flipH="1" flipV="1">
            <a:off x="6855339" y="2904753"/>
            <a:ext cx="302161" cy="4531488"/>
          </a:xfrm>
          <a:custGeom>
            <a:avLst/>
            <a:gdLst>
              <a:gd name="connsiteX0" fmla="*/ 1371600 w 1371600"/>
              <a:gd name="connsiteY0" fmla="*/ 711200 h 711200"/>
              <a:gd name="connsiteX1" fmla="*/ 1371600 w 1371600"/>
              <a:gd name="connsiteY1" fmla="*/ 0 h 711200"/>
              <a:gd name="connsiteX2" fmla="*/ 0 w 1371600"/>
              <a:gd name="connsiteY2" fmla="*/ 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71600" h="711200">
                <a:moveTo>
                  <a:pt x="1371600" y="711200"/>
                </a:moveTo>
                <a:lnTo>
                  <a:pt x="1371600" y="0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9BA7B6"/>
            </a:solidFill>
            <a:headEnd type="none" w="med" len="sm"/>
            <a:tailEnd type="none"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B45CD08A-8605-656D-74DF-F0F6E5631203}"/>
              </a:ext>
            </a:extLst>
          </p:cNvPr>
          <p:cNvSpPr/>
          <p:nvPr/>
        </p:nvSpPr>
        <p:spPr>
          <a:xfrm>
            <a:off x="2677806" y="3070096"/>
            <a:ext cx="138223" cy="12290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3683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K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D34DEF9A-4AE2-3488-EA5C-983E8EE7A1FB}"/>
              </a:ext>
            </a:extLst>
          </p:cNvPr>
          <p:cNvSpPr/>
          <p:nvPr/>
        </p:nvSpPr>
        <p:spPr>
          <a:xfrm>
            <a:off x="4556179" y="4859345"/>
            <a:ext cx="138223" cy="12290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3683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K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A51FDC95-CF0E-DF47-8786-4883AF8F9BFA}"/>
              </a:ext>
            </a:extLst>
          </p:cNvPr>
          <p:cNvSpPr/>
          <p:nvPr/>
        </p:nvSpPr>
        <p:spPr>
          <a:xfrm>
            <a:off x="8511233" y="1515922"/>
            <a:ext cx="138223" cy="12290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3683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K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54D2074E-7249-14D6-2FC9-514EA10A73D6}"/>
              </a:ext>
            </a:extLst>
          </p:cNvPr>
          <p:cNvSpPr/>
          <p:nvPr/>
        </p:nvSpPr>
        <p:spPr>
          <a:xfrm>
            <a:off x="9221364" y="3041457"/>
            <a:ext cx="138223" cy="12290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3683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K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C66B416D-3E59-78A1-34B3-ADE37DB471A8}"/>
              </a:ext>
            </a:extLst>
          </p:cNvPr>
          <p:cNvSpPr/>
          <p:nvPr/>
        </p:nvSpPr>
        <p:spPr>
          <a:xfrm>
            <a:off x="10730606" y="308055"/>
            <a:ext cx="138223" cy="12290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3683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K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DBCF551-B616-B01A-95B8-1A47CAB23BAE}"/>
              </a:ext>
            </a:extLst>
          </p:cNvPr>
          <p:cNvSpPr/>
          <p:nvPr/>
        </p:nvSpPr>
        <p:spPr>
          <a:xfrm>
            <a:off x="11542232" y="3196308"/>
            <a:ext cx="138223" cy="12290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3683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K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C6B53B08-F2AD-1FD5-6F1A-0321D010AE23}"/>
              </a:ext>
            </a:extLst>
          </p:cNvPr>
          <p:cNvSpPr/>
          <p:nvPr/>
        </p:nvSpPr>
        <p:spPr>
          <a:xfrm>
            <a:off x="8511234" y="1350725"/>
            <a:ext cx="138223" cy="12290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3683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K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3BD4E84B-0840-36DC-87BD-86486169308F}"/>
              </a:ext>
            </a:extLst>
          </p:cNvPr>
          <p:cNvSpPr/>
          <p:nvPr/>
        </p:nvSpPr>
        <p:spPr>
          <a:xfrm>
            <a:off x="10567673" y="320956"/>
            <a:ext cx="138223" cy="12290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3683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K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06888E71-8855-EDC5-B222-BFB3857308B0}"/>
              </a:ext>
            </a:extLst>
          </p:cNvPr>
          <p:cNvSpPr/>
          <p:nvPr/>
        </p:nvSpPr>
        <p:spPr>
          <a:xfrm>
            <a:off x="9218355" y="4493811"/>
            <a:ext cx="138223" cy="12290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3683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K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569F2C06-8894-7100-A8FC-4A842E29A525}"/>
              </a:ext>
            </a:extLst>
          </p:cNvPr>
          <p:cNvSpPr/>
          <p:nvPr/>
        </p:nvSpPr>
        <p:spPr>
          <a:xfrm>
            <a:off x="2677805" y="4457089"/>
            <a:ext cx="138223" cy="12290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3683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K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B4C24429-4863-17A9-8A12-205A2E47BB32}"/>
              </a:ext>
            </a:extLst>
          </p:cNvPr>
          <p:cNvSpPr/>
          <p:nvPr/>
        </p:nvSpPr>
        <p:spPr>
          <a:xfrm>
            <a:off x="9212242" y="2878682"/>
            <a:ext cx="138223" cy="12290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3683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K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F979A2E2-61C8-E3BC-737D-5820DDAD9FEE}"/>
              </a:ext>
            </a:extLst>
          </p:cNvPr>
          <p:cNvSpPr/>
          <p:nvPr/>
        </p:nvSpPr>
        <p:spPr>
          <a:xfrm>
            <a:off x="4390377" y="4868180"/>
            <a:ext cx="138223" cy="12290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3683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K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FBD45C48-9C2C-7AD1-B976-28D5B1F4B69B}"/>
              </a:ext>
            </a:extLst>
          </p:cNvPr>
          <p:cNvSpPr/>
          <p:nvPr/>
        </p:nvSpPr>
        <p:spPr>
          <a:xfrm>
            <a:off x="9359777" y="3065726"/>
            <a:ext cx="138223" cy="12290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3683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K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3AE62104-9A5A-22D1-133A-53044123C176}"/>
              </a:ext>
            </a:extLst>
          </p:cNvPr>
          <p:cNvSpPr/>
          <p:nvPr/>
        </p:nvSpPr>
        <p:spPr>
          <a:xfrm>
            <a:off x="9212241" y="3209046"/>
            <a:ext cx="138223" cy="12290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3683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K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B3C97C21-FE56-D9AD-B072-B4EB825E0DF5}"/>
              </a:ext>
            </a:extLst>
          </p:cNvPr>
          <p:cNvGrpSpPr>
            <a:grpSpLocks noChangeAspect="1"/>
          </p:cNvGrpSpPr>
          <p:nvPr/>
        </p:nvGrpSpPr>
        <p:grpSpPr>
          <a:xfrm>
            <a:off x="10086769" y="2303193"/>
            <a:ext cx="564518" cy="508000"/>
            <a:chOff x="4019607" y="1746409"/>
            <a:chExt cx="1258245" cy="1132273"/>
          </a:xfrm>
        </p:grpSpPr>
        <p:pic>
          <p:nvPicPr>
            <p:cNvPr id="66" name="Graphic 65">
              <a:extLst>
                <a:ext uri="{FF2B5EF4-FFF2-40B4-BE49-F238E27FC236}">
                  <a16:creationId xmlns:a16="http://schemas.microsoft.com/office/drawing/2014/main" id="{46E8673D-DE77-BFAF-554F-8B06C3E7FE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4019607" y="2027782"/>
              <a:ext cx="850900" cy="850900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2AECA5C3-E6BB-D8B7-4A0C-940CA6A0F0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/>
            <a:stretch>
              <a:fillRect/>
            </a:stretch>
          </p:blipFill>
          <p:spPr>
            <a:xfrm>
              <a:off x="4820652" y="1746409"/>
              <a:ext cx="457200" cy="457200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EBB9C23B-6746-C2DA-2077-1FD0811D9796}"/>
              </a:ext>
            </a:extLst>
          </p:cNvPr>
          <p:cNvGrpSpPr>
            <a:grpSpLocks noChangeAspect="1"/>
          </p:cNvGrpSpPr>
          <p:nvPr/>
        </p:nvGrpSpPr>
        <p:grpSpPr>
          <a:xfrm>
            <a:off x="10103558" y="3270499"/>
            <a:ext cx="564518" cy="508000"/>
            <a:chOff x="4019607" y="1746409"/>
            <a:chExt cx="1258245" cy="1132273"/>
          </a:xfrm>
        </p:grpSpPr>
        <p:pic>
          <p:nvPicPr>
            <p:cNvPr id="69" name="Graphic 68">
              <a:extLst>
                <a:ext uri="{FF2B5EF4-FFF2-40B4-BE49-F238E27FC236}">
                  <a16:creationId xmlns:a16="http://schemas.microsoft.com/office/drawing/2014/main" id="{EF67DE7A-100C-E85C-6A3E-AD381838C2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4019607" y="2027782"/>
              <a:ext cx="850900" cy="850900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0478F09E-C3FA-05BE-8A6D-9F25A02AE1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/>
            <a:stretch>
              <a:fillRect/>
            </a:stretch>
          </p:blipFill>
          <p:spPr>
            <a:xfrm>
              <a:off x="4820652" y="1746409"/>
              <a:ext cx="457200" cy="457200"/>
            </a:xfrm>
            <a:prstGeom prst="rect">
              <a:avLst/>
            </a:prstGeom>
          </p:spPr>
        </p:pic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2AB81FC1-79F1-022B-82E6-3754B75B655E}"/>
              </a:ext>
            </a:extLst>
          </p:cNvPr>
          <p:cNvSpPr txBox="1"/>
          <p:nvPr/>
        </p:nvSpPr>
        <p:spPr>
          <a:xfrm>
            <a:off x="2376804" y="2624235"/>
            <a:ext cx="24929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SK" sz="1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url –I http://www.amazon.com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6D441929-CD60-0905-E56B-B527491C0558}"/>
              </a:ext>
            </a:extLst>
          </p:cNvPr>
          <p:cNvSpPr/>
          <p:nvPr/>
        </p:nvSpPr>
        <p:spPr>
          <a:xfrm>
            <a:off x="2995691" y="5642252"/>
            <a:ext cx="3405107" cy="30854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K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91CC0E1-ED88-9A94-A976-77DB8C747EF9}"/>
              </a:ext>
            </a:extLst>
          </p:cNvPr>
          <p:cNvSpPr/>
          <p:nvPr/>
        </p:nvSpPr>
        <p:spPr>
          <a:xfrm>
            <a:off x="1078512" y="1715549"/>
            <a:ext cx="1497540" cy="3435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K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6E95F8F5-0A0D-54CB-A730-340D81CC3185}"/>
              </a:ext>
            </a:extLst>
          </p:cNvPr>
          <p:cNvSpPr/>
          <p:nvPr/>
        </p:nvSpPr>
        <p:spPr>
          <a:xfrm>
            <a:off x="2995678" y="6129939"/>
            <a:ext cx="3405107" cy="30854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K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D9BEB92-5CAC-58F1-51C3-1EBC770CC7DC}"/>
              </a:ext>
            </a:extLst>
          </p:cNvPr>
          <p:cNvSpPr/>
          <p:nvPr/>
        </p:nvSpPr>
        <p:spPr>
          <a:xfrm>
            <a:off x="5448626" y="4172265"/>
            <a:ext cx="1815897" cy="3385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K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A49988C9-A5A0-ECFB-ED89-78A08DB79ADD}"/>
              </a:ext>
            </a:extLst>
          </p:cNvPr>
          <p:cNvSpPr/>
          <p:nvPr/>
        </p:nvSpPr>
        <p:spPr>
          <a:xfrm>
            <a:off x="5448771" y="2888461"/>
            <a:ext cx="1824830" cy="3461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K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86C5883-FD5F-62BD-4E5B-BF0049059322}"/>
              </a:ext>
            </a:extLst>
          </p:cNvPr>
          <p:cNvSpPr/>
          <p:nvPr/>
        </p:nvSpPr>
        <p:spPr>
          <a:xfrm>
            <a:off x="5448626" y="1469866"/>
            <a:ext cx="1834512" cy="3385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K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B078EC44-4656-2A0F-FB63-45CD81B217BA}"/>
              </a:ext>
            </a:extLst>
          </p:cNvPr>
          <p:cNvSpPr/>
          <p:nvPr/>
        </p:nvSpPr>
        <p:spPr>
          <a:xfrm>
            <a:off x="5448626" y="1250463"/>
            <a:ext cx="1834512" cy="2935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K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5080FF48-164F-8B56-5EE3-B5C2A075A1E9}"/>
              </a:ext>
            </a:extLst>
          </p:cNvPr>
          <p:cNvSpPr/>
          <p:nvPr/>
        </p:nvSpPr>
        <p:spPr>
          <a:xfrm>
            <a:off x="5442559" y="2671104"/>
            <a:ext cx="1834512" cy="2814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K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150D7BC3-BCB6-703E-A232-144306C96C33}"/>
              </a:ext>
            </a:extLst>
          </p:cNvPr>
          <p:cNvSpPr/>
          <p:nvPr/>
        </p:nvSpPr>
        <p:spPr>
          <a:xfrm>
            <a:off x="1082777" y="1491038"/>
            <a:ext cx="1493275" cy="2661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K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D81C6F5E-2E8D-056E-331E-1B47F23698C1}"/>
              </a:ext>
            </a:extLst>
          </p:cNvPr>
          <p:cNvSpPr txBox="1"/>
          <p:nvPr/>
        </p:nvSpPr>
        <p:spPr>
          <a:xfrm>
            <a:off x="3675179" y="133316"/>
            <a:ext cx="18739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SK" dirty="0">
                <a:solidFill>
                  <a:schemeClr val="tx2"/>
                </a:solidFill>
              </a:rPr>
              <a:t>Transparent proxy</a:t>
            </a:r>
          </a:p>
          <a:p>
            <a:pPr algn="ctr"/>
            <a:r>
              <a:rPr lang="en-SK" dirty="0">
                <a:solidFill>
                  <a:schemeClr val="tx2"/>
                </a:solidFill>
              </a:rPr>
              <a:t> network flow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30BF13C0-EA38-0FC9-6603-A1F6753D111C}"/>
              </a:ext>
            </a:extLst>
          </p:cNvPr>
          <p:cNvSpPr txBox="1"/>
          <p:nvPr/>
        </p:nvSpPr>
        <p:spPr>
          <a:xfrm>
            <a:off x="10999337" y="3579628"/>
            <a:ext cx="12522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K" sz="1000" dirty="0">
                <a:solidFill>
                  <a:srgbClr val="FF9A00"/>
                </a:solidFill>
              </a:rPr>
              <a:t>www.amazon.com</a:t>
            </a:r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014B9458-5F25-ADE2-BBAC-1C7F333CFA0F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7811209" y="2756139"/>
            <a:ext cx="241901" cy="233262"/>
          </a:xfrm>
          <a:prstGeom prst="rect">
            <a:avLst/>
          </a:prstGeom>
        </p:spPr>
      </p:pic>
      <p:sp>
        <p:nvSpPr>
          <p:cNvPr id="83" name="Untertitel 2">
            <a:extLst>
              <a:ext uri="{FF2B5EF4-FFF2-40B4-BE49-F238E27FC236}">
                <a16:creationId xmlns:a16="http://schemas.microsoft.com/office/drawing/2014/main" id="{D93F7FC6-200A-D2D7-EE3A-47FF6EBC6936}"/>
              </a:ext>
            </a:extLst>
          </p:cNvPr>
          <p:cNvSpPr txBox="1">
            <a:spLocks/>
          </p:cNvSpPr>
          <p:nvPr/>
        </p:nvSpPr>
        <p:spPr bwMode="gray">
          <a:xfrm>
            <a:off x="0" y="6480000"/>
            <a:ext cx="12192000" cy="378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6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0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TeleNeo Office ExtraBold"/>
                <a:ea typeface="+mn-ea"/>
                <a:cs typeface="+mn-cs"/>
              </a:rPr>
              <a:t>More on network security | Michl Salanci | Deutsche Telekom Systems Solutions Slovakia | AWS Community Days Switzerland | 27. 6. 2024</a:t>
            </a:r>
          </a:p>
        </p:txBody>
      </p:sp>
    </p:spTree>
    <p:extLst>
      <p:ext uri="{BB962C8B-B14F-4D97-AF65-F5344CB8AC3E}">
        <p14:creationId xmlns:p14="http://schemas.microsoft.com/office/powerpoint/2010/main" val="28676312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repeatCount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208 0.32477 L 0.1513 0.31968 L 0.15208 0.2801 " pathEditMode="relative" ptsTypes="AAAA">
                                      <p:cBhvr>
                                        <p:cTn id="17" dur="5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138 0 L 0.01315 0.06042 L 0.38255 0.06181 L 0.38112 -0.0331 " pathEditMode="relative" ptsTypes="AAAAA">
                                      <p:cBhvr>
                                        <p:cTn id="33" dur="5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500"/>
                            </p:stCondLst>
                            <p:childTnLst>
                              <p:par>
                                <p:cTn id="3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1000"/>
                            </p:stCondLst>
                            <p:childTnLst>
                              <p:par>
                                <p:cTn id="4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026 -0.06459 -0.00052 -0.12917 -0.00065 -0.19375 " pathEditMode="relative" ptsTypes="AA">
                                      <p:cBhvr>
                                        <p:cTn id="49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000"/>
                            </p:stCondLst>
                            <p:childTnLst>
                              <p:par>
                                <p:cTn id="51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500"/>
                            </p:stCondLst>
                            <p:childTnLst>
                              <p:par>
                                <p:cTn id="6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7213 0.00371 L 0.07213 -0.03078 L 0.10963 -0.03078 L 0.11107 0.03473 L 0.07357 0.03473 L 0.07357 0.00255 L 0.01445 0.00255 " pathEditMode="relative" ptsTypes="AAAAAAAA">
                                      <p:cBhvr>
                                        <p:cTn id="62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7500"/>
                            </p:stCondLst>
                            <p:childTnLst>
                              <p:par>
                                <p:cTn id="64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3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5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1000"/>
                            </p:stCondLst>
                            <p:childTnLst>
                              <p:par>
                                <p:cTn id="8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221 -0.20232 L -0.05768 -0.20116 " pathEditMode="relative" ptsTypes="AAA">
                                      <p:cBhvr>
                                        <p:cTn id="82" dur="3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4000"/>
                            </p:stCondLst>
                            <p:childTnLst>
                              <p:par>
                                <p:cTn id="84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4500"/>
                            </p:stCondLst>
                            <p:childTnLst>
                              <p:par>
                                <p:cTn id="8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5000"/>
                            </p:stCondLst>
                            <p:childTnLst>
                              <p:par>
                                <p:cTn id="9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065 -0.14074 L 0.1681 -0.13958 " pathEditMode="relative" ptsTypes="AAA">
                                      <p:cBhvr>
                                        <p:cTn id="99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8000"/>
                            </p:stCondLst>
                            <p:childTnLst>
                              <p:par>
                                <p:cTn id="101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8500"/>
                            </p:stCondLst>
                            <p:childTnLst>
                              <p:par>
                                <p:cTn id="11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31 -0.00486 L 0.06875 0.4051 " pathEditMode="relative" ptsTypes="AAA">
                                      <p:cBhvr>
                                        <p:cTn id="112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1500"/>
                            </p:stCondLst>
                            <p:childTnLst>
                              <p:par>
                                <p:cTn id="114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2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287 -0.44584 L -0.06602 -0.44815 " pathEditMode="relative" ptsTypes="AAA">
                                      <p:cBhvr>
                                        <p:cTn id="122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5000"/>
                            </p:stCondLst>
                            <p:childTnLst>
                              <p:par>
                                <p:cTn id="124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5500"/>
                            </p:stCondLst>
                            <p:childTnLst>
                              <p:par>
                                <p:cTn id="13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6901 -0.00185 L -0.16823 0.15324 " pathEditMode="relative" ptsTypes="AAA">
                                      <p:cBhvr>
                                        <p:cTn id="132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8500"/>
                            </p:stCondLst>
                            <p:childTnLst>
                              <p:par>
                                <p:cTn id="134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5664 0.00139 C 0.0569 0.07477 0.05716 0.14815 0.05755 0.22153 " pathEditMode="relative" ptsTypes="AAA">
                                      <p:cBhvr>
                                        <p:cTn id="144" dur="3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1500"/>
                            </p:stCondLst>
                            <p:childTnLst>
                              <p:par>
                                <p:cTn id="146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2000"/>
                            </p:stCondLst>
                            <p:childTnLst>
                              <p:par>
                                <p:cTn id="15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094 0.00301 L 0.06002 -0.03241 L 0.10195 -0.03102 L 0.10104 0.03102 L 0.06354 0.03102 L 0.06185 -0.00162 L 0 0 Z " pathEditMode="relative" ptsTypes="AAAAAAAA">
                                      <p:cBhvr>
                                        <p:cTn id="157" dur="3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45000"/>
                            </p:stCondLst>
                            <p:childTnLst>
                              <p:par>
                                <p:cTn id="159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3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48000"/>
                            </p:stCondLst>
                            <p:childTnLst>
                              <p:par>
                                <p:cTn id="1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8500"/>
                            </p:stCondLst>
                            <p:childTnLst>
                              <p:par>
                                <p:cTn id="1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49000"/>
                            </p:stCondLst>
                            <p:childTnLst>
                              <p:par>
                                <p:cTn id="17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091 0.04791 L -0.00182 0.30231 L -0.37239 0.30069 L -0.37239 0.24166 " pathEditMode="relative" ptsTypes="AAAAA">
                                      <p:cBhvr>
                                        <p:cTn id="178" dur="3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2000"/>
                            </p:stCondLst>
                            <p:childTnLst>
                              <p:par>
                                <p:cTn id="180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2500"/>
                            </p:stCondLst>
                            <p:childTnLst>
                              <p:par>
                                <p:cTn id="19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1145 0.0007 L 0.01067 0.05625 L -0.1448 0.05695 L -0.14375 -0.06643 " pathEditMode="relative" ptsTypes="AAAAA">
                                      <p:cBhvr>
                                        <p:cTn id="194" dur="3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55500"/>
                            </p:stCondLst>
                            <p:childTnLst>
                              <p:par>
                                <p:cTn id="196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6000"/>
                            </p:stCondLst>
                            <p:childTnLst>
                              <p:par>
                                <p:cTn id="20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-0.06875 0.00013 -0.1375 0.00026 -0.20625 " pathEditMode="relative" ptsTypes="AA">
                                      <p:cBhvr>
                                        <p:cTn id="210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59000"/>
                            </p:stCondLst>
                            <p:childTnLst>
                              <p:par>
                                <p:cTn id="212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59500"/>
                            </p:stCondLst>
                            <p:childTnLst>
                              <p:par>
                                <p:cTn id="21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1" grpId="1" animBg="1"/>
      <p:bldP spid="51" grpId="2" animBg="1"/>
      <p:bldP spid="52" grpId="0" animBg="1"/>
      <p:bldP spid="52" grpId="1" animBg="1"/>
      <p:bldP spid="52" grpId="2" animBg="1"/>
      <p:bldP spid="53" grpId="0" animBg="1"/>
      <p:bldP spid="53" grpId="1" animBg="1"/>
      <p:bldP spid="53" grpId="2" animBg="1"/>
      <p:bldP spid="54" grpId="0" animBg="1"/>
      <p:bldP spid="54" grpId="1" animBg="1"/>
      <p:bldP spid="54" grpId="2" animBg="1"/>
      <p:bldP spid="55" grpId="0" animBg="1"/>
      <p:bldP spid="55" grpId="1" animBg="1"/>
      <p:bldP spid="55" grpId="2" animBg="1"/>
      <p:bldP spid="56" grpId="0" animBg="1"/>
      <p:bldP spid="56" grpId="1" animBg="1"/>
      <p:bldP spid="56" grpId="2" animBg="1"/>
      <p:bldP spid="57" grpId="0" animBg="1"/>
      <p:bldP spid="57" grpId="1" animBg="1"/>
      <p:bldP spid="57" grpId="2" animBg="1"/>
      <p:bldP spid="58" grpId="0" animBg="1"/>
      <p:bldP spid="58" grpId="1" animBg="1"/>
      <p:bldP spid="58" grpId="2" animBg="1"/>
      <p:bldP spid="59" grpId="0" animBg="1"/>
      <p:bldP spid="59" grpId="1" animBg="1"/>
      <p:bldP spid="59" grpId="2" animBg="1"/>
      <p:bldP spid="60" grpId="0" animBg="1"/>
      <p:bldP spid="60" grpId="1" animBg="1"/>
      <p:bldP spid="60" grpId="2" animBg="1"/>
      <p:bldP spid="61" grpId="0" animBg="1"/>
      <p:bldP spid="61" grpId="1" animBg="1"/>
      <p:bldP spid="61" grpId="2" animBg="1"/>
      <p:bldP spid="62" grpId="0" animBg="1"/>
      <p:bldP spid="62" grpId="1" animBg="1"/>
      <p:bldP spid="62" grpId="2" animBg="1"/>
      <p:bldP spid="63" grpId="0" animBg="1"/>
      <p:bldP spid="63" grpId="1" animBg="1"/>
      <p:bldP spid="63" grpId="2" animBg="1"/>
      <p:bldP spid="64" grpId="0" animBg="1"/>
      <p:bldP spid="64" grpId="1" animBg="1"/>
      <p:bldP spid="64" grpId="2" animBg="1"/>
      <p:bldP spid="71" grpId="0"/>
      <p:bldP spid="71" grpId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4" descr="Simple background Stock Images - Search Stock Images on Everypixel">
            <a:extLst>
              <a:ext uri="{FF2B5EF4-FFF2-40B4-BE49-F238E27FC236}">
                <a16:creationId xmlns:a16="http://schemas.microsoft.com/office/drawing/2014/main" id="{E3F0EB17-FAE1-1763-7687-CBBC6EEC8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6" name="Table 75">
            <a:extLst>
              <a:ext uri="{FF2B5EF4-FFF2-40B4-BE49-F238E27FC236}">
                <a16:creationId xmlns:a16="http://schemas.microsoft.com/office/drawing/2014/main" id="{EA086327-5034-3071-C13A-CB287115FB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290094"/>
              </p:ext>
            </p:extLst>
          </p:nvPr>
        </p:nvGraphicFramePr>
        <p:xfrm>
          <a:off x="6996335" y="5440475"/>
          <a:ext cx="4996502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8420">
                  <a:extLst>
                    <a:ext uri="{9D8B030D-6E8A-4147-A177-3AD203B41FA5}">
                      <a16:colId xmlns:a16="http://schemas.microsoft.com/office/drawing/2014/main" val="386426895"/>
                    </a:ext>
                  </a:extLst>
                </a:gridCol>
                <a:gridCol w="1388082">
                  <a:extLst>
                    <a:ext uri="{9D8B030D-6E8A-4147-A177-3AD203B41FA5}">
                      <a16:colId xmlns:a16="http://schemas.microsoft.com/office/drawing/2014/main" val="2656713738"/>
                    </a:ext>
                  </a:extLst>
                </a:gridCol>
              </a:tblGrid>
              <a:tr h="184819">
                <a:tc>
                  <a:txBody>
                    <a:bodyPr/>
                    <a:lstStyle/>
                    <a:p>
                      <a:pPr algn="ctr"/>
                      <a:r>
                        <a:rPr lang="en-SK" sz="1000" dirty="0">
                          <a:solidFill>
                            <a:schemeClr val="bg1"/>
                          </a:solidFill>
                        </a:rPr>
                        <a:t>SRC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K" sz="1000" dirty="0">
                          <a:solidFill>
                            <a:schemeClr val="bg1"/>
                          </a:solidFill>
                        </a:rPr>
                        <a:t>DST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23266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SK" sz="1000" dirty="0"/>
                        <a:t>NAT </a:t>
                      </a:r>
                    </a:p>
                    <a:p>
                      <a:pPr algn="ctr"/>
                      <a:r>
                        <a:rPr lang="en-US" sz="1000" strike="sngStrike" dirty="0">
                          <a:solidFill>
                            <a:schemeClr val="tx1"/>
                          </a:solidFill>
                        </a:rPr>
                        <a:t>192.168.2.28 (ECS Task IP)</a:t>
                      </a:r>
                      <a:r>
                        <a:rPr lang="en-SK" sz="1000" strike="sngStrike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SK" sz="1000" b="0" dirty="0"/>
                        <a:t>: </a:t>
                      </a:r>
                      <a:r>
                        <a:rPr lang="en-SK" sz="1000" b="1" dirty="0">
                          <a:solidFill>
                            <a:srgbClr val="FF0000"/>
                          </a:solidFill>
                        </a:rPr>
                        <a:t>3.48.29.55 (NATGW IP)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W</a:t>
                      </a:r>
                      <a:r>
                        <a:rPr lang="en-SK" sz="1000" dirty="0"/>
                        <a:t>ebpage 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4240876"/>
                  </a:ext>
                </a:extLst>
              </a:tr>
            </a:tbl>
          </a:graphicData>
        </a:graphic>
      </p:graphicFrame>
      <p:graphicFrame>
        <p:nvGraphicFramePr>
          <p:cNvPr id="77" name="Table 76">
            <a:extLst>
              <a:ext uri="{FF2B5EF4-FFF2-40B4-BE49-F238E27FC236}">
                <a16:creationId xmlns:a16="http://schemas.microsoft.com/office/drawing/2014/main" id="{105DD90F-3D53-2CAD-17AA-3A6300457D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0805118"/>
              </p:ext>
            </p:extLst>
          </p:nvPr>
        </p:nvGraphicFramePr>
        <p:xfrm>
          <a:off x="7002970" y="5463608"/>
          <a:ext cx="4989868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6666">
                  <a:extLst>
                    <a:ext uri="{9D8B030D-6E8A-4147-A177-3AD203B41FA5}">
                      <a16:colId xmlns:a16="http://schemas.microsoft.com/office/drawing/2014/main" val="386426895"/>
                    </a:ext>
                  </a:extLst>
                </a:gridCol>
                <a:gridCol w="2433202">
                  <a:extLst>
                    <a:ext uri="{9D8B030D-6E8A-4147-A177-3AD203B41FA5}">
                      <a16:colId xmlns:a16="http://schemas.microsoft.com/office/drawing/2014/main" val="2656713738"/>
                    </a:ext>
                  </a:extLst>
                </a:gridCol>
              </a:tblGrid>
              <a:tr h="184819">
                <a:tc>
                  <a:txBody>
                    <a:bodyPr/>
                    <a:lstStyle/>
                    <a:p>
                      <a:pPr algn="ctr"/>
                      <a:r>
                        <a:rPr lang="en-SK" sz="1000" dirty="0">
                          <a:solidFill>
                            <a:schemeClr val="bg1"/>
                          </a:solidFill>
                        </a:rPr>
                        <a:t>SRC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K" sz="1000" dirty="0">
                          <a:solidFill>
                            <a:schemeClr val="bg1"/>
                          </a:solidFill>
                        </a:rPr>
                        <a:t>DST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23266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TCP  Termination </a:t>
                      </a:r>
                    </a:p>
                    <a:p>
                      <a:pPr algn="ctr"/>
                      <a:r>
                        <a:rPr lang="en-US" sz="1000" strike="sngStrike" dirty="0"/>
                        <a:t>10.1.0.130</a:t>
                      </a:r>
                      <a:r>
                        <a:rPr lang="en-US" sz="1000" dirty="0"/>
                        <a:t> : </a:t>
                      </a:r>
                      <a:r>
                        <a:rPr lang="en-US" sz="1000" b="1" dirty="0">
                          <a:solidFill>
                            <a:srgbClr val="FF0000"/>
                          </a:solidFill>
                        </a:rPr>
                        <a:t>192.168.2.28 (ECS Task IP)</a:t>
                      </a:r>
                      <a:endParaRPr lang="en-SK" sz="1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strike="sngStrike" dirty="0"/>
                        <a:t>Network  </a:t>
                      </a:r>
                      <a:r>
                        <a:rPr lang="en-GB" sz="1000" strike="sngStrike" dirty="0" err="1"/>
                        <a:t>LoadBalancer</a:t>
                      </a:r>
                      <a:r>
                        <a:rPr lang="en-GB" sz="1000" strike="sngStrike" dirty="0"/>
                        <a:t> 192.168.3.10</a:t>
                      </a:r>
                      <a:endParaRPr lang="en-SK" sz="1000" strike="sngStrike" dirty="0"/>
                    </a:p>
                    <a:p>
                      <a:pPr algn="ctr"/>
                      <a:r>
                        <a:rPr lang="en-US" sz="1000" b="1" dirty="0">
                          <a:solidFill>
                            <a:srgbClr val="FF0000"/>
                          </a:solidFill>
                        </a:rPr>
                        <a:t>Webpage IP</a:t>
                      </a:r>
                      <a:endParaRPr lang="en-SK" sz="1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4240876"/>
                  </a:ext>
                </a:extLst>
              </a:tr>
            </a:tbl>
          </a:graphicData>
        </a:graphic>
      </p:graphicFrame>
      <p:graphicFrame>
        <p:nvGraphicFramePr>
          <p:cNvPr id="78" name="Table 77">
            <a:extLst>
              <a:ext uri="{FF2B5EF4-FFF2-40B4-BE49-F238E27FC236}">
                <a16:creationId xmlns:a16="http://schemas.microsoft.com/office/drawing/2014/main" id="{7277806C-2233-1766-8D73-8DC0A2B8FD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1057237"/>
              </p:ext>
            </p:extLst>
          </p:nvPr>
        </p:nvGraphicFramePr>
        <p:xfrm>
          <a:off x="7013694" y="5443426"/>
          <a:ext cx="3689279" cy="48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1974">
                  <a:extLst>
                    <a:ext uri="{9D8B030D-6E8A-4147-A177-3AD203B41FA5}">
                      <a16:colId xmlns:a16="http://schemas.microsoft.com/office/drawing/2014/main" val="386426895"/>
                    </a:ext>
                  </a:extLst>
                </a:gridCol>
                <a:gridCol w="2267305">
                  <a:extLst>
                    <a:ext uri="{9D8B030D-6E8A-4147-A177-3AD203B41FA5}">
                      <a16:colId xmlns:a16="http://schemas.microsoft.com/office/drawing/2014/main" val="2656713738"/>
                    </a:ext>
                  </a:extLst>
                </a:gridCol>
              </a:tblGrid>
              <a:tr h="184819">
                <a:tc>
                  <a:txBody>
                    <a:bodyPr/>
                    <a:lstStyle/>
                    <a:p>
                      <a:pPr algn="ctr"/>
                      <a:r>
                        <a:rPr lang="en-SK" sz="1000" dirty="0">
                          <a:solidFill>
                            <a:schemeClr val="bg1"/>
                          </a:solidFill>
                        </a:rPr>
                        <a:t>SRC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K" sz="1000" dirty="0">
                          <a:solidFill>
                            <a:schemeClr val="bg1"/>
                          </a:solidFill>
                        </a:rPr>
                        <a:t>DST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23266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SK" sz="1000" dirty="0"/>
                        <a:t>Webpage 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K" sz="1000" b="0" dirty="0">
                          <a:solidFill>
                            <a:schemeClr val="tx1"/>
                          </a:solidFill>
                        </a:rPr>
                        <a:t>3.48.29.55 (NATGW IP)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4240876"/>
                  </a:ext>
                </a:extLst>
              </a:tr>
            </a:tbl>
          </a:graphicData>
        </a:graphic>
      </p:graphicFrame>
      <p:graphicFrame>
        <p:nvGraphicFramePr>
          <p:cNvPr id="79" name="Table 78">
            <a:extLst>
              <a:ext uri="{FF2B5EF4-FFF2-40B4-BE49-F238E27FC236}">
                <a16:creationId xmlns:a16="http://schemas.microsoft.com/office/drawing/2014/main" id="{2DEDF523-05E2-C459-C568-DA696FC646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6058706"/>
              </p:ext>
            </p:extLst>
          </p:nvPr>
        </p:nvGraphicFramePr>
        <p:xfrm>
          <a:off x="7020328" y="5483485"/>
          <a:ext cx="5016148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0182">
                  <a:extLst>
                    <a:ext uri="{9D8B030D-6E8A-4147-A177-3AD203B41FA5}">
                      <a16:colId xmlns:a16="http://schemas.microsoft.com/office/drawing/2014/main" val="386426895"/>
                    </a:ext>
                  </a:extLst>
                </a:gridCol>
                <a:gridCol w="3685966">
                  <a:extLst>
                    <a:ext uri="{9D8B030D-6E8A-4147-A177-3AD203B41FA5}">
                      <a16:colId xmlns:a16="http://schemas.microsoft.com/office/drawing/2014/main" val="2656713738"/>
                    </a:ext>
                  </a:extLst>
                </a:gridCol>
              </a:tblGrid>
              <a:tr h="184819">
                <a:tc>
                  <a:txBody>
                    <a:bodyPr/>
                    <a:lstStyle/>
                    <a:p>
                      <a:pPr algn="ctr"/>
                      <a:r>
                        <a:rPr lang="en-SK" sz="1000" dirty="0">
                          <a:solidFill>
                            <a:schemeClr val="bg1"/>
                          </a:solidFill>
                        </a:rPr>
                        <a:t>SRC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K" sz="1000" dirty="0">
                          <a:solidFill>
                            <a:schemeClr val="bg1"/>
                          </a:solidFill>
                        </a:rPr>
                        <a:t>DST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23266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SK" sz="1000" dirty="0"/>
                        <a:t>Webpage 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K" sz="1000" dirty="0"/>
                        <a:t>NAT </a:t>
                      </a:r>
                    </a:p>
                    <a:p>
                      <a:pPr algn="ctr"/>
                      <a:r>
                        <a:rPr lang="en-SK" sz="1000" strike="sngStrike" dirty="0"/>
                        <a:t>3.48.29.55 (NATGW IP) </a:t>
                      </a:r>
                      <a:r>
                        <a:rPr lang="en-SK" sz="1000" dirty="0"/>
                        <a:t>: </a:t>
                      </a:r>
                      <a:r>
                        <a:rPr lang="en-SK" sz="1000" b="1" dirty="0">
                          <a:solidFill>
                            <a:srgbClr val="FF0000"/>
                          </a:solidFill>
                        </a:rPr>
                        <a:t>192.168.2.28 (Task IP)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4240876"/>
                  </a:ext>
                </a:extLst>
              </a:tr>
            </a:tbl>
          </a:graphicData>
        </a:graphic>
      </p:graphicFrame>
      <p:graphicFrame>
        <p:nvGraphicFramePr>
          <p:cNvPr id="75" name="Table 52">
            <a:extLst>
              <a:ext uri="{FF2B5EF4-FFF2-40B4-BE49-F238E27FC236}">
                <a16:creationId xmlns:a16="http://schemas.microsoft.com/office/drawing/2014/main" id="{BC1BF439-5CF3-7DDC-738E-C2D445AAED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395674"/>
              </p:ext>
            </p:extLst>
          </p:nvPr>
        </p:nvGraphicFramePr>
        <p:xfrm>
          <a:off x="7002969" y="5469839"/>
          <a:ext cx="3691987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4556">
                  <a:extLst>
                    <a:ext uri="{9D8B030D-6E8A-4147-A177-3AD203B41FA5}">
                      <a16:colId xmlns:a16="http://schemas.microsoft.com/office/drawing/2014/main" val="386426895"/>
                    </a:ext>
                  </a:extLst>
                </a:gridCol>
                <a:gridCol w="1857431">
                  <a:extLst>
                    <a:ext uri="{9D8B030D-6E8A-4147-A177-3AD203B41FA5}">
                      <a16:colId xmlns:a16="http://schemas.microsoft.com/office/drawing/2014/main" val="2656713738"/>
                    </a:ext>
                  </a:extLst>
                </a:gridCol>
              </a:tblGrid>
              <a:tr h="184819">
                <a:tc>
                  <a:txBody>
                    <a:bodyPr/>
                    <a:lstStyle/>
                    <a:p>
                      <a:pPr algn="ctr"/>
                      <a:r>
                        <a:rPr lang="en-SK" sz="1000" dirty="0"/>
                        <a:t>SRC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K" sz="1000" dirty="0"/>
                        <a:t>DST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23266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SK" sz="1000" dirty="0"/>
                        <a:t>10.0.1.130 (EC2 IP)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Network  </a:t>
                      </a:r>
                      <a:r>
                        <a:rPr lang="en-GB" sz="1000" dirty="0" err="1"/>
                        <a:t>LoadBalancer</a:t>
                      </a:r>
                      <a:r>
                        <a:rPr lang="en-GB" sz="1000" dirty="0"/>
                        <a:t> 192.168.3.10</a:t>
                      </a:r>
                      <a:endParaRPr lang="en-SK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4240876"/>
                  </a:ext>
                </a:extLst>
              </a:tr>
            </a:tbl>
          </a:graphicData>
        </a:graphic>
      </p:graphicFrame>
      <p:graphicFrame>
        <p:nvGraphicFramePr>
          <p:cNvPr id="80" name="Table 79">
            <a:extLst>
              <a:ext uri="{FF2B5EF4-FFF2-40B4-BE49-F238E27FC236}">
                <a16:creationId xmlns:a16="http://schemas.microsoft.com/office/drawing/2014/main" id="{2B36D652-2075-CD95-E4F2-6604112536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464640"/>
              </p:ext>
            </p:extLst>
          </p:nvPr>
        </p:nvGraphicFramePr>
        <p:xfrm>
          <a:off x="7013694" y="5438863"/>
          <a:ext cx="4989868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5493">
                  <a:extLst>
                    <a:ext uri="{9D8B030D-6E8A-4147-A177-3AD203B41FA5}">
                      <a16:colId xmlns:a16="http://schemas.microsoft.com/office/drawing/2014/main" val="386426895"/>
                    </a:ext>
                  </a:extLst>
                </a:gridCol>
                <a:gridCol w="1714375">
                  <a:extLst>
                    <a:ext uri="{9D8B030D-6E8A-4147-A177-3AD203B41FA5}">
                      <a16:colId xmlns:a16="http://schemas.microsoft.com/office/drawing/2014/main" val="2656713738"/>
                    </a:ext>
                  </a:extLst>
                </a:gridCol>
              </a:tblGrid>
              <a:tr h="301897">
                <a:tc>
                  <a:txBody>
                    <a:bodyPr/>
                    <a:lstStyle/>
                    <a:p>
                      <a:pPr algn="ctr"/>
                      <a:r>
                        <a:rPr lang="en-SK" sz="1000" dirty="0">
                          <a:solidFill>
                            <a:schemeClr val="bg1"/>
                          </a:solidFill>
                        </a:rPr>
                        <a:t>SRC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K" sz="1000" dirty="0">
                          <a:solidFill>
                            <a:schemeClr val="bg1"/>
                          </a:solidFill>
                        </a:rPr>
                        <a:t>DST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2326618"/>
                  </a:ext>
                </a:extLst>
              </a:tr>
              <a:tr h="49058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TCP  Termination </a:t>
                      </a:r>
                    </a:p>
                    <a:p>
                      <a:pPr algn="ctr"/>
                      <a:r>
                        <a:rPr lang="en-US" sz="1000" strike="sngStrike" dirty="0"/>
                        <a:t>Webpage IP</a:t>
                      </a:r>
                      <a:r>
                        <a:rPr lang="en-US" sz="1000" dirty="0"/>
                        <a:t> : </a:t>
                      </a:r>
                      <a:r>
                        <a:rPr lang="en-US" sz="1000" b="1" dirty="0">
                          <a:solidFill>
                            <a:srgbClr val="FF0000"/>
                          </a:solidFill>
                        </a:rPr>
                        <a:t>192.168.2.28 (Task IP)</a:t>
                      </a:r>
                      <a:endParaRPr lang="en-SK" sz="1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K" sz="1000" b="0" strike="sngStrike" dirty="0">
                          <a:solidFill>
                            <a:schemeClr val="tx1"/>
                          </a:solidFill>
                        </a:rPr>
                        <a:t>192.168.2.28 (Task IP)</a:t>
                      </a:r>
                    </a:p>
                    <a:p>
                      <a:pPr algn="ctr"/>
                      <a:r>
                        <a:rPr lang="en-US" sz="1000" b="1" dirty="0">
                          <a:solidFill>
                            <a:srgbClr val="FF0000"/>
                          </a:solidFill>
                        </a:rPr>
                        <a:t>10.0.1.130 (EC2 IP)</a:t>
                      </a:r>
                      <a:endParaRPr lang="en-SK" sz="1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4240876"/>
                  </a:ext>
                </a:extLst>
              </a:tr>
            </a:tbl>
          </a:graphicData>
        </a:graphic>
      </p:graphicFrame>
      <p:graphicFrame>
        <p:nvGraphicFramePr>
          <p:cNvPr id="37" name="Table 46">
            <a:extLst>
              <a:ext uri="{FF2B5EF4-FFF2-40B4-BE49-F238E27FC236}">
                <a16:creationId xmlns:a16="http://schemas.microsoft.com/office/drawing/2014/main" id="{818C537A-0181-8AD2-5540-4DE8681453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0084457"/>
              </p:ext>
            </p:extLst>
          </p:nvPr>
        </p:nvGraphicFramePr>
        <p:xfrm>
          <a:off x="2984966" y="5673022"/>
          <a:ext cx="3412474" cy="97536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351906">
                  <a:extLst>
                    <a:ext uri="{9D8B030D-6E8A-4147-A177-3AD203B41FA5}">
                      <a16:colId xmlns:a16="http://schemas.microsoft.com/office/drawing/2014/main" val="2182450816"/>
                    </a:ext>
                  </a:extLst>
                </a:gridCol>
                <a:gridCol w="2060568">
                  <a:extLst>
                    <a:ext uri="{9D8B030D-6E8A-4147-A177-3AD203B41FA5}">
                      <a16:colId xmlns:a16="http://schemas.microsoft.com/office/drawing/2014/main" val="368665906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en-SK" sz="1000" dirty="0">
                          <a:solidFill>
                            <a:schemeClr val="bg1"/>
                          </a:solidFill>
                        </a:rPr>
                        <a:t>Transity Gateway RT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K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677382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SK" sz="1000" dirty="0">
                          <a:solidFill>
                            <a:schemeClr val="tx1"/>
                          </a:solidFill>
                        </a:rPr>
                        <a:t>10.0.0.0/16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SK" sz="1000" dirty="0">
                          <a:solidFill>
                            <a:schemeClr val="tx1"/>
                          </a:solidFill>
                        </a:rPr>
                        <a:t>lient VPC TGW attachment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475383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SK" sz="1000" dirty="0">
                          <a:solidFill>
                            <a:schemeClr val="tx1"/>
                          </a:solidFill>
                        </a:rPr>
                        <a:t>192.168.0.0/16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n w="0"/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Outbound VPC </a:t>
                      </a:r>
                      <a:r>
                        <a:rPr lang="en-SK" sz="1000" dirty="0">
                          <a:solidFill>
                            <a:schemeClr val="tx1"/>
                          </a:solidFill>
                        </a:rPr>
                        <a:t>TGW attachment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738453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SK" sz="1000" dirty="0">
                          <a:solidFill>
                            <a:schemeClr val="tx1"/>
                          </a:solidFill>
                        </a:rPr>
                        <a:t>0.0.0.0/0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n w="0"/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Outbound VPC </a:t>
                      </a:r>
                      <a:r>
                        <a:rPr lang="en-SK" sz="1000" dirty="0">
                          <a:solidFill>
                            <a:schemeClr val="tx1"/>
                          </a:solidFill>
                        </a:rPr>
                        <a:t>TGW attachment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7226101"/>
                  </a:ext>
                </a:extLst>
              </a:tr>
            </a:tbl>
          </a:graphicData>
        </a:graphic>
      </p:graphicFrame>
      <p:sp>
        <p:nvSpPr>
          <p:cNvPr id="61" name="Rectangle 60">
            <a:extLst>
              <a:ext uri="{FF2B5EF4-FFF2-40B4-BE49-F238E27FC236}">
                <a16:creationId xmlns:a16="http://schemas.microsoft.com/office/drawing/2014/main" id="{52191DD5-B802-C018-DC16-B7B1C786F8A0}"/>
              </a:ext>
            </a:extLst>
          </p:cNvPr>
          <p:cNvSpPr/>
          <p:nvPr/>
        </p:nvSpPr>
        <p:spPr>
          <a:xfrm>
            <a:off x="2995691" y="5642252"/>
            <a:ext cx="3405107" cy="30854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K"/>
          </a:p>
        </p:txBody>
      </p:sp>
      <p:sp>
        <p:nvSpPr>
          <p:cNvPr id="82" name="Untertitel 2">
            <a:extLst>
              <a:ext uri="{FF2B5EF4-FFF2-40B4-BE49-F238E27FC236}">
                <a16:creationId xmlns:a16="http://schemas.microsoft.com/office/drawing/2014/main" id="{0321A98F-42E7-0D74-FD03-F9420F5F02A0}"/>
              </a:ext>
            </a:extLst>
          </p:cNvPr>
          <p:cNvSpPr txBox="1">
            <a:spLocks/>
          </p:cNvSpPr>
          <p:nvPr/>
        </p:nvSpPr>
        <p:spPr bwMode="gray">
          <a:xfrm>
            <a:off x="0" y="6480000"/>
            <a:ext cx="12192000" cy="378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6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0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TeleNeo Office ExtraBold"/>
                <a:ea typeface="+mn-ea"/>
                <a:cs typeface="+mn-cs"/>
              </a:rPr>
              <a:t>More on network security | Michl Salanci | Deutsche Telekom Systems Solutions Slovakia | AWS Community Days Switzerland | 27. 6. 2024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8834520-2F76-9C71-5B80-0181CCA37FA0}"/>
              </a:ext>
            </a:extLst>
          </p:cNvPr>
          <p:cNvSpPr/>
          <p:nvPr/>
        </p:nvSpPr>
        <p:spPr>
          <a:xfrm>
            <a:off x="5734220" y="193269"/>
            <a:ext cx="5158409" cy="4964450"/>
          </a:xfrm>
          <a:prstGeom prst="rect">
            <a:avLst/>
          </a:prstGeom>
          <a:noFill/>
          <a:ln w="15875">
            <a:solidFill>
              <a:srgbClr val="8C4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2920" tIns="9144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Outbound VPC– 192.168.0.0/16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6995F4D-F7E5-9C5D-2212-E295B3757F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734220" y="204410"/>
            <a:ext cx="427949" cy="451463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379BE4B-B680-96C2-908D-7DD4025C9640}"/>
              </a:ext>
            </a:extLst>
          </p:cNvPr>
          <p:cNvSpPr/>
          <p:nvPr/>
        </p:nvSpPr>
        <p:spPr>
          <a:xfrm>
            <a:off x="10534981" y="148586"/>
            <a:ext cx="464356" cy="4994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F8D6074-DE80-81AE-F64E-2D13295E1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 bwMode="auto">
          <a:xfrm>
            <a:off x="10542949" y="106278"/>
            <a:ext cx="513539" cy="541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EA51B01E-0DD0-8156-AB5C-BFE67FACB2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7203216" y="786782"/>
            <a:ext cx="381000" cy="381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F31EB8D-9D60-3A57-B135-89398AA73197}"/>
              </a:ext>
            </a:extLst>
          </p:cNvPr>
          <p:cNvSpPr/>
          <p:nvPr/>
        </p:nvSpPr>
        <p:spPr>
          <a:xfrm>
            <a:off x="7203216" y="786781"/>
            <a:ext cx="2583854" cy="1259989"/>
          </a:xfrm>
          <a:prstGeom prst="rect">
            <a:avLst/>
          </a:prstGeom>
          <a:noFill/>
          <a:ln w="15875" cmpd="sng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2920" tIns="91440" bIns="4572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subnet – 192.168.1.0/24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02F6106-E90A-A106-E7F5-C043ECFD82B2}"/>
              </a:ext>
            </a:extLst>
          </p:cNvPr>
          <p:cNvSpPr/>
          <p:nvPr/>
        </p:nvSpPr>
        <p:spPr>
          <a:xfrm>
            <a:off x="7204872" y="3702257"/>
            <a:ext cx="2580353" cy="1259989"/>
          </a:xfrm>
          <a:prstGeom prst="rect">
            <a:avLst/>
          </a:prstGeom>
          <a:noFill/>
          <a:ln w="15875" cmpd="sng">
            <a:solidFill>
              <a:srgbClr val="7AA11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2920" tIns="91440" bIns="4572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 subnet – 192.168.3.0/24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1FF9C97-7CFA-B19D-DF1C-26E7F8E49A16}"/>
              </a:ext>
            </a:extLst>
          </p:cNvPr>
          <p:cNvSpPr/>
          <p:nvPr/>
        </p:nvSpPr>
        <p:spPr>
          <a:xfrm>
            <a:off x="7203216" y="2244519"/>
            <a:ext cx="2583853" cy="1259989"/>
          </a:xfrm>
          <a:prstGeom prst="rect">
            <a:avLst/>
          </a:prstGeom>
          <a:noFill/>
          <a:ln w="15875" cmpd="sng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2920" tIns="91440" bIns="4572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Inspection subnet – 192.168.2.0/24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108726D-4F26-43C3-B7F1-3EB380324D1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7203216" y="2244518"/>
            <a:ext cx="381000" cy="3810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7A5BB166-D491-56AA-AA7E-BCDA731132C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7203216" y="3702256"/>
            <a:ext cx="381000" cy="381000"/>
          </a:xfrm>
          <a:prstGeom prst="rect">
            <a:avLst/>
          </a:prstGeom>
        </p:spPr>
      </p:pic>
      <p:pic>
        <p:nvPicPr>
          <p:cNvPr id="13" name="Picture 12" descr="(none)">
            <a:extLst>
              <a:ext uri="{FF2B5EF4-FFF2-40B4-BE49-F238E27FC236}">
                <a16:creationId xmlns:a16="http://schemas.microsoft.com/office/drawing/2014/main" id="{D1705C1D-C543-591E-5297-C77601540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439" y="2840245"/>
            <a:ext cx="508000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4" descr="(none)">
            <a:extLst>
              <a:ext uri="{FF2B5EF4-FFF2-40B4-BE49-F238E27FC236}">
                <a16:creationId xmlns:a16="http://schemas.microsoft.com/office/drawing/2014/main" id="{1BAF3411-1730-E616-AA31-8A1500DF5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1731" y="1206113"/>
            <a:ext cx="537232" cy="53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AB2C564-3F2B-B256-B08E-BFD76240A64C}"/>
              </a:ext>
            </a:extLst>
          </p:cNvPr>
          <p:cNvSpPr/>
          <p:nvPr/>
        </p:nvSpPr>
        <p:spPr>
          <a:xfrm>
            <a:off x="702334" y="205626"/>
            <a:ext cx="2830876" cy="4964450"/>
          </a:xfrm>
          <a:prstGeom prst="rect">
            <a:avLst/>
          </a:prstGeom>
          <a:noFill/>
          <a:ln w="15875">
            <a:solidFill>
              <a:srgbClr val="8C4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2920" tIns="9144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 VPC 10.0.0.0/16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15C62623-879B-3A7F-B897-1D33E35BAD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702334" y="225483"/>
            <a:ext cx="427949" cy="45146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6D9AB55-571D-BAB5-223A-0CB9FC32BFD9}"/>
              </a:ext>
            </a:extLst>
          </p:cNvPr>
          <p:cNvSpPr/>
          <p:nvPr/>
        </p:nvSpPr>
        <p:spPr>
          <a:xfrm>
            <a:off x="1173118" y="2256876"/>
            <a:ext cx="2181207" cy="1259989"/>
          </a:xfrm>
          <a:prstGeom prst="rect">
            <a:avLst/>
          </a:prstGeom>
          <a:noFill/>
          <a:ln w="15875" cmpd="sng">
            <a:solidFill>
              <a:srgbClr val="92D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2920" tIns="91440" bIns="4572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 subnet 1 – 10.0.1.0/24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918F3672-AB90-A816-3BA8-04F0A9B00DE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1173119" y="2256875"/>
            <a:ext cx="381000" cy="381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0AC5544-987A-405C-47AA-D84D11DD5FC5}"/>
              </a:ext>
            </a:extLst>
          </p:cNvPr>
          <p:cNvSpPr/>
          <p:nvPr/>
        </p:nvSpPr>
        <p:spPr>
          <a:xfrm>
            <a:off x="1174775" y="3714614"/>
            <a:ext cx="2155953" cy="1259989"/>
          </a:xfrm>
          <a:prstGeom prst="rect">
            <a:avLst/>
          </a:prstGeom>
          <a:noFill/>
          <a:ln w="15875" cmpd="sng">
            <a:solidFill>
              <a:srgbClr val="7AA11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2920" tIns="91440" bIns="4572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 subnet 2 – 10.0.2.0/24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5F8C706A-304D-E58B-D3ED-8524809728C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1173119" y="3714613"/>
            <a:ext cx="381000" cy="381000"/>
          </a:xfrm>
          <a:prstGeom prst="rect">
            <a:avLst/>
          </a:prstGeom>
        </p:spPr>
      </p:pic>
      <p:pic>
        <p:nvPicPr>
          <p:cNvPr id="21" name="Picture 5" descr="(none)">
            <a:extLst>
              <a:ext uri="{FF2B5EF4-FFF2-40B4-BE49-F238E27FC236}">
                <a16:creationId xmlns:a16="http://schemas.microsoft.com/office/drawing/2014/main" id="{43246F62-2890-7F75-D109-5E2D3309F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302" y="4266492"/>
            <a:ext cx="537232" cy="53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3" descr="(none)">
            <a:extLst>
              <a:ext uri="{FF2B5EF4-FFF2-40B4-BE49-F238E27FC236}">
                <a16:creationId xmlns:a16="http://schemas.microsoft.com/office/drawing/2014/main" id="{4EC21C31-677F-2B54-5A98-F444203A0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255" y="4652465"/>
            <a:ext cx="508000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Freeform 22">
            <a:extLst>
              <a:ext uri="{FF2B5EF4-FFF2-40B4-BE49-F238E27FC236}">
                <a16:creationId xmlns:a16="http://schemas.microsoft.com/office/drawing/2014/main" id="{7570CBF2-68EE-1C2D-4200-305C8AB84EA6}"/>
              </a:ext>
            </a:extLst>
          </p:cNvPr>
          <p:cNvSpPr/>
          <p:nvPr/>
        </p:nvSpPr>
        <p:spPr>
          <a:xfrm flipH="1" flipV="1">
            <a:off x="2696224" y="5019416"/>
            <a:ext cx="1880592" cy="310484"/>
          </a:xfrm>
          <a:custGeom>
            <a:avLst/>
            <a:gdLst>
              <a:gd name="connsiteX0" fmla="*/ 1371600 w 1371600"/>
              <a:gd name="connsiteY0" fmla="*/ 711200 h 711200"/>
              <a:gd name="connsiteX1" fmla="*/ 1371600 w 1371600"/>
              <a:gd name="connsiteY1" fmla="*/ 0 h 711200"/>
              <a:gd name="connsiteX2" fmla="*/ 0 w 1371600"/>
              <a:gd name="connsiteY2" fmla="*/ 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71600" h="711200">
                <a:moveTo>
                  <a:pt x="1371600" y="711200"/>
                </a:moveTo>
                <a:lnTo>
                  <a:pt x="1371600" y="0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9BA7B6"/>
            </a:solidFill>
            <a:headEnd type="none" w="med" len="sm"/>
            <a:tailEnd type="none"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81D3F97-DF8A-8C1F-D3ED-DEBAF2C6D50A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050063" y="2687293"/>
            <a:ext cx="508000" cy="508000"/>
          </a:xfrm>
          <a:prstGeom prst="rect">
            <a:avLst/>
          </a:prstGeom>
        </p:spPr>
      </p:pic>
      <p:pic>
        <p:nvPicPr>
          <p:cNvPr id="25" name="Picture 24" descr="A blue cloud with black background&#10;&#10;Description automatically generated">
            <a:extLst>
              <a:ext uri="{FF2B5EF4-FFF2-40B4-BE49-F238E27FC236}">
                <a16:creationId xmlns:a16="http://schemas.microsoft.com/office/drawing/2014/main" id="{253E198C-452A-519A-9227-22D35A92E540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930953" y="923007"/>
            <a:ext cx="1219200" cy="86360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DCC4D86-CBBD-2459-F1FA-B4974A37D880}"/>
              </a:ext>
            </a:extLst>
          </p:cNvPr>
          <p:cNvCxnSpPr>
            <a:cxnSpLocks/>
          </p:cNvCxnSpPr>
          <p:nvPr/>
        </p:nvCxnSpPr>
        <p:spPr>
          <a:xfrm flipH="1">
            <a:off x="11585777" y="1614033"/>
            <a:ext cx="9506" cy="1375368"/>
          </a:xfrm>
          <a:prstGeom prst="line">
            <a:avLst/>
          </a:prstGeom>
          <a:ln w="158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D337EEA-B816-1544-C598-EAC0A74FBE3E}"/>
              </a:ext>
            </a:extLst>
          </p:cNvPr>
          <p:cNvGrpSpPr>
            <a:grpSpLocks noChangeAspect="1"/>
          </p:cNvGrpSpPr>
          <p:nvPr/>
        </p:nvGrpSpPr>
        <p:grpSpPr>
          <a:xfrm>
            <a:off x="11094190" y="2976445"/>
            <a:ext cx="905281" cy="590997"/>
            <a:chOff x="9429162" y="2432393"/>
            <a:chExt cx="1915664" cy="1250610"/>
          </a:xfrm>
        </p:grpSpPr>
        <p:pic>
          <p:nvPicPr>
            <p:cNvPr id="28" name="Picture 15" descr="(none)">
              <a:extLst>
                <a:ext uri="{FF2B5EF4-FFF2-40B4-BE49-F238E27FC236}">
                  <a16:creationId xmlns:a16="http://schemas.microsoft.com/office/drawing/2014/main" id="{AF44DAC0-E183-44CF-0CFA-1B53E279F1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92443" y="2432393"/>
              <a:ext cx="508000" cy="50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8" descr="A group of colorful boxes&#10;&#10;Description automatically generated">
              <a:extLst>
                <a:ext uri="{FF2B5EF4-FFF2-40B4-BE49-F238E27FC236}">
                  <a16:creationId xmlns:a16="http://schemas.microsoft.com/office/drawing/2014/main" id="{A48724F2-9366-2B1B-BA8D-A657E1A0B6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9429166" y="2489462"/>
              <a:ext cx="885600" cy="885600"/>
            </a:xfrm>
            <a:prstGeom prst="rect">
              <a:avLst/>
            </a:prstGeom>
          </p:spPr>
        </p:pic>
        <p:pic>
          <p:nvPicPr>
            <p:cNvPr id="30" name="Picture 29" descr="A computer server with many round colored buttons&#10;&#10;Description automatically generated">
              <a:extLst>
                <a:ext uri="{FF2B5EF4-FFF2-40B4-BE49-F238E27FC236}">
                  <a16:creationId xmlns:a16="http://schemas.microsoft.com/office/drawing/2014/main" id="{7AA85981-7CDC-CF89-9CAE-1ACEEB1035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10147424" y="2485598"/>
              <a:ext cx="1197402" cy="1197402"/>
            </a:xfrm>
            <a:prstGeom prst="rect">
              <a:avLst/>
            </a:prstGeom>
          </p:spPr>
        </p:pic>
      </p:grp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41C6502-6A5E-800C-77CF-ED373C0072B0}"/>
              </a:ext>
            </a:extLst>
          </p:cNvPr>
          <p:cNvCxnSpPr>
            <a:cxnSpLocks/>
          </p:cNvCxnSpPr>
          <p:nvPr/>
        </p:nvCxnSpPr>
        <p:spPr>
          <a:xfrm>
            <a:off x="11024047" y="377156"/>
            <a:ext cx="585118" cy="0"/>
          </a:xfrm>
          <a:prstGeom prst="line">
            <a:avLst/>
          </a:prstGeom>
          <a:ln w="158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15" descr="(none)">
            <a:extLst>
              <a:ext uri="{FF2B5EF4-FFF2-40B4-BE49-F238E27FC236}">
                <a16:creationId xmlns:a16="http://schemas.microsoft.com/office/drawing/2014/main" id="{2FE4A629-FF28-0287-F240-1A8408CAB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918" y="2852602"/>
            <a:ext cx="508000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3" name="Table 46">
            <a:extLst>
              <a:ext uri="{FF2B5EF4-FFF2-40B4-BE49-F238E27FC236}">
                <a16:creationId xmlns:a16="http://schemas.microsoft.com/office/drawing/2014/main" id="{0DC05544-C970-3E49-A55A-24394ED769B0}"/>
              </a:ext>
            </a:extLst>
          </p:cNvPr>
          <p:cNvGraphicFramePr>
            <a:graphicFrameLocks noGrp="1"/>
          </p:cNvGraphicFramePr>
          <p:nvPr/>
        </p:nvGraphicFramePr>
        <p:xfrm>
          <a:off x="5448626" y="791901"/>
          <a:ext cx="1824975" cy="97536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188742">
                  <a:extLst>
                    <a:ext uri="{9D8B030D-6E8A-4147-A177-3AD203B41FA5}">
                      <a16:colId xmlns:a16="http://schemas.microsoft.com/office/drawing/2014/main" val="2182450816"/>
                    </a:ext>
                  </a:extLst>
                </a:gridCol>
                <a:gridCol w="636233">
                  <a:extLst>
                    <a:ext uri="{9D8B030D-6E8A-4147-A177-3AD203B41FA5}">
                      <a16:colId xmlns:a16="http://schemas.microsoft.com/office/drawing/2014/main" val="368665906"/>
                    </a:ext>
                  </a:extLst>
                </a:gridCol>
              </a:tblGrid>
              <a:tr h="127535">
                <a:tc gridSpan="2">
                  <a:txBody>
                    <a:bodyPr/>
                    <a:lstStyle/>
                    <a:p>
                      <a:pPr algn="ctr"/>
                      <a:r>
                        <a:rPr lang="en-SK" sz="1000" dirty="0"/>
                        <a:t>Public subnet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K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6773826"/>
                  </a:ext>
                </a:extLst>
              </a:tr>
              <a:tr h="123917">
                <a:tc>
                  <a:txBody>
                    <a:bodyPr/>
                    <a:lstStyle/>
                    <a:p>
                      <a:r>
                        <a:rPr lang="en-SK" sz="1000" dirty="0"/>
                        <a:t>192.168.0.0/16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L</a:t>
                      </a:r>
                      <a:r>
                        <a:rPr lang="en-SK" sz="1000" dirty="0"/>
                        <a:t>ocal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47538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K" sz="1000" dirty="0"/>
                        <a:t>10.0.0.0/16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K" sz="1000" dirty="0"/>
                        <a:t>NFW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389269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SK" sz="1000" dirty="0"/>
                        <a:t>0.0.0.0/0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K" sz="1000" dirty="0"/>
                        <a:t>IGW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1623460"/>
                  </a:ext>
                </a:extLst>
              </a:tr>
            </a:tbl>
          </a:graphicData>
        </a:graphic>
      </p:graphicFrame>
      <p:graphicFrame>
        <p:nvGraphicFramePr>
          <p:cNvPr id="34" name="Table 46">
            <a:extLst>
              <a:ext uri="{FF2B5EF4-FFF2-40B4-BE49-F238E27FC236}">
                <a16:creationId xmlns:a16="http://schemas.microsoft.com/office/drawing/2014/main" id="{D0F824E9-DA28-CE27-DCCB-2FB052D6E5E2}"/>
              </a:ext>
            </a:extLst>
          </p:cNvPr>
          <p:cNvGraphicFramePr>
            <a:graphicFrameLocks noGrp="1"/>
          </p:cNvGraphicFramePr>
          <p:nvPr/>
        </p:nvGraphicFramePr>
        <p:xfrm>
          <a:off x="5442560" y="2216946"/>
          <a:ext cx="1845132" cy="97536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160698">
                  <a:extLst>
                    <a:ext uri="{9D8B030D-6E8A-4147-A177-3AD203B41FA5}">
                      <a16:colId xmlns:a16="http://schemas.microsoft.com/office/drawing/2014/main" val="2182450816"/>
                    </a:ext>
                  </a:extLst>
                </a:gridCol>
                <a:gridCol w="684434">
                  <a:extLst>
                    <a:ext uri="{9D8B030D-6E8A-4147-A177-3AD203B41FA5}">
                      <a16:colId xmlns:a16="http://schemas.microsoft.com/office/drawing/2014/main" val="368665906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en-SK" sz="1000" dirty="0"/>
                        <a:t>Inspection subnet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K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677382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SK" sz="1000" dirty="0"/>
                        <a:t>192.168.0.0/16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L</a:t>
                      </a:r>
                      <a:r>
                        <a:rPr lang="en-SK" sz="1000" dirty="0"/>
                        <a:t>ocal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47538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K" sz="1000" dirty="0"/>
                        <a:t>10.0.0.0/16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K" sz="1000" dirty="0"/>
                        <a:t>TGW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214082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SK" sz="1000" dirty="0"/>
                        <a:t>0.0.0.0/0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K" sz="1000" dirty="0"/>
                        <a:t>NATGW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5270960"/>
                  </a:ext>
                </a:extLst>
              </a:tr>
            </a:tbl>
          </a:graphicData>
        </a:graphic>
      </p:graphicFrame>
      <p:graphicFrame>
        <p:nvGraphicFramePr>
          <p:cNvPr id="35" name="Table 46">
            <a:extLst>
              <a:ext uri="{FF2B5EF4-FFF2-40B4-BE49-F238E27FC236}">
                <a16:creationId xmlns:a16="http://schemas.microsoft.com/office/drawing/2014/main" id="{7AE1D4E4-B2E8-40E3-CAA5-6CECEF1C3415}"/>
              </a:ext>
            </a:extLst>
          </p:cNvPr>
          <p:cNvGraphicFramePr>
            <a:graphicFrameLocks noGrp="1"/>
          </p:cNvGraphicFramePr>
          <p:nvPr/>
        </p:nvGraphicFramePr>
        <p:xfrm>
          <a:off x="5458308" y="3702256"/>
          <a:ext cx="1824830" cy="73152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147927">
                  <a:extLst>
                    <a:ext uri="{9D8B030D-6E8A-4147-A177-3AD203B41FA5}">
                      <a16:colId xmlns:a16="http://schemas.microsoft.com/office/drawing/2014/main" val="2182450816"/>
                    </a:ext>
                  </a:extLst>
                </a:gridCol>
                <a:gridCol w="676903">
                  <a:extLst>
                    <a:ext uri="{9D8B030D-6E8A-4147-A177-3AD203B41FA5}">
                      <a16:colId xmlns:a16="http://schemas.microsoft.com/office/drawing/2014/main" val="368665906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en-SK" sz="1000" dirty="0"/>
                        <a:t>Private subnet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K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677382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SK" sz="1000" dirty="0"/>
                        <a:t>192.168.0.0/16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L</a:t>
                      </a:r>
                      <a:r>
                        <a:rPr lang="en-SK" sz="1000" dirty="0"/>
                        <a:t>ocal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475383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SK" sz="1000" dirty="0"/>
                        <a:t>0.0.0.0/0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K" sz="1000" dirty="0"/>
                        <a:t>NFW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6405770"/>
                  </a:ext>
                </a:extLst>
              </a:tr>
            </a:tbl>
          </a:graphicData>
        </a:graphic>
      </p:graphicFrame>
      <p:pic>
        <p:nvPicPr>
          <p:cNvPr id="36" name="Picture 5" descr="(none)">
            <a:extLst>
              <a:ext uri="{FF2B5EF4-FFF2-40B4-BE49-F238E27FC236}">
                <a16:creationId xmlns:a16="http://schemas.microsoft.com/office/drawing/2014/main" id="{68B28926-4E97-4E64-CD6B-64F292046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114" y="4281108"/>
            <a:ext cx="508000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6555D2C7-0F78-EEDA-74D2-DF28077B1937}"/>
              </a:ext>
            </a:extLst>
          </p:cNvPr>
          <p:cNvCxnSpPr>
            <a:cxnSpLocks/>
          </p:cNvCxnSpPr>
          <p:nvPr/>
        </p:nvCxnSpPr>
        <p:spPr>
          <a:xfrm>
            <a:off x="11599659" y="377156"/>
            <a:ext cx="0" cy="750025"/>
          </a:xfrm>
          <a:prstGeom prst="line">
            <a:avLst/>
          </a:prstGeom>
          <a:ln w="158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15C46E01-E081-BE1B-4268-793FDE59DDE0}"/>
              </a:ext>
            </a:extLst>
          </p:cNvPr>
          <p:cNvSpPr txBox="1"/>
          <p:nvPr/>
        </p:nvSpPr>
        <p:spPr>
          <a:xfrm>
            <a:off x="8185046" y="1700281"/>
            <a:ext cx="7906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192.168.1.20</a:t>
            </a:r>
          </a:p>
          <a:p>
            <a:pPr algn="ctr"/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3.48.29.55</a:t>
            </a:r>
            <a:endParaRPr lang="en-SK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052C584-E0CD-F17F-7508-7D2D8F63F6E3}"/>
              </a:ext>
            </a:extLst>
          </p:cNvPr>
          <p:cNvSpPr txBox="1"/>
          <p:nvPr/>
        </p:nvSpPr>
        <p:spPr>
          <a:xfrm>
            <a:off x="7283138" y="3298440"/>
            <a:ext cx="79060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192.168.2.28</a:t>
            </a:r>
            <a:endParaRPr lang="en-SK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Picture 3" descr="(none)">
            <a:extLst>
              <a:ext uri="{FF2B5EF4-FFF2-40B4-BE49-F238E27FC236}">
                <a16:creationId xmlns:a16="http://schemas.microsoft.com/office/drawing/2014/main" id="{F4EE67EE-3A84-61E0-C306-00FB4CBF0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856" y="4042908"/>
            <a:ext cx="508000" cy="5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69386BD6-5932-47AB-499A-F18AAF56C485}"/>
              </a:ext>
            </a:extLst>
          </p:cNvPr>
          <p:cNvSpPr txBox="1"/>
          <p:nvPr/>
        </p:nvSpPr>
        <p:spPr>
          <a:xfrm>
            <a:off x="5734220" y="4567424"/>
            <a:ext cx="32688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internal-fwdproxynlb-1234567890-eu-central-1.elb.amazonaws.com</a:t>
            </a:r>
          </a:p>
          <a:p>
            <a:r>
              <a:rPr lang="en-GB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</a:t>
            </a:r>
            <a:r>
              <a:rPr lang="en-GB" sz="800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192.168.3.10</a:t>
            </a:r>
            <a:endParaRPr lang="en-SK" sz="800" dirty="0">
              <a:solidFill>
                <a:srgbClr val="FF0000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17E6DD8-0CA0-56EB-A4FF-27AFB0D84539}"/>
              </a:ext>
            </a:extLst>
          </p:cNvPr>
          <p:cNvSpPr txBox="1"/>
          <p:nvPr/>
        </p:nvSpPr>
        <p:spPr>
          <a:xfrm>
            <a:off x="2388078" y="3347671"/>
            <a:ext cx="67518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10.0.1.130</a:t>
            </a:r>
            <a:endParaRPr lang="en-SK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4" name="Table 43">
            <a:extLst>
              <a:ext uri="{FF2B5EF4-FFF2-40B4-BE49-F238E27FC236}">
                <a16:creationId xmlns:a16="http://schemas.microsoft.com/office/drawing/2014/main" id="{F5994499-93D7-F824-B654-A5138D64D5E8}"/>
              </a:ext>
            </a:extLst>
          </p:cNvPr>
          <p:cNvGraphicFramePr>
            <a:graphicFrameLocks noGrp="1"/>
          </p:cNvGraphicFramePr>
          <p:nvPr/>
        </p:nvGraphicFramePr>
        <p:xfrm>
          <a:off x="1065695" y="1262353"/>
          <a:ext cx="1510358" cy="73152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971356">
                  <a:extLst>
                    <a:ext uri="{9D8B030D-6E8A-4147-A177-3AD203B41FA5}">
                      <a16:colId xmlns:a16="http://schemas.microsoft.com/office/drawing/2014/main" val="2182450816"/>
                    </a:ext>
                  </a:extLst>
                </a:gridCol>
                <a:gridCol w="539002">
                  <a:extLst>
                    <a:ext uri="{9D8B030D-6E8A-4147-A177-3AD203B41FA5}">
                      <a16:colId xmlns:a16="http://schemas.microsoft.com/office/drawing/2014/main" val="368665906"/>
                    </a:ext>
                  </a:extLst>
                </a:gridCol>
              </a:tblGrid>
              <a:tr h="139249">
                <a:tc gridSpan="2">
                  <a:txBody>
                    <a:bodyPr/>
                    <a:lstStyle/>
                    <a:p>
                      <a:pPr algn="ctr"/>
                      <a:r>
                        <a:rPr lang="en-SK" sz="1000" dirty="0"/>
                        <a:t>VPC main RT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K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677382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SK" sz="1000" dirty="0"/>
                        <a:t>10.0.0.0/16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L</a:t>
                      </a:r>
                      <a:r>
                        <a:rPr lang="en-SK" sz="1000" dirty="0"/>
                        <a:t>ocal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475383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SK" sz="1000" dirty="0"/>
                        <a:t>0.0.0.0/0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K" sz="1000" dirty="0"/>
                        <a:t>TGW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6450994"/>
                  </a:ext>
                </a:extLst>
              </a:tr>
            </a:tbl>
          </a:graphicData>
        </a:graphic>
      </p:graphicFrame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9288B2D-66FF-2031-2BB6-73185597D793}"/>
              </a:ext>
            </a:extLst>
          </p:cNvPr>
          <p:cNvCxnSpPr>
            <a:cxnSpLocks/>
          </p:cNvCxnSpPr>
          <p:nvPr/>
        </p:nvCxnSpPr>
        <p:spPr>
          <a:xfrm>
            <a:off x="4740675" y="5220490"/>
            <a:ext cx="1" cy="101088"/>
          </a:xfrm>
          <a:prstGeom prst="line">
            <a:avLst/>
          </a:prstGeom>
          <a:ln w="158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C6122359-6602-D715-E2BC-59D180DCD358}"/>
              </a:ext>
            </a:extLst>
          </p:cNvPr>
          <p:cNvCxnSpPr>
            <a:cxnSpLocks/>
          </p:cNvCxnSpPr>
          <p:nvPr/>
        </p:nvCxnSpPr>
        <p:spPr>
          <a:xfrm>
            <a:off x="4576816" y="5220490"/>
            <a:ext cx="0" cy="101087"/>
          </a:xfrm>
          <a:prstGeom prst="line">
            <a:avLst/>
          </a:prstGeom>
          <a:ln w="158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6" descr="(none)">
            <a:extLst>
              <a:ext uri="{FF2B5EF4-FFF2-40B4-BE49-F238E27FC236}">
                <a16:creationId xmlns:a16="http://schemas.microsoft.com/office/drawing/2014/main" id="{05A808B4-7207-B260-3333-E25C50422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3287" y="2852602"/>
            <a:ext cx="508000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(none)">
            <a:extLst>
              <a:ext uri="{FF2B5EF4-FFF2-40B4-BE49-F238E27FC236}">
                <a16:creationId xmlns:a16="http://schemas.microsoft.com/office/drawing/2014/main" id="{187FA124-475E-4568-DAB7-595E0A193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897" y="2828426"/>
            <a:ext cx="556351" cy="556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B31973B-494D-563B-A02E-AD98D79D161A}"/>
              </a:ext>
            </a:extLst>
          </p:cNvPr>
          <p:cNvCxnSpPr>
            <a:cxnSpLocks/>
          </p:cNvCxnSpPr>
          <p:nvPr/>
        </p:nvCxnSpPr>
        <p:spPr>
          <a:xfrm>
            <a:off x="9596735" y="3106601"/>
            <a:ext cx="470543" cy="0"/>
          </a:xfrm>
          <a:prstGeom prst="line">
            <a:avLst/>
          </a:prstGeom>
          <a:ln w="158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Freeform 49">
            <a:extLst>
              <a:ext uri="{FF2B5EF4-FFF2-40B4-BE49-F238E27FC236}">
                <a16:creationId xmlns:a16="http://schemas.microsoft.com/office/drawing/2014/main" id="{71854262-A31D-650F-008B-E65C856BC03B}"/>
              </a:ext>
            </a:extLst>
          </p:cNvPr>
          <p:cNvSpPr/>
          <p:nvPr/>
        </p:nvSpPr>
        <p:spPr>
          <a:xfrm rot="16200000" flipH="1" flipV="1">
            <a:off x="6855339" y="2904753"/>
            <a:ext cx="302161" cy="4531488"/>
          </a:xfrm>
          <a:custGeom>
            <a:avLst/>
            <a:gdLst>
              <a:gd name="connsiteX0" fmla="*/ 1371600 w 1371600"/>
              <a:gd name="connsiteY0" fmla="*/ 711200 h 711200"/>
              <a:gd name="connsiteX1" fmla="*/ 1371600 w 1371600"/>
              <a:gd name="connsiteY1" fmla="*/ 0 h 711200"/>
              <a:gd name="connsiteX2" fmla="*/ 0 w 1371600"/>
              <a:gd name="connsiteY2" fmla="*/ 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71600" h="711200">
                <a:moveTo>
                  <a:pt x="1371600" y="711200"/>
                </a:moveTo>
                <a:lnTo>
                  <a:pt x="1371600" y="0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9BA7B6"/>
            </a:solidFill>
            <a:headEnd type="none" w="med" len="sm"/>
            <a:tailEnd type="none"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DE4E4334-C2F0-944C-C8C7-1333455FA639}"/>
              </a:ext>
            </a:extLst>
          </p:cNvPr>
          <p:cNvSpPr/>
          <p:nvPr/>
        </p:nvSpPr>
        <p:spPr>
          <a:xfrm>
            <a:off x="2677806" y="3070096"/>
            <a:ext cx="138223" cy="12290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3683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K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049D184E-B92F-5A25-4C71-503A30ED844B}"/>
              </a:ext>
            </a:extLst>
          </p:cNvPr>
          <p:cNvSpPr/>
          <p:nvPr/>
        </p:nvSpPr>
        <p:spPr>
          <a:xfrm>
            <a:off x="4556179" y="4859345"/>
            <a:ext cx="138223" cy="12290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3683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K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BB6FBA03-5BA2-584D-2526-F2AB2E42643E}"/>
              </a:ext>
            </a:extLst>
          </p:cNvPr>
          <p:cNvSpPr/>
          <p:nvPr/>
        </p:nvSpPr>
        <p:spPr>
          <a:xfrm>
            <a:off x="10730606" y="308055"/>
            <a:ext cx="138223" cy="12290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3683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K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CD2EFEE5-325B-EA45-E203-DFD49C95EA38}"/>
              </a:ext>
            </a:extLst>
          </p:cNvPr>
          <p:cNvSpPr/>
          <p:nvPr/>
        </p:nvSpPr>
        <p:spPr>
          <a:xfrm>
            <a:off x="11542232" y="3196308"/>
            <a:ext cx="138223" cy="12290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3683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K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7B6C6345-BCA8-88DF-F376-FF481556DC07}"/>
              </a:ext>
            </a:extLst>
          </p:cNvPr>
          <p:cNvSpPr/>
          <p:nvPr/>
        </p:nvSpPr>
        <p:spPr>
          <a:xfrm>
            <a:off x="8511234" y="1350725"/>
            <a:ext cx="138223" cy="12290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3683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K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03AA2427-4DFB-074F-6A89-6A0BB4E1786E}"/>
              </a:ext>
            </a:extLst>
          </p:cNvPr>
          <p:cNvSpPr/>
          <p:nvPr/>
        </p:nvSpPr>
        <p:spPr>
          <a:xfrm>
            <a:off x="10567673" y="320956"/>
            <a:ext cx="138223" cy="12290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3683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K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CAA18F08-D427-C261-AD32-569F85DFEB46}"/>
              </a:ext>
            </a:extLst>
          </p:cNvPr>
          <p:cNvSpPr/>
          <p:nvPr/>
        </p:nvSpPr>
        <p:spPr>
          <a:xfrm>
            <a:off x="9218355" y="4493811"/>
            <a:ext cx="138223" cy="12290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3683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K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ACA65964-4747-2B44-AAEC-7042EF8CF04C}"/>
              </a:ext>
            </a:extLst>
          </p:cNvPr>
          <p:cNvSpPr/>
          <p:nvPr/>
        </p:nvSpPr>
        <p:spPr>
          <a:xfrm>
            <a:off x="2677805" y="4457089"/>
            <a:ext cx="138223" cy="12290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3683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K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A23BB45B-ED9A-9F88-4C9D-4532102C8B0D}"/>
              </a:ext>
            </a:extLst>
          </p:cNvPr>
          <p:cNvSpPr/>
          <p:nvPr/>
        </p:nvSpPr>
        <p:spPr>
          <a:xfrm>
            <a:off x="4390377" y="4868180"/>
            <a:ext cx="138223" cy="12290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3683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K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36C6280-F671-8F54-3629-846587815448}"/>
              </a:ext>
            </a:extLst>
          </p:cNvPr>
          <p:cNvSpPr txBox="1"/>
          <p:nvPr/>
        </p:nvSpPr>
        <p:spPr>
          <a:xfrm>
            <a:off x="-27551" y="2636728"/>
            <a:ext cx="557877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SK" sz="1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url –x </a:t>
            </a:r>
            <a:r>
              <a:rPr lang="en-GB" sz="1000" b="1" dirty="0">
                <a:solidFill>
                  <a:srgbClr val="FF0000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internal-fwdproxynlb-1234567890-eu-central-1.elb.amazonaws.com</a:t>
            </a:r>
          </a:p>
          <a:p>
            <a:r>
              <a:rPr lang="en-SK" sz="1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–I http://www.amazon.com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6CFBD77C-6F41-FBDB-3E36-D0032C7B295C}"/>
              </a:ext>
            </a:extLst>
          </p:cNvPr>
          <p:cNvSpPr/>
          <p:nvPr/>
        </p:nvSpPr>
        <p:spPr>
          <a:xfrm>
            <a:off x="1078512" y="1715549"/>
            <a:ext cx="1497540" cy="3435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K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EF83FCC8-E835-7729-E598-A275F97474F7}"/>
              </a:ext>
            </a:extLst>
          </p:cNvPr>
          <p:cNvSpPr/>
          <p:nvPr/>
        </p:nvSpPr>
        <p:spPr>
          <a:xfrm>
            <a:off x="2995692" y="5854595"/>
            <a:ext cx="3405107" cy="3552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K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7CF1E960-E962-F196-5253-4F65A4BEAEE9}"/>
              </a:ext>
            </a:extLst>
          </p:cNvPr>
          <p:cNvSpPr/>
          <p:nvPr/>
        </p:nvSpPr>
        <p:spPr>
          <a:xfrm>
            <a:off x="5467241" y="3898739"/>
            <a:ext cx="1815897" cy="3385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K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EFC74C8-7A37-5C3C-8CDB-1634D09F4A0D}"/>
              </a:ext>
            </a:extLst>
          </p:cNvPr>
          <p:cNvSpPr/>
          <p:nvPr/>
        </p:nvSpPr>
        <p:spPr>
          <a:xfrm>
            <a:off x="5448771" y="2888461"/>
            <a:ext cx="1824830" cy="3461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K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F9C25FB4-007F-9FF5-DCFB-BCFE4DBC84ED}"/>
              </a:ext>
            </a:extLst>
          </p:cNvPr>
          <p:cNvSpPr/>
          <p:nvPr/>
        </p:nvSpPr>
        <p:spPr>
          <a:xfrm>
            <a:off x="5448626" y="1469866"/>
            <a:ext cx="1834512" cy="3385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K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BEB9590D-50E3-DC8A-81A7-3C34B69AB024}"/>
              </a:ext>
            </a:extLst>
          </p:cNvPr>
          <p:cNvSpPr/>
          <p:nvPr/>
        </p:nvSpPr>
        <p:spPr>
          <a:xfrm>
            <a:off x="5442559" y="1003405"/>
            <a:ext cx="1834512" cy="2935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K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AE119CA7-2A1B-FAD3-108F-09C2D89787C0}"/>
              </a:ext>
            </a:extLst>
          </p:cNvPr>
          <p:cNvSpPr/>
          <p:nvPr/>
        </p:nvSpPr>
        <p:spPr>
          <a:xfrm>
            <a:off x="5442559" y="2671104"/>
            <a:ext cx="1834512" cy="2814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K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C0478914-760F-AF91-46B1-87B6820EFC66}"/>
              </a:ext>
            </a:extLst>
          </p:cNvPr>
          <p:cNvSpPr/>
          <p:nvPr/>
        </p:nvSpPr>
        <p:spPr>
          <a:xfrm>
            <a:off x="1082777" y="1491038"/>
            <a:ext cx="1493275" cy="2661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K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A1F17169-7B59-C09C-1E01-7800D7E20C84}"/>
              </a:ext>
            </a:extLst>
          </p:cNvPr>
          <p:cNvSpPr/>
          <p:nvPr/>
        </p:nvSpPr>
        <p:spPr>
          <a:xfrm>
            <a:off x="7733976" y="3080758"/>
            <a:ext cx="138223" cy="12290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3683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K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28DCD7DA-ECF5-CD37-2035-8F1345EFD881}"/>
              </a:ext>
            </a:extLst>
          </p:cNvPr>
          <p:cNvSpPr/>
          <p:nvPr/>
        </p:nvSpPr>
        <p:spPr>
          <a:xfrm>
            <a:off x="7767728" y="4230399"/>
            <a:ext cx="138223" cy="12290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3683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K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59BB970A-5626-469E-37BA-295A717C8783}"/>
              </a:ext>
            </a:extLst>
          </p:cNvPr>
          <p:cNvSpPr/>
          <p:nvPr/>
        </p:nvSpPr>
        <p:spPr>
          <a:xfrm>
            <a:off x="7590911" y="3050236"/>
            <a:ext cx="138223" cy="12290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3683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K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1BE6B8C5-2D2C-8ABB-0C01-64C0193674DC}"/>
              </a:ext>
            </a:extLst>
          </p:cNvPr>
          <p:cNvSpPr/>
          <p:nvPr/>
        </p:nvSpPr>
        <p:spPr>
          <a:xfrm>
            <a:off x="8524052" y="1470115"/>
            <a:ext cx="138223" cy="12290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3683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K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FD2F887-11EE-26D3-4EF5-AE319ADFB877}"/>
              </a:ext>
            </a:extLst>
          </p:cNvPr>
          <p:cNvSpPr txBox="1"/>
          <p:nvPr/>
        </p:nvSpPr>
        <p:spPr>
          <a:xfrm>
            <a:off x="3871099" y="133316"/>
            <a:ext cx="14820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SK" dirty="0">
                <a:solidFill>
                  <a:srgbClr val="FF9A00"/>
                </a:solidFill>
              </a:rPr>
              <a:t>Explicit proxy</a:t>
            </a:r>
          </a:p>
          <a:p>
            <a:pPr algn="ctr"/>
            <a:r>
              <a:rPr lang="en-SK" dirty="0">
                <a:solidFill>
                  <a:srgbClr val="FF9A00"/>
                </a:solidFill>
              </a:rPr>
              <a:t> network flow</a:t>
            </a:r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C9BD1D58-4A72-15A6-B9B8-0633F3EA3A37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7811209" y="2756139"/>
            <a:ext cx="241901" cy="23326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3B29BA1-F1DC-5396-156E-6F72F1251E40}"/>
              </a:ext>
            </a:extLst>
          </p:cNvPr>
          <p:cNvSpPr txBox="1"/>
          <p:nvPr/>
        </p:nvSpPr>
        <p:spPr>
          <a:xfrm>
            <a:off x="10999337" y="3579628"/>
            <a:ext cx="12522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K" sz="1000" dirty="0">
                <a:solidFill>
                  <a:srgbClr val="FF9A00"/>
                </a:solidFill>
              </a:rPr>
              <a:t>www.amazon.com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CFF3E8F1-0C7A-8476-2D86-F455AB48F39F}"/>
              </a:ext>
            </a:extLst>
          </p:cNvPr>
          <p:cNvGrpSpPr>
            <a:grpSpLocks noChangeAspect="1"/>
          </p:cNvGrpSpPr>
          <p:nvPr/>
        </p:nvGrpSpPr>
        <p:grpSpPr>
          <a:xfrm>
            <a:off x="7886509" y="2523003"/>
            <a:ext cx="564518" cy="508000"/>
            <a:chOff x="4019607" y="1746409"/>
            <a:chExt cx="1258245" cy="1132273"/>
          </a:xfrm>
        </p:grpSpPr>
        <p:pic>
          <p:nvPicPr>
            <p:cNvPr id="85" name="Graphic 84">
              <a:extLst>
                <a:ext uri="{FF2B5EF4-FFF2-40B4-BE49-F238E27FC236}">
                  <a16:creationId xmlns:a16="http://schemas.microsoft.com/office/drawing/2014/main" id="{E57C2E0D-88B4-1929-4BD7-EA2A2E6723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4019607" y="2027782"/>
              <a:ext cx="850900" cy="850900"/>
            </a:xfrm>
            <a:prstGeom prst="rect">
              <a:avLst/>
            </a:prstGeom>
          </p:spPr>
        </p:pic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065BD6E1-FA10-E3B3-4892-B11D410776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4820652" y="1746409"/>
              <a:ext cx="457200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450090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208 0.32477 L 0.1513 0.31968 L 0.15208 0.2801 " pathEditMode="relative" ptsTypes="AAAA">
                                      <p:cBhvr>
                                        <p:cTn id="6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138 0 L 0.01315 0.06042 L 0.38255 0.06181 L 0.38112 -0.0331 " pathEditMode="relative" ptsTypes="AAAAA">
                                      <p:cBhvr>
                                        <p:cTn id="22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156 -0.04167 L -0.12265 -0.04306 " pathEditMode="relative" ptsTypes="AAA">
                                      <p:cBhvr>
                                        <p:cTn id="38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1000"/>
                            </p:stCondLst>
                            <p:childTnLst>
                              <p:par>
                                <p:cTn id="5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1094 0.00139 L -0.00859 -0.16806 " pathEditMode="relative" ptsTypes="AAA">
                                      <p:cBhvr>
                                        <p:cTn id="52" dur="3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000"/>
                            </p:stCondLst>
                            <p:childTnLst>
                              <p:par>
                                <p:cTn id="5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156 -0.23472 L 0.07734 -0.23611 " pathEditMode="relative" ptsTypes="AAA">
                                      <p:cBhvr>
                                        <p:cTn id="78" dur="3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065 -0.14074 L 0.1681 -0.13958 " pathEditMode="relative" ptsTypes="AAA">
                                      <p:cBhvr>
                                        <p:cTn id="102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1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31 -0.00486 L 0.06875 0.4051 " pathEditMode="relative" ptsTypes="AAA">
                                      <p:cBhvr>
                                        <p:cTn id="118" dur="3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6500"/>
                            </p:stCondLst>
                            <p:childTnLst>
                              <p:par>
                                <p:cTn id="120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7000"/>
                            </p:stCondLst>
                            <p:childTnLst>
                              <p:par>
                                <p:cTn id="1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7500"/>
                            </p:stCondLst>
                            <p:childTnLst>
                              <p:par>
                                <p:cTn id="13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287 -0.44584 L -0.06602 -0.44815 " pathEditMode="relative" ptsTypes="AAA">
                                      <p:cBhvr>
                                        <p:cTn id="132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4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6901 -0.00185 L -0.16823 0.15324 " pathEditMode="relative" ptsTypes="AAA">
                                      <p:cBhvr>
                                        <p:cTn id="142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4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4500"/>
                            </p:stCondLst>
                            <p:childTnLst>
                              <p:par>
                                <p:cTn id="160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7656 -0.00139 L -0.07656 0.23611 " pathEditMode="relative" ptsTypes="AAA">
                                      <p:cBhvr>
                                        <p:cTn id="161" dur="3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7500"/>
                            </p:stCondLst>
                            <p:childTnLst>
                              <p:par>
                                <p:cTn id="16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6945 L 0.12265 0.07084 L 0.12109 0.32362 L -0.25079 0.32362 L -0.25235 0.25973 " pathEditMode="relative" ptsTypes="AAAAAA">
                                      <p:cBhvr>
                                        <p:cTn id="191" dur="5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000"/>
                            </p:stCondLst>
                            <p:childTnLst>
                              <p:par>
                                <p:cTn id="193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500"/>
                            </p:stCondLst>
                            <p:childTnLst>
                              <p:par>
                                <p:cTn id="20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1145 0.0007 L 0.01067 0.05625 L -0.1448 0.05695 L -0.14375 -0.06643 " pathEditMode="relative" ptsTypes="AAAAA">
                                      <p:cBhvr>
                                        <p:cTn id="207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8500"/>
                            </p:stCondLst>
                            <p:childTnLst>
                              <p:par>
                                <p:cTn id="209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9000"/>
                            </p:stCondLst>
                            <p:childTnLst>
                              <p:par>
                                <p:cTn id="22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-0.06875 0.00013 -0.1375 0.00026 -0.20625 " pathEditMode="relative" ptsTypes="AA">
                                      <p:cBhvr>
                                        <p:cTn id="223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2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1" grpId="1" animBg="1"/>
      <p:bldP spid="51" grpId="0" animBg="1"/>
      <p:bldP spid="51" grpId="1" animBg="1"/>
      <p:bldP spid="52" grpId="0" animBg="1"/>
      <p:bldP spid="52" grpId="1" animBg="1"/>
      <p:bldP spid="52" grpId="2" animBg="1"/>
      <p:bldP spid="53" grpId="0" animBg="1"/>
      <p:bldP spid="53" grpId="1" animBg="1"/>
      <p:bldP spid="53" grpId="2" animBg="1"/>
      <p:bldP spid="54" grpId="0" animBg="1"/>
      <p:bldP spid="54" grpId="1" animBg="1"/>
      <p:bldP spid="54" grpId="2" animBg="1"/>
      <p:bldP spid="55" grpId="0" animBg="1"/>
      <p:bldP spid="55" grpId="1" animBg="1"/>
      <p:bldP spid="55" grpId="2" animBg="1"/>
      <p:bldP spid="56" grpId="0" animBg="1"/>
      <p:bldP spid="56" grpId="1" animBg="1"/>
      <p:bldP spid="56" grpId="2" animBg="1"/>
      <p:bldP spid="57" grpId="0" animBg="1"/>
      <p:bldP spid="57" grpId="1" animBg="1"/>
      <p:bldP spid="57" grpId="2" animBg="1"/>
      <p:bldP spid="58" grpId="0" animBg="1"/>
      <p:bldP spid="58" grpId="1" animBg="1"/>
      <p:bldP spid="58" grpId="2" animBg="1"/>
      <p:bldP spid="59" grpId="0" animBg="1"/>
      <p:bldP spid="59" grpId="1" animBg="1"/>
      <p:bldP spid="59" grpId="2" animBg="1"/>
      <p:bldP spid="60" grpId="0"/>
      <p:bldP spid="62" grpId="0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0" grpId="2" animBg="1"/>
      <p:bldP spid="71" grpId="0" animBg="1"/>
      <p:bldP spid="71" grpId="1" animBg="1"/>
      <p:bldP spid="71" grpId="2" animBg="1"/>
      <p:bldP spid="72" grpId="0" animBg="1"/>
      <p:bldP spid="72" grpId="1" animBg="1"/>
      <p:bldP spid="72" grpId="2" animBg="1"/>
      <p:bldP spid="73" grpId="0" animBg="1"/>
      <p:bldP spid="73" grpId="1" animBg="1"/>
      <p:bldP spid="73" grpId="2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Simple background Stock Images - Search Stock Images on Everypixel">
            <a:extLst>
              <a:ext uri="{FF2B5EF4-FFF2-40B4-BE49-F238E27FC236}">
                <a16:creationId xmlns:a16="http://schemas.microsoft.com/office/drawing/2014/main" id="{FCC8CB45-5A2F-BA8B-6840-E98481299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879928-A044-5A1C-5A08-87543205B12E}"/>
              </a:ext>
            </a:extLst>
          </p:cNvPr>
          <p:cNvSpPr txBox="1"/>
          <p:nvPr/>
        </p:nvSpPr>
        <p:spPr>
          <a:xfrm>
            <a:off x="1159099" y="139091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44000" indent="-144000" algn="l"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</a:pPr>
            <a:endParaRPr lang="en-S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7282A89-D157-0A60-5677-4EFCBE116CB8}"/>
              </a:ext>
            </a:extLst>
          </p:cNvPr>
          <p:cNvSpPr txBox="1">
            <a:spLocks/>
          </p:cNvSpPr>
          <p:nvPr/>
        </p:nvSpPr>
        <p:spPr bwMode="gray">
          <a:xfrm>
            <a:off x="359999" y="2265315"/>
            <a:ext cx="10869975" cy="75060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+mj-cs"/>
              </a:rPr>
              <a:t>Thank you 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8E612685-6165-B6FE-EE41-7BC6402C54D0}"/>
              </a:ext>
            </a:extLst>
          </p:cNvPr>
          <p:cNvSpPr txBox="1">
            <a:spLocks/>
          </p:cNvSpPr>
          <p:nvPr/>
        </p:nvSpPr>
        <p:spPr>
          <a:xfrm>
            <a:off x="876686" y="4047958"/>
            <a:ext cx="8556909" cy="1778000"/>
          </a:xfrm>
          <a:prstGeom prst="rect">
            <a:avLst/>
          </a:prstGeom>
        </p:spPr>
        <p:txBody>
          <a:bodyPr vert="horz" lIns="0" tIns="9144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90000"/>
              <a:buFont typeface="Amazon Ember" panose="020B0603020204020204" pitchFamily="34" charset="0"/>
              <a:buNone/>
              <a:defRPr sz="18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  <a:lvl2pPr marL="36576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defRPr sz="24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2pPr>
            <a:lvl3pPr marL="77724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mazon Ember" panose="020B0603020204020204" pitchFamily="34" charset="0"/>
              <a:buNone/>
              <a:defRPr sz="2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105156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mazon Ember" panose="020B0603020204020204" pitchFamily="34" charset="0"/>
              <a:buNone/>
              <a:defRPr sz="18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105156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mazon Ember" panose="020B0603020204020204" pitchFamily="34" charset="0"/>
              <a:buNone/>
              <a:defRPr sz="18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zon Ember" panose="020B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zon Ember" panose="020B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zon Ember" panose="020B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zon Ember" panose="020B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hlinkClick r:id="rId4"/>
              </a:rPr>
              <a:t>michal.salanci@t-systems.com</a:t>
            </a:r>
            <a:r>
              <a:rPr lang="de-DE" dirty="0"/>
              <a:t> </a:t>
            </a:r>
          </a:p>
          <a:p>
            <a:endParaRPr lang="de-DE" dirty="0"/>
          </a:p>
          <a:p>
            <a:r>
              <a:rPr lang="de-DE" dirty="0">
                <a:hlinkClick r:id="rId5"/>
              </a:rPr>
              <a:t>https://www.linkedin.com/in/michal-salanci-3496724b/</a:t>
            </a:r>
            <a:r>
              <a:rPr lang="de-DE" dirty="0"/>
              <a:t> </a:t>
            </a:r>
          </a:p>
          <a:p>
            <a:endParaRPr lang="de-DE" dirty="0"/>
          </a:p>
          <a:p>
            <a:r>
              <a:rPr lang="en-US" dirty="0">
                <a:hlinkClick r:id="rId6"/>
              </a:rPr>
              <a:t>https://michal-salanci.s3.eu-central-1.amazonaws.com/index.html</a:t>
            </a:r>
            <a:r>
              <a:rPr lang="en-US" dirty="0"/>
              <a:t>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8A24CD2-E4D5-C01C-F2F9-978F0BD6EBB8}"/>
              </a:ext>
            </a:extLst>
          </p:cNvPr>
          <p:cNvSpPr txBox="1">
            <a:spLocks/>
          </p:cNvSpPr>
          <p:nvPr/>
        </p:nvSpPr>
        <p:spPr>
          <a:xfrm>
            <a:off x="408974" y="3335991"/>
            <a:ext cx="3429000" cy="482600"/>
          </a:xfrm>
          <a:prstGeom prst="rect">
            <a:avLst/>
          </a:prstGeom>
        </p:spPr>
        <p:txBody>
          <a:bodyPr vert="horz" lIns="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90000"/>
              <a:buFont typeface="Amazon Ember" panose="020B0603020204020204" pitchFamily="34" charset="0"/>
              <a:buNone/>
              <a:defRPr sz="2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  <a:lvl2pPr marL="36576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defRPr sz="24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2pPr>
            <a:lvl3pPr marL="77724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mazon Ember" panose="020B0603020204020204" pitchFamily="34" charset="0"/>
              <a:buNone/>
              <a:defRPr sz="2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105156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mazon Ember" panose="020B0603020204020204" pitchFamily="34" charset="0"/>
              <a:buNone/>
              <a:defRPr sz="18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105156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mazon Ember" panose="020B0603020204020204" pitchFamily="34" charset="0"/>
              <a:buNone/>
              <a:defRPr sz="18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zon Ember" panose="020B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zon Ember" panose="020B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zon Ember" panose="020B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zon Ember" panose="020B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200" dirty="0">
                <a:solidFill>
                  <a:schemeClr val="tx2"/>
                </a:solidFill>
              </a:rPr>
              <a:t>Michal </a:t>
            </a:r>
            <a:r>
              <a:rPr lang="de-DE" sz="3200" dirty="0" err="1">
                <a:solidFill>
                  <a:schemeClr val="tx2"/>
                </a:solidFill>
              </a:rPr>
              <a:t>Salanci</a:t>
            </a:r>
            <a:endParaRPr lang="en-US" sz="3200" dirty="0">
              <a:solidFill>
                <a:schemeClr val="tx2"/>
              </a:solidFill>
            </a:endParaRPr>
          </a:p>
        </p:txBody>
      </p:sp>
      <p:pic>
        <p:nvPicPr>
          <p:cNvPr id="6" name="Graphic 5" descr="Envelope">
            <a:extLst>
              <a:ext uri="{FF2B5EF4-FFF2-40B4-BE49-F238E27FC236}">
                <a16:creationId xmlns:a16="http://schemas.microsoft.com/office/drawing/2014/main" id="{BEE6F5B5-9E30-4978-9A40-F5EDD80226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66820" y="4138667"/>
            <a:ext cx="318257" cy="3182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A8F750-D792-F9C7-2244-7CC605F9B1C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74" y="4748859"/>
            <a:ext cx="243980" cy="2439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4986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imple background Stock Images - Search Stock Images on Everypixel">
            <a:extLst>
              <a:ext uri="{FF2B5EF4-FFF2-40B4-BE49-F238E27FC236}">
                <a16:creationId xmlns:a16="http://schemas.microsoft.com/office/drawing/2014/main" id="{9A5BF201-B472-FED4-4E12-C333C723B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879928-A044-5A1C-5A08-87543205B12E}"/>
              </a:ext>
            </a:extLst>
          </p:cNvPr>
          <p:cNvSpPr txBox="1"/>
          <p:nvPr/>
        </p:nvSpPr>
        <p:spPr>
          <a:xfrm>
            <a:off x="1159099" y="139091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44000" indent="-144000" algn="l"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</a:pPr>
            <a:endParaRPr lang="en-SK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E0053A9F-4947-02EB-100E-EF5DDD538ABA}"/>
              </a:ext>
            </a:extLst>
          </p:cNvPr>
          <p:cNvSpPr txBox="1">
            <a:spLocks/>
          </p:cNvSpPr>
          <p:nvPr/>
        </p:nvSpPr>
        <p:spPr bwMode="gray">
          <a:xfrm>
            <a:off x="7588450" y="2325950"/>
            <a:ext cx="4758295" cy="241362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Security</a:t>
            </a:r>
          </a:p>
          <a:p>
            <a:endParaRPr lang="en-US" sz="2400" dirty="0"/>
          </a:p>
          <a:p>
            <a:r>
              <a:rPr lang="en-US" sz="2400" dirty="0"/>
              <a:t>Caching</a:t>
            </a:r>
          </a:p>
          <a:p>
            <a:endParaRPr lang="en-US" sz="2400" dirty="0"/>
          </a:p>
          <a:p>
            <a:r>
              <a:rPr lang="en-US" sz="2400" dirty="0"/>
              <a:t>Logging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1C62EA-63F6-C2A0-C828-303CD385126B}"/>
              </a:ext>
            </a:extLst>
          </p:cNvPr>
          <p:cNvSpPr/>
          <p:nvPr/>
        </p:nvSpPr>
        <p:spPr>
          <a:xfrm>
            <a:off x="-1069145" y="1103586"/>
            <a:ext cx="6949440" cy="422515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SK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2077CFC-0127-4274-A937-420CEE5B7D5A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828675" y="2586108"/>
            <a:ext cx="5051620" cy="126011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Benefits of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forward proxy</a:t>
            </a:r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06148325-1A2F-36C2-CA7D-75D2FE337B12}"/>
              </a:ext>
            </a:extLst>
          </p:cNvPr>
          <p:cNvSpPr txBox="1">
            <a:spLocks/>
          </p:cNvSpPr>
          <p:nvPr/>
        </p:nvSpPr>
        <p:spPr bwMode="gray">
          <a:xfrm>
            <a:off x="0" y="6480000"/>
            <a:ext cx="12192000" cy="378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6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0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TeleNeo Office ExtraBold"/>
                <a:ea typeface="+mn-ea"/>
                <a:cs typeface="+mn-cs"/>
              </a:rPr>
              <a:t>More on network security | Michl Salanci | Deutsche Telekom Systems Solutions Slovakia | AWS Community Days Switzerland | 27. 6. 2024</a:t>
            </a:r>
          </a:p>
        </p:txBody>
      </p:sp>
    </p:spTree>
    <p:extLst>
      <p:ext uri="{BB962C8B-B14F-4D97-AF65-F5344CB8AC3E}">
        <p14:creationId xmlns:p14="http://schemas.microsoft.com/office/powerpoint/2010/main" val="2293044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Simple background Stock Images - Search Stock Images on Everypixel">
            <a:extLst>
              <a:ext uri="{FF2B5EF4-FFF2-40B4-BE49-F238E27FC236}">
                <a16:creationId xmlns:a16="http://schemas.microsoft.com/office/drawing/2014/main" id="{FCC8CB45-5A2F-BA8B-6840-E98481299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47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ntertitel 2">
            <a:extLst>
              <a:ext uri="{FF2B5EF4-FFF2-40B4-BE49-F238E27FC236}">
                <a16:creationId xmlns:a16="http://schemas.microsoft.com/office/drawing/2014/main" id="{448B11E0-DB08-D1E5-3C96-814908271765}"/>
              </a:ext>
            </a:extLst>
          </p:cNvPr>
          <p:cNvSpPr txBox="1">
            <a:spLocks/>
          </p:cNvSpPr>
          <p:nvPr/>
        </p:nvSpPr>
        <p:spPr bwMode="gray">
          <a:xfrm>
            <a:off x="0" y="6480000"/>
            <a:ext cx="12192000" cy="378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6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0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TeleNeo Office ExtraBold"/>
                <a:ea typeface="+mn-ea"/>
                <a:cs typeface="+mn-cs"/>
              </a:rPr>
              <a:t>More on network security | Michl Salanci | Deutsche Telekom Systems Solutions Slovakia | AWS Community Days Switzerland | 27. 6. 2024</a:t>
            </a:r>
          </a:p>
        </p:txBody>
      </p:sp>
      <p:sp>
        <p:nvSpPr>
          <p:cNvPr id="29" name="Titel 1">
            <a:extLst>
              <a:ext uri="{FF2B5EF4-FFF2-40B4-BE49-F238E27FC236}">
                <a16:creationId xmlns:a16="http://schemas.microsoft.com/office/drawing/2014/main" id="{1584B15B-2D56-3F5F-F539-8D5A9618BD64}"/>
              </a:ext>
            </a:extLst>
          </p:cNvPr>
          <p:cNvSpPr txBox="1">
            <a:spLocks/>
          </p:cNvSpPr>
          <p:nvPr/>
        </p:nvSpPr>
        <p:spPr bwMode="gray">
          <a:xfrm>
            <a:off x="412700" y="538295"/>
            <a:ext cx="11303049" cy="56012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/>
              <a:t>Benefits of forward proxy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4A0D1A60-45E3-77E0-F25C-B523FD99A7C3}"/>
              </a:ext>
            </a:extLst>
          </p:cNvPr>
          <p:cNvSpPr/>
          <p:nvPr/>
        </p:nvSpPr>
        <p:spPr>
          <a:xfrm>
            <a:off x="942975" y="1671638"/>
            <a:ext cx="4914900" cy="671512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SK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D5A8839-36CB-A3BB-5861-BBCF94FA3E48}"/>
              </a:ext>
            </a:extLst>
          </p:cNvPr>
          <p:cNvGrpSpPr>
            <a:grpSpLocks noChangeAspect="1"/>
          </p:cNvGrpSpPr>
          <p:nvPr/>
        </p:nvGrpSpPr>
        <p:grpSpPr>
          <a:xfrm>
            <a:off x="3574255" y="1379153"/>
            <a:ext cx="5043489" cy="671512"/>
            <a:chOff x="928687" y="1704601"/>
            <a:chExt cx="5043489" cy="671512"/>
          </a:xfrm>
        </p:grpSpPr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BE51AFD9-C343-CF14-07DA-37174D0532B5}"/>
                </a:ext>
              </a:extLst>
            </p:cNvPr>
            <p:cNvSpPr/>
            <p:nvPr/>
          </p:nvSpPr>
          <p:spPr>
            <a:xfrm>
              <a:off x="928687" y="1704601"/>
              <a:ext cx="5043488" cy="671512"/>
            </a:xfrm>
            <a:prstGeom prst="roundRect">
              <a:avLst/>
            </a:prstGeom>
            <a:solidFill>
              <a:schemeClr val="tx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en-SK"/>
            </a:p>
          </p:txBody>
        </p:sp>
        <p:sp>
          <p:nvSpPr>
            <p:cNvPr id="24" name="Titel 1">
              <a:extLst>
                <a:ext uri="{FF2B5EF4-FFF2-40B4-BE49-F238E27FC236}">
                  <a16:creationId xmlns:a16="http://schemas.microsoft.com/office/drawing/2014/main" id="{62A037AC-E6F5-69FB-CB41-26E8D97FE7FC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942976" y="1845962"/>
              <a:ext cx="5029200" cy="263719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2400" b="1">
                  <a:solidFill>
                    <a:schemeClr val="bg1"/>
                  </a:solidFill>
                </a:rPr>
                <a:t>Access Control and Content Filtering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78E9BC2-9D29-59D9-C86F-2B8D3B752A9F}"/>
              </a:ext>
            </a:extLst>
          </p:cNvPr>
          <p:cNvGrpSpPr>
            <a:grpSpLocks noChangeAspect="1"/>
          </p:cNvGrpSpPr>
          <p:nvPr/>
        </p:nvGrpSpPr>
        <p:grpSpPr>
          <a:xfrm>
            <a:off x="3581400" y="2729256"/>
            <a:ext cx="5043488" cy="671512"/>
            <a:chOff x="942975" y="2816133"/>
            <a:chExt cx="5043488" cy="671512"/>
          </a:xfrm>
        </p:grpSpPr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3773CD7F-AEFA-1879-E6B5-9AEF54B237A9}"/>
                </a:ext>
              </a:extLst>
            </p:cNvPr>
            <p:cNvSpPr/>
            <p:nvPr/>
          </p:nvSpPr>
          <p:spPr>
            <a:xfrm>
              <a:off x="942975" y="2816133"/>
              <a:ext cx="5043488" cy="671512"/>
            </a:xfrm>
            <a:prstGeom prst="roundRect">
              <a:avLst/>
            </a:prstGeom>
            <a:solidFill>
              <a:schemeClr val="tx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en-SK"/>
            </a:p>
          </p:txBody>
        </p:sp>
        <p:sp>
          <p:nvSpPr>
            <p:cNvPr id="25" name="Titel 1">
              <a:extLst>
                <a:ext uri="{FF2B5EF4-FFF2-40B4-BE49-F238E27FC236}">
                  <a16:creationId xmlns:a16="http://schemas.microsoft.com/office/drawing/2014/main" id="{95FD67D6-D540-253F-89D0-F12F3B7D9220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942975" y="2978777"/>
              <a:ext cx="5043488" cy="378001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2400" b="1">
                  <a:solidFill>
                    <a:schemeClr val="bg1"/>
                  </a:solidFill>
                </a:rPr>
                <a:t>Anonymity and Privacy</a:t>
              </a:r>
              <a:endParaRPr lang="en-US" sz="2400" dirty="0">
                <a:solidFill>
                  <a:schemeClr val="bg1"/>
                </a:solidFill>
              </a:endParaRPr>
            </a:p>
            <a:p>
              <a:endParaRPr lang="en-GB" sz="2400" b="1"/>
            </a:p>
            <a:p>
              <a:endPara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519D3A2-435F-EF16-BCB2-17E30CBB6CAD}"/>
              </a:ext>
            </a:extLst>
          </p:cNvPr>
          <p:cNvGrpSpPr>
            <a:grpSpLocks noChangeAspect="1"/>
          </p:cNvGrpSpPr>
          <p:nvPr/>
        </p:nvGrpSpPr>
        <p:grpSpPr>
          <a:xfrm>
            <a:off x="3417093" y="4079359"/>
            <a:ext cx="5200650" cy="671512"/>
            <a:chOff x="885825" y="4051799"/>
            <a:chExt cx="5200650" cy="671512"/>
          </a:xfrm>
        </p:grpSpPr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70E3BB48-817C-5427-DAC2-FA11B56C9110}"/>
                </a:ext>
              </a:extLst>
            </p:cNvPr>
            <p:cNvSpPr/>
            <p:nvPr/>
          </p:nvSpPr>
          <p:spPr>
            <a:xfrm>
              <a:off x="928687" y="4051799"/>
              <a:ext cx="5157788" cy="671512"/>
            </a:xfrm>
            <a:prstGeom prst="roundRect">
              <a:avLst/>
            </a:prstGeom>
            <a:solidFill>
              <a:schemeClr val="tx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en-SK"/>
            </a:p>
          </p:txBody>
        </p:sp>
        <p:sp>
          <p:nvSpPr>
            <p:cNvPr id="28" name="Titel 1">
              <a:extLst>
                <a:ext uri="{FF2B5EF4-FFF2-40B4-BE49-F238E27FC236}">
                  <a16:creationId xmlns:a16="http://schemas.microsoft.com/office/drawing/2014/main" id="{4A9178D2-2493-500C-5904-F0023937AB88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885825" y="4220577"/>
              <a:ext cx="5200650" cy="324170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2400" b="1">
                  <a:solidFill>
                    <a:schemeClr val="bg1"/>
                  </a:solidFill>
                </a:rPr>
                <a:t>Performance and Caching</a:t>
              </a:r>
              <a:endParaRPr lang="en-GB" sz="2400">
                <a:solidFill>
                  <a:schemeClr val="bg1"/>
                </a:solidFill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3981E8D-F481-9D9E-E701-1C1357CA976C}"/>
              </a:ext>
            </a:extLst>
          </p:cNvPr>
          <p:cNvGrpSpPr/>
          <p:nvPr/>
        </p:nvGrpSpPr>
        <p:grpSpPr>
          <a:xfrm>
            <a:off x="3459955" y="5429462"/>
            <a:ext cx="5157788" cy="671512"/>
            <a:chOff x="928687" y="5102036"/>
            <a:chExt cx="5157788" cy="671512"/>
          </a:xfrm>
        </p:grpSpPr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AE0D2804-C96A-46C1-8E55-E51F14E6D642}"/>
                </a:ext>
              </a:extLst>
            </p:cNvPr>
            <p:cNvSpPr/>
            <p:nvPr/>
          </p:nvSpPr>
          <p:spPr>
            <a:xfrm>
              <a:off x="928687" y="5102036"/>
              <a:ext cx="5157788" cy="671512"/>
            </a:xfrm>
            <a:prstGeom prst="roundRect">
              <a:avLst/>
            </a:prstGeom>
            <a:solidFill>
              <a:schemeClr val="tx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en-SK"/>
            </a:p>
          </p:txBody>
        </p:sp>
        <p:sp>
          <p:nvSpPr>
            <p:cNvPr id="26" name="Titel 1">
              <a:extLst>
                <a:ext uri="{FF2B5EF4-FFF2-40B4-BE49-F238E27FC236}">
                  <a16:creationId xmlns:a16="http://schemas.microsoft.com/office/drawing/2014/main" id="{F427639F-5025-391B-F7E8-A68EE7C83206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942975" y="5256072"/>
              <a:ext cx="5143500" cy="363439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2400" b="1">
                  <a:solidFill>
                    <a:schemeClr val="bg1"/>
                  </a:solidFill>
                </a:rPr>
                <a:t>Logging and Monitoring</a:t>
              </a:r>
              <a:endParaRPr lang="en-US" sz="2400" dirty="0">
                <a:solidFill>
                  <a:schemeClr val="bg1"/>
                </a:solidFill>
              </a:endParaRPr>
            </a:p>
            <a:p>
              <a:endPara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772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imple background Stock Images - Search Stock Images on Everypixel">
            <a:extLst>
              <a:ext uri="{FF2B5EF4-FFF2-40B4-BE49-F238E27FC236}">
                <a16:creationId xmlns:a16="http://schemas.microsoft.com/office/drawing/2014/main" id="{9A5BF201-B472-FED4-4E12-C333C723B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879928-A044-5A1C-5A08-87543205B12E}"/>
              </a:ext>
            </a:extLst>
          </p:cNvPr>
          <p:cNvSpPr txBox="1"/>
          <p:nvPr/>
        </p:nvSpPr>
        <p:spPr>
          <a:xfrm>
            <a:off x="1159099" y="139091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44000" indent="-144000" algn="l"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</a:pPr>
            <a:endParaRPr lang="en-SK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E0053A9F-4947-02EB-100E-EF5DDD538ABA}"/>
              </a:ext>
            </a:extLst>
          </p:cNvPr>
          <p:cNvSpPr txBox="1">
            <a:spLocks/>
          </p:cNvSpPr>
          <p:nvPr/>
        </p:nvSpPr>
        <p:spPr bwMode="gray">
          <a:xfrm>
            <a:off x="7588450" y="2325950"/>
            <a:ext cx="4758295" cy="241362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TCP termination</a:t>
            </a:r>
          </a:p>
          <a:p>
            <a:endParaRPr lang="en-US" sz="2400" dirty="0"/>
          </a:p>
          <a:p>
            <a:r>
              <a:rPr lang="en-US" sz="2400" dirty="0"/>
              <a:t>Listenng</a:t>
            </a:r>
          </a:p>
          <a:p>
            <a:endParaRPr lang="en-US" sz="2400" dirty="0"/>
          </a:p>
          <a:p>
            <a:r>
              <a:rPr lang="en-US" sz="2400" dirty="0"/>
              <a:t>Client configuration</a:t>
            </a:r>
          </a:p>
          <a:p>
            <a:endParaRPr lang="en-US" sz="2400" dirty="0"/>
          </a:p>
          <a:p>
            <a:r>
              <a:rPr lang="en-US" sz="2400" dirty="0"/>
              <a:t>Bypassing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1C62EA-63F6-C2A0-C828-303CD385126B}"/>
              </a:ext>
            </a:extLst>
          </p:cNvPr>
          <p:cNvSpPr/>
          <p:nvPr/>
        </p:nvSpPr>
        <p:spPr>
          <a:xfrm>
            <a:off x="-1069145" y="1103586"/>
            <a:ext cx="6949440" cy="422515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SK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2077CFC-0127-4274-A937-420CEE5B7D5A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828675" y="3069000"/>
            <a:ext cx="5051620" cy="7200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Explicit vs Transparent</a:t>
            </a:r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06148325-1A2F-36C2-CA7D-75D2FE337B12}"/>
              </a:ext>
            </a:extLst>
          </p:cNvPr>
          <p:cNvSpPr txBox="1">
            <a:spLocks/>
          </p:cNvSpPr>
          <p:nvPr/>
        </p:nvSpPr>
        <p:spPr bwMode="gray">
          <a:xfrm>
            <a:off x="0" y="6480000"/>
            <a:ext cx="12192000" cy="378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6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0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TeleNeo Office ExtraBold"/>
                <a:ea typeface="+mn-ea"/>
                <a:cs typeface="+mn-cs"/>
              </a:rPr>
              <a:t>More on network security | Michl Salanci | Deutsche Telekom Systems Solutions Slovakia | AWS Community Days Switzerland | 27. 6. 2024</a:t>
            </a:r>
          </a:p>
        </p:txBody>
      </p:sp>
    </p:spTree>
    <p:extLst>
      <p:ext uri="{BB962C8B-B14F-4D97-AF65-F5344CB8AC3E}">
        <p14:creationId xmlns:p14="http://schemas.microsoft.com/office/powerpoint/2010/main" val="1210677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Simple background Stock Images - Search Stock Images on Everypixel">
            <a:extLst>
              <a:ext uri="{FF2B5EF4-FFF2-40B4-BE49-F238E27FC236}">
                <a16:creationId xmlns:a16="http://schemas.microsoft.com/office/drawing/2014/main" id="{FCC8CB45-5A2F-BA8B-6840-E98481299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ntertitel 2">
            <a:extLst>
              <a:ext uri="{FF2B5EF4-FFF2-40B4-BE49-F238E27FC236}">
                <a16:creationId xmlns:a16="http://schemas.microsoft.com/office/drawing/2014/main" id="{448B11E0-DB08-D1E5-3C96-814908271765}"/>
              </a:ext>
            </a:extLst>
          </p:cNvPr>
          <p:cNvSpPr txBox="1">
            <a:spLocks/>
          </p:cNvSpPr>
          <p:nvPr/>
        </p:nvSpPr>
        <p:spPr bwMode="gray">
          <a:xfrm>
            <a:off x="0" y="6480000"/>
            <a:ext cx="12192000" cy="378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6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0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TeleNeo Office ExtraBold"/>
                <a:ea typeface="+mn-ea"/>
                <a:cs typeface="+mn-cs"/>
              </a:rPr>
              <a:t>More on network security | Michl Salanci | Deutsche Telekom Systems Solutions Slovakia | AWS Community Days Switzerland | 27. 6. 2024</a:t>
            </a:r>
          </a:p>
        </p:txBody>
      </p:sp>
      <p:sp>
        <p:nvSpPr>
          <p:cNvPr id="43" name="Titel 1">
            <a:extLst>
              <a:ext uri="{FF2B5EF4-FFF2-40B4-BE49-F238E27FC236}">
                <a16:creationId xmlns:a16="http://schemas.microsoft.com/office/drawing/2014/main" id="{C84F3C2F-0A4F-BFBB-73F4-FCF868AC6EBB}"/>
              </a:ext>
            </a:extLst>
          </p:cNvPr>
          <p:cNvSpPr txBox="1">
            <a:spLocks/>
          </p:cNvSpPr>
          <p:nvPr/>
        </p:nvSpPr>
        <p:spPr bwMode="gray">
          <a:xfrm>
            <a:off x="412700" y="538295"/>
            <a:ext cx="11303049" cy="56012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 sz="1800"/>
            </a:pPr>
            <a:r>
              <a:rPr lang="sk-SK" sz="3200" i="0" u="none" strike="noStrike" kern="1200" spc="0" dirty="0">
                <a:ln>
                  <a:noFill/>
                </a:ln>
                <a:solidFill>
                  <a:schemeClr val="tx2"/>
                </a:solidFill>
                <a:ea typeface="Microsoft YaHei" pitchFamily="2"/>
                <a:cs typeface="Lucida Sans" pitchFamily="2"/>
              </a:rPr>
              <a:t>TCP </a:t>
            </a:r>
            <a:r>
              <a:rPr lang="sk-SK" sz="3200" i="0" u="none" strike="noStrike" kern="1200" spc="0" dirty="0" err="1">
                <a:ln>
                  <a:noFill/>
                </a:ln>
                <a:solidFill>
                  <a:schemeClr val="tx2"/>
                </a:solidFill>
                <a:ea typeface="Microsoft YaHei" pitchFamily="2"/>
                <a:cs typeface="Lucida Sans" pitchFamily="2"/>
              </a:rPr>
              <a:t>session termination</a:t>
            </a:r>
            <a:endParaRPr lang="sk-SK" sz="3200" i="0" u="none" strike="noStrike" kern="1200" spc="0" dirty="0">
              <a:ln>
                <a:noFill/>
              </a:ln>
              <a:solidFill>
                <a:schemeClr val="tx2"/>
              </a:solidFill>
              <a:ea typeface="Microsoft YaHei" pitchFamily="2"/>
              <a:cs typeface="Lucida Sans" pitchFamily="2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6BE437B-5BC4-0798-9816-8E57CBED1029}"/>
              </a:ext>
            </a:extLst>
          </p:cNvPr>
          <p:cNvGrpSpPr>
            <a:grpSpLocks noChangeAspect="1"/>
          </p:cNvGrpSpPr>
          <p:nvPr/>
        </p:nvGrpSpPr>
        <p:grpSpPr>
          <a:xfrm>
            <a:off x="1662134" y="1382755"/>
            <a:ext cx="2899878" cy="671512"/>
            <a:chOff x="590379" y="1380988"/>
            <a:chExt cx="8306049" cy="67151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C7F8612-D918-9346-9D66-CF2295BEE442}"/>
                </a:ext>
              </a:extLst>
            </p:cNvPr>
            <p:cNvSpPr/>
            <p:nvPr/>
          </p:nvSpPr>
          <p:spPr>
            <a:xfrm>
              <a:off x="590379" y="1470203"/>
              <a:ext cx="8306049" cy="441744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45000" rIns="90000" bIns="45000" anchor="t" anchorCtr="0" compatLnSpc="0">
              <a:spAutoFit/>
            </a:bodyPr>
            <a:lstStyle/>
            <a:p>
              <a:pPr algn="ctr">
                <a:defRPr sz="1800"/>
              </a:pPr>
              <a:r>
                <a:rPr lang="sk-SK" sz="2400" i="0" u="none" strike="noStrike" kern="1200" spc="0" dirty="0">
                  <a:ln>
                    <a:noFill/>
                  </a:ln>
                  <a:solidFill>
                    <a:schemeClr val="tx2"/>
                  </a:solidFill>
                  <a:ea typeface="Microsoft YaHei" pitchFamily="2"/>
                  <a:cs typeface="Lucida Sans" pitchFamily="2"/>
                </a:rPr>
                <a:t>Explicit</a:t>
              </a:r>
            </a:p>
          </p:txBody>
        </p:sp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C53E118C-0A8F-6A54-0C2D-CE33E66C2C30}"/>
                </a:ext>
              </a:extLst>
            </p:cNvPr>
            <p:cNvSpPr/>
            <p:nvPr/>
          </p:nvSpPr>
          <p:spPr>
            <a:xfrm>
              <a:off x="590379" y="1380988"/>
              <a:ext cx="8306049" cy="671512"/>
            </a:xfrm>
            <a:prstGeom prst="roundRect">
              <a:avLst/>
            </a:prstGeom>
            <a:noFill/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en-SK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A6F7EB6-168F-C477-9EDE-DE3BADF12FF8}"/>
              </a:ext>
            </a:extLst>
          </p:cNvPr>
          <p:cNvGrpSpPr>
            <a:grpSpLocks noChangeAspect="1"/>
          </p:cNvGrpSpPr>
          <p:nvPr/>
        </p:nvGrpSpPr>
        <p:grpSpPr>
          <a:xfrm>
            <a:off x="7839753" y="1397123"/>
            <a:ext cx="2899878" cy="671512"/>
            <a:chOff x="590379" y="1380988"/>
            <a:chExt cx="8306049" cy="671512"/>
          </a:xfrm>
        </p:grpSpPr>
        <p:sp>
          <p:nvSpPr>
            <p:cNvPr id="7" name="TextBox 3">
              <a:extLst>
                <a:ext uri="{FF2B5EF4-FFF2-40B4-BE49-F238E27FC236}">
                  <a16:creationId xmlns:a16="http://schemas.microsoft.com/office/drawing/2014/main" id="{BBA55A72-613A-3F06-962E-BACD7405E0E8}"/>
                </a:ext>
              </a:extLst>
            </p:cNvPr>
            <p:cNvSpPr/>
            <p:nvPr/>
          </p:nvSpPr>
          <p:spPr>
            <a:xfrm>
              <a:off x="590379" y="1470203"/>
              <a:ext cx="8306049" cy="441744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45000" rIns="90000" bIns="45000" anchor="t" anchorCtr="0" compatLnSpc="0">
              <a:spAutoFit/>
            </a:bodyPr>
            <a:lstStyle/>
            <a:p>
              <a:pPr algn="ctr">
                <a:defRPr sz="1800"/>
              </a:pPr>
              <a:r>
                <a:rPr lang="sk-SK" sz="2400" i="0" u="none" strike="noStrike" kern="1200" spc="0" dirty="0">
                  <a:ln>
                    <a:noFill/>
                  </a:ln>
                  <a:solidFill>
                    <a:schemeClr val="tx2"/>
                  </a:solidFill>
                  <a:ea typeface="Microsoft YaHei" pitchFamily="2"/>
                  <a:cs typeface="Lucida Sans" pitchFamily="2"/>
                </a:rPr>
                <a:t>Transparent</a:t>
              </a:r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B64DB9B6-AF0B-DA7D-836C-CF484FF09E44}"/>
                </a:ext>
              </a:extLst>
            </p:cNvPr>
            <p:cNvSpPr/>
            <p:nvPr/>
          </p:nvSpPr>
          <p:spPr>
            <a:xfrm>
              <a:off x="590379" y="1380988"/>
              <a:ext cx="8306049" cy="671512"/>
            </a:xfrm>
            <a:prstGeom prst="roundRect">
              <a:avLst/>
            </a:prstGeom>
            <a:noFill/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en-SK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62A207B-A7C4-5792-B3D8-284B52F1A2F2}"/>
              </a:ext>
            </a:extLst>
          </p:cNvPr>
          <p:cNvGrpSpPr>
            <a:grpSpLocks noChangeAspect="1"/>
          </p:cNvGrpSpPr>
          <p:nvPr/>
        </p:nvGrpSpPr>
        <p:grpSpPr>
          <a:xfrm>
            <a:off x="198029" y="2338126"/>
            <a:ext cx="5868812" cy="3133459"/>
            <a:chOff x="198029" y="2338126"/>
            <a:chExt cx="5868812" cy="3133459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5BAC5097-D83A-EF49-D12C-F9B0A47390A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08471" y="2755925"/>
              <a:ext cx="5628610" cy="2480474"/>
              <a:chOff x="1503836" y="2287303"/>
              <a:chExt cx="9480415" cy="4177928"/>
            </a:xfrm>
          </p:grpSpPr>
          <p:pic>
            <p:nvPicPr>
              <p:cNvPr id="69" name="Picture 68" descr="A diagram of a service engine&#10;&#10;Description automatically generated">
                <a:extLst>
                  <a:ext uri="{FF2B5EF4-FFF2-40B4-BE49-F238E27FC236}">
                    <a16:creationId xmlns:a16="http://schemas.microsoft.com/office/drawing/2014/main" id="{1655B4D1-B25A-504E-2E12-DABC8B3001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12440" y="2287303"/>
                <a:ext cx="7772400" cy="4177928"/>
              </a:xfrm>
              <a:prstGeom prst="rect">
                <a:avLst/>
              </a:prstGeom>
            </p:spPr>
          </p:pic>
          <p:pic>
            <p:nvPicPr>
              <p:cNvPr id="70" name="Picture 51">
                <a:extLst>
                  <a:ext uri="{FF2B5EF4-FFF2-40B4-BE49-F238E27FC236}">
                    <a16:creationId xmlns:a16="http://schemas.microsoft.com/office/drawing/2014/main" id="{907358C5-C3FA-57E9-7578-0F46A936E1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/>
                <a:alphaModFix/>
              </a:blip>
              <a:srcRect/>
              <a:stretch>
                <a:fillRect/>
              </a:stretch>
            </p:blipFill>
            <p:spPr>
              <a:xfrm>
                <a:off x="9665294" y="3737003"/>
                <a:ext cx="1197000" cy="1197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1" name="3D Model 53">
                <a:extLst>
                  <a:ext uri="{FF2B5EF4-FFF2-40B4-BE49-F238E27FC236}">
                    <a16:creationId xmlns:a16="http://schemas.microsoft.com/office/drawing/2014/main" id="{050D204B-EBCF-B49C-7E5A-94D603E7FF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lum/>
                <a:alphaModFix/>
              </a:blip>
              <a:srcRect/>
              <a:stretch>
                <a:fillRect/>
              </a:stretch>
            </p:blipFill>
            <p:spPr>
              <a:xfrm>
                <a:off x="1560556" y="3616818"/>
                <a:ext cx="1542004" cy="106542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1ED7769C-AA5C-51F3-DF17-0B5FC9291A7F}"/>
                  </a:ext>
                </a:extLst>
              </p:cNvPr>
              <p:cNvSpPr/>
              <p:nvPr/>
            </p:nvSpPr>
            <p:spPr>
              <a:xfrm>
                <a:off x="5681133" y="2353733"/>
                <a:ext cx="1426633" cy="4042834"/>
              </a:xfrm>
              <a:prstGeom prst="rect">
                <a:avLst/>
              </a:prstGeom>
              <a:solidFill>
                <a:schemeClr val="tx2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algn="ctr"/>
                <a:endParaRPr lang="en-SK"/>
              </a:p>
            </p:txBody>
          </p:sp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F6BE2620-27B4-2A9A-2276-B70D35C22A23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681133" y="3514669"/>
                <a:ext cx="1426632" cy="2040662"/>
                <a:chOff x="3916820" y="2405849"/>
                <a:chExt cx="1426632" cy="2040662"/>
              </a:xfrm>
            </p:grpSpPr>
            <p:sp>
              <p:nvSpPr>
                <p:cNvPr id="73" name="TextBox 37">
                  <a:extLst>
                    <a:ext uri="{FF2B5EF4-FFF2-40B4-BE49-F238E27FC236}">
                      <a16:creationId xmlns:a16="http://schemas.microsoft.com/office/drawing/2014/main" id="{50F02DCB-BBEA-4AAB-A85C-D88396A97923}"/>
                    </a:ext>
                  </a:extLst>
                </p:cNvPr>
                <p:cNvSpPr/>
                <p:nvPr/>
              </p:nvSpPr>
              <p:spPr>
                <a:xfrm>
                  <a:off x="3916820" y="3533776"/>
                  <a:ext cx="1426632" cy="912735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0000" tIns="45000" rIns="90000" bIns="45000" anchor="t" anchorCtr="0" compatLnSpc="0">
                  <a:spAutoFit/>
                </a:bodyPr>
                <a:lstStyle/>
                <a:p>
                  <a:pPr marL="0" marR="0" lvl="0" indent="0" algn="ctr" rtl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/>
                  </a:pPr>
                  <a:r>
                    <a:rPr lang="sk-SK" sz="1200" b="0" i="0" u="none" strike="noStrike" kern="1200" spc="0" dirty="0">
                      <a:ln>
                        <a:noFill/>
                      </a:ln>
                      <a:latin typeface="Amazon Ember" pitchFamily="18"/>
                      <a:ea typeface="Microsoft YaHei" pitchFamily="2"/>
                      <a:cs typeface="Lucida Sans" pitchFamily="2"/>
                    </a:rPr>
                    <a:t>Forward Proxy </a:t>
                  </a:r>
                </a:p>
                <a:p>
                  <a:pPr marL="0" marR="0" lvl="0" indent="0" algn="ctr" rtl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/>
                  </a:pPr>
                  <a:r>
                    <a:rPr lang="sk-SK" sz="1200" dirty="0">
                      <a:latin typeface="Amazon Ember" pitchFamily="18"/>
                      <a:ea typeface="Microsoft YaHei" pitchFamily="2"/>
                      <a:cs typeface="Lucida Sans" pitchFamily="2"/>
                    </a:rPr>
                    <a:t>S</a:t>
                  </a:r>
                  <a:r>
                    <a:rPr lang="sk-SK" sz="1200" b="0" i="0" u="none" strike="noStrike" kern="1200" spc="0" dirty="0">
                      <a:ln>
                        <a:noFill/>
                      </a:ln>
                      <a:latin typeface="Amazon Ember" pitchFamily="18"/>
                      <a:ea typeface="Microsoft YaHei" pitchFamily="2"/>
                      <a:cs typeface="Lucida Sans" pitchFamily="2"/>
                    </a:rPr>
                    <a:t>erver</a:t>
                  </a:r>
                </a:p>
              </p:txBody>
            </p:sp>
            <p:pic>
              <p:nvPicPr>
                <p:cNvPr id="74" name="Picture 33">
                  <a:extLst>
                    <a:ext uri="{FF2B5EF4-FFF2-40B4-BE49-F238E27FC236}">
                      <a16:creationId xmlns:a16="http://schemas.microsoft.com/office/drawing/2014/main" id="{9D44FB93-2D9B-D221-78A6-F10DB283D60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lum/>
                  <a:alphaModFix/>
                </a:blip>
                <a:srcRect/>
                <a:stretch>
                  <a:fillRect/>
                </a:stretch>
              </p:blipFill>
              <p:spPr>
                <a:xfrm>
                  <a:off x="4021740" y="2405849"/>
                  <a:ext cx="1269720" cy="126972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76" name="TextBox 37">
                <a:extLst>
                  <a:ext uri="{FF2B5EF4-FFF2-40B4-BE49-F238E27FC236}">
                    <a16:creationId xmlns:a16="http://schemas.microsoft.com/office/drawing/2014/main" id="{450BBAF6-02E7-794D-B12D-9BD0634BFB4C}"/>
                  </a:ext>
                </a:extLst>
              </p:cNvPr>
              <p:cNvSpPr/>
              <p:nvPr/>
            </p:nvSpPr>
            <p:spPr>
              <a:xfrm>
                <a:off x="9469806" y="5032011"/>
                <a:ext cx="1514445" cy="469508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90000" tIns="45000" rIns="90000" bIns="45000" anchor="t" anchorCtr="0" compatLnSpc="0">
                <a:spAutoFit/>
              </a:bodyPr>
              <a:lstStyle/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/>
                </a:pPr>
                <a:r>
                  <a:rPr lang="sk-SK" sz="1200" b="0" i="0" u="none" strike="noStrike" kern="1200" spc="0" dirty="0">
                    <a:ln>
                      <a:noFill/>
                    </a:ln>
                    <a:latin typeface="Amazon Ember" pitchFamily="18"/>
                    <a:ea typeface="Microsoft YaHei" pitchFamily="2"/>
                    <a:cs typeface="Lucida Sans" pitchFamily="2"/>
                  </a:rPr>
                  <a:t>Webserver</a:t>
                </a:r>
              </a:p>
            </p:txBody>
          </p:sp>
          <p:sp>
            <p:nvSpPr>
              <p:cNvPr id="77" name="TextBox 37">
                <a:extLst>
                  <a:ext uri="{FF2B5EF4-FFF2-40B4-BE49-F238E27FC236}">
                    <a16:creationId xmlns:a16="http://schemas.microsoft.com/office/drawing/2014/main" id="{A3B41373-986F-7011-D6AC-872CB89E8D5B}"/>
                  </a:ext>
                </a:extLst>
              </p:cNvPr>
              <p:cNvSpPr/>
              <p:nvPr/>
            </p:nvSpPr>
            <p:spPr>
              <a:xfrm>
                <a:off x="1503836" y="4745076"/>
                <a:ext cx="1542004" cy="388736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90000" tIns="45000" rIns="90000" bIns="45000" anchor="t" anchorCtr="0" compatLnSpc="0">
                <a:spAutoFit/>
              </a:bodyPr>
              <a:lstStyle/>
              <a:p>
                <a:pPr marL="0" marR="0" lvl="0" indent="0" algn="ctr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/>
                </a:pPr>
                <a:r>
                  <a:rPr lang="sk-SK" sz="1200" dirty="0">
                    <a:latin typeface="Amazon Ember" pitchFamily="18"/>
                    <a:ea typeface="Microsoft YaHei" pitchFamily="2"/>
                    <a:cs typeface="Lucida Sans" pitchFamily="2"/>
                  </a:rPr>
                  <a:t>C</a:t>
                </a:r>
                <a:r>
                  <a:rPr lang="sk-SK" sz="1200" b="0" i="0" u="none" strike="noStrike" kern="1200" spc="0" dirty="0">
                    <a:ln>
                      <a:noFill/>
                    </a:ln>
                    <a:latin typeface="Amazon Ember" pitchFamily="18"/>
                    <a:ea typeface="Microsoft YaHei" pitchFamily="2"/>
                    <a:cs typeface="Lucida Sans" pitchFamily="2"/>
                  </a:rPr>
                  <a:t>lient</a:t>
                </a:r>
              </a:p>
            </p:txBody>
          </p:sp>
        </p:grp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CA7E2E0-C65D-1B7B-1014-F4F093BD7223}"/>
                </a:ext>
              </a:extLst>
            </p:cNvPr>
            <p:cNvSpPr/>
            <p:nvPr/>
          </p:nvSpPr>
          <p:spPr>
            <a:xfrm>
              <a:off x="198029" y="2338126"/>
              <a:ext cx="5868812" cy="3133459"/>
            </a:xfrm>
            <a:prstGeom prst="rect">
              <a:avLst/>
            </a:prstGeom>
            <a:noFill/>
            <a:ln w="12700">
              <a:solidFill>
                <a:srgbClr val="1E1E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en-SK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1B0212B-75AE-618A-CFE9-360FB45B325B}"/>
              </a:ext>
            </a:extLst>
          </p:cNvPr>
          <p:cNvGrpSpPr>
            <a:grpSpLocks noChangeAspect="1"/>
          </p:cNvGrpSpPr>
          <p:nvPr/>
        </p:nvGrpSpPr>
        <p:grpSpPr>
          <a:xfrm>
            <a:off x="6194784" y="2345704"/>
            <a:ext cx="5868812" cy="3133459"/>
            <a:chOff x="6194784" y="2345704"/>
            <a:chExt cx="5868812" cy="3133459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06EEB4A-805D-CF3C-91E6-41CE70B98D5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229121" y="2795365"/>
              <a:ext cx="5764851" cy="2530284"/>
              <a:chOff x="244159" y="524838"/>
              <a:chExt cx="12627291" cy="5542315"/>
            </a:xfrm>
          </p:grpSpPr>
          <p:pic>
            <p:nvPicPr>
              <p:cNvPr id="13" name="Picture 51">
                <a:extLst>
                  <a:ext uri="{FF2B5EF4-FFF2-40B4-BE49-F238E27FC236}">
                    <a16:creationId xmlns:a16="http://schemas.microsoft.com/office/drawing/2014/main" id="{63436676-B9CA-5C6C-C3B8-3C2F0C9573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/>
                <a:alphaModFix/>
              </a:blip>
              <a:srcRect/>
              <a:stretch>
                <a:fillRect/>
              </a:stretch>
            </p:blipFill>
            <p:spPr>
              <a:xfrm>
                <a:off x="11082392" y="2304888"/>
                <a:ext cx="1652462" cy="165246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" name="3D Model 53">
                <a:extLst>
                  <a:ext uri="{FF2B5EF4-FFF2-40B4-BE49-F238E27FC236}">
                    <a16:creationId xmlns:a16="http://schemas.microsoft.com/office/drawing/2014/main" id="{02BC0230-FB59-C4D6-F7BC-1CA6579024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lum/>
                <a:alphaModFix/>
              </a:blip>
              <a:srcRect/>
              <a:stretch>
                <a:fillRect/>
              </a:stretch>
            </p:blipFill>
            <p:spPr>
              <a:xfrm>
                <a:off x="322461" y="2213805"/>
                <a:ext cx="2128741" cy="147081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BFB7462-BA3E-F5AF-06D9-920325560FB7}"/>
                  </a:ext>
                </a:extLst>
              </p:cNvPr>
              <p:cNvSpPr/>
              <p:nvPr/>
            </p:nvSpPr>
            <p:spPr>
              <a:xfrm>
                <a:off x="5963278" y="524838"/>
                <a:ext cx="1969470" cy="5257529"/>
              </a:xfrm>
              <a:prstGeom prst="rect">
                <a:avLst/>
              </a:prstGeom>
              <a:solidFill>
                <a:schemeClr val="tx2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algn="ctr"/>
                <a:endParaRPr lang="en-SK"/>
              </a:p>
            </p:txBody>
          </p: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FDDACC51-8019-300F-F45D-137A8DDDFDDE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963277" y="1810884"/>
                <a:ext cx="1969470" cy="3012557"/>
                <a:chOff x="3916820" y="2176491"/>
                <a:chExt cx="1426632" cy="2182217"/>
              </a:xfrm>
            </p:grpSpPr>
            <p:sp>
              <p:nvSpPr>
                <p:cNvPr id="30" name="TextBox 37">
                  <a:extLst>
                    <a:ext uri="{FF2B5EF4-FFF2-40B4-BE49-F238E27FC236}">
                      <a16:creationId xmlns:a16="http://schemas.microsoft.com/office/drawing/2014/main" id="{BFC41B95-6538-453C-000F-8237CDA45CEE}"/>
                    </a:ext>
                  </a:extLst>
                </p:cNvPr>
                <p:cNvSpPr/>
                <p:nvPr/>
              </p:nvSpPr>
              <p:spPr>
                <a:xfrm>
                  <a:off x="3916820" y="3445974"/>
                  <a:ext cx="1426632" cy="912734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0000" tIns="45000" rIns="90000" bIns="45000" anchor="t" anchorCtr="0" compatLnSpc="0">
                  <a:spAutoFit/>
                </a:bodyPr>
                <a:lstStyle/>
                <a:p>
                  <a:pPr marL="0" marR="0" lvl="0" indent="0" algn="ctr" rtl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/>
                  </a:pPr>
                  <a:r>
                    <a:rPr lang="sk-SK" sz="1200" b="0" i="0" u="none" strike="noStrike" kern="1200" spc="0" dirty="0">
                      <a:ln>
                        <a:noFill/>
                      </a:ln>
                      <a:latin typeface="Amazon Ember" pitchFamily="18"/>
                      <a:ea typeface="Microsoft YaHei" pitchFamily="2"/>
                      <a:cs typeface="Lucida Sans" pitchFamily="2"/>
                    </a:rPr>
                    <a:t>Forward Proxy </a:t>
                  </a:r>
                </a:p>
                <a:p>
                  <a:pPr marL="0" marR="0" lvl="0" indent="0" algn="ctr" rtl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/>
                  </a:pPr>
                  <a:r>
                    <a:rPr lang="sk-SK" sz="1200" dirty="0">
                      <a:latin typeface="Amazon Ember" pitchFamily="18"/>
                      <a:ea typeface="Microsoft YaHei" pitchFamily="2"/>
                      <a:cs typeface="Lucida Sans" pitchFamily="2"/>
                    </a:rPr>
                    <a:t>S</a:t>
                  </a:r>
                  <a:r>
                    <a:rPr lang="sk-SK" sz="1200" b="0" i="0" u="none" strike="noStrike" kern="1200" spc="0" dirty="0">
                      <a:ln>
                        <a:noFill/>
                      </a:ln>
                      <a:latin typeface="Amazon Ember" pitchFamily="18"/>
                      <a:ea typeface="Microsoft YaHei" pitchFamily="2"/>
                      <a:cs typeface="Lucida Sans" pitchFamily="2"/>
                    </a:rPr>
                    <a:t>erver</a:t>
                  </a:r>
                </a:p>
              </p:txBody>
            </p:sp>
            <p:pic>
              <p:nvPicPr>
                <p:cNvPr id="31" name="Picture 33">
                  <a:extLst>
                    <a:ext uri="{FF2B5EF4-FFF2-40B4-BE49-F238E27FC236}">
                      <a16:creationId xmlns:a16="http://schemas.microsoft.com/office/drawing/2014/main" id="{6FF8C228-15F5-F049-0A76-A59800D9CBC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lum/>
                  <a:alphaModFix/>
                </a:blip>
                <a:srcRect/>
                <a:stretch>
                  <a:fillRect/>
                </a:stretch>
              </p:blipFill>
              <p:spPr>
                <a:xfrm>
                  <a:off x="4021738" y="2176491"/>
                  <a:ext cx="1269721" cy="126972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17" name="TextBox 37">
                <a:extLst>
                  <a:ext uri="{FF2B5EF4-FFF2-40B4-BE49-F238E27FC236}">
                    <a16:creationId xmlns:a16="http://schemas.microsoft.com/office/drawing/2014/main" id="{E2AE8EB1-7823-F701-217C-098AA1E16EFD}"/>
                  </a:ext>
                </a:extLst>
              </p:cNvPr>
              <p:cNvSpPr/>
              <p:nvPr/>
            </p:nvSpPr>
            <p:spPr>
              <a:xfrm>
                <a:off x="10975772" y="3987845"/>
                <a:ext cx="1895678" cy="610574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90000" tIns="45000" rIns="90000" bIns="45000" anchor="t" anchorCtr="0" compatLnSpc="0">
                <a:spAutoFit/>
              </a:bodyPr>
              <a:lstStyle/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/>
                </a:pPr>
                <a:r>
                  <a:rPr lang="sk-SK" sz="1200" b="0" i="0" u="none" strike="noStrike" kern="1200" spc="0" dirty="0">
                    <a:ln>
                      <a:noFill/>
                    </a:ln>
                    <a:latin typeface="Amazon Ember" pitchFamily="18"/>
                    <a:ea typeface="Microsoft YaHei" pitchFamily="2"/>
                    <a:cs typeface="Lucida Sans" pitchFamily="2"/>
                  </a:rPr>
                  <a:t>Webserver</a:t>
                </a:r>
              </a:p>
            </p:txBody>
          </p:sp>
          <p:sp>
            <p:nvSpPr>
              <p:cNvPr id="19" name="TextBox 37">
                <a:extLst>
                  <a:ext uri="{FF2B5EF4-FFF2-40B4-BE49-F238E27FC236}">
                    <a16:creationId xmlns:a16="http://schemas.microsoft.com/office/drawing/2014/main" id="{9A3A28BB-EA18-0A55-654B-C9B778173C17}"/>
                  </a:ext>
                </a:extLst>
              </p:cNvPr>
              <p:cNvSpPr/>
              <p:nvPr/>
            </p:nvSpPr>
            <p:spPr>
              <a:xfrm>
                <a:off x="244159" y="3771369"/>
                <a:ext cx="2128741" cy="536651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90000" tIns="45000" rIns="90000" bIns="45000" anchor="t" anchorCtr="0" compatLnSpc="0">
                <a:spAutoFit/>
              </a:bodyPr>
              <a:lstStyle/>
              <a:p>
                <a:pPr marL="0" marR="0" lvl="0" indent="0" algn="ctr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/>
                </a:pPr>
                <a:r>
                  <a:rPr lang="sk-SK" sz="1200" dirty="0">
                    <a:latin typeface="Amazon Ember" pitchFamily="18"/>
                    <a:ea typeface="Microsoft YaHei" pitchFamily="2"/>
                    <a:cs typeface="Lucida Sans" pitchFamily="2"/>
                  </a:rPr>
                  <a:t>C</a:t>
                </a:r>
                <a:r>
                  <a:rPr lang="sk-SK" sz="1200" b="0" i="0" u="none" strike="noStrike" kern="1200" spc="0" dirty="0">
                    <a:ln>
                      <a:noFill/>
                    </a:ln>
                    <a:latin typeface="Amazon Ember" pitchFamily="18"/>
                    <a:ea typeface="Microsoft YaHei" pitchFamily="2"/>
                    <a:cs typeface="Lucida Sans" pitchFamily="2"/>
                  </a:rPr>
                  <a:t>lient</a:t>
                </a:r>
              </a:p>
            </p:txBody>
          </p:sp>
          <p:pic>
            <p:nvPicPr>
              <p:cNvPr id="20" name="Picture 19" descr="A diagram of a service engine&#10;&#10;Description automatically generated">
                <a:extLst>
                  <a:ext uri="{FF2B5EF4-FFF2-40B4-BE49-F238E27FC236}">
                    <a16:creationId xmlns:a16="http://schemas.microsoft.com/office/drawing/2014/main" id="{78258D41-B33A-B64C-87A6-120F82503CF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0891" t="73742" r="59232" b="15111"/>
              <a:stretch/>
            </p:blipFill>
            <p:spPr>
              <a:xfrm>
                <a:off x="7818592" y="3957350"/>
                <a:ext cx="3205789" cy="642938"/>
              </a:xfrm>
              <a:prstGeom prst="rect">
                <a:avLst/>
              </a:prstGeom>
            </p:spPr>
          </p:pic>
          <p:pic>
            <p:nvPicPr>
              <p:cNvPr id="21" name="Picture 20" descr="A diagram of a service engine&#10;&#10;Description automatically generated">
                <a:extLst>
                  <a:ext uri="{FF2B5EF4-FFF2-40B4-BE49-F238E27FC236}">
                    <a16:creationId xmlns:a16="http://schemas.microsoft.com/office/drawing/2014/main" id="{8021EE77-ADD7-C4C8-FAB8-250D04CDD26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1556" t="3640" r="59232" b="86947"/>
              <a:stretch/>
            </p:blipFill>
            <p:spPr>
              <a:xfrm>
                <a:off x="2828924" y="567439"/>
                <a:ext cx="3134352" cy="542925"/>
              </a:xfrm>
              <a:prstGeom prst="rect">
                <a:avLst/>
              </a:prstGeom>
            </p:spPr>
          </p:pic>
          <p:pic>
            <p:nvPicPr>
              <p:cNvPr id="22" name="Picture 21" descr="A diagram of a service engine&#10;&#10;Description automatically generated">
                <a:extLst>
                  <a:ext uri="{FF2B5EF4-FFF2-40B4-BE49-F238E27FC236}">
                    <a16:creationId xmlns:a16="http://schemas.microsoft.com/office/drawing/2014/main" id="{1E884BA1-418D-AF00-1524-D67C67B88B3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1556" t="21970" r="59232" b="68177"/>
              <a:stretch/>
            </p:blipFill>
            <p:spPr>
              <a:xfrm>
                <a:off x="7818592" y="2668092"/>
                <a:ext cx="3134352" cy="568318"/>
              </a:xfrm>
              <a:prstGeom prst="rect">
                <a:avLst/>
              </a:prstGeom>
            </p:spPr>
          </p:pic>
          <p:pic>
            <p:nvPicPr>
              <p:cNvPr id="23" name="Picture 22" descr="A diagram of a service engine&#10;&#10;Description automatically generated">
                <a:extLst>
                  <a:ext uri="{FF2B5EF4-FFF2-40B4-BE49-F238E27FC236}">
                    <a16:creationId xmlns:a16="http://schemas.microsoft.com/office/drawing/2014/main" id="{898C520C-12F8-B62E-BEB9-E43E52E5BA5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1556" t="3640" r="59232" b="86947"/>
              <a:stretch/>
            </p:blipFill>
            <p:spPr>
              <a:xfrm>
                <a:off x="7860971" y="568060"/>
                <a:ext cx="3134352" cy="542925"/>
              </a:xfrm>
              <a:prstGeom prst="rect">
                <a:avLst/>
              </a:prstGeom>
            </p:spPr>
          </p:pic>
          <p:pic>
            <p:nvPicPr>
              <p:cNvPr id="24" name="Picture 23" descr="A diagram of a service engine&#10;&#10;Description automatically generated">
                <a:extLst>
                  <a:ext uri="{FF2B5EF4-FFF2-40B4-BE49-F238E27FC236}">
                    <a16:creationId xmlns:a16="http://schemas.microsoft.com/office/drawing/2014/main" id="{1C4D8BE0-E2B0-E428-60EF-263604EDF29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1556" t="12805" r="59232" b="77534"/>
              <a:stretch/>
            </p:blipFill>
            <p:spPr>
              <a:xfrm>
                <a:off x="7860971" y="1591803"/>
                <a:ext cx="3134352" cy="557213"/>
              </a:xfrm>
              <a:prstGeom prst="rect">
                <a:avLst/>
              </a:prstGeom>
            </p:spPr>
          </p:pic>
          <p:pic>
            <p:nvPicPr>
              <p:cNvPr id="25" name="Picture 24" descr="A diagram of a service engine&#10;&#10;Description automatically generated">
                <a:extLst>
                  <a:ext uri="{FF2B5EF4-FFF2-40B4-BE49-F238E27FC236}">
                    <a16:creationId xmlns:a16="http://schemas.microsoft.com/office/drawing/2014/main" id="{32BE9B64-5572-5EEE-4716-7251D374947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1556" t="12805" r="59232" b="77534"/>
              <a:stretch/>
            </p:blipFill>
            <p:spPr>
              <a:xfrm>
                <a:off x="2777142" y="1616013"/>
                <a:ext cx="3134352" cy="557213"/>
              </a:xfrm>
              <a:prstGeom prst="rect">
                <a:avLst/>
              </a:prstGeom>
            </p:spPr>
          </p:pic>
          <p:pic>
            <p:nvPicPr>
              <p:cNvPr id="26" name="Picture 25" descr="A diagram of a service engine&#10;&#10;Description automatically generated">
                <a:extLst>
                  <a:ext uri="{FF2B5EF4-FFF2-40B4-BE49-F238E27FC236}">
                    <a16:creationId xmlns:a16="http://schemas.microsoft.com/office/drawing/2014/main" id="{29E81801-C43E-08EC-95B3-5554A237AA6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1556" t="21970" r="59232" b="68177"/>
              <a:stretch/>
            </p:blipFill>
            <p:spPr>
              <a:xfrm>
                <a:off x="2757149" y="2687310"/>
                <a:ext cx="3134352" cy="568318"/>
              </a:xfrm>
              <a:prstGeom prst="rect">
                <a:avLst/>
              </a:prstGeom>
            </p:spPr>
          </p:pic>
          <p:pic>
            <p:nvPicPr>
              <p:cNvPr id="27" name="Picture 26" descr="A diagram of a service engine&#10;&#10;Description automatically generated">
                <a:extLst>
                  <a:ext uri="{FF2B5EF4-FFF2-40B4-BE49-F238E27FC236}">
                    <a16:creationId xmlns:a16="http://schemas.microsoft.com/office/drawing/2014/main" id="{15DA1788-13E4-8DCC-B961-586B3FD3264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0891" t="73742" r="59232" b="15111"/>
              <a:stretch/>
            </p:blipFill>
            <p:spPr>
              <a:xfrm>
                <a:off x="2653922" y="4041277"/>
                <a:ext cx="3205789" cy="642938"/>
              </a:xfrm>
              <a:prstGeom prst="rect">
                <a:avLst/>
              </a:prstGeom>
            </p:spPr>
          </p:pic>
          <p:pic>
            <p:nvPicPr>
              <p:cNvPr id="28" name="Picture 27" descr="A diagram of a service engine&#10;&#10;Description automatically generated">
                <a:extLst>
                  <a:ext uri="{FF2B5EF4-FFF2-40B4-BE49-F238E27FC236}">
                    <a16:creationId xmlns:a16="http://schemas.microsoft.com/office/drawing/2014/main" id="{5A1598A0-C802-FB1E-73EC-B8D2DED1E05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1556" t="84640" r="59232" b="3470"/>
              <a:stretch/>
            </p:blipFill>
            <p:spPr>
              <a:xfrm>
                <a:off x="7860972" y="5359713"/>
                <a:ext cx="3134351" cy="685799"/>
              </a:xfrm>
              <a:prstGeom prst="rect">
                <a:avLst/>
              </a:prstGeom>
            </p:spPr>
          </p:pic>
          <p:pic>
            <p:nvPicPr>
              <p:cNvPr id="29" name="Picture 28" descr="A diagram of a service engine&#10;&#10;Description automatically generated">
                <a:extLst>
                  <a:ext uri="{FF2B5EF4-FFF2-40B4-BE49-F238E27FC236}">
                    <a16:creationId xmlns:a16="http://schemas.microsoft.com/office/drawing/2014/main" id="{4C15C848-DA8B-7FC5-02F4-817445972B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1556" t="84640" r="59232" b="3470"/>
              <a:stretch/>
            </p:blipFill>
            <p:spPr>
              <a:xfrm>
                <a:off x="2725360" y="5381354"/>
                <a:ext cx="3134351" cy="685799"/>
              </a:xfrm>
              <a:prstGeom prst="rect">
                <a:avLst/>
              </a:prstGeom>
            </p:spPr>
          </p:pic>
        </p:grp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DCEB44E-0CC2-D5FD-BB12-595422BEF34B}"/>
                </a:ext>
              </a:extLst>
            </p:cNvPr>
            <p:cNvSpPr/>
            <p:nvPr/>
          </p:nvSpPr>
          <p:spPr>
            <a:xfrm>
              <a:off x="6194784" y="2345704"/>
              <a:ext cx="5868812" cy="3133459"/>
            </a:xfrm>
            <a:prstGeom prst="rect">
              <a:avLst/>
            </a:prstGeom>
            <a:noFill/>
            <a:ln w="12700">
              <a:solidFill>
                <a:srgbClr val="1E1E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en-SK"/>
            </a:p>
          </p:txBody>
        </p:sp>
      </p:grpSp>
    </p:spTree>
    <p:extLst>
      <p:ext uri="{BB962C8B-B14F-4D97-AF65-F5344CB8AC3E}">
        <p14:creationId xmlns:p14="http://schemas.microsoft.com/office/powerpoint/2010/main" val="3894846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lekom – Angle">
  <a:themeElements>
    <a:clrScheme name="Telekom Liquid Master">
      <a:dk1>
        <a:sysClr val="windowText" lastClr="000000"/>
      </a:dk1>
      <a:lt1>
        <a:sysClr val="window" lastClr="FFFFFF"/>
      </a:lt1>
      <a:dk2>
        <a:srgbClr val="E20074"/>
      </a:dk2>
      <a:lt2>
        <a:srgbClr val="A3A3A3"/>
      </a:lt2>
      <a:accent1>
        <a:srgbClr val="32B9AF"/>
      </a:accent1>
      <a:accent2>
        <a:srgbClr val="A4DEEE"/>
      </a:accent2>
      <a:accent3>
        <a:srgbClr val="ECCCBF"/>
      </a:accent3>
      <a:accent4>
        <a:srgbClr val="F0E68C"/>
      </a:accent4>
      <a:accent5>
        <a:srgbClr val="00A8E6"/>
      </a:accent5>
      <a:accent6>
        <a:srgbClr val="6E648C"/>
      </a:accent6>
      <a:hlink>
        <a:srgbClr val="00739F"/>
      </a:hlink>
      <a:folHlink>
        <a:srgbClr val="00739F"/>
      </a:folHlink>
    </a:clrScheme>
    <a:fontScheme name="Deutsche Telekom Liquid Master">
      <a:majorFont>
        <a:latin typeface="TeleNeo Office ExtraBold"/>
        <a:ea typeface=""/>
        <a:cs typeface=""/>
      </a:majorFont>
      <a:minorFont>
        <a:latin typeface="TeleNeo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12700">
          <a:noFill/>
        </a:ln>
      </a:spPr>
      <a:bodyPr lIns="72000" tIns="72000" rIns="72000" bIns="72000" rtlCol="0" anchor="ctr"/>
      <a:lstStyle>
        <a:defPPr algn="ctr">
          <a:defRPr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144000" indent="-144000" algn="l">
          <a:buClr>
            <a:schemeClr val="tx2"/>
          </a:buClr>
          <a:buSzPct val="100000"/>
          <a:buFont typeface="TeleNeo Office" panose="020B0504040202090203" pitchFamily="34" charset="0"/>
          <a:buChar char="•"/>
          <a:defRPr smtClean="0"/>
        </a:defPPr>
      </a:lstStyle>
    </a:txDef>
  </a:objectDefaults>
  <a:extraClrSchemeLst/>
  <a:custClrLst>
    <a:custClr name="Smaragd">
      <a:srgbClr val="078C82"/>
    </a:custClr>
    <a:custClr name="Ozean">
      <a:srgbClr val="5AB4C8"/>
    </a:custClr>
    <a:custClr name="Cappuccino">
      <a:srgbClr val="BD968C"/>
    </a:custClr>
    <a:custClr name="Curry">
      <a:srgbClr val="C8B45A"/>
    </a:custClr>
    <a:custClr name="Jeans">
      <a:srgbClr val="0478BE"/>
    </a:custClr>
    <a:custClr name="Aubergine">
      <a:srgbClr val="3C325A"/>
    </a:custClr>
    <a:custClr name="Leer">
      <a:srgbClr val="FFFFFF"/>
    </a:custClr>
    <a:custClr name="Leer">
      <a:srgbClr val="FFFFFF"/>
    </a:custClr>
    <a:custClr name="Leer">
      <a:srgbClr val="FFFFFF"/>
    </a:custClr>
    <a:custClr name="Leer">
      <a:srgbClr val="FFFFFF"/>
    </a:custClr>
    <a:custClr name="Mint">
      <a:srgbClr val="86CBC4"/>
    </a:custClr>
    <a:custClr name="Himmel">
      <a:srgbClr val="CBE8F4"/>
    </a:custClr>
    <a:custClr name="Pfirsich">
      <a:srgbClr val="FAE2D8"/>
    </a:custClr>
    <a:custClr name="Vanille">
      <a:srgbClr val="F5EBAF"/>
    </a:custClr>
    <a:custClr name="Azur">
      <a:srgbClr val="45C1F1"/>
    </a:custClr>
    <a:custClr name="Flieder">
      <a:srgbClr val="9C9BB9"/>
    </a:custClr>
    <a:custClr name="Leer">
      <a:srgbClr val="FFFFFF"/>
    </a:custClr>
    <a:custClr name="Leer">
      <a:srgbClr val="FFFFFF"/>
    </a:custClr>
    <a:custClr name="Leer">
      <a:srgbClr val="FFFFFF"/>
    </a:custClr>
    <a:custClr name="Leer">
      <a:srgbClr val="FFFFFF"/>
    </a:custClr>
    <a:custClr name="Grau 38">
      <a:srgbClr val="262626"/>
    </a:custClr>
    <a:custClr name="Grau 75">
      <a:srgbClr val="4B4B4B"/>
    </a:custClr>
    <a:custClr name="Grau 115">
      <a:srgbClr val="737373"/>
    </a:custClr>
    <a:custClr name="Grau 178">
      <a:srgbClr val="B2B2B2"/>
    </a:custClr>
    <a:custClr name="Grau 220">
      <a:srgbClr val="DCDCDC"/>
    </a:custClr>
    <a:custClr name="Leer">
      <a:srgbClr val="FFFFFF"/>
    </a:custClr>
    <a:custClr name="Leer">
      <a:srgbClr val="FFFFFF"/>
    </a:custClr>
    <a:custClr name="Rot">
      <a:srgbClr val="D90000"/>
    </a:custClr>
    <a:custClr name="Gelb">
      <a:srgbClr val="FECB00"/>
    </a:custClr>
    <a:custClr name="Grün">
      <a:srgbClr val="46A800"/>
    </a:custClr>
  </a:custClrLst>
  <a:extLst>
    <a:ext uri="{05A4C25C-085E-4340-85A3-A5531E510DB2}">
      <thm15:themeFamily xmlns:thm15="http://schemas.microsoft.com/office/thememl/2012/main" name="Telekom_Master_Angle_Shape_022122_EN_V01.potx" id="{758958CC-6C45-464E-94CA-E3E0633D8F58}" vid="{05C7C691-6579-46D5-99FC-59949A7560B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16486</TotalTime>
  <Words>4588</Words>
  <Application>Microsoft Macintosh PowerPoint</Application>
  <PresentationFormat>Widescreen</PresentationFormat>
  <Paragraphs>915</Paragraphs>
  <Slides>56</Slides>
  <Notes>56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8" baseType="lpstr">
      <vt:lpstr>Microsoft YaHei</vt:lpstr>
      <vt:lpstr>Amazon Ember</vt:lpstr>
      <vt:lpstr>Amazon Ember Display</vt:lpstr>
      <vt:lpstr>Aptos</vt:lpstr>
      <vt:lpstr>Arial</vt:lpstr>
      <vt:lpstr>Calibri</vt:lpstr>
      <vt:lpstr>Courier New</vt:lpstr>
      <vt:lpstr>Menlo</vt:lpstr>
      <vt:lpstr>Söhne</vt:lpstr>
      <vt:lpstr>TeleNeo Office</vt:lpstr>
      <vt:lpstr>TeleNeo Office ExtraBold</vt:lpstr>
      <vt:lpstr>Telekom – Angle</vt:lpstr>
      <vt:lpstr>PowerPoint Presentation</vt:lpstr>
      <vt:lpstr>PowerPoint Presentation</vt:lpstr>
      <vt:lpstr>Agenda</vt:lpstr>
      <vt:lpstr>What is Forward Proxy ?</vt:lpstr>
      <vt:lpstr>PowerPoint Presentation</vt:lpstr>
      <vt:lpstr>Benefits of  forward proxy</vt:lpstr>
      <vt:lpstr>PowerPoint Presentation</vt:lpstr>
      <vt:lpstr>Explicit vs Transparent</vt:lpstr>
      <vt:lpstr>PowerPoint Presentation</vt:lpstr>
      <vt:lpstr>PowerPoint Presentation</vt:lpstr>
      <vt:lpstr>PowerPoint Presentation</vt:lpstr>
      <vt:lpstr>PowerPoint Presentation</vt:lpstr>
      <vt:lpstr>Demand for forward proxy</vt:lpstr>
      <vt:lpstr>PowerPoint Presentation</vt:lpstr>
      <vt:lpstr>PowerPoint Presentation</vt:lpstr>
      <vt:lpstr>PowerPoint Presentation</vt:lpstr>
      <vt:lpstr>Forward proxy options in AWS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Explitit proxy setup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Transparent proxy setup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Delyova, Lydia</dc:creator>
  <cp:lastModifiedBy>Salanci, Michal</cp:lastModifiedBy>
  <cp:revision>187</cp:revision>
  <dcterms:created xsi:type="dcterms:W3CDTF">2024-04-21T12:27:18Z</dcterms:created>
  <dcterms:modified xsi:type="dcterms:W3CDTF">2024-08-30T14:46:59Z</dcterms:modified>
</cp:coreProperties>
</file>