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  <p:sldMasterId id="2147483681" r:id="rId4"/>
  </p:sldMasterIdLst>
  <p:notesMasterIdLst>
    <p:notesMasterId r:id="rId35"/>
  </p:notesMasterIdLst>
  <p:handoutMasterIdLst>
    <p:handoutMasterId r:id="rId36"/>
  </p:handoutMasterIdLst>
  <p:sldIdLst>
    <p:sldId id="299" r:id="rId5"/>
    <p:sldId id="256" r:id="rId6"/>
    <p:sldId id="294" r:id="rId7"/>
    <p:sldId id="302" r:id="rId8"/>
    <p:sldId id="259" r:id="rId9"/>
    <p:sldId id="407" r:id="rId10"/>
    <p:sldId id="420" r:id="rId11"/>
    <p:sldId id="399" r:id="rId12"/>
    <p:sldId id="275" r:id="rId13"/>
    <p:sldId id="408" r:id="rId14"/>
    <p:sldId id="409" r:id="rId15"/>
    <p:sldId id="339" r:id="rId16"/>
    <p:sldId id="348" r:id="rId17"/>
    <p:sldId id="389" r:id="rId18"/>
    <p:sldId id="416" r:id="rId19"/>
    <p:sldId id="423" r:id="rId20"/>
    <p:sldId id="417" r:id="rId21"/>
    <p:sldId id="412" r:id="rId22"/>
    <p:sldId id="413" r:id="rId23"/>
    <p:sldId id="415" r:id="rId24"/>
    <p:sldId id="406" r:id="rId25"/>
    <p:sldId id="378" r:id="rId26"/>
    <p:sldId id="418" r:id="rId27"/>
    <p:sldId id="421" r:id="rId28"/>
    <p:sldId id="422" r:id="rId29"/>
    <p:sldId id="289" r:id="rId30"/>
    <p:sldId id="318" r:id="rId31"/>
    <p:sldId id="390" r:id="rId32"/>
    <p:sldId id="277" r:id="rId33"/>
    <p:sldId id="300" r:id="rId34"/>
  </p:sldIdLst>
  <p:sldSz cx="12192000" cy="6858000"/>
  <p:notesSz cx="6858000" cy="9144000"/>
  <p:embeddedFontLst>
    <p:embeddedFont>
      <p:font typeface="Amazon Ember" panose="020B0603020204020204" pitchFamily="34" charset="0"/>
      <p:regular r:id="rId37"/>
      <p:bold r:id="rId38"/>
      <p:italic r:id="rId39"/>
      <p:boldItalic r:id="rId40"/>
    </p:embeddedFont>
    <p:embeddedFont>
      <p:font typeface="Amazon Ember Display" panose="020F0703020204090204" pitchFamily="34" charset="0"/>
      <p:regular r:id="rId41"/>
      <p:bold r:id="rId42"/>
      <p:italic r:id="rId43"/>
      <p:boldItalic r:id="rId44"/>
    </p:embeddedFont>
    <p:embeddedFont>
      <p:font typeface="Amazon Ember Display Heavy" panose="020F0803020204020204" pitchFamily="34" charset="0"/>
      <p:bold r:id="rId45"/>
    </p:embeddedFont>
    <p:embeddedFont>
      <p:font typeface="Amazon Ember Display Light" panose="020F0403020204020204" pitchFamily="34" charset="0"/>
      <p:regular r:id="rId46"/>
    </p:embeddedFont>
    <p:embeddedFont>
      <p:font typeface="Lucida Console" panose="020B0609040504020204" pitchFamily="49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youts" id="{1E0E7423-9D8A-477E-B317-4B9E97423F50}">
          <p14:sldIdLst>
            <p14:sldId id="299"/>
            <p14:sldId id="256"/>
            <p14:sldId id="294"/>
            <p14:sldId id="302"/>
            <p14:sldId id="259"/>
            <p14:sldId id="407"/>
            <p14:sldId id="420"/>
            <p14:sldId id="399"/>
            <p14:sldId id="275"/>
            <p14:sldId id="408"/>
            <p14:sldId id="409"/>
            <p14:sldId id="339"/>
            <p14:sldId id="348"/>
            <p14:sldId id="389"/>
            <p14:sldId id="416"/>
            <p14:sldId id="423"/>
            <p14:sldId id="417"/>
            <p14:sldId id="412"/>
            <p14:sldId id="413"/>
            <p14:sldId id="415"/>
            <p14:sldId id="406"/>
            <p14:sldId id="378"/>
            <p14:sldId id="418"/>
            <p14:sldId id="421"/>
            <p14:sldId id="422"/>
            <p14:sldId id="289"/>
            <p14:sldId id="318"/>
            <p14:sldId id="390"/>
            <p14:sldId id="277"/>
            <p14:sldId id="300"/>
          </p14:sldIdLst>
        </p14:section>
        <p14:section name="Examples &amp; Template Directions" id="{5D9F3D33-13B0-4F61-B262-54A47B947E2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Nelson" initials="RN" lastIdx="12" clrIdx="0">
    <p:extLst>
      <p:ext uri="{19B8F6BF-5375-455C-9EA6-DF929625EA0E}">
        <p15:presenceInfo xmlns:p15="http://schemas.microsoft.com/office/powerpoint/2012/main" userId="Ruth Nel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39C0"/>
    <a:srgbClr val="BC56DE"/>
    <a:srgbClr val="120D45"/>
    <a:srgbClr val="4C2988"/>
    <a:srgbClr val="2B2785"/>
    <a:srgbClr val="151A5B"/>
    <a:srgbClr val="141958"/>
    <a:srgbClr val="2F1570"/>
    <a:srgbClr val="07092F"/>
    <a:srgbClr val="238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2" autoAdjust="0"/>
    <p:restoredTop sz="80816" autoAdjust="0"/>
  </p:normalViewPr>
  <p:slideViewPr>
    <p:cSldViewPr snapToGrid="0">
      <p:cViewPr varScale="1">
        <p:scale>
          <a:sx n="102" d="100"/>
          <a:sy n="102" d="100"/>
        </p:scale>
        <p:origin x="16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2ACEE-91D8-461A-88C6-B8606BAB6C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9EC66B43-FAD8-4FE7-BFB7-29FDC59F0FE3}" type="slidenum">
              <a:rPr lang="en-US" sz="1000" smtClean="0"/>
              <a:pPr algn="ct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51027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513608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6200"/>
            <a:ext cx="5486400" cy="4799013"/>
          </a:xfrm>
          <a:prstGeom prst="rect">
            <a:avLst/>
          </a:prstGeom>
        </p:spPr>
        <p:txBody>
          <a:bodyPr vert="horz" lIns="0" tIns="45720" rIns="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850872" y="8685213"/>
            <a:ext cx="115625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/>
            </a:lvl1pPr>
          </a:lstStyle>
          <a:p>
            <a:fld id="{CCAA1041-9B3C-439E-B0CD-6B58F9A3AC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5425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11175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76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3888" userDrawn="1">
          <p15:clr>
            <a:srgbClr val="F26B43"/>
          </p15:clr>
        </p15:guide>
        <p15:guide id="5" orient="horz" pos="2256" userDrawn="1">
          <p15:clr>
            <a:srgbClr val="F26B43"/>
          </p15:clr>
        </p15:guide>
        <p15:guide id="6" orient="horz" pos="312" userDrawn="1">
          <p15:clr>
            <a:srgbClr val="F26B43"/>
          </p15:clr>
        </p15:guide>
        <p15:guide id="7" orient="horz" pos="244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A1041-9B3C-439E-B0CD-6B58F9A3AC8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09E2C-E585-7B94-E446-BD8BD3243C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5A4FCB4-6B77-4508-83DB-08003B121B47}" type="slidenum">
              <a:t>10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CB8AC28A-814C-BF0F-F6E2-4D91BEDF972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FBCE8A7-3140-4F47-BB7B-A8353BF7FC77}" type="slidenum">
              <a:t>10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7C31D-62C7-CA4F-8515-17B4AABA45C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CC034-AB9D-F2C1-9499-B788C7F174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16310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28186-0D1B-A636-914F-F6FCEBAA70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90312EAF-0645-4BE7-A6B0-F589355A345D}" type="slidenum">
              <a:t>11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16F353A1-2365-3EAD-F733-81B543EFEF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C12017-24D2-4A7E-A867-A6F832AF2FDE}" type="slidenum">
              <a:t>11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9D250-FA1A-2DE9-093B-D037C0DB44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72EB3-259D-D656-1CA6-6FFB55C55D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10069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09E2C-E585-7B94-E446-BD8BD3243C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5A4FCB4-6B77-4508-83DB-08003B121B47}" type="slidenum">
              <a:t>12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CB8AC28A-814C-BF0F-F6E2-4D91BEDF972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FBCE8A7-3140-4F47-BB7B-A8353BF7FC77}" type="slidenum">
              <a:t>12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7C31D-62C7-CA4F-8515-17B4AABA45C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CC034-AB9D-F2C1-9499-B788C7F174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2602981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EC830-84ED-E18E-0335-81961FFFA2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1AF2614F-383F-4144-8C03-C7ED5F535417}" type="slidenum">
              <a:t>13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8E01796B-DE87-6479-E064-630F012855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C55C94C-6A86-405C-A471-F85A899D0FB7}" type="slidenum">
              <a:t>13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557EB-9CF2-912F-F1B5-D0AF66E06A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15853-8017-413A-AB79-489B7CD0F3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1517913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28186-0D1B-A636-914F-F6FCEBAA70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90312EAF-0645-4BE7-A6B0-F589355A345D}" type="slidenum">
              <a:t>14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16F353A1-2365-3EAD-F733-81B543EFEF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C12017-24D2-4A7E-A867-A6F832AF2FDE}" type="slidenum">
              <a:t>14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9D250-FA1A-2DE9-093B-D037C0DB44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72EB3-259D-D656-1CA6-6FFB55C55D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1889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28186-0D1B-A636-914F-F6FCEBAA70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90312EAF-0645-4BE7-A6B0-F589355A345D}" type="slidenum">
              <a:t>15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16F353A1-2365-3EAD-F733-81B543EFEF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C12017-24D2-4A7E-A867-A6F832AF2FDE}" type="slidenum">
              <a:t>15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9D250-FA1A-2DE9-093B-D037C0DB44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72EB3-259D-D656-1CA6-6FFB55C55D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marL="270510">
              <a:lnSpc>
                <a:spcPct val="115000"/>
              </a:lnSpc>
            </a:pP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46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28186-0D1B-A636-914F-F6FCEBAA70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90312EAF-0645-4BE7-A6B0-F589355A345D}" type="slidenum">
              <a:t>16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16F353A1-2365-3EAD-F733-81B543EFEF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C12017-24D2-4A7E-A867-A6F832AF2FDE}" type="slidenum">
              <a:t>16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9D250-FA1A-2DE9-093B-D037C0DB44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72EB3-259D-D656-1CA6-6FFB55C55D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4304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17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17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marL="228600">
              <a:lnSpc>
                <a:spcPct val="115000"/>
              </a:lnSpc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124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18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18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57887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19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19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5232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20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20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40007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7665E-CE97-2CB8-E415-3B5C06E7FF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DA0DB0D-7C47-4F4B-B487-87E951D18113}" type="slidenum">
              <a:t>21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ADA398D-B81E-7121-BB9B-3C870137986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4BC2EB2-D4FF-444F-AF44-32A997BA1BEA}" type="slidenum">
              <a:t>21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03003-EB7F-FF3B-489D-0DE59BF67F9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789D77-3A52-D8B4-033A-B10A97B7BA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24396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B8642-E1F3-8EB7-0234-84AE015939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9E98B57-7C28-48E2-8CFD-1CC3F4550B3E}" type="slidenum">
              <a:t>22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EE52889E-867B-BD69-BA28-2D5D7089147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356163-A21D-4979-91F9-B511D69938E6}" type="slidenum">
              <a:t>22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2EE7A3-734D-1BF9-C122-173CDB4B68C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A5B31-9EB3-653A-9224-0A4BB3AF88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937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23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23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marL="270510">
              <a:lnSpc>
                <a:spcPct val="115000"/>
              </a:lnSpc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also an automation implemented with CICD pipeline.</a:t>
            </a: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time there is any modification, like an whitelist entry, pipeline creates new docker image and deploys it as a new container</a:t>
            </a: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</a:pPr>
            <a:r>
              <a:rPr lang="en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70510">
              <a:lnSpc>
                <a:spcPct val="115000"/>
              </a:lnSpc>
            </a:pPr>
            <a:r>
              <a:rPr lang="en-US" sz="1800" b="1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ANIMATE</a:t>
            </a: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same time, it also updates the network firewall ruleset.</a:t>
            </a:r>
          </a:p>
          <a:p>
            <a:pPr marL="270510">
              <a:lnSpc>
                <a:spcPct val="115000"/>
              </a:lnSpc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how we make sure, we have the same rules on both proxies.</a:t>
            </a: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124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EC830-84ED-E18E-0335-81961FFFA2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1AF2614F-383F-4144-8C03-C7ED5F535417}" type="slidenum">
              <a:t>24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8E01796B-DE87-6479-E064-630F012855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C55C94C-6A86-405C-A471-F85A899D0FB7}" type="slidenum">
              <a:t>24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557EB-9CF2-912F-F1B5-D0AF66E06A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15853-8017-413A-AB79-489B7CD0F3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marL="228600">
              <a:lnSpc>
                <a:spcPct val="115000"/>
              </a:lnSpc>
            </a:pP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36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EC830-84ED-E18E-0335-81961FFFA2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1AF2614F-383F-4144-8C03-C7ED5F535417}" type="slidenum">
              <a:t>25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8E01796B-DE87-6479-E064-630F012855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C55C94C-6A86-405C-A471-F85A899D0FB7}" type="slidenum">
              <a:t>25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557EB-9CF2-912F-F1B5-D0AF66E06A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15853-8017-413A-AB79-489B7CD0F3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marL="228600">
              <a:lnSpc>
                <a:spcPct val="115000"/>
              </a:lnSpc>
            </a:pP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83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336E4-1CE1-4D84-47DE-C8C78DB54D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425ACAC0-94B2-4B9B-8598-A0EB1DCCF679}" type="slidenum">
              <a:t>26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BDE41E8-9379-170A-C6F4-B2C4B5C315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1EFC96C-BE2B-4D11-A77A-39229E834C87}" type="slidenum">
              <a:t>26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EA8BF-62E3-531C-711A-3F8B162193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2A18E-9A89-7653-9B5B-140609CA9F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marL="270510">
              <a:lnSpc>
                <a:spcPct val="115000"/>
              </a:lnSpc>
              <a:tabLst>
                <a:tab pos="1381760" algn="l"/>
              </a:tabLs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27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27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28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28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01296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4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40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05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8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80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9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FCA06-164E-568C-F8F3-FF10EFAD2D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B64D8E34-EA5F-41A2-B8D5-8128E63C6F47}" type="slidenum">
              <a:t>7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319F5CB1-1B3F-AC41-DF66-433AAB259D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F7D0E5-54CF-4136-992E-FDAB5A8DFA47}" type="slidenum">
              <a:t>7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97EB98-AECB-72E6-792A-8294CBDC6A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0ABDA-7164-199F-D235-529348D81A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41191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E28B0-E291-8463-90D7-E39C6E7F07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38127904-F1D1-4714-BC62-695AD15F4033}" type="slidenum">
              <a:t>8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B637CFEB-3175-C532-CFE1-8C70C55E6AA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5FCA149-2F23-4A6D-BAAA-A119B07F5260}" type="slidenum">
              <a:t>8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6EC3BE-14F7-0C6D-B6A1-229B57CB87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EDDBF-B9AF-48B2-2021-6B27400A96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marL="270510">
              <a:lnSpc>
                <a:spcPct val="115000"/>
              </a:lnSpc>
            </a:pP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98260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en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7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0735A-F6CF-4B98-8532-D70ECE04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9E2E6-F74F-43F5-BD71-EB22E49D35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547820-8998-4C95-B7C0-AB60769A3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9144000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D5B08A-F46B-4164-9F43-E3D021A61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9144000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3270-8A43-4991-B514-447164523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AF49227E-B0F8-44B6-A426-76A9E49885B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489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 userDrawn="1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304800" y="1487489"/>
            <a:ext cx="5621867" cy="4722811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3pPr>
            <a:lvl4pPr>
              <a:spcAft>
                <a:spcPts val="667"/>
              </a:spcAft>
              <a:defRPr/>
            </a:lvl4pPr>
            <a:lvl5pPr>
              <a:spcAft>
                <a:spcPts val="667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5621867" cy="723899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E37B85-F7E0-4EBB-9ACC-8142C9A146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invGray">
          <a:xfrm>
            <a:off x="6265333" y="0"/>
            <a:ext cx="5926667" cy="6858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AU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313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bulleted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5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152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 userDrawn="1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40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DE2227-CCC7-4C55-BD11-3687F2F6F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B808E-5B45-4E6F-BAB5-EF14E9DF4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CE0699C-6860-44CF-A0C5-E19E3CFE93D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03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36" userDrawn="1">
          <p15:clr>
            <a:srgbClr val="FBAE40"/>
          </p15:clr>
        </p15:guide>
        <p15:guide id="3" pos="3768" userDrawn="1">
          <p15:clr>
            <a:srgbClr val="FBAE40"/>
          </p15:clr>
        </p15:guide>
        <p15:guide id="4" pos="39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AA157D-DC39-41BB-ACD2-FDEB67DEE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65B4C-4D90-4679-90C6-A3CBD8BE9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61FBB93-0547-4D85-A64D-3C774460259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070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 userDrawn="1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058F7-2C88-4342-894D-84A9247A4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445A8-6C4C-407D-A476-43E1859EE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4E7D147-D6B2-43D2-8F5C-54B4494944D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211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B90874-6B31-4ABF-B07F-241447E7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DADCF-F74C-4499-91B7-8279A88CF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D4263BD-CE47-4DBA-A24F-562D8888ADEC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4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7DE5C-A1F4-4999-9AA2-BF7DF057E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5360F-40B3-426F-8505-717344324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5964A55-F084-4205-B89A-754F6A51CD9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045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8B9209-4C7C-4ACC-8549-E6C417929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two-columns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7604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98F0AA-C8FD-4CDA-A85E-7449EBCA2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AE3C005-5B39-434E-9DC2-6D3159FD663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434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4AD4E2-F945-46B7-88D9-2DA65AC84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432344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2050" y="4686300"/>
            <a:ext cx="4486275" cy="341692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050" y="5029201"/>
            <a:ext cx="4486275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3D9F0E9-E682-4A87-9A37-0795A8658C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118A0E-BB7D-404E-BC79-A09103EA2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4323443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2A61DBB-E00A-4DCB-AA27-45DE15DC8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235AC-6AFA-47B0-ABD0-51C2764B7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1C929979-94E8-43F8-B811-CEDF36C832F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068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72" y="1836512"/>
            <a:ext cx="8189913" cy="2216466"/>
          </a:xfrm>
        </p:spPr>
        <p:txBody>
          <a:bodyPr/>
          <a:lstStyle>
            <a:lvl1pPr marL="0" indent="0"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0F1EBD-942F-4FAF-BCFF-79177E7C2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4633914"/>
            <a:ext cx="8189686" cy="384174"/>
          </a:xfrm>
        </p:spPr>
        <p:txBody>
          <a:bodyPr/>
          <a:lstStyle>
            <a:lvl1pPr marL="0" indent="0">
              <a:buNone/>
              <a:defRPr sz="2400" b="1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0B2A1-4B1F-4B1C-B630-D027C3721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5018088"/>
            <a:ext cx="8189913" cy="41148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BBE757-6C17-4E4F-8133-7D83169ED7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1979476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51D964-7D47-4C3D-8642-76CD15853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028" y="3217726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7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880" userDrawn="1">
          <p15:clr>
            <a:srgbClr val="FBAE40"/>
          </p15:clr>
        </p15:guide>
        <p15:guide id="2" pos="696" userDrawn="1">
          <p15:clr>
            <a:srgbClr val="FBAE40"/>
          </p15:clr>
        </p15:guide>
        <p15:guide id="3" orient="horz" pos="290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72308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5765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81230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Video or demo divider – </a:t>
            </a:r>
            <a:br>
              <a:rPr lang="en-US" dirty="0"/>
            </a:br>
            <a:r>
              <a:rPr lang="en-US" dirty="0"/>
              <a:t>Type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14361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0BCB97-0B9F-404F-AD5E-3C35970F8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BB021-3658-44C0-8456-1D5BD4885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05987F8-DCC2-489A-82C8-7C3C54DC65C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 bwMode="ltGray">
          <a:xfrm>
            <a:off x="0" y="0"/>
            <a:ext cx="12192000" cy="6858000"/>
          </a:xfrm>
        </p:spPr>
        <p:txBody>
          <a:bodyPr lIns="914400" anchor="ctr" anchorCtr="0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6931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8111-3D53-4AAE-B443-34FB88376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D394-B1EA-4880-8726-300D5746D5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DA0A-F89A-436D-9F74-82C6F76E26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FBB33-625F-4A20-B7B5-DA1F2DB99E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2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A12F9-F160-46D4-A1D3-5AF9789C167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2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6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36" userDrawn="1">
          <p15:clr>
            <a:srgbClr val="FBAE40"/>
          </p15:clr>
        </p15:guide>
        <p15:guide id="3" pos="3768" userDrawn="1">
          <p15:clr>
            <a:srgbClr val="FBAE40"/>
          </p15:clr>
        </p15:guide>
        <p15:guide id="4" pos="391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FB8D-98F0-48FE-A1C5-12C632C73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ECCC-4F4B-4466-A308-B9FC52749E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88" y="244286"/>
            <a:ext cx="6843712" cy="5966014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CE5B-5A0F-4B5D-BA65-FDC3089632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7085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  <p15:guide id="2" pos="280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765E-FC87-42C0-B504-47031B18A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9D3AD-86A7-42A8-B5A7-E3660AEE7E0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43488" y="244286"/>
            <a:ext cx="6843711" cy="596601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D2432-3600-49FC-80E6-814EF0E37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2977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  <p15:guide id="2" pos="280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8E3B5A-9EF6-4AEB-9717-7818F41E4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4A83A5-0632-4E56-8638-1E96DDA8B2B2}"/>
              </a:ext>
            </a:extLst>
          </p:cNvPr>
          <p:cNvSpPr txBox="1"/>
          <p:nvPr userDrawn="1"/>
        </p:nvSpPr>
        <p:spPr bwMode="white">
          <a:xfrm>
            <a:off x="133351" y="21321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0" i="0" spc="-300" dirty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0235B1-A52F-459D-8F38-868C289303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ACA6411-1D29-499A-BBEF-4F71BB70A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87CE14-4E32-4777-B762-C4D5DDA4B6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895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5B947E7-92D5-44F7-980E-B16916B49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895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22C2121-81A2-47EC-9963-4D2264FC0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31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8985DE0-82AB-42DE-94F3-A060E90BA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31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87E276-ED10-49A8-BB0E-E8C47A9E6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F05BFC4-E9F8-434D-978F-34521EDEDCD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297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49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27"/>
            <a:ext cx="12192000" cy="68577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069C7E4-F229-4138-B99D-DDBA15F54353}"/>
              </a:ext>
            </a:extLst>
          </p:cNvPr>
          <p:cNvSpPr/>
          <p:nvPr userDrawn="1"/>
        </p:nvSpPr>
        <p:spPr bwMode="auto">
          <a:xfrm>
            <a:off x="5299710" y="1445839"/>
            <a:ext cx="1592580" cy="1592580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EAA9-87DD-49D0-B6B1-C774723D1E5F}"/>
              </a:ext>
            </a:extLst>
          </p:cNvPr>
          <p:cNvSpPr txBox="1"/>
          <p:nvPr userDrawn="1"/>
        </p:nvSpPr>
        <p:spPr>
          <a:xfrm>
            <a:off x="3378200" y="3178119"/>
            <a:ext cx="5435600" cy="16250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800" dirty="0">
                <a:solidFill>
                  <a:schemeClr val="tx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rPr>
              <a:t>Please complete the session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7D988150-5ECA-424F-B454-3B12EB0F474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621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140CA-3E32-44B2-98CD-BB8777DB5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970E9-076E-44D5-8AF2-12477741671C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Do not use layouts after this slide.</a:t>
            </a:r>
            <a:b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</a:br>
            <a:r>
              <a:rPr lang="en-US" sz="24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They are not part of the official template.</a:t>
            </a:r>
            <a:endParaRPr lang="en-US" sz="6600" dirty="0">
              <a:latin typeface="Amazon Ember Display Heavy" panose="020F0803020204020204" pitchFamily="34" charset="0"/>
              <a:ea typeface="Amazon Ember Display Heavy" panose="020F0803020204020204" pitchFamily="34" charset="0"/>
              <a:cs typeface="Amazon Ember Display Heavy" panose="020F0803020204020204" pitchFamily="34" charset="0"/>
            </a:endParaRPr>
          </a:p>
        </p:txBody>
      </p:sp>
      <p:pic>
        <p:nvPicPr>
          <p:cNvPr id="9" name="Graphic 8" descr="Stop sign">
            <a:extLst>
              <a:ext uri="{FF2B5EF4-FFF2-40B4-BE49-F238E27FC236}">
                <a16:creationId xmlns:a16="http://schemas.microsoft.com/office/drawing/2014/main" id="{A0284AC2-B903-4DEE-8D76-E2D6AC5A4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svg="http://schemas.microsoft.com/office/drawing/2016/SVG/main" xmlns:a14="http://schemas.microsoft.com/office/drawing/2010/main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FF4FF4-E05F-4CB2-B3ED-A92CB8845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3403601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4541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4541" y="5029200"/>
            <a:ext cx="3401568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22D29-44FB-4743-8127-50AC5248D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32725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EED678-F023-4A95-BDA9-38917650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2725" y="5029200"/>
            <a:ext cx="340201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698135A-0031-43C8-B455-E454B8F0A0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BC778F-01A3-4459-9342-87E578B90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86300"/>
            <a:ext cx="3397250" cy="337545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1E36FF5-D98C-474D-A020-5A51BCCDB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0E113-EE5C-4878-8C0A-F14736AE7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F1E45EF-1000-40FF-BD51-0CC3B06884E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61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0735A-F6CF-4B98-8532-D70ECE04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9E2E6-F74F-43F5-BD71-EB22E49D35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547820-8998-4C95-B7C0-AB60769A3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9144000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D5B08A-F46B-4164-9F43-E3D021A61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9144000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3270-8A43-4991-B514-447164523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AF49227E-B0F8-44B6-A426-76A9E49885B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997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4AD4E2-F945-46B7-88D9-2DA65AC84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432344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2050" y="4686300"/>
            <a:ext cx="4486275" cy="341692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050" y="5029201"/>
            <a:ext cx="4486275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3D9F0E9-E682-4A87-9A37-0795A8658C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118A0E-BB7D-404E-BC79-A09103EA2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4323443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2A61DBB-E00A-4DCB-AA27-45DE15DC8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235AC-6AFA-47B0-ABD0-51C2764B7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1C929979-94E8-43F8-B811-CEDF36C832F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53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FF4FF4-E05F-4CB2-B3ED-A92CB8845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3403601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4541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4541" y="5029200"/>
            <a:ext cx="3401568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22D29-44FB-4743-8127-50AC5248D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32725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EED678-F023-4A95-BDA9-38917650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2725" y="5029200"/>
            <a:ext cx="340201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698135A-0031-43C8-B455-E454B8F0A0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BC778F-01A3-4459-9342-87E578B90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86300"/>
            <a:ext cx="3397250" cy="337545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1E36FF5-D98C-474D-A020-5A51BCCDB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0E113-EE5C-4878-8C0A-F14736AE7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F1E45EF-1000-40FF-BD51-0CC3B06884E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718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2881-D2E8-49D2-8B78-CB1047EB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F528FD-2214-4EDA-8CE8-B0274D78AE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7488"/>
            <a:ext cx="11582400" cy="4722811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800"/>
            </a:lvl1pPr>
            <a:lvl2pPr marL="0" indent="0">
              <a:spcAft>
                <a:spcPts val="3000"/>
              </a:spcAft>
              <a:buNone/>
              <a:defRPr sz="2800"/>
            </a:lvl2pPr>
            <a:lvl3pPr marL="0" indent="0">
              <a:spcAft>
                <a:spcPts val="3000"/>
              </a:spcAft>
              <a:buNone/>
              <a:defRPr sz="2800"/>
            </a:lvl3pPr>
            <a:lvl4pPr marL="0" indent="0">
              <a:spcAft>
                <a:spcPts val="3000"/>
              </a:spcAft>
              <a:buNone/>
              <a:defRPr sz="2800"/>
            </a:lvl4pPr>
            <a:lvl5pPr marL="0" indent="0">
              <a:spcAft>
                <a:spcPts val="3000"/>
              </a:spcAft>
              <a:buNone/>
              <a:defRPr sz="2800"/>
            </a:lvl5pPr>
          </a:lstStyle>
          <a:p>
            <a:pPr lvl="0"/>
            <a:r>
              <a:rPr lang="en-US" dirty="0"/>
              <a:t>Enter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3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93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57108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766CE-1ABD-4FA9-8932-EA3B933C3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5AAF04E-2CF1-4582-A00A-D23C0C033F3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754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11711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17AEC-9CD2-444D-B3F3-D2324434A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012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24">
          <p15:clr>
            <a:srgbClr val="FBAE40"/>
          </p15:clr>
        </p15:guide>
        <p15:guide id="4" orient="horz" pos="936">
          <p15:clr>
            <a:srgbClr val="9FCC3B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2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487488"/>
            <a:ext cx="11582400" cy="4722812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8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2881-D2E8-49D2-8B78-CB1047EB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F528FD-2214-4EDA-8CE8-B0274D78AE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7488"/>
            <a:ext cx="11582400" cy="4722811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800"/>
            </a:lvl1pPr>
            <a:lvl2pPr marL="0" indent="0">
              <a:spcAft>
                <a:spcPts val="3000"/>
              </a:spcAft>
              <a:buNone/>
              <a:defRPr sz="2800"/>
            </a:lvl2pPr>
            <a:lvl3pPr marL="0" indent="0">
              <a:spcAft>
                <a:spcPts val="3000"/>
              </a:spcAft>
              <a:buNone/>
              <a:defRPr sz="2800"/>
            </a:lvl3pPr>
            <a:lvl4pPr marL="0" indent="0">
              <a:spcAft>
                <a:spcPts val="3000"/>
              </a:spcAft>
              <a:buNone/>
              <a:defRPr sz="2800"/>
            </a:lvl4pPr>
            <a:lvl5pPr marL="0" indent="0">
              <a:spcAft>
                <a:spcPts val="3000"/>
              </a:spcAft>
              <a:buNone/>
              <a:defRPr sz="2800"/>
            </a:lvl5pPr>
          </a:lstStyle>
          <a:p>
            <a:pPr lvl="0"/>
            <a:r>
              <a:rPr lang="en-US" dirty="0"/>
              <a:t>Enter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83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304800" y="1487489"/>
            <a:ext cx="5621867" cy="4722811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3pPr>
            <a:lvl4pPr>
              <a:spcAft>
                <a:spcPts val="667"/>
              </a:spcAft>
              <a:defRPr/>
            </a:lvl4pPr>
            <a:lvl5pPr>
              <a:spcAft>
                <a:spcPts val="667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5621867" cy="723899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E37B85-F7E0-4EBB-9ACC-8142C9A146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invGray">
          <a:xfrm>
            <a:off x="6265333" y="0"/>
            <a:ext cx="5926667" cy="6858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AU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4280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bulleted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8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69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716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DE2227-CCC7-4C55-BD11-3687F2F6F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B808E-5B45-4E6F-BAB5-EF14E9DF4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CE0699C-6860-44CF-A0C5-E19E3CFE93D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696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AA157D-DC39-41BB-ACD2-FDEB67DEE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65B4C-4D90-4679-90C6-A3CBD8BE9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61FBB93-0547-4D85-A64D-3C774460259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82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058F7-2C88-4342-894D-84A9247A4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445A8-6C4C-407D-A476-43E1859EE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4E7D147-D6B2-43D2-8F5C-54B4494944D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08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B90874-6B31-4ABF-B07F-241447E7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DADCF-F74C-4499-91B7-8279A88CF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D4263BD-CE47-4DBA-A24F-562D8888ADEC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760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7DE5C-A1F4-4999-9AA2-BF7DF057E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5360F-40B3-426F-8505-717344324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5964A55-F084-4205-B89A-754F6A51CD9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809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8B9209-4C7C-4ACC-8549-E6C417929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two-columns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7604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98F0AA-C8FD-4CDA-A85E-7449EBCA2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AE3C005-5B39-434E-9DC2-6D3159FD663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788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12877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72" y="1836512"/>
            <a:ext cx="8189913" cy="2216466"/>
          </a:xfrm>
        </p:spPr>
        <p:txBody>
          <a:bodyPr/>
          <a:lstStyle>
            <a:lvl1pPr marL="0" indent="0"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0F1EBD-942F-4FAF-BCFF-79177E7C2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4633914"/>
            <a:ext cx="8189686" cy="384174"/>
          </a:xfrm>
        </p:spPr>
        <p:txBody>
          <a:bodyPr/>
          <a:lstStyle>
            <a:lvl1pPr marL="0" indent="0">
              <a:buNone/>
              <a:defRPr sz="2400" b="1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0B2A1-4B1F-4B1C-B630-D027C3721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5018088"/>
            <a:ext cx="8189913" cy="41148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BBE757-6C17-4E4F-8133-7D83169ED7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1979476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51D964-7D47-4C3D-8642-76CD15853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028" y="3217726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1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880">
          <p15:clr>
            <a:srgbClr val="FBAE40"/>
          </p15:clr>
        </p15:guide>
        <p15:guide id="2" pos="696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72308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0189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81230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Video or demo divider – </a:t>
            </a:r>
            <a:br>
              <a:rPr lang="en-US" dirty="0"/>
            </a:br>
            <a:r>
              <a:rPr lang="en-US" dirty="0"/>
              <a:t>Type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22106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0BCB97-0B9F-404F-AD5E-3C35970F8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BB021-3658-44C0-8456-1D5BD4885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05987F8-DCC2-489A-82C8-7C3C54DC65C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 bwMode="ltGray">
          <a:xfrm>
            <a:off x="0" y="0"/>
            <a:ext cx="12192000" cy="6858000"/>
          </a:xfrm>
        </p:spPr>
        <p:txBody>
          <a:bodyPr lIns="914400" anchor="ctr" anchorCtr="0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0709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8111-3D53-4AAE-B443-34FB88376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D394-B1EA-4880-8726-300D5746D5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DA0A-F89A-436D-9F74-82C6F76E26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FBB33-625F-4A20-B7B5-DA1F2DB99E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2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A12F9-F160-46D4-A1D3-5AF9789C167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2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4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FB8D-98F0-48FE-A1C5-12C632C73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ECCC-4F4B-4466-A308-B9FC52749E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88" y="244286"/>
            <a:ext cx="6843712" cy="5966014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CE5B-5A0F-4B5D-BA65-FDC3089632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898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>
          <p15:clr>
            <a:srgbClr val="FBAE40"/>
          </p15:clr>
        </p15:guide>
        <p15:guide id="2" pos="280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765E-FC87-42C0-B504-47031B18A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9D3AD-86A7-42A8-B5A7-E3660AEE7E0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43488" y="244286"/>
            <a:ext cx="6843711" cy="596601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D2432-3600-49FC-80E6-814EF0E37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258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>
          <p15:clr>
            <a:srgbClr val="FBAE40"/>
          </p15:clr>
        </p15:guide>
        <p15:guide id="2" pos="280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8E3B5A-9EF6-4AEB-9717-7818F41E4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4A83A5-0632-4E56-8638-1E96DDA8B2B2}"/>
              </a:ext>
            </a:extLst>
          </p:cNvPr>
          <p:cNvSpPr txBox="1"/>
          <p:nvPr userDrawn="1"/>
        </p:nvSpPr>
        <p:spPr bwMode="white">
          <a:xfrm>
            <a:off x="133351" y="21321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0" i="0" spc="-300" dirty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0235B1-A52F-459D-8F38-868C289303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ACA6411-1D29-499A-BBEF-4F71BB70A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87CE14-4E32-4777-B762-C4D5DDA4B6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895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5B947E7-92D5-44F7-980E-B16916B49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895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22C2121-81A2-47EC-9963-4D2264FC0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31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8985DE0-82AB-42DE-94F3-A060E90BA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31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87E276-ED10-49A8-BB0E-E8C47A9E6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F05BFC4-E9F8-434D-978F-34521EDEDCD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1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49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27"/>
            <a:ext cx="12192000" cy="68577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069C7E4-F229-4138-B99D-DDBA15F54353}"/>
              </a:ext>
            </a:extLst>
          </p:cNvPr>
          <p:cNvSpPr/>
          <p:nvPr userDrawn="1"/>
        </p:nvSpPr>
        <p:spPr bwMode="auto">
          <a:xfrm>
            <a:off x="5299710" y="1445839"/>
            <a:ext cx="1592580" cy="1592580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EAA9-87DD-49D0-B6B1-C774723D1E5F}"/>
              </a:ext>
            </a:extLst>
          </p:cNvPr>
          <p:cNvSpPr txBox="1"/>
          <p:nvPr userDrawn="1"/>
        </p:nvSpPr>
        <p:spPr>
          <a:xfrm>
            <a:off x="3378200" y="3178119"/>
            <a:ext cx="5435600" cy="16250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800" dirty="0">
                <a:solidFill>
                  <a:schemeClr val="tx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rPr>
              <a:t>Please complete the session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7D988150-5ECA-424F-B454-3B12EB0F474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077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140CA-3E32-44B2-98CD-BB8777DB5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970E9-076E-44D5-8AF2-12477741671C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Do not use layouts after this slide.</a:t>
            </a:r>
            <a:b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</a:br>
            <a:r>
              <a:rPr lang="en-US" sz="24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They are not part of the official template.</a:t>
            </a:r>
            <a:endParaRPr lang="en-US" sz="6600" dirty="0">
              <a:latin typeface="Amazon Ember Display Heavy" panose="020F0803020204020204" pitchFamily="34" charset="0"/>
              <a:ea typeface="Amazon Ember Display Heavy" panose="020F0803020204020204" pitchFamily="34" charset="0"/>
              <a:cs typeface="Amazon Ember Display Heavy" panose="020F0803020204020204" pitchFamily="34" charset="0"/>
            </a:endParaRPr>
          </a:p>
        </p:txBody>
      </p:sp>
      <p:pic>
        <p:nvPicPr>
          <p:cNvPr id="9" name="Graphic 8" descr="Stop sign">
            <a:extLst>
              <a:ext uri="{FF2B5EF4-FFF2-40B4-BE49-F238E27FC236}">
                <a16:creationId xmlns:a16="http://schemas.microsoft.com/office/drawing/2014/main" id="{A0284AC2-B903-4DEE-8D76-E2D6AC5A4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svg="http://schemas.microsoft.com/office/drawing/2016/SVG/main" xmlns:a14="http://schemas.microsoft.com/office/drawing/2010/main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766CE-1ABD-4FA9-8932-EA3B933C3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5AAF04E-2CF1-4582-A00A-D23C0C033F3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28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17AEC-9CD2-444D-B3F3-D2324434A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726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24" userDrawn="1">
          <p15:clr>
            <a:srgbClr val="FBAE40"/>
          </p15:clr>
        </p15:guide>
        <p15:guide id="4" orient="horz" pos="936" userDrawn="1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487488"/>
            <a:ext cx="11582400" cy="4722812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27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54DC55-BD6E-4C55-8E39-B6F8A80B5047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7BDA7-D1B9-479F-9FCC-3CCDB7DF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286"/>
            <a:ext cx="11582400" cy="723899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8E3F-F69E-4206-926A-74AF169D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7488"/>
            <a:ext cx="11582400" cy="47135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1207-EDD0-419F-AD90-363E529A7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D8F9D1D-752B-4C1C-BFCB-173FBF3D9473}" type="datetime1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A08E-98A2-40FF-904D-850237B65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31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D209-B6E5-4F8E-B143-ECB5E06E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7B5A187-8EC0-4BDE-9A26-B762BCE88E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ABA98-08FC-4154-B151-4B0F461534F1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A57AF53-3A79-4FE0-A92F-28215DE2A73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0267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78" r:id="rId5"/>
    <p:sldLayoutId id="2147483654" r:id="rId6"/>
    <p:sldLayoutId id="2147483662" r:id="rId7"/>
    <p:sldLayoutId id="2147483655" r:id="rId8"/>
    <p:sldLayoutId id="2147483650" r:id="rId9"/>
    <p:sldLayoutId id="2147483679" r:id="rId10"/>
    <p:sldLayoutId id="2147483665" r:id="rId11"/>
    <p:sldLayoutId id="2147483664" r:id="rId12"/>
    <p:sldLayoutId id="2147483666" r:id="rId13"/>
    <p:sldLayoutId id="2147483652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3" r:id="rId20"/>
    <p:sldLayoutId id="2147483674" r:id="rId21"/>
    <p:sldLayoutId id="2147483675" r:id="rId22"/>
    <p:sldLayoutId id="2147483672" r:id="rId23"/>
    <p:sldLayoutId id="2147483653" r:id="rId24"/>
    <p:sldLayoutId id="2147483656" r:id="rId25"/>
    <p:sldLayoutId id="2147483657" r:id="rId26"/>
    <p:sldLayoutId id="2147483676" r:id="rId27"/>
    <p:sldLayoutId id="2147483677" r:id="rId28"/>
    <p:sldLayoutId id="2147483680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Amazon Ember Display Heavy" panose="020F0803020204020204" pitchFamily="34" charset="0"/>
          <a:ea typeface="Amazon Ember Display Heavy" panose="020F0803020204020204" pitchFamily="34" charset="0"/>
          <a:cs typeface="Amazon Ember Display Heavy" panose="020F08030202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" panose="020B0603020204020204" pitchFamily="34" charset="0"/>
        <a:buChar char="•"/>
        <a:defRPr sz="2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"/>
        <a:defRPr sz="24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–"/>
        <a:defRPr sz="20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3912" userDrawn="1">
          <p15:clr>
            <a:srgbClr val="F26B43"/>
          </p15:clr>
        </p15:guide>
        <p15:guide id="6" orient="horz" pos="1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54DC55-BD6E-4C55-8E39-B6F8A80B504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7BDA7-D1B9-479F-9FCC-3CCDB7DF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286"/>
            <a:ext cx="11582400" cy="723899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8E3F-F69E-4206-926A-74AF169D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7488"/>
            <a:ext cx="11582400" cy="47135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1207-EDD0-419F-AD90-363E529A7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D8F9D1D-752B-4C1C-BFCB-173FBF3D9473}" type="datetime1">
              <a:rPr lang="en-US" smtClean="0"/>
              <a:pPr/>
              <a:t>8/30/24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A08E-98A2-40FF-904D-850237B65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31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D209-B6E5-4F8E-B143-ECB5E06E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7B5A187-8EC0-4BDE-9A26-B762BCE88E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ABA98-08FC-4154-B151-4B0F461534F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A57AF53-3A79-4FE0-A92F-28215DE2A73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9590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:a14="http://schemas.microsoft.com/office/drawing/2010/main"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Amazon Ember Display Heavy" panose="020F0803020204020204" pitchFamily="34" charset="0"/>
          <a:ea typeface="Amazon Ember Display Heavy" panose="020F0803020204020204" pitchFamily="34" charset="0"/>
          <a:cs typeface="Amazon Ember Display Heavy" panose="020F08030202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" panose="020B0603020204020204" pitchFamily="34" charset="0"/>
        <a:buChar char="•"/>
        <a:defRPr sz="2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"/>
        <a:defRPr sz="24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–"/>
        <a:defRPr sz="20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3912">
          <p15:clr>
            <a:srgbClr val="F26B43"/>
          </p15:clr>
        </p15:guide>
        <p15:guide id="6" orient="horz" pos="1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5" Type="http://schemas.openxmlformats.org/officeDocument/2006/relationships/image" Target="../media/image49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microsoft.com/office/2017/06/relationships/model3d" Target="../media/model3d2.glb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1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5" Type="http://schemas.openxmlformats.org/officeDocument/2006/relationships/image" Target="../media/image35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55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1.png"/><Relationship Id="rId18" Type="http://schemas.openxmlformats.org/officeDocument/2006/relationships/image" Target="../media/image58.png"/><Relationship Id="rId3" Type="http://schemas.openxmlformats.org/officeDocument/2006/relationships/image" Target="../media/image40.png"/><Relationship Id="rId21" Type="http://schemas.openxmlformats.org/officeDocument/2006/relationships/image" Target="../media/image3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5" Type="http://schemas.openxmlformats.org/officeDocument/2006/relationships/image" Target="../media/image56.png"/><Relationship Id="rId10" Type="http://schemas.openxmlformats.org/officeDocument/2006/relationships/image" Target="../media/image46.png"/><Relationship Id="rId19" Type="http://schemas.openxmlformats.org/officeDocument/2006/relationships/image" Target="../media/image59.sv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6.png"/><Relationship Id="rId18" Type="http://schemas.openxmlformats.org/officeDocument/2006/relationships/image" Target="../media/image51.png"/><Relationship Id="rId3" Type="http://schemas.openxmlformats.org/officeDocument/2006/relationships/image" Target="../media/image40.png"/><Relationship Id="rId21" Type="http://schemas.openxmlformats.org/officeDocument/2006/relationships/image" Target="../media/image59.svg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5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23" Type="http://schemas.openxmlformats.org/officeDocument/2006/relationships/image" Target="../media/image37.png"/><Relationship Id="rId10" Type="http://schemas.openxmlformats.org/officeDocument/2006/relationships/image" Target="../media/image47.png"/><Relationship Id="rId19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36.png"/><Relationship Id="rId2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60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3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62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41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41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3.png"/><Relationship Id="rId7" Type="http://schemas.openxmlformats.org/officeDocument/2006/relationships/image" Target="../media/image4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32.svg"/><Relationship Id="rId5" Type="http://schemas.openxmlformats.org/officeDocument/2006/relationships/image" Target="../media/image65.png"/><Relationship Id="rId10" Type="http://schemas.openxmlformats.org/officeDocument/2006/relationships/image" Target="../media/image31.png"/><Relationship Id="rId4" Type="http://schemas.openxmlformats.org/officeDocument/2006/relationships/image" Target="../media/image64.png"/><Relationship Id="rId9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40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37.png"/><Relationship Id="rId18" Type="http://schemas.openxmlformats.org/officeDocument/2006/relationships/image" Target="../media/image43.png"/><Relationship Id="rId26" Type="http://schemas.openxmlformats.org/officeDocument/2006/relationships/image" Target="../media/image60.png"/><Relationship Id="rId3" Type="http://schemas.openxmlformats.org/officeDocument/2006/relationships/image" Target="../media/image40.png"/><Relationship Id="rId21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73.svg"/><Relationship Id="rId17" Type="http://schemas.openxmlformats.org/officeDocument/2006/relationships/image" Target="../media/image42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5.svg"/><Relationship Id="rId20" Type="http://schemas.openxmlformats.org/officeDocument/2006/relationships/image" Target="../media/image77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11" Type="http://schemas.openxmlformats.org/officeDocument/2006/relationships/image" Target="../media/image41.png"/><Relationship Id="rId24" Type="http://schemas.openxmlformats.org/officeDocument/2006/relationships/image" Target="../media/image61.png"/><Relationship Id="rId5" Type="http://schemas.openxmlformats.org/officeDocument/2006/relationships/image" Target="../media/image45.png"/><Relationship Id="rId15" Type="http://schemas.openxmlformats.org/officeDocument/2006/relationships/image" Target="../media/image74.png"/><Relationship Id="rId23" Type="http://schemas.openxmlformats.org/officeDocument/2006/relationships/image" Target="../media/image25.png"/><Relationship Id="rId28" Type="http://schemas.openxmlformats.org/officeDocument/2006/relationships/image" Target="../media/image78.svg"/><Relationship Id="rId10" Type="http://schemas.openxmlformats.org/officeDocument/2006/relationships/image" Target="../media/image72.svg"/><Relationship Id="rId19" Type="http://schemas.openxmlformats.org/officeDocument/2006/relationships/image" Target="../media/image76.png"/><Relationship Id="rId4" Type="http://schemas.openxmlformats.org/officeDocument/2006/relationships/image" Target="../media/image69.svg"/><Relationship Id="rId9" Type="http://schemas.openxmlformats.org/officeDocument/2006/relationships/image" Target="../media/image56.png"/><Relationship Id="rId14" Type="http://schemas.openxmlformats.org/officeDocument/2006/relationships/image" Target="../media/image35.png"/><Relationship Id="rId22" Type="http://schemas.openxmlformats.org/officeDocument/2006/relationships/image" Target="../media/image24.png"/><Relationship Id="rId27" Type="http://schemas.openxmlformats.org/officeDocument/2006/relationships/image" Target="../media/image21.png"/><Relationship Id="rId30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37.png"/><Relationship Id="rId18" Type="http://schemas.openxmlformats.org/officeDocument/2006/relationships/image" Target="../media/image43.png"/><Relationship Id="rId26" Type="http://schemas.openxmlformats.org/officeDocument/2006/relationships/image" Target="../media/image60.png"/><Relationship Id="rId3" Type="http://schemas.openxmlformats.org/officeDocument/2006/relationships/image" Target="../media/image40.png"/><Relationship Id="rId21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73.svg"/><Relationship Id="rId17" Type="http://schemas.openxmlformats.org/officeDocument/2006/relationships/image" Target="../media/image42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5.svg"/><Relationship Id="rId20" Type="http://schemas.openxmlformats.org/officeDocument/2006/relationships/image" Target="../media/image77.png"/><Relationship Id="rId29" Type="http://schemas.openxmlformats.org/officeDocument/2006/relationships/image" Target="../media/image7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11" Type="http://schemas.openxmlformats.org/officeDocument/2006/relationships/image" Target="../media/image41.png"/><Relationship Id="rId24" Type="http://schemas.openxmlformats.org/officeDocument/2006/relationships/image" Target="../media/image61.png"/><Relationship Id="rId5" Type="http://schemas.openxmlformats.org/officeDocument/2006/relationships/image" Target="../media/image45.png"/><Relationship Id="rId15" Type="http://schemas.openxmlformats.org/officeDocument/2006/relationships/image" Target="../media/image74.png"/><Relationship Id="rId23" Type="http://schemas.openxmlformats.org/officeDocument/2006/relationships/image" Target="../media/image25.png"/><Relationship Id="rId28" Type="http://schemas.openxmlformats.org/officeDocument/2006/relationships/image" Target="../media/image21.png"/><Relationship Id="rId10" Type="http://schemas.openxmlformats.org/officeDocument/2006/relationships/image" Target="../media/image72.svg"/><Relationship Id="rId19" Type="http://schemas.openxmlformats.org/officeDocument/2006/relationships/image" Target="../media/image76.png"/><Relationship Id="rId4" Type="http://schemas.openxmlformats.org/officeDocument/2006/relationships/image" Target="../media/image69.svg"/><Relationship Id="rId9" Type="http://schemas.openxmlformats.org/officeDocument/2006/relationships/image" Target="../media/image56.png"/><Relationship Id="rId14" Type="http://schemas.openxmlformats.org/officeDocument/2006/relationships/image" Target="../media/image35.png"/><Relationship Id="rId22" Type="http://schemas.openxmlformats.org/officeDocument/2006/relationships/image" Target="../media/image24.png"/><Relationship Id="rId27" Type="http://schemas.openxmlformats.org/officeDocument/2006/relationships/image" Target="../media/image51.png"/><Relationship Id="rId30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0.png"/><Relationship Id="rId7" Type="http://schemas.openxmlformats.org/officeDocument/2006/relationships/hyperlink" Target="https://www.linkedin.com/in/lydia-delyova-26905216a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6" Type="http://schemas.openxmlformats.org/officeDocument/2006/relationships/hyperlink" Target="mailto:Lydia.Delyova@t-systems.com" TargetMode="External"/><Relationship Id="rId5" Type="http://schemas.openxmlformats.org/officeDocument/2006/relationships/image" Target="../media/image82.png"/><Relationship Id="rId10" Type="http://schemas.openxmlformats.org/officeDocument/2006/relationships/hyperlink" Target="https://www.linkedin.com/in/michal-salanci-3496724b/" TargetMode="External"/><Relationship Id="rId4" Type="http://schemas.openxmlformats.org/officeDocument/2006/relationships/image" Target="../media/image81.svg"/><Relationship Id="rId9" Type="http://schemas.openxmlformats.org/officeDocument/2006/relationships/hyperlink" Target="mailto:michal.salanci@t-systems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17/06/relationships/model3d" Target="../media/model3d1.glb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>
            <a:extLst>
              <a:ext uri="{FF2B5EF4-FFF2-40B4-BE49-F238E27FC236}">
                <a16:creationId xmlns:a16="http://schemas.microsoft.com/office/drawing/2014/main" id="{2C31E289-6C00-4E34-AC52-2CE4052EEFF4}"/>
              </a:ext>
            </a:extLst>
          </p:cNvPr>
          <p:cNvSpPr txBox="1"/>
          <p:nvPr/>
        </p:nvSpPr>
        <p:spPr>
          <a:xfrm>
            <a:off x="698499" y="3795117"/>
            <a:ext cx="56927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cap="all" spc="600" dirty="0">
                <a:solidFill>
                  <a:prstClr val="white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FORUM KARLíN</a:t>
            </a:r>
            <a:r>
              <a:rPr kumimoji="0" lang="de-DE" sz="1400" b="0" i="0" u="none" strike="noStrike" kern="1200" cap="all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| 24 OCTOber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47A6D-781C-4F09-A450-30634D005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437" y="657497"/>
            <a:ext cx="1281761" cy="723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1F783-BE7C-4D53-B5C1-7749D843042C}"/>
              </a:ext>
            </a:extLst>
          </p:cNvPr>
          <p:cNvSpPr txBox="1"/>
          <p:nvPr/>
        </p:nvSpPr>
        <p:spPr>
          <a:xfrm>
            <a:off x="660791" y="2813555"/>
            <a:ext cx="4938853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Cloud Day Prague</a:t>
            </a:r>
          </a:p>
        </p:txBody>
      </p:sp>
    </p:spTree>
    <p:extLst>
      <p:ext uri="{BB962C8B-B14F-4D97-AF65-F5344CB8AC3E}">
        <p14:creationId xmlns:p14="http://schemas.microsoft.com/office/powerpoint/2010/main" val="11086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ACC0D43C-E008-97AB-7845-E06F6A3B72E9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344287D5-496A-72BE-80ED-8592D57BCA09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</a:t>
              </a:r>
              <a:r>
                <a:rPr lang="sk-SK" sz="1000" dirty="0" err="1"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_</a:t>
              </a:r>
              <a:r>
                <a:rPr lang="sk-SK" sz="10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</a:t>
              </a:r>
              <a:r>
                <a:rPr lang="sk-SK" sz="10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A03017AF-D64B-C38B-7CA6-B3C4ED71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3EE2E1DF-AC44-B5B5-813E-B914885B1D5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2A5E1EFD-A365-9A2B-6ED1-77ADFE8F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527F4119-D405-3340-19FC-4696415A2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B7B46964-4DE2-9FD9-E612-C4C4E27CD240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596E62CB-3BF7-C1C2-68E3-E45DF039EF3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20F8C3E8-1325-EB59-04D1-ABC7A2AB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BA7C929B-FC3D-673D-315C-702A044A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TextBox 39">
              <a:extLst>
                <a:ext uri="{FF2B5EF4-FFF2-40B4-BE49-F238E27FC236}">
                  <a16:creationId xmlns:a16="http://schemas.microsoft.com/office/drawing/2014/main" id="{DDDE471A-8914-F4A8-7665-C4FA77B1E5A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47" name="Rectangle 8">
            <a:extLst>
              <a:ext uri="{FF2B5EF4-FFF2-40B4-BE49-F238E27FC236}">
                <a16:creationId xmlns:a16="http://schemas.microsoft.com/office/drawing/2014/main" id="{CB5911BF-E0F6-9DAD-1A94-892D06D6A86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48" name="Graphic 9">
            <a:extLst>
              <a:ext uri="{FF2B5EF4-FFF2-40B4-BE49-F238E27FC236}">
                <a16:creationId xmlns:a16="http://schemas.microsoft.com/office/drawing/2014/main" id="{F23E8987-33F8-031B-BAAB-292FD37A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Rectangle 26">
            <a:extLst>
              <a:ext uri="{FF2B5EF4-FFF2-40B4-BE49-F238E27FC236}">
                <a16:creationId xmlns:a16="http://schemas.microsoft.com/office/drawing/2014/main" id="{96E3944A-960F-23A2-CB4A-79C771C644BB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35EA6155-125A-5CA4-9D72-090ADC44DF4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raphic 28">
            <a:extLst>
              <a:ext uri="{FF2B5EF4-FFF2-40B4-BE49-F238E27FC236}">
                <a16:creationId xmlns:a16="http://schemas.microsoft.com/office/drawing/2014/main" id="{0AD7A785-CC7A-4597-D6FB-7E909BFE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39">
            <a:extLst>
              <a:ext uri="{FF2B5EF4-FFF2-40B4-BE49-F238E27FC236}">
                <a16:creationId xmlns:a16="http://schemas.microsoft.com/office/drawing/2014/main" id="{644F46A9-4D46-E6B7-8086-4335FD3D9BAA}"/>
              </a:ext>
            </a:extLst>
          </p:cNvPr>
          <p:cNvSpPr/>
          <p:nvPr/>
        </p:nvSpPr>
        <p:spPr>
          <a:xfrm>
            <a:off x="5920841" y="6229187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B7A192-4400-8F49-5813-0F618FDDCE54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60" name="Rectangle 8">
              <a:extLst>
                <a:ext uri="{FF2B5EF4-FFF2-40B4-BE49-F238E27FC236}">
                  <a16:creationId xmlns:a16="http://schemas.microsoft.com/office/drawing/2014/main" id="{539AD933-F37E-8CE8-AF59-4EF0045CCA3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</a:t>
              </a:r>
              <a:r>
                <a:rPr lang="sk-SK" sz="10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 _A VPC</a:t>
              </a:r>
            </a:p>
          </p:txBody>
        </p:sp>
        <p:pic>
          <p:nvPicPr>
            <p:cNvPr id="61" name="Graphic 9">
              <a:extLst>
                <a:ext uri="{FF2B5EF4-FFF2-40B4-BE49-F238E27FC236}">
                  <a16:creationId xmlns:a16="http://schemas.microsoft.com/office/drawing/2014/main" id="{98C558CA-CAE3-0BF8-FC26-E8634E6C6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Rectangle 12">
              <a:extLst>
                <a:ext uri="{FF2B5EF4-FFF2-40B4-BE49-F238E27FC236}">
                  <a16:creationId xmlns:a16="http://schemas.microsoft.com/office/drawing/2014/main" id="{18ECAAA5-3A0F-2270-8B8A-CCB2819850C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3" name="Graphic 13">
              <a:extLst>
                <a:ext uri="{FF2B5EF4-FFF2-40B4-BE49-F238E27FC236}">
                  <a16:creationId xmlns:a16="http://schemas.microsoft.com/office/drawing/2014/main" id="{905B572D-67D2-568C-4C37-50DF8C91E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15">
              <a:extLst>
                <a:ext uri="{FF2B5EF4-FFF2-40B4-BE49-F238E27FC236}">
                  <a16:creationId xmlns:a16="http://schemas.microsoft.com/office/drawing/2014/main" id="{0B1C011E-4278-B851-2275-B42D28F7E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TextBox 24">
              <a:extLst>
                <a:ext uri="{FF2B5EF4-FFF2-40B4-BE49-F238E27FC236}">
                  <a16:creationId xmlns:a16="http://schemas.microsoft.com/office/drawing/2014/main" id="{BC228253-0D93-263C-28B6-A85E63EA4B2E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6" name="Rectangle 26">
              <a:extLst>
                <a:ext uri="{FF2B5EF4-FFF2-40B4-BE49-F238E27FC236}">
                  <a16:creationId xmlns:a16="http://schemas.microsoft.com/office/drawing/2014/main" id="{1F1C13D2-E8F7-611A-1523-1C4026830624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7" name="Picture 5">
              <a:extLst>
                <a:ext uri="{FF2B5EF4-FFF2-40B4-BE49-F238E27FC236}">
                  <a16:creationId xmlns:a16="http://schemas.microsoft.com/office/drawing/2014/main" id="{D2678EF1-9C20-09D4-DE14-63513CD0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raphic 28">
              <a:extLst>
                <a:ext uri="{FF2B5EF4-FFF2-40B4-BE49-F238E27FC236}">
                  <a16:creationId xmlns:a16="http://schemas.microsoft.com/office/drawing/2014/main" id="{67521FFB-23DB-CFDD-87D5-F3DF7A37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TextBox 39">
              <a:extLst>
                <a:ext uri="{FF2B5EF4-FFF2-40B4-BE49-F238E27FC236}">
                  <a16:creationId xmlns:a16="http://schemas.microsoft.com/office/drawing/2014/main" id="{057A7737-9A14-74F8-CAA6-BB4B8B1A7CE2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89C771-F2B0-9D81-AE61-59CB8F554E5D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0C4B0E78-FDF6-BC36-D3FA-FB2BC5107C0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</a:t>
              </a:r>
              <a:r>
                <a:rPr lang="sk-SK" sz="1000" dirty="0" err="1"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_</a:t>
              </a:r>
              <a:r>
                <a:rPr lang="sk-SK" sz="10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B</a:t>
              </a:r>
              <a:r>
                <a:rPr lang="sk-SK" sz="10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 VPC</a:t>
              </a:r>
            </a:p>
          </p:txBody>
        </p:sp>
        <p:pic>
          <p:nvPicPr>
            <p:cNvPr id="72" name="Graphic 9">
              <a:extLst>
                <a:ext uri="{FF2B5EF4-FFF2-40B4-BE49-F238E27FC236}">
                  <a16:creationId xmlns:a16="http://schemas.microsoft.com/office/drawing/2014/main" id="{56B1943D-49D8-4392-FCB5-6B13F2CE9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Rectangle 12">
              <a:extLst>
                <a:ext uri="{FF2B5EF4-FFF2-40B4-BE49-F238E27FC236}">
                  <a16:creationId xmlns:a16="http://schemas.microsoft.com/office/drawing/2014/main" id="{5BA8A215-DE6F-30F7-81D8-74EC820C065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4" name="Graphic 13">
              <a:extLst>
                <a:ext uri="{FF2B5EF4-FFF2-40B4-BE49-F238E27FC236}">
                  <a16:creationId xmlns:a16="http://schemas.microsoft.com/office/drawing/2014/main" id="{0A50861F-6CFC-933E-A625-4FD421204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Picture 15">
              <a:extLst>
                <a:ext uri="{FF2B5EF4-FFF2-40B4-BE49-F238E27FC236}">
                  <a16:creationId xmlns:a16="http://schemas.microsoft.com/office/drawing/2014/main" id="{070F0D61-D4B6-E9E3-F8DB-3311E3B2B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TextBox 24">
              <a:extLst>
                <a:ext uri="{FF2B5EF4-FFF2-40B4-BE49-F238E27FC236}">
                  <a16:creationId xmlns:a16="http://schemas.microsoft.com/office/drawing/2014/main" id="{CEAB33DF-2D31-C661-A188-94B5F15112F5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7" name="Rectangle 26">
              <a:extLst>
                <a:ext uri="{FF2B5EF4-FFF2-40B4-BE49-F238E27FC236}">
                  <a16:creationId xmlns:a16="http://schemas.microsoft.com/office/drawing/2014/main" id="{F00A6EC8-5EDB-81A1-41CD-42E8265DCA0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8" name="Picture 5">
              <a:extLst>
                <a:ext uri="{FF2B5EF4-FFF2-40B4-BE49-F238E27FC236}">
                  <a16:creationId xmlns:a16="http://schemas.microsoft.com/office/drawing/2014/main" id="{0C7427C0-1A18-D93A-F549-2D66C2A90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raphic 28">
              <a:extLst>
                <a:ext uri="{FF2B5EF4-FFF2-40B4-BE49-F238E27FC236}">
                  <a16:creationId xmlns:a16="http://schemas.microsoft.com/office/drawing/2014/main" id="{F0DFFA62-F187-6DAE-10F3-440EF46EB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TextBox 39">
              <a:extLst>
                <a:ext uri="{FF2B5EF4-FFF2-40B4-BE49-F238E27FC236}">
                  <a16:creationId xmlns:a16="http://schemas.microsoft.com/office/drawing/2014/main" id="{F7C0852E-FBD0-FD00-2DB8-341438546094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3EA0906-58E5-10AC-1DC4-17D7C5959BB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82" name="Rectangle 8">
              <a:extLst>
                <a:ext uri="{FF2B5EF4-FFF2-40B4-BE49-F238E27FC236}">
                  <a16:creationId xmlns:a16="http://schemas.microsoft.com/office/drawing/2014/main" id="{C7822708-5716-A561-F992-3C728A1241F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</a:t>
              </a:r>
              <a:r>
                <a:rPr lang="sk-SK" sz="1000" dirty="0" err="1"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_</a:t>
              </a:r>
              <a:r>
                <a:rPr lang="sk-SK" sz="10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D</a:t>
              </a:r>
              <a:r>
                <a:rPr lang="sk-SK" sz="10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 VPC</a:t>
              </a:r>
            </a:p>
          </p:txBody>
        </p:sp>
        <p:pic>
          <p:nvPicPr>
            <p:cNvPr id="83" name="Graphic 9">
              <a:extLst>
                <a:ext uri="{FF2B5EF4-FFF2-40B4-BE49-F238E27FC236}">
                  <a16:creationId xmlns:a16="http://schemas.microsoft.com/office/drawing/2014/main" id="{0C7841C3-AE16-A14D-AD98-64327B46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Rectangle 12">
              <a:extLst>
                <a:ext uri="{FF2B5EF4-FFF2-40B4-BE49-F238E27FC236}">
                  <a16:creationId xmlns:a16="http://schemas.microsoft.com/office/drawing/2014/main" id="{C4BF9477-6F58-98E6-8DA6-159922E2802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5" name="Graphic 13">
              <a:extLst>
                <a:ext uri="{FF2B5EF4-FFF2-40B4-BE49-F238E27FC236}">
                  <a16:creationId xmlns:a16="http://schemas.microsoft.com/office/drawing/2014/main" id="{43F6DF4A-066D-16CB-AC17-ECFEB860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id="{4946C045-DB5B-221E-475E-1B0457653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TextBox 24">
              <a:extLst>
                <a:ext uri="{FF2B5EF4-FFF2-40B4-BE49-F238E27FC236}">
                  <a16:creationId xmlns:a16="http://schemas.microsoft.com/office/drawing/2014/main" id="{2743AE2F-47FC-C5A3-A142-DA411777E35B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8" name="Rectangle 26">
              <a:extLst>
                <a:ext uri="{FF2B5EF4-FFF2-40B4-BE49-F238E27FC236}">
                  <a16:creationId xmlns:a16="http://schemas.microsoft.com/office/drawing/2014/main" id="{ECE42A60-11C4-84A3-AF8A-DAC2155C7A5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9" name="Picture 5">
              <a:extLst>
                <a:ext uri="{FF2B5EF4-FFF2-40B4-BE49-F238E27FC236}">
                  <a16:creationId xmlns:a16="http://schemas.microsoft.com/office/drawing/2014/main" id="{70B83ADC-DD14-B53B-8BEA-39FB97F9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raphic 28">
              <a:extLst>
                <a:ext uri="{FF2B5EF4-FFF2-40B4-BE49-F238E27FC236}">
                  <a16:creationId xmlns:a16="http://schemas.microsoft.com/office/drawing/2014/main" id="{1B7EE1F1-CAAB-C048-F06A-FE6466BB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TextBox 39">
              <a:extLst>
                <a:ext uri="{FF2B5EF4-FFF2-40B4-BE49-F238E27FC236}">
                  <a16:creationId xmlns:a16="http://schemas.microsoft.com/office/drawing/2014/main" id="{89B2F9F8-001F-831D-90AD-CF9AB7AC4FA2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B189FD6-C7BB-0BDD-4400-A6C3388037B9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B7E8DAD-9A8B-056C-97B5-7774AD2EB848}"/>
              </a:ext>
            </a:extLst>
          </p:cNvPr>
          <p:cNvCxnSpPr>
            <a:cxnSpLocks/>
            <a:stCxn id="78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47CC306-6769-4C0B-9104-403D9518A261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9E8CA3C-85FF-A85D-901D-BE5E87A5C06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87C4C6F-1A96-8DB0-5815-8C8A91769DC4}"/>
              </a:ext>
            </a:extLst>
          </p:cNvPr>
          <p:cNvCxnSpPr>
            <a:stCxn id="41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28D592C-C3CB-44D9-D2AE-AE24E21E43FF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16B9F582-9BB1-71AC-ECD4-25E551949DB4}"/>
              </a:ext>
            </a:extLst>
          </p:cNvPr>
          <p:cNvCxnSpPr>
            <a:stCxn id="89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5CC2F62F-1D4E-D07F-6CC6-2D98FAF90A5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13">
            <a:extLst>
              <a:ext uri="{FF2B5EF4-FFF2-40B4-BE49-F238E27FC236}">
                <a16:creationId xmlns:a16="http://schemas.microsoft.com/office/drawing/2014/main" id="{734B557F-077D-F0B6-F517-ED0068EFEA2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1A43F1E-2855-D018-3856-6116ABA9B540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29">
            <a:extLst>
              <a:ext uri="{FF2B5EF4-FFF2-40B4-BE49-F238E27FC236}">
                <a16:creationId xmlns:a16="http://schemas.microsoft.com/office/drawing/2014/main" id="{6EA3EDC8-1652-7931-3008-17F3390671C2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29" name="Graphic 30">
            <a:extLst>
              <a:ext uri="{FF2B5EF4-FFF2-40B4-BE49-F238E27FC236}">
                <a16:creationId xmlns:a16="http://schemas.microsoft.com/office/drawing/2014/main" id="{3A99BB2D-4957-B936-0DC5-DE5C932F143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Rectangle 34">
            <a:extLst>
              <a:ext uri="{FF2B5EF4-FFF2-40B4-BE49-F238E27FC236}">
                <a16:creationId xmlns:a16="http://schemas.microsoft.com/office/drawing/2014/main" id="{99791FE7-6B32-E714-BCE1-F79CE1578631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1" name="Picture 5">
            <a:extLst>
              <a:ext uri="{FF2B5EF4-FFF2-40B4-BE49-F238E27FC236}">
                <a16:creationId xmlns:a16="http://schemas.microsoft.com/office/drawing/2014/main" id="{44F1EF1C-2E3C-AC78-086A-004D86F1BD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raphic 36">
            <a:extLst>
              <a:ext uri="{FF2B5EF4-FFF2-40B4-BE49-F238E27FC236}">
                <a16:creationId xmlns:a16="http://schemas.microsoft.com/office/drawing/2014/main" id="{902B9E22-9BF4-AD3F-50E1-D69A5E7A40D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TextBox 40">
            <a:extLst>
              <a:ext uri="{FF2B5EF4-FFF2-40B4-BE49-F238E27FC236}">
                <a16:creationId xmlns:a16="http://schemas.microsoft.com/office/drawing/2014/main" id="{5CF6681B-B605-813E-4CA3-033A10092661}"/>
              </a:ext>
            </a:extLst>
          </p:cNvPr>
          <p:cNvSpPr/>
          <p:nvPr/>
        </p:nvSpPr>
        <p:spPr>
          <a:xfrm>
            <a:off x="9029773" y="6195373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4" name="Graphic 41">
            <a:extLst>
              <a:ext uri="{FF2B5EF4-FFF2-40B4-BE49-F238E27FC236}">
                <a16:creationId xmlns:a16="http://schemas.microsoft.com/office/drawing/2014/main" id="{C9664740-CC23-21FB-F6CB-F04D46D433A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Rectangle 42">
            <a:extLst>
              <a:ext uri="{FF2B5EF4-FFF2-40B4-BE49-F238E27FC236}">
                <a16:creationId xmlns:a16="http://schemas.microsoft.com/office/drawing/2014/main" id="{D0B6E8C7-D590-FFF4-C45E-15C6DDBAE194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37" name="Group 6">
            <a:extLst>
              <a:ext uri="{FF2B5EF4-FFF2-40B4-BE49-F238E27FC236}">
                <a16:creationId xmlns:a16="http://schemas.microsoft.com/office/drawing/2014/main" id="{214D58F2-2A3B-5E55-E79E-25DFAACE0297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38" name="Oval 16">
              <a:extLst>
                <a:ext uri="{FF2B5EF4-FFF2-40B4-BE49-F238E27FC236}">
                  <a16:creationId xmlns:a16="http://schemas.microsoft.com/office/drawing/2014/main" id="{121B33E6-8A08-DD3B-33D1-EF0EFE82E4BE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39" name="Graphic 17">
              <a:extLst>
                <a:ext uri="{FF2B5EF4-FFF2-40B4-BE49-F238E27FC236}">
                  <a16:creationId xmlns:a16="http://schemas.microsoft.com/office/drawing/2014/main" id="{F21DA066-72E5-16EC-578B-AF01880B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TextBox 25">
              <a:extLst>
                <a:ext uri="{FF2B5EF4-FFF2-40B4-BE49-F238E27FC236}">
                  <a16:creationId xmlns:a16="http://schemas.microsoft.com/office/drawing/2014/main" id="{848D28AE-F7ED-5B72-B7B6-0FCC0D9D3288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1D9910-A398-BA5B-AC9D-46C1E87F95F6}"/>
              </a:ext>
            </a:extLst>
          </p:cNvPr>
          <p:cNvGrpSpPr>
            <a:grpSpLocks noChangeAspect="1"/>
          </p:cNvGrpSpPr>
          <p:nvPr/>
        </p:nvGrpSpPr>
        <p:grpSpPr>
          <a:xfrm>
            <a:off x="9561165" y="4080968"/>
            <a:ext cx="1480679" cy="738360"/>
            <a:chOff x="9561165" y="4080968"/>
            <a:chExt cx="1480679" cy="738360"/>
          </a:xfrm>
        </p:grpSpPr>
        <p:pic>
          <p:nvPicPr>
            <p:cNvPr id="136" name="Picture 14">
              <a:extLst>
                <a:ext uri="{FF2B5EF4-FFF2-40B4-BE49-F238E27FC236}">
                  <a16:creationId xmlns:a16="http://schemas.microsoft.com/office/drawing/2014/main" id="{53426E04-C855-1D43-18FE-951EE75EE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9728565" y="4080968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TextBox 50">
              <a:extLst>
                <a:ext uri="{FF2B5EF4-FFF2-40B4-BE49-F238E27FC236}">
                  <a16:creationId xmlns:a16="http://schemas.microsoft.com/office/drawing/2014/main" id="{9A80959F-C232-0E62-0F97-3311F35AEDC5}"/>
                </a:ext>
              </a:extLst>
            </p:cNvPr>
            <p:cNvSpPr/>
            <p:nvPr/>
          </p:nvSpPr>
          <p:spPr>
            <a:xfrm>
              <a:off x="9561165" y="4651568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65AC16D-5927-24CF-CCBC-F278EAC9E5EC}"/>
              </a:ext>
            </a:extLst>
          </p:cNvPr>
          <p:cNvCxnSpPr>
            <a:stCxn id="54" idx="3"/>
            <a:endCxn id="131" idx="1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3">
            <a:extLst>
              <a:ext uri="{FF2B5EF4-FFF2-40B4-BE49-F238E27FC236}">
                <a16:creationId xmlns:a16="http://schemas.microsoft.com/office/drawing/2014/main" id="{F7E235CA-F134-0116-847C-6872150C333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38">
            <a:extLst>
              <a:ext uri="{FF2B5EF4-FFF2-40B4-BE49-F238E27FC236}">
                <a16:creationId xmlns:a16="http://schemas.microsoft.com/office/drawing/2014/main" id="{E4D4A799-D583-78AE-7726-82AF77009AC8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7" name="TextBox 38">
            <a:extLst>
              <a:ext uri="{FF2B5EF4-FFF2-40B4-BE49-F238E27FC236}">
                <a16:creationId xmlns:a16="http://schemas.microsoft.com/office/drawing/2014/main" id="{B33B083E-E043-0629-68B2-502F57122B15}"/>
              </a:ext>
            </a:extLst>
          </p:cNvPr>
          <p:cNvSpPr/>
          <p:nvPr/>
        </p:nvSpPr>
        <p:spPr>
          <a:xfrm>
            <a:off x="7569435" y="6279253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26" name="Picture 2" descr="(icon)">
            <a:extLst>
              <a:ext uri="{FF2B5EF4-FFF2-40B4-BE49-F238E27FC236}">
                <a16:creationId xmlns:a16="http://schemas.microsoft.com/office/drawing/2014/main" id="{99F316E5-7D05-BCB0-5C70-66C4185A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39">
            <a:extLst>
              <a:ext uri="{FF2B5EF4-FFF2-40B4-BE49-F238E27FC236}">
                <a16:creationId xmlns:a16="http://schemas.microsoft.com/office/drawing/2014/main" id="{F0E80D02-E0D0-E9C1-B385-D43EC0E0A6A4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28" name="Picture 4" descr="(icon)">
            <a:extLst>
              <a:ext uri="{FF2B5EF4-FFF2-40B4-BE49-F238E27FC236}">
                <a16:creationId xmlns:a16="http://schemas.microsoft.com/office/drawing/2014/main" id="{761514A8-C6A9-692E-4940-6EC521F72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(icon)">
            <a:extLst>
              <a:ext uri="{FF2B5EF4-FFF2-40B4-BE49-F238E27FC236}">
                <a16:creationId xmlns:a16="http://schemas.microsoft.com/office/drawing/2014/main" id="{51D6435B-2FA6-E542-7797-E70EBC8C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7B644F05-E20D-67AF-37EB-D33FC95F60EF}"/>
              </a:ext>
            </a:extLst>
          </p:cNvPr>
          <p:cNvSpPr txBox="1">
            <a:spLocks/>
          </p:cNvSpPr>
          <p:nvPr/>
        </p:nvSpPr>
        <p:spPr>
          <a:xfrm>
            <a:off x="4796174" y="223997"/>
            <a:ext cx="7376114" cy="727915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sz="3600" dirty="0">
                <a:solidFill>
                  <a:schemeClr val="accent6"/>
                </a:solidFill>
              </a:rPr>
              <a:t>It’s all about security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D8E8524-BB6C-4425-C92E-E6EA576F76C8}"/>
              </a:ext>
            </a:extLst>
          </p:cNvPr>
          <p:cNvSpPr txBox="1">
            <a:spLocks/>
          </p:cNvSpPr>
          <p:nvPr/>
        </p:nvSpPr>
        <p:spPr>
          <a:xfrm>
            <a:off x="5305164" y="903168"/>
            <a:ext cx="5955481" cy="601614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sz="2400" dirty="0">
                <a:solidFill>
                  <a:schemeClr val="accent6"/>
                </a:solidFill>
                <a:latin typeface="+mn-lt"/>
              </a:rPr>
              <a:t>Secure the outbound connections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1C0783E-CE87-606D-837A-1BA08E340BBF}"/>
              </a:ext>
            </a:extLst>
          </p:cNvPr>
          <p:cNvSpPr txBox="1">
            <a:spLocks/>
          </p:cNvSpPr>
          <p:nvPr/>
        </p:nvSpPr>
        <p:spPr>
          <a:xfrm>
            <a:off x="5305164" y="1541219"/>
            <a:ext cx="6709036" cy="615008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sz="2400" dirty="0">
                <a:solidFill>
                  <a:schemeClr val="accent6"/>
                </a:solidFill>
                <a:latin typeface="+mn-lt"/>
              </a:rPr>
              <a:t>Prevent employees from accessing certain webs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Lightning Cloud">
                <a:extLst>
                  <a:ext uri="{FF2B5EF4-FFF2-40B4-BE49-F238E27FC236}">
                    <a16:creationId xmlns:a16="http://schemas.microsoft.com/office/drawing/2014/main" id="{DE61C24D-38CC-2BA2-D5D8-157A7F9B72A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991059" y="1946986"/>
              <a:ext cx="1169908" cy="1172379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169908" cy="1172379"/>
                    </a:xfrm>
                    <a:prstGeom prst="rect">
                      <a:avLst/>
                    </a:prstGeom>
                  </am3d:spPr>
                  <am3d:camera>
                    <am3d:pos x="0" y="0" z="673775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409266" d="1000000"/>
                    <am3d:preTrans dx="0" dy="-18075376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7026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Lightning Cloud">
                <a:extLst>
                  <a:ext uri="{FF2B5EF4-FFF2-40B4-BE49-F238E27FC236}">
                    <a16:creationId xmlns:a16="http://schemas.microsoft.com/office/drawing/2014/main" id="{DE61C24D-38CC-2BA2-D5D8-157A7F9B72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991059" y="1946986"/>
                <a:ext cx="1169908" cy="11723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3913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B607C95D-75C8-DF94-CABE-FD976B6C7D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6665" y="1739091"/>
            <a:ext cx="11463010" cy="721080"/>
          </a:xfrm>
        </p:spPr>
        <p:txBody>
          <a:bodyPr/>
          <a:lstStyle/>
          <a:p>
            <a:pPr lvl="0" algn="ctr"/>
            <a:r>
              <a:rPr lang="en-US" sz="4000" dirty="0">
                <a:solidFill>
                  <a:schemeClr val="accent6"/>
                </a:solidFill>
              </a:rPr>
              <a:t>Introducing Forward Proxy v1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E9FAE-C42D-1D1D-EEAB-101D4FD8C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9" t="5816" r="14067" b="8885"/>
          <a:stretch/>
        </p:blipFill>
        <p:spPr>
          <a:xfrm>
            <a:off x="1913056" y="2721428"/>
            <a:ext cx="3696390" cy="238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05084-81C4-015F-F337-AEC712185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21428"/>
            <a:ext cx="369639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944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18">
            <a:extLst>
              <a:ext uri="{FF2B5EF4-FFF2-40B4-BE49-F238E27FC236}">
                <a16:creationId xmlns:a16="http://schemas.microsoft.com/office/drawing/2014/main" id="{F36E90CA-9E75-C5CA-CE8F-79145428F730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CC0D43C-E008-97AB-7845-E06F6A3B72E9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344287D5-496A-72BE-80ED-8592D57BCA09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A03017AF-D64B-C38B-7CA6-B3C4ED71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3EE2E1DF-AC44-B5B5-813E-B914885B1D5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2A5E1EFD-A365-9A2B-6ED1-77ADFE8F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527F4119-D405-3340-19FC-4696415A2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B7B46964-4DE2-9FD9-E612-C4C4E27CD240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596E62CB-3BF7-C1C2-68E3-E45DF039EF3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20F8C3E8-1325-EB59-04D1-ABC7A2AB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BA7C929B-FC3D-673D-315C-702A044A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TextBox 39">
              <a:extLst>
                <a:ext uri="{FF2B5EF4-FFF2-40B4-BE49-F238E27FC236}">
                  <a16:creationId xmlns:a16="http://schemas.microsoft.com/office/drawing/2014/main" id="{DDDE471A-8914-F4A8-7665-C4FA77B1E5A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47" name="Rectangle 8">
            <a:extLst>
              <a:ext uri="{FF2B5EF4-FFF2-40B4-BE49-F238E27FC236}">
                <a16:creationId xmlns:a16="http://schemas.microsoft.com/office/drawing/2014/main" id="{CB5911BF-E0F6-9DAD-1A94-892D06D6A86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48" name="Graphic 9">
            <a:extLst>
              <a:ext uri="{FF2B5EF4-FFF2-40B4-BE49-F238E27FC236}">
                <a16:creationId xmlns:a16="http://schemas.microsoft.com/office/drawing/2014/main" id="{F23E8987-33F8-031B-BAAB-292FD37A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Rectangle 26">
            <a:extLst>
              <a:ext uri="{FF2B5EF4-FFF2-40B4-BE49-F238E27FC236}">
                <a16:creationId xmlns:a16="http://schemas.microsoft.com/office/drawing/2014/main" id="{96E3944A-960F-23A2-CB4A-79C771C644BB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35EA6155-125A-5CA4-9D72-090ADC44DF4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raphic 28">
            <a:extLst>
              <a:ext uri="{FF2B5EF4-FFF2-40B4-BE49-F238E27FC236}">
                <a16:creationId xmlns:a16="http://schemas.microsoft.com/office/drawing/2014/main" id="{0AD7A785-CC7A-4597-D6FB-7E909BFE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39">
            <a:extLst>
              <a:ext uri="{FF2B5EF4-FFF2-40B4-BE49-F238E27FC236}">
                <a16:creationId xmlns:a16="http://schemas.microsoft.com/office/drawing/2014/main" id="{644F46A9-4D46-E6B7-8086-4335FD3D9BAA}"/>
              </a:ext>
            </a:extLst>
          </p:cNvPr>
          <p:cNvSpPr/>
          <p:nvPr/>
        </p:nvSpPr>
        <p:spPr>
          <a:xfrm>
            <a:off x="5920841" y="6229187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B7A192-4400-8F49-5813-0F618FDDCE54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60" name="Rectangle 8">
              <a:extLst>
                <a:ext uri="{FF2B5EF4-FFF2-40B4-BE49-F238E27FC236}">
                  <a16:creationId xmlns:a16="http://schemas.microsoft.com/office/drawing/2014/main" id="{539AD933-F37E-8CE8-AF59-4EF0045CCA3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61" name="Graphic 9">
              <a:extLst>
                <a:ext uri="{FF2B5EF4-FFF2-40B4-BE49-F238E27FC236}">
                  <a16:creationId xmlns:a16="http://schemas.microsoft.com/office/drawing/2014/main" id="{98C558CA-CAE3-0BF8-FC26-E8634E6C6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Rectangle 12">
              <a:extLst>
                <a:ext uri="{FF2B5EF4-FFF2-40B4-BE49-F238E27FC236}">
                  <a16:creationId xmlns:a16="http://schemas.microsoft.com/office/drawing/2014/main" id="{18ECAAA5-3A0F-2270-8B8A-CCB2819850C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3" name="Graphic 13">
              <a:extLst>
                <a:ext uri="{FF2B5EF4-FFF2-40B4-BE49-F238E27FC236}">
                  <a16:creationId xmlns:a16="http://schemas.microsoft.com/office/drawing/2014/main" id="{905B572D-67D2-568C-4C37-50DF8C91E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15">
              <a:extLst>
                <a:ext uri="{FF2B5EF4-FFF2-40B4-BE49-F238E27FC236}">
                  <a16:creationId xmlns:a16="http://schemas.microsoft.com/office/drawing/2014/main" id="{0B1C011E-4278-B851-2275-B42D28F7E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TextBox 24">
              <a:extLst>
                <a:ext uri="{FF2B5EF4-FFF2-40B4-BE49-F238E27FC236}">
                  <a16:creationId xmlns:a16="http://schemas.microsoft.com/office/drawing/2014/main" id="{BC228253-0D93-263C-28B6-A85E63EA4B2E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66" name="Rectangle 26">
              <a:extLst>
                <a:ext uri="{FF2B5EF4-FFF2-40B4-BE49-F238E27FC236}">
                  <a16:creationId xmlns:a16="http://schemas.microsoft.com/office/drawing/2014/main" id="{1F1C13D2-E8F7-611A-1523-1C4026830624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7" name="Picture 5">
              <a:extLst>
                <a:ext uri="{FF2B5EF4-FFF2-40B4-BE49-F238E27FC236}">
                  <a16:creationId xmlns:a16="http://schemas.microsoft.com/office/drawing/2014/main" id="{D2678EF1-9C20-09D4-DE14-63513CD0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raphic 28">
              <a:extLst>
                <a:ext uri="{FF2B5EF4-FFF2-40B4-BE49-F238E27FC236}">
                  <a16:creationId xmlns:a16="http://schemas.microsoft.com/office/drawing/2014/main" id="{67521FFB-23DB-CFDD-87D5-F3DF7A37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TextBox 39">
              <a:extLst>
                <a:ext uri="{FF2B5EF4-FFF2-40B4-BE49-F238E27FC236}">
                  <a16:creationId xmlns:a16="http://schemas.microsoft.com/office/drawing/2014/main" id="{057A7737-9A14-74F8-CAA6-BB4B8B1A7CE2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89C771-F2B0-9D81-AE61-59CB8F554E5D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0C4B0E78-FDF6-BC36-D3FA-FB2BC5107C0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2" name="Graphic 9">
              <a:extLst>
                <a:ext uri="{FF2B5EF4-FFF2-40B4-BE49-F238E27FC236}">
                  <a16:creationId xmlns:a16="http://schemas.microsoft.com/office/drawing/2014/main" id="{56B1943D-49D8-4392-FCB5-6B13F2CE9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Rectangle 12">
              <a:extLst>
                <a:ext uri="{FF2B5EF4-FFF2-40B4-BE49-F238E27FC236}">
                  <a16:creationId xmlns:a16="http://schemas.microsoft.com/office/drawing/2014/main" id="{5BA8A215-DE6F-30F7-81D8-74EC820C065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4" name="Graphic 13">
              <a:extLst>
                <a:ext uri="{FF2B5EF4-FFF2-40B4-BE49-F238E27FC236}">
                  <a16:creationId xmlns:a16="http://schemas.microsoft.com/office/drawing/2014/main" id="{0A50861F-6CFC-933E-A625-4FD421204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Picture 15">
              <a:extLst>
                <a:ext uri="{FF2B5EF4-FFF2-40B4-BE49-F238E27FC236}">
                  <a16:creationId xmlns:a16="http://schemas.microsoft.com/office/drawing/2014/main" id="{070F0D61-D4B6-E9E3-F8DB-3311E3B2B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TextBox 24">
              <a:extLst>
                <a:ext uri="{FF2B5EF4-FFF2-40B4-BE49-F238E27FC236}">
                  <a16:creationId xmlns:a16="http://schemas.microsoft.com/office/drawing/2014/main" id="{CEAB33DF-2D31-C661-A188-94B5F15112F5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77" name="Rectangle 26">
              <a:extLst>
                <a:ext uri="{FF2B5EF4-FFF2-40B4-BE49-F238E27FC236}">
                  <a16:creationId xmlns:a16="http://schemas.microsoft.com/office/drawing/2014/main" id="{F00A6EC8-5EDB-81A1-41CD-42E8265DCA0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8" name="Picture 5">
              <a:extLst>
                <a:ext uri="{FF2B5EF4-FFF2-40B4-BE49-F238E27FC236}">
                  <a16:creationId xmlns:a16="http://schemas.microsoft.com/office/drawing/2014/main" id="{0C7427C0-1A18-D93A-F549-2D66C2A90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raphic 28">
              <a:extLst>
                <a:ext uri="{FF2B5EF4-FFF2-40B4-BE49-F238E27FC236}">
                  <a16:creationId xmlns:a16="http://schemas.microsoft.com/office/drawing/2014/main" id="{F0DFFA62-F187-6DAE-10F3-440EF46EB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TextBox 39">
              <a:extLst>
                <a:ext uri="{FF2B5EF4-FFF2-40B4-BE49-F238E27FC236}">
                  <a16:creationId xmlns:a16="http://schemas.microsoft.com/office/drawing/2014/main" id="{F7C0852E-FBD0-FD00-2DB8-341438546094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3EA0906-58E5-10AC-1DC4-17D7C5959BB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82" name="Rectangle 8">
              <a:extLst>
                <a:ext uri="{FF2B5EF4-FFF2-40B4-BE49-F238E27FC236}">
                  <a16:creationId xmlns:a16="http://schemas.microsoft.com/office/drawing/2014/main" id="{C7822708-5716-A561-F992-3C728A1241F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83" name="Graphic 9">
              <a:extLst>
                <a:ext uri="{FF2B5EF4-FFF2-40B4-BE49-F238E27FC236}">
                  <a16:creationId xmlns:a16="http://schemas.microsoft.com/office/drawing/2014/main" id="{0C7841C3-AE16-A14D-AD98-64327B46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Rectangle 12">
              <a:extLst>
                <a:ext uri="{FF2B5EF4-FFF2-40B4-BE49-F238E27FC236}">
                  <a16:creationId xmlns:a16="http://schemas.microsoft.com/office/drawing/2014/main" id="{C4BF9477-6F58-98E6-8DA6-159922E2802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5" name="Graphic 13">
              <a:extLst>
                <a:ext uri="{FF2B5EF4-FFF2-40B4-BE49-F238E27FC236}">
                  <a16:creationId xmlns:a16="http://schemas.microsoft.com/office/drawing/2014/main" id="{43F6DF4A-066D-16CB-AC17-ECFEB860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id="{4946C045-DB5B-221E-475E-1B0457653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TextBox 24">
              <a:extLst>
                <a:ext uri="{FF2B5EF4-FFF2-40B4-BE49-F238E27FC236}">
                  <a16:creationId xmlns:a16="http://schemas.microsoft.com/office/drawing/2014/main" id="{2743AE2F-47FC-C5A3-A142-DA411777E35B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88" name="Rectangle 26">
              <a:extLst>
                <a:ext uri="{FF2B5EF4-FFF2-40B4-BE49-F238E27FC236}">
                  <a16:creationId xmlns:a16="http://schemas.microsoft.com/office/drawing/2014/main" id="{ECE42A60-11C4-84A3-AF8A-DAC2155C7A5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9" name="Picture 5">
              <a:extLst>
                <a:ext uri="{FF2B5EF4-FFF2-40B4-BE49-F238E27FC236}">
                  <a16:creationId xmlns:a16="http://schemas.microsoft.com/office/drawing/2014/main" id="{70B83ADC-DD14-B53B-8BEA-39FB97F9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raphic 28">
              <a:extLst>
                <a:ext uri="{FF2B5EF4-FFF2-40B4-BE49-F238E27FC236}">
                  <a16:creationId xmlns:a16="http://schemas.microsoft.com/office/drawing/2014/main" id="{1B7EE1F1-CAAB-C048-F06A-FE6466BB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TextBox 39">
              <a:extLst>
                <a:ext uri="{FF2B5EF4-FFF2-40B4-BE49-F238E27FC236}">
                  <a16:creationId xmlns:a16="http://schemas.microsoft.com/office/drawing/2014/main" id="{89B2F9F8-001F-831D-90AD-CF9AB7AC4FA2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B189FD6-C7BB-0BDD-4400-A6C3388037B9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B7E8DAD-9A8B-056C-97B5-7774AD2EB848}"/>
              </a:ext>
            </a:extLst>
          </p:cNvPr>
          <p:cNvCxnSpPr>
            <a:cxnSpLocks/>
            <a:stCxn id="78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47CC306-6769-4C0B-9104-403D9518A261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9E8CA3C-85FF-A85D-901D-BE5E87A5C06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87C4C6F-1A96-8DB0-5815-8C8A91769DC4}"/>
              </a:ext>
            </a:extLst>
          </p:cNvPr>
          <p:cNvCxnSpPr>
            <a:stCxn id="41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28D592C-C3CB-44D9-D2AE-AE24E21E43FF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16B9F582-9BB1-71AC-ECD4-25E551949DB4}"/>
              </a:ext>
            </a:extLst>
          </p:cNvPr>
          <p:cNvCxnSpPr>
            <a:stCxn id="89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5CC2F62F-1D4E-D07F-6CC6-2D98FAF90A5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13">
            <a:extLst>
              <a:ext uri="{FF2B5EF4-FFF2-40B4-BE49-F238E27FC236}">
                <a16:creationId xmlns:a16="http://schemas.microsoft.com/office/drawing/2014/main" id="{734B557F-077D-F0B6-F517-ED0068EFEA2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1A43F1E-2855-D018-3856-6116ABA9B540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29">
            <a:extLst>
              <a:ext uri="{FF2B5EF4-FFF2-40B4-BE49-F238E27FC236}">
                <a16:creationId xmlns:a16="http://schemas.microsoft.com/office/drawing/2014/main" id="{6EA3EDC8-1652-7931-3008-17F3390671C2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29" name="Graphic 30">
            <a:extLst>
              <a:ext uri="{FF2B5EF4-FFF2-40B4-BE49-F238E27FC236}">
                <a16:creationId xmlns:a16="http://schemas.microsoft.com/office/drawing/2014/main" id="{3A99BB2D-4957-B936-0DC5-DE5C932F143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Rectangle 34">
            <a:extLst>
              <a:ext uri="{FF2B5EF4-FFF2-40B4-BE49-F238E27FC236}">
                <a16:creationId xmlns:a16="http://schemas.microsoft.com/office/drawing/2014/main" id="{99791FE7-6B32-E714-BCE1-F79CE1578631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1" name="Picture 5">
            <a:extLst>
              <a:ext uri="{FF2B5EF4-FFF2-40B4-BE49-F238E27FC236}">
                <a16:creationId xmlns:a16="http://schemas.microsoft.com/office/drawing/2014/main" id="{44F1EF1C-2E3C-AC78-086A-004D86F1BD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raphic 36">
            <a:extLst>
              <a:ext uri="{FF2B5EF4-FFF2-40B4-BE49-F238E27FC236}">
                <a16:creationId xmlns:a16="http://schemas.microsoft.com/office/drawing/2014/main" id="{902B9E22-9BF4-AD3F-50E1-D69A5E7A40D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TextBox 40">
            <a:extLst>
              <a:ext uri="{FF2B5EF4-FFF2-40B4-BE49-F238E27FC236}">
                <a16:creationId xmlns:a16="http://schemas.microsoft.com/office/drawing/2014/main" id="{5CF6681B-B605-813E-4CA3-033A10092661}"/>
              </a:ext>
            </a:extLst>
          </p:cNvPr>
          <p:cNvSpPr/>
          <p:nvPr/>
        </p:nvSpPr>
        <p:spPr>
          <a:xfrm>
            <a:off x="9029773" y="6195373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4" name="Graphic 41">
            <a:extLst>
              <a:ext uri="{FF2B5EF4-FFF2-40B4-BE49-F238E27FC236}">
                <a16:creationId xmlns:a16="http://schemas.microsoft.com/office/drawing/2014/main" id="{C9664740-CC23-21FB-F6CB-F04D46D433A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Rectangle 42">
            <a:extLst>
              <a:ext uri="{FF2B5EF4-FFF2-40B4-BE49-F238E27FC236}">
                <a16:creationId xmlns:a16="http://schemas.microsoft.com/office/drawing/2014/main" id="{D0B6E8C7-D590-FFF4-C45E-15C6DDBAE194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37" name="Group 6">
            <a:extLst>
              <a:ext uri="{FF2B5EF4-FFF2-40B4-BE49-F238E27FC236}">
                <a16:creationId xmlns:a16="http://schemas.microsoft.com/office/drawing/2014/main" id="{214D58F2-2A3B-5E55-E79E-25DFAACE0297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38" name="Oval 16">
              <a:extLst>
                <a:ext uri="{FF2B5EF4-FFF2-40B4-BE49-F238E27FC236}">
                  <a16:creationId xmlns:a16="http://schemas.microsoft.com/office/drawing/2014/main" id="{121B33E6-8A08-DD3B-33D1-EF0EFE82E4BE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39" name="Graphic 17">
              <a:extLst>
                <a:ext uri="{FF2B5EF4-FFF2-40B4-BE49-F238E27FC236}">
                  <a16:creationId xmlns:a16="http://schemas.microsoft.com/office/drawing/2014/main" id="{F21DA066-72E5-16EC-578B-AF01880B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TextBox 25">
              <a:extLst>
                <a:ext uri="{FF2B5EF4-FFF2-40B4-BE49-F238E27FC236}">
                  <a16:creationId xmlns:a16="http://schemas.microsoft.com/office/drawing/2014/main" id="{848D28AE-F7ED-5B72-B7B6-0FCC0D9D3288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65AC16D-5927-24CF-CCBC-F278EAC9E5EC}"/>
              </a:ext>
            </a:extLst>
          </p:cNvPr>
          <p:cNvCxnSpPr>
            <a:stCxn id="54" idx="3"/>
            <a:endCxn id="131" idx="1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3">
            <a:extLst>
              <a:ext uri="{FF2B5EF4-FFF2-40B4-BE49-F238E27FC236}">
                <a16:creationId xmlns:a16="http://schemas.microsoft.com/office/drawing/2014/main" id="{F7E235CA-F134-0116-847C-6872150C333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38">
            <a:extLst>
              <a:ext uri="{FF2B5EF4-FFF2-40B4-BE49-F238E27FC236}">
                <a16:creationId xmlns:a16="http://schemas.microsoft.com/office/drawing/2014/main" id="{E4D4A799-D583-78AE-7726-82AF77009AC8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7" name="TextBox 38">
            <a:extLst>
              <a:ext uri="{FF2B5EF4-FFF2-40B4-BE49-F238E27FC236}">
                <a16:creationId xmlns:a16="http://schemas.microsoft.com/office/drawing/2014/main" id="{B33B083E-E043-0629-68B2-502F57122B15}"/>
              </a:ext>
            </a:extLst>
          </p:cNvPr>
          <p:cNvSpPr/>
          <p:nvPr/>
        </p:nvSpPr>
        <p:spPr>
          <a:xfrm>
            <a:off x="7569435" y="6279253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26" name="Picture 2" descr="(icon)">
            <a:extLst>
              <a:ext uri="{FF2B5EF4-FFF2-40B4-BE49-F238E27FC236}">
                <a16:creationId xmlns:a16="http://schemas.microsoft.com/office/drawing/2014/main" id="{99F316E5-7D05-BCB0-5C70-66C4185A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39">
            <a:extLst>
              <a:ext uri="{FF2B5EF4-FFF2-40B4-BE49-F238E27FC236}">
                <a16:creationId xmlns:a16="http://schemas.microsoft.com/office/drawing/2014/main" id="{F0E80D02-E0D0-E9C1-B385-D43EC0E0A6A4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28" name="Picture 4" descr="(icon)">
            <a:extLst>
              <a:ext uri="{FF2B5EF4-FFF2-40B4-BE49-F238E27FC236}">
                <a16:creationId xmlns:a16="http://schemas.microsoft.com/office/drawing/2014/main" id="{761514A8-C6A9-692E-4940-6EC521F72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(icon)">
            <a:extLst>
              <a:ext uri="{FF2B5EF4-FFF2-40B4-BE49-F238E27FC236}">
                <a16:creationId xmlns:a16="http://schemas.microsoft.com/office/drawing/2014/main" id="{51D6435B-2FA6-E542-7797-E70EBC8C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A04C7E49-7DAE-FD18-C6C6-CF2788569A93}"/>
              </a:ext>
            </a:extLst>
          </p:cNvPr>
          <p:cNvSpPr/>
          <p:nvPr/>
        </p:nvSpPr>
        <p:spPr>
          <a:xfrm>
            <a:off x="9015161" y="4648783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Squid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proxy EC2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8DF54-37AB-C639-1928-A068DEA12B5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247901" y="4101565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2870BE-2D72-1B1F-BC3E-ECBDF0CA320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9559660" y="3995652"/>
            <a:ext cx="388647" cy="37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704DF1F-7818-68F8-D572-0A064A81E206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418AEF83-E489-C268-408E-C7AA04B80403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18">
            <a:extLst>
              <a:ext uri="{FF2B5EF4-FFF2-40B4-BE49-F238E27FC236}">
                <a16:creationId xmlns:a16="http://schemas.microsoft.com/office/drawing/2014/main" id="{A4F7E134-F8B2-F261-54E9-4A5A3768B677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B296B6-EABE-21CA-DB67-915408AE4E09}"/>
              </a:ext>
            </a:extLst>
          </p:cNvPr>
          <p:cNvGrpSpPr>
            <a:grpSpLocks noChangeAspect="1"/>
          </p:cNvGrpSpPr>
          <p:nvPr/>
        </p:nvGrpSpPr>
        <p:grpSpPr>
          <a:xfrm>
            <a:off x="9625390" y="3993439"/>
            <a:ext cx="1480679" cy="738092"/>
            <a:chOff x="10517017" y="1793133"/>
            <a:chExt cx="1480679" cy="73809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CD8CAC15-1AE8-8AA4-4E08-4BEA01D9B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50">
              <a:extLst>
                <a:ext uri="{FF2B5EF4-FFF2-40B4-BE49-F238E27FC236}">
                  <a16:creationId xmlns:a16="http://schemas.microsoft.com/office/drawing/2014/main" id="{2785AE4A-6C8B-E012-D5B1-C34F8E02862D}"/>
                </a:ext>
              </a:extLst>
            </p:cNvPr>
            <p:cNvSpPr/>
            <p:nvPr/>
          </p:nvSpPr>
          <p:spPr>
            <a:xfrm>
              <a:off x="10517017" y="2363465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75FD5E-2058-38F0-CB5C-859D82AB4479}"/>
              </a:ext>
            </a:extLst>
          </p:cNvPr>
          <p:cNvGrpSpPr>
            <a:grpSpLocks noChangeAspect="1"/>
          </p:cNvGrpSpPr>
          <p:nvPr/>
        </p:nvGrpSpPr>
        <p:grpSpPr>
          <a:xfrm>
            <a:off x="10143002" y="4073657"/>
            <a:ext cx="1480679" cy="738092"/>
            <a:chOff x="10517017" y="1793133"/>
            <a:chExt cx="1480679" cy="738092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02FAAF07-74DB-6DE3-687A-C90D48A2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id="{EEB4B04B-5860-F2EC-9BAE-476CE4C6466B}"/>
                </a:ext>
              </a:extLst>
            </p:cNvPr>
            <p:cNvSpPr/>
            <p:nvPr/>
          </p:nvSpPr>
          <p:spPr>
            <a:xfrm>
              <a:off x="10517017" y="2363465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4F9F35EE-D4CA-7D08-29B6-377B657EAFE3}"/>
              </a:ext>
            </a:extLst>
          </p:cNvPr>
          <p:cNvSpPr/>
          <p:nvPr/>
        </p:nvSpPr>
        <p:spPr>
          <a:xfrm>
            <a:off x="8036829" y="4330703"/>
            <a:ext cx="138223" cy="12290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9A4007-9537-4089-E2F2-1504486193F3}"/>
              </a:ext>
            </a:extLst>
          </p:cNvPr>
          <p:cNvSpPr/>
          <p:nvPr/>
        </p:nvSpPr>
        <p:spPr>
          <a:xfrm>
            <a:off x="9125145" y="4327201"/>
            <a:ext cx="138223" cy="12290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D98E746D-3819-D447-80EC-8157CCD58CE3}"/>
              </a:ext>
            </a:extLst>
          </p:cNvPr>
          <p:cNvSpPr/>
          <p:nvPr/>
        </p:nvSpPr>
        <p:spPr>
          <a:xfrm>
            <a:off x="7699429" y="218070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33B02E43-FE4D-E658-4942-A79EE86E2CA4}"/>
              </a:ext>
            </a:extLst>
          </p:cNvPr>
          <p:cNvSpPr/>
          <p:nvPr/>
        </p:nvSpPr>
        <p:spPr>
          <a:xfrm>
            <a:off x="7712100" y="4296277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23" name="Picture 4" descr="(icon)">
            <a:extLst>
              <a:ext uri="{FF2B5EF4-FFF2-40B4-BE49-F238E27FC236}">
                <a16:creationId xmlns:a16="http://schemas.microsoft.com/office/drawing/2014/main" id="{6080C91E-86B5-FD64-2A1E-AAE4C2DB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57" y="4305884"/>
            <a:ext cx="487122" cy="48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A82B93-B52E-685C-707D-99FCEBD5EA4A}"/>
              </a:ext>
            </a:extLst>
          </p:cNvPr>
          <p:cNvCxnSpPr>
            <a:cxnSpLocks/>
          </p:cNvCxnSpPr>
          <p:nvPr/>
        </p:nvCxnSpPr>
        <p:spPr>
          <a:xfrm flipH="1">
            <a:off x="8881730" y="5707637"/>
            <a:ext cx="322241" cy="0"/>
          </a:xfrm>
          <a:prstGeom prst="line">
            <a:avLst/>
          </a:prstGeom>
          <a:ln w="19050" cap="rnd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B9F06F5-D1E8-810D-2876-DC7454127817}"/>
              </a:ext>
            </a:extLst>
          </p:cNvPr>
          <p:cNvCxnSpPr/>
          <p:nvPr/>
        </p:nvCxnSpPr>
        <p:spPr>
          <a:xfrm flipV="1">
            <a:off x="8881730" y="4693672"/>
            <a:ext cx="0" cy="1013965"/>
          </a:xfrm>
          <a:prstGeom prst="straightConnector1">
            <a:avLst/>
          </a:prstGeom>
          <a:ln w="19050" cap="rnd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850CB0-31C9-7230-1CE0-8A34291F5247}"/>
              </a:ext>
            </a:extLst>
          </p:cNvPr>
          <p:cNvGrpSpPr>
            <a:grpSpLocks noChangeAspect="1"/>
          </p:cNvGrpSpPr>
          <p:nvPr/>
        </p:nvGrpSpPr>
        <p:grpSpPr>
          <a:xfrm>
            <a:off x="9529073" y="3971694"/>
            <a:ext cx="1480679" cy="829846"/>
            <a:chOff x="9326920" y="1901883"/>
            <a:chExt cx="1480679" cy="829846"/>
          </a:xfrm>
        </p:grpSpPr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F172D9C6-290A-1D0E-C5DC-9435AE7140D8}"/>
                </a:ext>
              </a:extLst>
            </p:cNvPr>
            <p:cNvSpPr/>
            <p:nvPr/>
          </p:nvSpPr>
          <p:spPr>
            <a:xfrm>
              <a:off x="9326920" y="2555014"/>
              <a:ext cx="1480679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Squid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proxy EC2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402482-A705-1EE6-8394-D8B3ACAC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9559660" y="200779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AA4DAF5-1A6A-6A04-A337-C8D154C6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9871419" y="1901883"/>
              <a:ext cx="388647" cy="374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4" descr="(icon)">
              <a:extLst>
                <a:ext uri="{FF2B5EF4-FFF2-40B4-BE49-F238E27FC236}">
                  <a16:creationId xmlns:a16="http://schemas.microsoft.com/office/drawing/2014/main" id="{F67DCE6F-B396-A754-333F-B3F60DA43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839" y="2181670"/>
              <a:ext cx="487122" cy="487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834FBE-3D43-0F34-5929-39723B864284}"/>
              </a:ext>
            </a:extLst>
          </p:cNvPr>
          <p:cNvCxnSpPr>
            <a:cxnSpLocks/>
          </p:cNvCxnSpPr>
          <p:nvPr/>
        </p:nvCxnSpPr>
        <p:spPr>
          <a:xfrm flipV="1">
            <a:off x="8878385" y="4492552"/>
            <a:ext cx="0" cy="1200767"/>
          </a:xfrm>
          <a:prstGeom prst="line">
            <a:avLst/>
          </a:prstGeom>
          <a:ln w="19050" cap="rnd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C988009-8E37-CF3A-2812-5EBBB247568D}"/>
              </a:ext>
            </a:extLst>
          </p:cNvPr>
          <p:cNvCxnSpPr>
            <a:cxnSpLocks/>
          </p:cNvCxnSpPr>
          <p:nvPr/>
        </p:nvCxnSpPr>
        <p:spPr>
          <a:xfrm>
            <a:off x="8878166" y="4492552"/>
            <a:ext cx="929716" cy="0"/>
          </a:xfrm>
          <a:prstGeom prst="straightConnector1">
            <a:avLst/>
          </a:prstGeom>
          <a:ln w="19050" cap="rnd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1">
            <a:extLst>
              <a:ext uri="{FF2B5EF4-FFF2-40B4-BE49-F238E27FC236}">
                <a16:creationId xmlns:a16="http://schemas.microsoft.com/office/drawing/2014/main" id="{9FA1FEAD-53BC-8F21-B2CA-D9F4B9276566}"/>
              </a:ext>
            </a:extLst>
          </p:cNvPr>
          <p:cNvSpPr/>
          <p:nvPr/>
        </p:nvSpPr>
        <p:spPr>
          <a:xfrm>
            <a:off x="8503269" y="4997324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dirty="0"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81191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8 0.00092 " pathEditMode="relative" ptsTypes="AA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1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 -0.22014 " pathEditMode="relative" ptsTypes="AA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10"/>
                            </p:stCondLst>
                            <p:childTnLst>
                              <p:par>
                                <p:cTn id="5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2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3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78 0.30949 " pathEditMode="relative" ptsTypes="AA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30"/>
                            </p:stCondLst>
                            <p:childTnLst>
                              <p:par>
                                <p:cTn id="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40"/>
                            </p:stCondLst>
                            <p:childTnLst>
                              <p:par>
                                <p:cTn id="7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901 0 " pathEditMode="relative" ptsTypes="AA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40"/>
                            </p:stCondLst>
                            <p:childTnLst>
                              <p:par>
                                <p:cTn id="7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3" grpId="1"/>
      <p:bldP spid="7" grpId="0"/>
      <p:bldP spid="9" grpId="0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/>
      <p:bldP spid="20" grpId="1"/>
      <p:bldP spid="20" grpId="2"/>
      <p:bldP spid="21" grpId="0"/>
      <p:bldP spid="21" grpId="1"/>
      <p:bldP spid="21" grpId="2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DEBDD1D8-05BA-716E-4DE8-74B1F2BA12BB}"/>
              </a:ext>
            </a:extLst>
          </p:cNvPr>
          <p:cNvSpPr txBox="1">
            <a:spLocks/>
          </p:cNvSpPr>
          <p:nvPr/>
        </p:nvSpPr>
        <p:spPr>
          <a:xfrm>
            <a:off x="3467220" y="307620"/>
            <a:ext cx="5587880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sz="2800" dirty="0">
                <a:solidFill>
                  <a:schemeClr val="accent6"/>
                </a:solidFill>
              </a:rPr>
              <a:t>It worked well… until it didn’t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0E3B65-5480-E434-5CCD-657A3F57A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1" t="890" r="12025"/>
          <a:stretch/>
        </p:blipFill>
        <p:spPr>
          <a:xfrm>
            <a:off x="3804978" y="1603717"/>
            <a:ext cx="4582043" cy="3895972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6C93D9E-B41C-8421-EDE8-D636F4D4010F}"/>
              </a:ext>
            </a:extLst>
          </p:cNvPr>
          <p:cNvSpPr txBox="1">
            <a:spLocks/>
          </p:cNvSpPr>
          <p:nvPr/>
        </p:nvSpPr>
        <p:spPr>
          <a:xfrm>
            <a:off x="3005039" y="3043030"/>
            <a:ext cx="6181917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Refactoring was necessary !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44CF5CAF-0FDE-B0AE-AEB5-61D358808A45}"/>
              </a:ext>
            </a:extLst>
          </p:cNvPr>
          <p:cNvSpPr/>
          <p:nvPr/>
        </p:nvSpPr>
        <p:spPr>
          <a:xfrm>
            <a:off x="2771139" y="1786098"/>
            <a:ext cx="471105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Packet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processin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g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performance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9B0D210B-0F8E-720E-2BB0-519187BC0312}"/>
              </a:ext>
            </a:extLst>
          </p:cNvPr>
          <p:cNvSpPr/>
          <p:nvPr/>
        </p:nvSpPr>
        <p:spPr>
          <a:xfrm>
            <a:off x="6927624" y="2460465"/>
            <a:ext cx="325475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No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horizontal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scaling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50B6DCB-0874-236F-E7F1-5880A7A3E8E3}"/>
              </a:ext>
            </a:extLst>
          </p:cNvPr>
          <p:cNvSpPr/>
          <p:nvPr/>
        </p:nvSpPr>
        <p:spPr>
          <a:xfrm>
            <a:off x="6095998" y="4105541"/>
            <a:ext cx="400393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Manual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restart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of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squid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7AD41699-BE42-D624-5582-602E77CF69AA}"/>
              </a:ext>
            </a:extLst>
          </p:cNvPr>
          <p:cNvSpPr/>
          <p:nvPr/>
        </p:nvSpPr>
        <p:spPr>
          <a:xfrm>
            <a:off x="6731921" y="1334202"/>
            <a:ext cx="400393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Patching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issues</a:t>
            </a:r>
            <a:endParaRPr lang="sk-SK" sz="2400" b="1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11AA27A2-ADB2-7466-99D4-B685E7B66B02}"/>
              </a:ext>
            </a:extLst>
          </p:cNvPr>
          <p:cNvSpPr/>
          <p:nvPr/>
        </p:nvSpPr>
        <p:spPr>
          <a:xfrm>
            <a:off x="2138140" y="4362466"/>
            <a:ext cx="3100645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Manual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S3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files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edit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D52648C9-E37D-22D3-004E-CBADD47D80FA}"/>
              </a:ext>
            </a:extLst>
          </p:cNvPr>
          <p:cNvSpPr/>
          <p:nvPr/>
        </p:nvSpPr>
        <p:spPr>
          <a:xfrm>
            <a:off x="3933502" y="4772310"/>
            <a:ext cx="135287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Outage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369937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C44F15-BE38-85CD-680D-604352424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606" y="1874617"/>
            <a:ext cx="4605338" cy="2545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2B680-FDF8-EF34-79DA-461080604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19" t="5816" r="14067" b="8885"/>
          <a:stretch/>
        </p:blipFill>
        <p:spPr>
          <a:xfrm>
            <a:off x="1191054" y="1869270"/>
            <a:ext cx="4605337" cy="2550978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B607C95D-75C8-DF94-CABE-FD976B6C7D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4495" y="4762784"/>
            <a:ext cx="11463010" cy="721080"/>
          </a:xfrm>
        </p:spPr>
        <p:txBody>
          <a:bodyPr/>
          <a:lstStyle/>
          <a:p>
            <a:pPr lvl="0" algn="ctr"/>
            <a:r>
              <a:rPr lang="en-US" sz="4000" dirty="0">
                <a:solidFill>
                  <a:schemeClr val="accent6"/>
                </a:solidFill>
              </a:rPr>
              <a:t>Refactoring to Forward Proxy v2 (2023)</a:t>
            </a:r>
          </a:p>
        </p:txBody>
      </p:sp>
      <p:pic>
        <p:nvPicPr>
          <p:cNvPr id="3" name="Picture 12" descr="Free F-35 Fighter Plane Flying Against Blue Sky Stock Photo">
            <a:extLst>
              <a:ext uri="{FF2B5EF4-FFF2-40B4-BE49-F238E27FC236}">
                <a16:creationId xmlns:a16="http://schemas.microsoft.com/office/drawing/2014/main" id="{FED0300A-DE9E-1383-FD60-634FBAD85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1639" r="10329" b="8071"/>
          <a:stretch/>
        </p:blipFill>
        <p:spPr bwMode="auto">
          <a:xfrm>
            <a:off x="1191054" y="1864736"/>
            <a:ext cx="4605337" cy="25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965ABE-CB7E-C353-8442-43063E754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606" y="1860648"/>
            <a:ext cx="4605338" cy="25596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ADA0B1F-7BD3-8E4A-D7B7-227604BEFF44}"/>
              </a:ext>
            </a:extLst>
          </p:cNvPr>
          <p:cNvSpPr txBox="1">
            <a:spLocks/>
          </p:cNvSpPr>
          <p:nvPr/>
        </p:nvSpPr>
        <p:spPr>
          <a:xfrm>
            <a:off x="479317" y="702063"/>
            <a:ext cx="11463010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chemeClr val="accent6"/>
                </a:solidFill>
              </a:rPr>
              <a:t>From Mustang to Lightning II</a:t>
            </a:r>
          </a:p>
        </p:txBody>
      </p:sp>
    </p:spTree>
    <p:extLst>
      <p:ext uri="{BB962C8B-B14F-4D97-AF65-F5344CB8AC3E}">
        <p14:creationId xmlns:p14="http://schemas.microsoft.com/office/powerpoint/2010/main" val="1581811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5418E8A-F5F1-7169-9CC2-83BBC24D7709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108" name="Rectangle 8">
              <a:extLst>
                <a:ext uri="{FF2B5EF4-FFF2-40B4-BE49-F238E27FC236}">
                  <a16:creationId xmlns:a16="http://schemas.microsoft.com/office/drawing/2014/main" id="{11A854FF-5F4D-17CF-87FD-8C795B45F39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109" name="Graphic 9">
              <a:extLst>
                <a:ext uri="{FF2B5EF4-FFF2-40B4-BE49-F238E27FC236}">
                  <a16:creationId xmlns:a16="http://schemas.microsoft.com/office/drawing/2014/main" id="{E7FBF85C-C4F8-746E-FA55-0399FEE0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Rectangle 12">
              <a:extLst>
                <a:ext uri="{FF2B5EF4-FFF2-40B4-BE49-F238E27FC236}">
                  <a16:creationId xmlns:a16="http://schemas.microsoft.com/office/drawing/2014/main" id="{E7707D30-BBEF-5E78-7D6D-717E54EF023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11" name="Graphic 13">
              <a:extLst>
                <a:ext uri="{FF2B5EF4-FFF2-40B4-BE49-F238E27FC236}">
                  <a16:creationId xmlns:a16="http://schemas.microsoft.com/office/drawing/2014/main" id="{12051C8A-B988-5424-CAF5-2CF518EC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Picture 15">
              <a:extLst>
                <a:ext uri="{FF2B5EF4-FFF2-40B4-BE49-F238E27FC236}">
                  <a16:creationId xmlns:a16="http://schemas.microsoft.com/office/drawing/2014/main" id="{0472CAB3-851D-730B-1BA5-1CCC5FB85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TextBox 24">
              <a:extLst>
                <a:ext uri="{FF2B5EF4-FFF2-40B4-BE49-F238E27FC236}">
                  <a16:creationId xmlns:a16="http://schemas.microsoft.com/office/drawing/2014/main" id="{04B5C2FA-8746-E95E-5667-4E9395C68525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14" name="Rectangle 26">
              <a:extLst>
                <a:ext uri="{FF2B5EF4-FFF2-40B4-BE49-F238E27FC236}">
                  <a16:creationId xmlns:a16="http://schemas.microsoft.com/office/drawing/2014/main" id="{806EF09A-CF48-3429-CD7F-66D3030993F2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15" name="Picture 5">
              <a:extLst>
                <a:ext uri="{FF2B5EF4-FFF2-40B4-BE49-F238E27FC236}">
                  <a16:creationId xmlns:a16="http://schemas.microsoft.com/office/drawing/2014/main" id="{81708263-4291-2FFC-EF0C-EAFE780C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raphic 28">
              <a:extLst>
                <a:ext uri="{FF2B5EF4-FFF2-40B4-BE49-F238E27FC236}">
                  <a16:creationId xmlns:a16="http://schemas.microsoft.com/office/drawing/2014/main" id="{4D524F3F-9B50-3851-B3EF-DAE3EADC9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TextBox 39">
              <a:extLst>
                <a:ext uri="{FF2B5EF4-FFF2-40B4-BE49-F238E27FC236}">
                  <a16:creationId xmlns:a16="http://schemas.microsoft.com/office/drawing/2014/main" id="{29ABBB3C-E5F9-51DE-17BB-CF32319FD82F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18" name="Rectangle 8">
            <a:extLst>
              <a:ext uri="{FF2B5EF4-FFF2-40B4-BE49-F238E27FC236}">
                <a16:creationId xmlns:a16="http://schemas.microsoft.com/office/drawing/2014/main" id="{7FA80D24-0084-D245-6A11-D77E47A7628D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9" name="Graphic 9">
            <a:extLst>
              <a:ext uri="{FF2B5EF4-FFF2-40B4-BE49-F238E27FC236}">
                <a16:creationId xmlns:a16="http://schemas.microsoft.com/office/drawing/2014/main" id="{D80368DE-4595-B45F-E362-6267E17D14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Rectangle 26">
            <a:extLst>
              <a:ext uri="{FF2B5EF4-FFF2-40B4-BE49-F238E27FC236}">
                <a16:creationId xmlns:a16="http://schemas.microsoft.com/office/drawing/2014/main" id="{1AA5B104-F7BF-DDE7-8A0F-D44DE20B955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21" name="Picture 5">
            <a:extLst>
              <a:ext uri="{FF2B5EF4-FFF2-40B4-BE49-F238E27FC236}">
                <a16:creationId xmlns:a16="http://schemas.microsoft.com/office/drawing/2014/main" id="{089D0382-2767-8818-3C54-0FCD1B70DD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raphic 28">
            <a:extLst>
              <a:ext uri="{FF2B5EF4-FFF2-40B4-BE49-F238E27FC236}">
                <a16:creationId xmlns:a16="http://schemas.microsoft.com/office/drawing/2014/main" id="{CD7738EC-A37A-FB2C-25D3-420B873C60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TextBox 39">
            <a:extLst>
              <a:ext uri="{FF2B5EF4-FFF2-40B4-BE49-F238E27FC236}">
                <a16:creationId xmlns:a16="http://schemas.microsoft.com/office/drawing/2014/main" id="{BB2DD124-7D1C-C60D-662E-1AFCE2155EA4}"/>
              </a:ext>
            </a:extLst>
          </p:cNvPr>
          <p:cNvSpPr/>
          <p:nvPr/>
        </p:nvSpPr>
        <p:spPr>
          <a:xfrm>
            <a:off x="5920841" y="6229187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F47B3C8-3E90-D210-67B4-D0806BA05696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5" name="Rectangle 8">
              <a:extLst>
                <a:ext uri="{FF2B5EF4-FFF2-40B4-BE49-F238E27FC236}">
                  <a16:creationId xmlns:a16="http://schemas.microsoft.com/office/drawing/2014/main" id="{63BADAED-677F-78DB-5B81-D74CD3E71FA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126" name="Graphic 9">
              <a:extLst>
                <a:ext uri="{FF2B5EF4-FFF2-40B4-BE49-F238E27FC236}">
                  <a16:creationId xmlns:a16="http://schemas.microsoft.com/office/drawing/2014/main" id="{4C651BE1-E37B-8D07-A58F-9086EADED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Rectangle 12">
              <a:extLst>
                <a:ext uri="{FF2B5EF4-FFF2-40B4-BE49-F238E27FC236}">
                  <a16:creationId xmlns:a16="http://schemas.microsoft.com/office/drawing/2014/main" id="{EB68B71B-A102-A135-80EB-B8D33756C61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28" name="Graphic 13">
              <a:extLst>
                <a:ext uri="{FF2B5EF4-FFF2-40B4-BE49-F238E27FC236}">
                  <a16:creationId xmlns:a16="http://schemas.microsoft.com/office/drawing/2014/main" id="{98B2265F-7174-8BDE-AC59-1B4B522D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Picture 15">
              <a:extLst>
                <a:ext uri="{FF2B5EF4-FFF2-40B4-BE49-F238E27FC236}">
                  <a16:creationId xmlns:a16="http://schemas.microsoft.com/office/drawing/2014/main" id="{BB92215E-D66F-1748-C4BF-ECF10F03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TextBox 24">
              <a:extLst>
                <a:ext uri="{FF2B5EF4-FFF2-40B4-BE49-F238E27FC236}">
                  <a16:creationId xmlns:a16="http://schemas.microsoft.com/office/drawing/2014/main" id="{9E566F66-157D-3F92-5A37-28AE86A27D18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31" name="Rectangle 26">
              <a:extLst>
                <a:ext uri="{FF2B5EF4-FFF2-40B4-BE49-F238E27FC236}">
                  <a16:creationId xmlns:a16="http://schemas.microsoft.com/office/drawing/2014/main" id="{9FFB0B22-497B-5BB3-8F8C-6C0D8C90BA2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2" name="Picture 5">
              <a:extLst>
                <a:ext uri="{FF2B5EF4-FFF2-40B4-BE49-F238E27FC236}">
                  <a16:creationId xmlns:a16="http://schemas.microsoft.com/office/drawing/2014/main" id="{B05A25AC-AD4D-9AA9-EBEB-903867681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raphic 28">
              <a:extLst>
                <a:ext uri="{FF2B5EF4-FFF2-40B4-BE49-F238E27FC236}">
                  <a16:creationId xmlns:a16="http://schemas.microsoft.com/office/drawing/2014/main" id="{05315ABA-7CCA-71E1-8BEB-12C11E685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TextBox 39">
              <a:extLst>
                <a:ext uri="{FF2B5EF4-FFF2-40B4-BE49-F238E27FC236}">
                  <a16:creationId xmlns:a16="http://schemas.microsoft.com/office/drawing/2014/main" id="{E380EAA6-CF91-044B-FBE8-F302C0A5A119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685C6A8-027C-6909-85B5-A7A8FC1266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136" name="Rectangle 8">
              <a:extLst>
                <a:ext uri="{FF2B5EF4-FFF2-40B4-BE49-F238E27FC236}">
                  <a16:creationId xmlns:a16="http://schemas.microsoft.com/office/drawing/2014/main" id="{85903BBC-33BA-5A62-E123-07403701AC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137" name="Graphic 9">
              <a:extLst>
                <a:ext uri="{FF2B5EF4-FFF2-40B4-BE49-F238E27FC236}">
                  <a16:creationId xmlns:a16="http://schemas.microsoft.com/office/drawing/2014/main" id="{D015C0A1-EB26-EA12-712C-5CBBBE06F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Rectangle 12">
              <a:extLst>
                <a:ext uri="{FF2B5EF4-FFF2-40B4-BE49-F238E27FC236}">
                  <a16:creationId xmlns:a16="http://schemas.microsoft.com/office/drawing/2014/main" id="{7826436E-265F-0D6D-BE46-2F863B5BBA1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9" name="Graphic 13">
              <a:extLst>
                <a:ext uri="{FF2B5EF4-FFF2-40B4-BE49-F238E27FC236}">
                  <a16:creationId xmlns:a16="http://schemas.microsoft.com/office/drawing/2014/main" id="{D65B560A-7F1E-8254-0F16-BFF558A5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Picture 15">
              <a:extLst>
                <a:ext uri="{FF2B5EF4-FFF2-40B4-BE49-F238E27FC236}">
                  <a16:creationId xmlns:a16="http://schemas.microsoft.com/office/drawing/2014/main" id="{9F398AA2-F6E2-2BFB-DE06-FFFE0455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TextBox 24">
              <a:extLst>
                <a:ext uri="{FF2B5EF4-FFF2-40B4-BE49-F238E27FC236}">
                  <a16:creationId xmlns:a16="http://schemas.microsoft.com/office/drawing/2014/main" id="{F85E0126-D15A-E233-1591-C6E463055B8E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2" name="Rectangle 26">
              <a:extLst>
                <a:ext uri="{FF2B5EF4-FFF2-40B4-BE49-F238E27FC236}">
                  <a16:creationId xmlns:a16="http://schemas.microsoft.com/office/drawing/2014/main" id="{CE79FC51-9B79-F162-30BF-174021C424D8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43" name="Picture 5">
              <a:extLst>
                <a:ext uri="{FF2B5EF4-FFF2-40B4-BE49-F238E27FC236}">
                  <a16:creationId xmlns:a16="http://schemas.microsoft.com/office/drawing/2014/main" id="{033EDA8C-DBE6-7462-CDAC-DFDF25A5E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raphic 28">
              <a:extLst>
                <a:ext uri="{FF2B5EF4-FFF2-40B4-BE49-F238E27FC236}">
                  <a16:creationId xmlns:a16="http://schemas.microsoft.com/office/drawing/2014/main" id="{8795D8FF-D0C8-B978-4910-50184E32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TextBox 39">
              <a:extLst>
                <a:ext uri="{FF2B5EF4-FFF2-40B4-BE49-F238E27FC236}">
                  <a16:creationId xmlns:a16="http://schemas.microsoft.com/office/drawing/2014/main" id="{2B4DA0E7-D2C4-8B34-C2C4-226B4731764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E38B40E-D316-EE7E-1C18-6AED2EC986F2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147" name="Rectangle 8">
              <a:extLst>
                <a:ext uri="{FF2B5EF4-FFF2-40B4-BE49-F238E27FC236}">
                  <a16:creationId xmlns:a16="http://schemas.microsoft.com/office/drawing/2014/main" id="{B867AF05-E317-CA57-3872-5BB77B55A54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148" name="Graphic 9">
              <a:extLst>
                <a:ext uri="{FF2B5EF4-FFF2-40B4-BE49-F238E27FC236}">
                  <a16:creationId xmlns:a16="http://schemas.microsoft.com/office/drawing/2014/main" id="{DE860E2F-F7A0-929C-EECD-C657F566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Rectangle 12">
              <a:extLst>
                <a:ext uri="{FF2B5EF4-FFF2-40B4-BE49-F238E27FC236}">
                  <a16:creationId xmlns:a16="http://schemas.microsoft.com/office/drawing/2014/main" id="{A1D2F5EE-3BD9-58A0-E32F-72FA1FE628F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0" name="Graphic 13">
              <a:extLst>
                <a:ext uri="{FF2B5EF4-FFF2-40B4-BE49-F238E27FC236}">
                  <a16:creationId xmlns:a16="http://schemas.microsoft.com/office/drawing/2014/main" id="{ADB442EC-24E5-CB6F-03A7-5756A5CE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Picture 15">
              <a:extLst>
                <a:ext uri="{FF2B5EF4-FFF2-40B4-BE49-F238E27FC236}">
                  <a16:creationId xmlns:a16="http://schemas.microsoft.com/office/drawing/2014/main" id="{0B3C694F-B293-9A94-1F0B-B7C1443D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TextBox 24">
              <a:extLst>
                <a:ext uri="{FF2B5EF4-FFF2-40B4-BE49-F238E27FC236}">
                  <a16:creationId xmlns:a16="http://schemas.microsoft.com/office/drawing/2014/main" id="{23B37742-330C-8F9C-5EFF-6B9847C43288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3" name="Rectangle 26">
              <a:extLst>
                <a:ext uri="{FF2B5EF4-FFF2-40B4-BE49-F238E27FC236}">
                  <a16:creationId xmlns:a16="http://schemas.microsoft.com/office/drawing/2014/main" id="{105EB8D6-1599-CB9B-D2EC-8D9C6C646F20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4" name="Picture 5">
              <a:extLst>
                <a:ext uri="{FF2B5EF4-FFF2-40B4-BE49-F238E27FC236}">
                  <a16:creationId xmlns:a16="http://schemas.microsoft.com/office/drawing/2014/main" id="{548BF0A3-FEF2-2BC4-E455-DE842062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raphic 28">
              <a:extLst>
                <a:ext uri="{FF2B5EF4-FFF2-40B4-BE49-F238E27FC236}">
                  <a16:creationId xmlns:a16="http://schemas.microsoft.com/office/drawing/2014/main" id="{84F58C18-5298-F04B-37E0-9DEAA6A9C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TextBox 39">
              <a:extLst>
                <a:ext uri="{FF2B5EF4-FFF2-40B4-BE49-F238E27FC236}">
                  <a16:creationId xmlns:a16="http://schemas.microsoft.com/office/drawing/2014/main" id="{85865823-8D1C-3838-CF63-73767ED664E0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0D7971E-011D-B17E-89DC-244C43CEBE5D}"/>
              </a:ext>
            </a:extLst>
          </p:cNvPr>
          <p:cNvCxnSpPr>
            <a:cxnSpLocks/>
            <a:stCxn id="132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8E17DE5-73ED-FE04-AB61-11A9809EC0D0}"/>
              </a:ext>
            </a:extLst>
          </p:cNvPr>
          <p:cNvCxnSpPr>
            <a:cxnSpLocks/>
            <a:stCxn id="143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6D347F9-C1E1-F3E6-BD38-38F07B0CD19A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06776A1-FAF3-53DE-58B7-E1DD320C302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3B921A4-DDCC-DAB2-075F-9DF7672702F1}"/>
              </a:ext>
            </a:extLst>
          </p:cNvPr>
          <p:cNvCxnSpPr>
            <a:stCxn id="115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D84367E-9580-D3DF-0EB8-0DBD61C607A9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B226AA7F-2300-4D8D-16F1-F135950A0EE2}"/>
              </a:ext>
            </a:extLst>
          </p:cNvPr>
          <p:cNvCxnSpPr>
            <a:stCxn id="154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77109B7B-64DB-28B3-78D6-07FDE973597C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Picture 13">
            <a:extLst>
              <a:ext uri="{FF2B5EF4-FFF2-40B4-BE49-F238E27FC236}">
                <a16:creationId xmlns:a16="http://schemas.microsoft.com/office/drawing/2014/main" id="{90B3C052-8A24-6C17-AF4C-7DFE3937D61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4E120EDE-F2B9-1514-010B-12ADAF493004}"/>
              </a:ext>
            </a:extLst>
          </p:cNvPr>
          <p:cNvCxnSpPr>
            <a:cxnSpLocks/>
            <a:endCxn id="121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29">
            <a:extLst>
              <a:ext uri="{FF2B5EF4-FFF2-40B4-BE49-F238E27FC236}">
                <a16:creationId xmlns:a16="http://schemas.microsoft.com/office/drawing/2014/main" id="{406AD68A-4E56-78CE-992E-992EF6F0A987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68" name="Graphic 30">
            <a:extLst>
              <a:ext uri="{FF2B5EF4-FFF2-40B4-BE49-F238E27FC236}">
                <a16:creationId xmlns:a16="http://schemas.microsoft.com/office/drawing/2014/main" id="{959E070F-3F68-4CCA-773C-7E52739E21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Rectangle 34">
            <a:extLst>
              <a:ext uri="{FF2B5EF4-FFF2-40B4-BE49-F238E27FC236}">
                <a16:creationId xmlns:a16="http://schemas.microsoft.com/office/drawing/2014/main" id="{750853D0-6C68-22F0-0B05-BF86031426C8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70" name="Picture 5">
            <a:extLst>
              <a:ext uri="{FF2B5EF4-FFF2-40B4-BE49-F238E27FC236}">
                <a16:creationId xmlns:a16="http://schemas.microsoft.com/office/drawing/2014/main" id="{67B6077B-D480-36FF-FA9D-8ED31F1D1A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raphic 36">
            <a:extLst>
              <a:ext uri="{FF2B5EF4-FFF2-40B4-BE49-F238E27FC236}">
                <a16:creationId xmlns:a16="http://schemas.microsoft.com/office/drawing/2014/main" id="{F9D750F3-E069-7BA1-223D-B26B929E87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TextBox 40">
            <a:extLst>
              <a:ext uri="{FF2B5EF4-FFF2-40B4-BE49-F238E27FC236}">
                <a16:creationId xmlns:a16="http://schemas.microsoft.com/office/drawing/2014/main" id="{E5113312-D75A-485D-664B-B804A6F0E875}"/>
              </a:ext>
            </a:extLst>
          </p:cNvPr>
          <p:cNvSpPr/>
          <p:nvPr/>
        </p:nvSpPr>
        <p:spPr>
          <a:xfrm>
            <a:off x="9029773" y="6195373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73" name="Graphic 41">
            <a:extLst>
              <a:ext uri="{FF2B5EF4-FFF2-40B4-BE49-F238E27FC236}">
                <a16:creationId xmlns:a16="http://schemas.microsoft.com/office/drawing/2014/main" id="{E49DE90B-9738-D3BC-20D4-C554E73C39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Rectangle 42">
            <a:extLst>
              <a:ext uri="{FF2B5EF4-FFF2-40B4-BE49-F238E27FC236}">
                <a16:creationId xmlns:a16="http://schemas.microsoft.com/office/drawing/2014/main" id="{E53F6038-AB83-2622-BAA2-4E1E88599DC6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75" name="Group 6">
            <a:extLst>
              <a:ext uri="{FF2B5EF4-FFF2-40B4-BE49-F238E27FC236}">
                <a16:creationId xmlns:a16="http://schemas.microsoft.com/office/drawing/2014/main" id="{25D87C68-202D-7B3E-E4F2-8165833852AD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76" name="Oval 16">
              <a:extLst>
                <a:ext uri="{FF2B5EF4-FFF2-40B4-BE49-F238E27FC236}">
                  <a16:creationId xmlns:a16="http://schemas.microsoft.com/office/drawing/2014/main" id="{0E3CB932-57EB-71AF-9596-A36B578982C6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77" name="Graphic 17">
              <a:extLst>
                <a:ext uri="{FF2B5EF4-FFF2-40B4-BE49-F238E27FC236}">
                  <a16:creationId xmlns:a16="http://schemas.microsoft.com/office/drawing/2014/main" id="{AE814F6B-46AA-FA5B-0F19-1F8B29133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TextBox 25">
              <a:extLst>
                <a:ext uri="{FF2B5EF4-FFF2-40B4-BE49-F238E27FC236}">
                  <a16:creationId xmlns:a16="http://schemas.microsoft.com/office/drawing/2014/main" id="{DB4E986B-75EC-97FC-6EC0-A330A34CF21D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D3D90EAD-D47D-26A2-5061-952E7705757E}"/>
              </a:ext>
            </a:extLst>
          </p:cNvPr>
          <p:cNvCxnSpPr>
            <a:stCxn id="121" idx="3"/>
            <a:endCxn id="170" idx="1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" name="Picture 13">
            <a:extLst>
              <a:ext uri="{FF2B5EF4-FFF2-40B4-BE49-F238E27FC236}">
                <a16:creationId xmlns:a16="http://schemas.microsoft.com/office/drawing/2014/main" id="{CC396E0C-CD7E-12F5-671D-C6BAA89DD7D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TextBox 38">
            <a:extLst>
              <a:ext uri="{FF2B5EF4-FFF2-40B4-BE49-F238E27FC236}">
                <a16:creationId xmlns:a16="http://schemas.microsoft.com/office/drawing/2014/main" id="{383F0B0F-E310-F915-EBAC-3BD188022F7C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82" name="TextBox 38">
            <a:extLst>
              <a:ext uri="{FF2B5EF4-FFF2-40B4-BE49-F238E27FC236}">
                <a16:creationId xmlns:a16="http://schemas.microsoft.com/office/drawing/2014/main" id="{20E66B5F-A1B9-544D-47DD-B86BA02ADE36}"/>
              </a:ext>
            </a:extLst>
          </p:cNvPr>
          <p:cNvSpPr/>
          <p:nvPr/>
        </p:nvSpPr>
        <p:spPr>
          <a:xfrm>
            <a:off x="7569435" y="6279253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83" name="Picture 2" descr="(icon)">
            <a:extLst>
              <a:ext uri="{FF2B5EF4-FFF2-40B4-BE49-F238E27FC236}">
                <a16:creationId xmlns:a16="http://schemas.microsoft.com/office/drawing/2014/main" id="{A214DEBA-874B-BDCF-8AE9-D91369E5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TextBox 39">
            <a:extLst>
              <a:ext uri="{FF2B5EF4-FFF2-40B4-BE49-F238E27FC236}">
                <a16:creationId xmlns:a16="http://schemas.microsoft.com/office/drawing/2014/main" id="{6474232A-8F13-5AF6-7DFF-4259EA7E3822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85" name="Picture 4" descr="(icon)">
            <a:extLst>
              <a:ext uri="{FF2B5EF4-FFF2-40B4-BE49-F238E27FC236}">
                <a16:creationId xmlns:a16="http://schemas.microsoft.com/office/drawing/2014/main" id="{6D567A86-72D3-1511-B1F7-C172FDDE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6" descr="(icon)">
            <a:extLst>
              <a:ext uri="{FF2B5EF4-FFF2-40B4-BE49-F238E27FC236}">
                <a16:creationId xmlns:a16="http://schemas.microsoft.com/office/drawing/2014/main" id="{370FAD26-AE36-5253-988A-70D32883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TextBox 24">
            <a:extLst>
              <a:ext uri="{FF2B5EF4-FFF2-40B4-BE49-F238E27FC236}">
                <a16:creationId xmlns:a16="http://schemas.microsoft.com/office/drawing/2014/main" id="{06423E43-ECBF-411F-AC98-31B076DB31D0}"/>
              </a:ext>
            </a:extLst>
          </p:cNvPr>
          <p:cNvSpPr/>
          <p:nvPr/>
        </p:nvSpPr>
        <p:spPr>
          <a:xfrm>
            <a:off x="9594310" y="4633660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Squid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proxy EC2</a:t>
            </a:r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7FC3D173-7372-14D9-68BD-7F554379B0B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827050" y="408644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F4E3519F-2322-4753-8E0F-16598830027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138810" y="4062322"/>
            <a:ext cx="303840" cy="29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Picture 2">
            <a:extLst>
              <a:ext uri="{FF2B5EF4-FFF2-40B4-BE49-F238E27FC236}">
                <a16:creationId xmlns:a16="http://schemas.microsoft.com/office/drawing/2014/main" id="{A748EB51-BB20-C031-B7D3-9733C29FEFA7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TextBox 11">
            <a:extLst>
              <a:ext uri="{FF2B5EF4-FFF2-40B4-BE49-F238E27FC236}">
                <a16:creationId xmlns:a16="http://schemas.microsoft.com/office/drawing/2014/main" id="{3F4C0099-D27A-4DD8-7D3C-FAA753E1093A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</a:p>
        </p:txBody>
      </p:sp>
      <p:sp>
        <p:nvSpPr>
          <p:cNvPr id="192" name="Straight Connector 18">
            <a:extLst>
              <a:ext uri="{FF2B5EF4-FFF2-40B4-BE49-F238E27FC236}">
                <a16:creationId xmlns:a16="http://schemas.microsoft.com/office/drawing/2014/main" id="{D34F968B-B1D3-16AC-8559-8BC85A007E99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93" name="Straight Connector 18">
            <a:extLst>
              <a:ext uri="{FF2B5EF4-FFF2-40B4-BE49-F238E27FC236}">
                <a16:creationId xmlns:a16="http://schemas.microsoft.com/office/drawing/2014/main" id="{D3444631-F929-9257-E5CB-C75C3AC01BE9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98" name="Rectangle 29">
            <a:extLst>
              <a:ext uri="{FF2B5EF4-FFF2-40B4-BE49-F238E27FC236}">
                <a16:creationId xmlns:a16="http://schemas.microsoft.com/office/drawing/2014/main" id="{6AABC5C6-AB3D-A526-7F7D-4035D3509BDF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99" name="Graphic 30">
            <a:extLst>
              <a:ext uri="{FF2B5EF4-FFF2-40B4-BE49-F238E27FC236}">
                <a16:creationId xmlns:a16="http://schemas.microsoft.com/office/drawing/2014/main" id="{90834B4A-C453-DFEB-19A6-2FD624F926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raphic 5">
            <a:extLst>
              <a:ext uri="{FF2B5EF4-FFF2-40B4-BE49-F238E27FC236}">
                <a16:creationId xmlns:a16="http://schemas.microsoft.com/office/drawing/2014/main" id="{87049427-4218-CAD2-A64D-B8567FA070F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955190" y="224653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Rectangle 10">
            <a:extLst>
              <a:ext uri="{FF2B5EF4-FFF2-40B4-BE49-F238E27FC236}">
                <a16:creationId xmlns:a16="http://schemas.microsoft.com/office/drawing/2014/main" id="{54F476F7-54A0-0ABF-DFB0-299AC4C9D0B9}"/>
              </a:ext>
            </a:extLst>
          </p:cNvPr>
          <p:cNvSpPr/>
          <p:nvPr/>
        </p:nvSpPr>
        <p:spPr>
          <a:xfrm>
            <a:off x="8955190" y="22465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sp>
        <p:nvSpPr>
          <p:cNvPr id="202" name="Rectangle 19">
            <a:extLst>
              <a:ext uri="{FF2B5EF4-FFF2-40B4-BE49-F238E27FC236}">
                <a16:creationId xmlns:a16="http://schemas.microsoft.com/office/drawing/2014/main" id="{D22B0DA1-8D44-0EEC-1492-BEC1DDCCEFCB}"/>
              </a:ext>
            </a:extLst>
          </p:cNvPr>
          <p:cNvSpPr/>
          <p:nvPr/>
        </p:nvSpPr>
        <p:spPr>
          <a:xfrm>
            <a:off x="8984445" y="3663336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203" name="Graphic 20">
            <a:extLst>
              <a:ext uri="{FF2B5EF4-FFF2-40B4-BE49-F238E27FC236}">
                <a16:creationId xmlns:a16="http://schemas.microsoft.com/office/drawing/2014/main" id="{B666D624-F603-0A87-2B7A-59266EED76F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8984445" y="3663336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Picture 11">
            <a:extLst>
              <a:ext uri="{FF2B5EF4-FFF2-40B4-BE49-F238E27FC236}">
                <a16:creationId xmlns:a16="http://schemas.microsoft.com/office/drawing/2014/main" id="{DF60DF00-483F-D175-0AEC-70213D7D7AE8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1158882" y="378368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TextBox 44">
            <a:extLst>
              <a:ext uri="{FF2B5EF4-FFF2-40B4-BE49-F238E27FC236}">
                <a16:creationId xmlns:a16="http://schemas.microsoft.com/office/drawing/2014/main" id="{817D3BDE-8535-96D3-9F31-B267B5D32927}"/>
              </a:ext>
            </a:extLst>
          </p:cNvPr>
          <p:cNvSpPr/>
          <p:nvPr/>
        </p:nvSpPr>
        <p:spPr>
          <a:xfrm>
            <a:off x="11084846" y="4352029"/>
            <a:ext cx="741165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AWS NFW</a:t>
            </a:r>
          </a:p>
        </p:txBody>
      </p:sp>
      <p:grpSp>
        <p:nvGrpSpPr>
          <p:cNvPr id="209" name="Group 6">
            <a:extLst>
              <a:ext uri="{FF2B5EF4-FFF2-40B4-BE49-F238E27FC236}">
                <a16:creationId xmlns:a16="http://schemas.microsoft.com/office/drawing/2014/main" id="{C3B7788A-CE1C-F084-A62B-A38F99E86D4C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210" name="Oval 16">
              <a:extLst>
                <a:ext uri="{FF2B5EF4-FFF2-40B4-BE49-F238E27FC236}">
                  <a16:creationId xmlns:a16="http://schemas.microsoft.com/office/drawing/2014/main" id="{7D57EEF5-8358-DFBE-BBBE-0C3EE5D7EB2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11" name="Graphic 17">
              <a:extLst>
                <a:ext uri="{FF2B5EF4-FFF2-40B4-BE49-F238E27FC236}">
                  <a16:creationId xmlns:a16="http://schemas.microsoft.com/office/drawing/2014/main" id="{5DA4866B-AA43-048A-5255-D7057F77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TextBox 25">
              <a:extLst>
                <a:ext uri="{FF2B5EF4-FFF2-40B4-BE49-F238E27FC236}">
                  <a16:creationId xmlns:a16="http://schemas.microsoft.com/office/drawing/2014/main" id="{E753BE2B-E5FE-D685-6AD7-5CC297F1913C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17" name="Title 4">
            <a:extLst>
              <a:ext uri="{FF2B5EF4-FFF2-40B4-BE49-F238E27FC236}">
                <a16:creationId xmlns:a16="http://schemas.microsoft.com/office/drawing/2014/main" id="{5CC3FF43-AF90-C0D8-644F-9634796DB6CF}"/>
              </a:ext>
            </a:extLst>
          </p:cNvPr>
          <p:cNvSpPr txBox="1">
            <a:spLocks/>
          </p:cNvSpPr>
          <p:nvPr/>
        </p:nvSpPr>
        <p:spPr>
          <a:xfrm>
            <a:off x="2816338" y="182729"/>
            <a:ext cx="9394862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r"/>
            <a:r>
              <a:rPr lang="en-US" sz="3200" dirty="0">
                <a:solidFill>
                  <a:schemeClr val="accent6"/>
                </a:solidFill>
              </a:rPr>
              <a:t>Refactoring to Forward Proxy v2 (2023)</a:t>
            </a:r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D3725056-CE39-012A-A675-5EBDE0AB663F}"/>
              </a:ext>
            </a:extLst>
          </p:cNvPr>
          <p:cNvPicPr>
            <a:picLocks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9519363" y="3976812"/>
            <a:ext cx="294506" cy="2839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C50D99-5B13-0B85-EB73-055EF7A98D7B}"/>
              </a:ext>
            </a:extLst>
          </p:cNvPr>
          <p:cNvGrpSpPr>
            <a:grpSpLocks noChangeAspect="1"/>
          </p:cNvGrpSpPr>
          <p:nvPr/>
        </p:nvGrpSpPr>
        <p:grpSpPr>
          <a:xfrm>
            <a:off x="9465887" y="4200312"/>
            <a:ext cx="641803" cy="646331"/>
            <a:chOff x="7487162" y="1701214"/>
            <a:chExt cx="1931563" cy="2012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373F3F-9ADD-2E1F-1585-90FB85F8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44692" y="2288221"/>
              <a:ext cx="882045" cy="83844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476BA8A-B2C8-F8E7-9388-5A6250B8F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487162" y="1701214"/>
              <a:ext cx="1931563" cy="2012457"/>
            </a:xfrm>
            <a:prstGeom prst="rect">
              <a:avLst/>
            </a:prstGeom>
          </p:spPr>
        </p:pic>
      </p:grpSp>
      <p:sp>
        <p:nvSpPr>
          <p:cNvPr id="9" name="Graphic 4">
            <a:extLst>
              <a:ext uri="{FF2B5EF4-FFF2-40B4-BE49-F238E27FC236}">
                <a16:creationId xmlns:a16="http://schemas.microsoft.com/office/drawing/2014/main" id="{5FB90C92-FD33-C805-355A-F8AF1A233B70}"/>
              </a:ext>
            </a:extLst>
          </p:cNvPr>
          <p:cNvSpPr/>
          <p:nvPr/>
        </p:nvSpPr>
        <p:spPr>
          <a:xfrm>
            <a:off x="9484392" y="3931694"/>
            <a:ext cx="599298" cy="400905"/>
          </a:xfrm>
          <a:custGeom>
            <a:avLst/>
            <a:gdLst>
              <a:gd name="connsiteX0" fmla="*/ 500529 w 599298"/>
              <a:gd name="connsiteY0" fmla="*/ 337049 h 400905"/>
              <a:gd name="connsiteX1" fmla="*/ 527787 w 599298"/>
              <a:gd name="connsiteY1" fmla="*/ 337049 h 400905"/>
              <a:gd name="connsiteX2" fmla="*/ 527787 w 599298"/>
              <a:gd name="connsiteY2" fmla="*/ 63871 h 400905"/>
              <a:gd name="connsiteX3" fmla="*/ 500529 w 599298"/>
              <a:gd name="connsiteY3" fmla="*/ 63871 h 400905"/>
              <a:gd name="connsiteX4" fmla="*/ 500529 w 599298"/>
              <a:gd name="connsiteY4" fmla="*/ 337049 h 400905"/>
              <a:gd name="connsiteX5" fmla="*/ 429031 w 599298"/>
              <a:gd name="connsiteY5" fmla="*/ 337049 h 400905"/>
              <a:gd name="connsiteX6" fmla="*/ 456289 w 599298"/>
              <a:gd name="connsiteY6" fmla="*/ 337049 h 400905"/>
              <a:gd name="connsiteX7" fmla="*/ 456289 w 599298"/>
              <a:gd name="connsiteY7" fmla="*/ 63871 h 400905"/>
              <a:gd name="connsiteX8" fmla="*/ 429031 w 599298"/>
              <a:gd name="connsiteY8" fmla="*/ 63871 h 400905"/>
              <a:gd name="connsiteX9" fmla="*/ 429031 w 599298"/>
              <a:gd name="connsiteY9" fmla="*/ 337049 h 400905"/>
              <a:gd name="connsiteX10" fmla="*/ 357519 w 599298"/>
              <a:gd name="connsiteY10" fmla="*/ 337049 h 400905"/>
              <a:gd name="connsiteX11" fmla="*/ 384777 w 599298"/>
              <a:gd name="connsiteY11" fmla="*/ 337049 h 400905"/>
              <a:gd name="connsiteX12" fmla="*/ 384777 w 599298"/>
              <a:gd name="connsiteY12" fmla="*/ 63871 h 400905"/>
              <a:gd name="connsiteX13" fmla="*/ 357519 w 599298"/>
              <a:gd name="connsiteY13" fmla="*/ 63871 h 400905"/>
              <a:gd name="connsiteX14" fmla="*/ 357519 w 599298"/>
              <a:gd name="connsiteY14" fmla="*/ 337049 h 400905"/>
              <a:gd name="connsiteX15" fmla="*/ 286020 w 599298"/>
              <a:gd name="connsiteY15" fmla="*/ 337049 h 400905"/>
              <a:gd name="connsiteX16" fmla="*/ 313279 w 599298"/>
              <a:gd name="connsiteY16" fmla="*/ 337049 h 400905"/>
              <a:gd name="connsiteX17" fmla="*/ 313279 w 599298"/>
              <a:gd name="connsiteY17" fmla="*/ 63871 h 400905"/>
              <a:gd name="connsiteX18" fmla="*/ 286020 w 599298"/>
              <a:gd name="connsiteY18" fmla="*/ 63871 h 400905"/>
              <a:gd name="connsiteX19" fmla="*/ 286020 w 599298"/>
              <a:gd name="connsiteY19" fmla="*/ 337049 h 400905"/>
              <a:gd name="connsiteX20" fmla="*/ 214508 w 599298"/>
              <a:gd name="connsiteY20" fmla="*/ 337049 h 400905"/>
              <a:gd name="connsiteX21" fmla="*/ 241767 w 599298"/>
              <a:gd name="connsiteY21" fmla="*/ 337049 h 400905"/>
              <a:gd name="connsiteX22" fmla="*/ 241767 w 599298"/>
              <a:gd name="connsiteY22" fmla="*/ 63871 h 400905"/>
              <a:gd name="connsiteX23" fmla="*/ 214508 w 599298"/>
              <a:gd name="connsiteY23" fmla="*/ 63871 h 400905"/>
              <a:gd name="connsiteX24" fmla="*/ 214508 w 599298"/>
              <a:gd name="connsiteY24" fmla="*/ 337049 h 400905"/>
              <a:gd name="connsiteX25" fmla="*/ 143010 w 599298"/>
              <a:gd name="connsiteY25" fmla="*/ 337049 h 400905"/>
              <a:gd name="connsiteX26" fmla="*/ 170268 w 599298"/>
              <a:gd name="connsiteY26" fmla="*/ 337049 h 400905"/>
              <a:gd name="connsiteX27" fmla="*/ 170268 w 599298"/>
              <a:gd name="connsiteY27" fmla="*/ 63871 h 400905"/>
              <a:gd name="connsiteX28" fmla="*/ 143010 w 599298"/>
              <a:gd name="connsiteY28" fmla="*/ 63871 h 400905"/>
              <a:gd name="connsiteX29" fmla="*/ 143010 w 599298"/>
              <a:gd name="connsiteY29" fmla="*/ 337049 h 400905"/>
              <a:gd name="connsiteX30" fmla="*/ 71498 w 599298"/>
              <a:gd name="connsiteY30" fmla="*/ 337049 h 400905"/>
              <a:gd name="connsiteX31" fmla="*/ 98756 w 599298"/>
              <a:gd name="connsiteY31" fmla="*/ 337049 h 400905"/>
              <a:gd name="connsiteX32" fmla="*/ 98756 w 599298"/>
              <a:gd name="connsiteY32" fmla="*/ 63871 h 400905"/>
              <a:gd name="connsiteX33" fmla="*/ 71498 w 599298"/>
              <a:gd name="connsiteY33" fmla="*/ 63871 h 400905"/>
              <a:gd name="connsiteX34" fmla="*/ 71498 w 599298"/>
              <a:gd name="connsiteY34" fmla="*/ 337049 h 400905"/>
              <a:gd name="connsiteX35" fmla="*/ 27245 w 599298"/>
              <a:gd name="connsiteY35" fmla="*/ 372506 h 400905"/>
              <a:gd name="connsiteX36" fmla="*/ 572041 w 599298"/>
              <a:gd name="connsiteY36" fmla="*/ 372506 h 400905"/>
              <a:gd name="connsiteX37" fmla="*/ 572041 w 599298"/>
              <a:gd name="connsiteY37" fmla="*/ 28414 h 400905"/>
              <a:gd name="connsiteX38" fmla="*/ 27245 w 599298"/>
              <a:gd name="connsiteY38" fmla="*/ 28414 h 400905"/>
              <a:gd name="connsiteX39" fmla="*/ 27245 w 599298"/>
              <a:gd name="connsiteY39" fmla="*/ 372506 h 400905"/>
              <a:gd name="connsiteX40" fmla="*/ 585670 w 599298"/>
              <a:gd name="connsiteY40" fmla="*/ 0 h 400905"/>
              <a:gd name="connsiteX41" fmla="*/ 13629 w 599298"/>
              <a:gd name="connsiteY41" fmla="*/ 0 h 400905"/>
              <a:gd name="connsiteX42" fmla="*/ 0 w 599298"/>
              <a:gd name="connsiteY42" fmla="*/ 14200 h 400905"/>
              <a:gd name="connsiteX43" fmla="*/ 0 w 599298"/>
              <a:gd name="connsiteY43" fmla="*/ 386706 h 400905"/>
              <a:gd name="connsiteX44" fmla="*/ 13629 w 599298"/>
              <a:gd name="connsiteY44" fmla="*/ 400906 h 400905"/>
              <a:gd name="connsiteX45" fmla="*/ 585670 w 599298"/>
              <a:gd name="connsiteY45" fmla="*/ 400906 h 400905"/>
              <a:gd name="connsiteX46" fmla="*/ 599299 w 599298"/>
              <a:gd name="connsiteY46" fmla="*/ 386706 h 400905"/>
              <a:gd name="connsiteX47" fmla="*/ 599299 w 599298"/>
              <a:gd name="connsiteY47" fmla="*/ 14200 h 400905"/>
              <a:gd name="connsiteX48" fmla="*/ 585670 w 599298"/>
              <a:gd name="connsiteY48" fmla="*/ 0 h 400905"/>
              <a:gd name="connsiteX49" fmla="*/ 585670 w 599298"/>
              <a:gd name="connsiteY49" fmla="*/ 0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9298" h="400905">
                <a:moveTo>
                  <a:pt x="500529" y="337049"/>
                </a:moveTo>
                <a:lnTo>
                  <a:pt x="527787" y="337049"/>
                </a:lnTo>
                <a:lnTo>
                  <a:pt x="527787" y="63871"/>
                </a:lnTo>
                <a:lnTo>
                  <a:pt x="500529" y="63871"/>
                </a:lnTo>
                <a:lnTo>
                  <a:pt x="500529" y="337049"/>
                </a:lnTo>
                <a:close/>
                <a:moveTo>
                  <a:pt x="429031" y="337049"/>
                </a:moveTo>
                <a:lnTo>
                  <a:pt x="456289" y="337049"/>
                </a:lnTo>
                <a:lnTo>
                  <a:pt x="456289" y="63871"/>
                </a:lnTo>
                <a:lnTo>
                  <a:pt x="429031" y="63871"/>
                </a:lnTo>
                <a:lnTo>
                  <a:pt x="429031" y="337049"/>
                </a:lnTo>
                <a:close/>
                <a:moveTo>
                  <a:pt x="357519" y="337049"/>
                </a:moveTo>
                <a:lnTo>
                  <a:pt x="384777" y="337049"/>
                </a:lnTo>
                <a:lnTo>
                  <a:pt x="384777" y="63871"/>
                </a:lnTo>
                <a:lnTo>
                  <a:pt x="357519" y="63871"/>
                </a:lnTo>
                <a:lnTo>
                  <a:pt x="357519" y="337049"/>
                </a:lnTo>
                <a:close/>
                <a:moveTo>
                  <a:pt x="286020" y="337049"/>
                </a:moveTo>
                <a:lnTo>
                  <a:pt x="313279" y="337049"/>
                </a:lnTo>
                <a:lnTo>
                  <a:pt x="313279" y="63871"/>
                </a:lnTo>
                <a:lnTo>
                  <a:pt x="286020" y="63871"/>
                </a:lnTo>
                <a:lnTo>
                  <a:pt x="286020" y="337049"/>
                </a:lnTo>
                <a:close/>
                <a:moveTo>
                  <a:pt x="214508" y="337049"/>
                </a:moveTo>
                <a:lnTo>
                  <a:pt x="241767" y="337049"/>
                </a:lnTo>
                <a:lnTo>
                  <a:pt x="241767" y="63871"/>
                </a:lnTo>
                <a:lnTo>
                  <a:pt x="214508" y="63871"/>
                </a:lnTo>
                <a:lnTo>
                  <a:pt x="214508" y="337049"/>
                </a:lnTo>
                <a:close/>
                <a:moveTo>
                  <a:pt x="143010" y="337049"/>
                </a:moveTo>
                <a:lnTo>
                  <a:pt x="170268" y="337049"/>
                </a:lnTo>
                <a:lnTo>
                  <a:pt x="170268" y="63871"/>
                </a:lnTo>
                <a:lnTo>
                  <a:pt x="143010" y="63871"/>
                </a:lnTo>
                <a:lnTo>
                  <a:pt x="143010" y="337049"/>
                </a:lnTo>
                <a:close/>
                <a:moveTo>
                  <a:pt x="71498" y="337049"/>
                </a:moveTo>
                <a:lnTo>
                  <a:pt x="98756" y="337049"/>
                </a:lnTo>
                <a:lnTo>
                  <a:pt x="98756" y="63871"/>
                </a:lnTo>
                <a:lnTo>
                  <a:pt x="71498" y="63871"/>
                </a:lnTo>
                <a:lnTo>
                  <a:pt x="71498" y="337049"/>
                </a:lnTo>
                <a:close/>
                <a:moveTo>
                  <a:pt x="27245" y="372506"/>
                </a:moveTo>
                <a:lnTo>
                  <a:pt x="572041" y="372506"/>
                </a:lnTo>
                <a:lnTo>
                  <a:pt x="572041" y="28414"/>
                </a:lnTo>
                <a:lnTo>
                  <a:pt x="27245" y="28414"/>
                </a:lnTo>
                <a:lnTo>
                  <a:pt x="27245" y="372506"/>
                </a:lnTo>
                <a:close/>
                <a:moveTo>
                  <a:pt x="585670" y="0"/>
                </a:moveTo>
                <a:lnTo>
                  <a:pt x="13629" y="0"/>
                </a:lnTo>
                <a:cubicBezTo>
                  <a:pt x="6092" y="0"/>
                  <a:pt x="0" y="6362"/>
                  <a:pt x="0" y="14200"/>
                </a:cubicBezTo>
                <a:lnTo>
                  <a:pt x="0" y="386706"/>
                </a:lnTo>
                <a:cubicBezTo>
                  <a:pt x="0" y="394544"/>
                  <a:pt x="6092" y="400906"/>
                  <a:pt x="13629" y="400906"/>
                </a:cubicBezTo>
                <a:lnTo>
                  <a:pt x="585670" y="400906"/>
                </a:lnTo>
                <a:cubicBezTo>
                  <a:pt x="593207" y="400906"/>
                  <a:pt x="599299" y="394544"/>
                  <a:pt x="599299" y="386706"/>
                </a:cubicBezTo>
                <a:lnTo>
                  <a:pt x="599299" y="14200"/>
                </a:lnTo>
                <a:cubicBezTo>
                  <a:pt x="599299" y="6362"/>
                  <a:pt x="593207" y="0"/>
                  <a:pt x="585670" y="0"/>
                </a:cubicBezTo>
                <a:lnTo>
                  <a:pt x="585670" y="0"/>
                </a:lnTo>
                <a:close/>
              </a:path>
            </a:pathLst>
          </a:custGeom>
          <a:solidFill>
            <a:srgbClr val="ED7100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en-SK"/>
          </a:p>
        </p:txBody>
      </p:sp>
      <p:sp>
        <p:nvSpPr>
          <p:cNvPr id="207" name="TextBox 43">
            <a:extLst>
              <a:ext uri="{FF2B5EF4-FFF2-40B4-BE49-F238E27FC236}">
                <a16:creationId xmlns:a16="http://schemas.microsoft.com/office/drawing/2014/main" id="{6F9E0647-3485-6689-7D21-4720E0FBDDC1}"/>
              </a:ext>
            </a:extLst>
          </p:cNvPr>
          <p:cNvSpPr/>
          <p:nvPr/>
        </p:nvSpPr>
        <p:spPr>
          <a:xfrm>
            <a:off x="8941444" y="4751267"/>
            <a:ext cx="164605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Forward proxy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container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 descr="(none)">
            <a:extLst>
              <a:ext uri="{FF2B5EF4-FFF2-40B4-BE49-F238E27FC236}">
                <a16:creationId xmlns:a16="http://schemas.microsoft.com/office/drawing/2014/main" id="{DF4D22B5-9368-7986-898B-8F0AC5D36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317" y="4029700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4">
            <a:extLst>
              <a:ext uri="{FF2B5EF4-FFF2-40B4-BE49-F238E27FC236}">
                <a16:creationId xmlns:a16="http://schemas.microsoft.com/office/drawing/2014/main" id="{50C0E78B-A5ED-52E6-4E9C-BAEF7BD4A787}"/>
              </a:ext>
            </a:extLst>
          </p:cNvPr>
          <p:cNvSpPr/>
          <p:nvPr/>
        </p:nvSpPr>
        <p:spPr>
          <a:xfrm>
            <a:off x="10150691" y="4588923"/>
            <a:ext cx="129541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AWS NFW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endpoint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" name="Straight Connector 18">
            <a:extLst>
              <a:ext uri="{FF2B5EF4-FFF2-40B4-BE49-F238E27FC236}">
                <a16:creationId xmlns:a16="http://schemas.microsoft.com/office/drawing/2014/main" id="{063CCE12-379B-F2C4-3240-4D8C89DBDFDF}"/>
              </a:ext>
            </a:extLst>
          </p:cNvPr>
          <p:cNvSpPr/>
          <p:nvPr/>
        </p:nvSpPr>
        <p:spPr>
          <a:xfrm flipV="1">
            <a:off x="10882346" y="4083393"/>
            <a:ext cx="269740" cy="222676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206" name="Picture 12">
            <a:extLst>
              <a:ext uri="{FF2B5EF4-FFF2-40B4-BE49-F238E27FC236}">
                <a16:creationId xmlns:a16="http://schemas.microsoft.com/office/drawing/2014/main" id="{A05E365A-2B0F-0923-DD9F-225EBB210D36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9233131" y="4060692"/>
            <a:ext cx="507600" cy="50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777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74" grpId="0" animBg="1"/>
      <p:bldP spid="187" grpId="0"/>
      <p:bldP spid="198" grpId="0" animBg="1"/>
      <p:bldP spid="201" grpId="0" animBg="1"/>
      <p:bldP spid="202" grpId="0" animBg="1"/>
      <p:bldP spid="205" grpId="0"/>
      <p:bldP spid="9" grpId="0" animBg="1"/>
      <p:bldP spid="207" grpId="0"/>
      <p:bldP spid="10" grpId="0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5418E8A-F5F1-7169-9CC2-83BBC24D7709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108" name="Rectangle 8">
              <a:extLst>
                <a:ext uri="{FF2B5EF4-FFF2-40B4-BE49-F238E27FC236}">
                  <a16:creationId xmlns:a16="http://schemas.microsoft.com/office/drawing/2014/main" id="{11A854FF-5F4D-17CF-87FD-8C795B45F39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109" name="Graphic 9">
              <a:extLst>
                <a:ext uri="{FF2B5EF4-FFF2-40B4-BE49-F238E27FC236}">
                  <a16:creationId xmlns:a16="http://schemas.microsoft.com/office/drawing/2014/main" id="{E7FBF85C-C4F8-746E-FA55-0399FEE0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Rectangle 12">
              <a:extLst>
                <a:ext uri="{FF2B5EF4-FFF2-40B4-BE49-F238E27FC236}">
                  <a16:creationId xmlns:a16="http://schemas.microsoft.com/office/drawing/2014/main" id="{E7707D30-BBEF-5E78-7D6D-717E54EF023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11" name="Graphic 13">
              <a:extLst>
                <a:ext uri="{FF2B5EF4-FFF2-40B4-BE49-F238E27FC236}">
                  <a16:creationId xmlns:a16="http://schemas.microsoft.com/office/drawing/2014/main" id="{12051C8A-B988-5424-CAF5-2CF518EC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Picture 15">
              <a:extLst>
                <a:ext uri="{FF2B5EF4-FFF2-40B4-BE49-F238E27FC236}">
                  <a16:creationId xmlns:a16="http://schemas.microsoft.com/office/drawing/2014/main" id="{0472CAB3-851D-730B-1BA5-1CCC5FB85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TextBox 24">
              <a:extLst>
                <a:ext uri="{FF2B5EF4-FFF2-40B4-BE49-F238E27FC236}">
                  <a16:creationId xmlns:a16="http://schemas.microsoft.com/office/drawing/2014/main" id="{04B5C2FA-8746-E95E-5667-4E9395C68525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14" name="Rectangle 26">
              <a:extLst>
                <a:ext uri="{FF2B5EF4-FFF2-40B4-BE49-F238E27FC236}">
                  <a16:creationId xmlns:a16="http://schemas.microsoft.com/office/drawing/2014/main" id="{806EF09A-CF48-3429-CD7F-66D3030993F2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15" name="Picture 5">
              <a:extLst>
                <a:ext uri="{FF2B5EF4-FFF2-40B4-BE49-F238E27FC236}">
                  <a16:creationId xmlns:a16="http://schemas.microsoft.com/office/drawing/2014/main" id="{81708263-4291-2FFC-EF0C-EAFE780C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raphic 28">
              <a:extLst>
                <a:ext uri="{FF2B5EF4-FFF2-40B4-BE49-F238E27FC236}">
                  <a16:creationId xmlns:a16="http://schemas.microsoft.com/office/drawing/2014/main" id="{4D524F3F-9B50-3851-B3EF-DAE3EADC9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TextBox 39">
              <a:extLst>
                <a:ext uri="{FF2B5EF4-FFF2-40B4-BE49-F238E27FC236}">
                  <a16:creationId xmlns:a16="http://schemas.microsoft.com/office/drawing/2014/main" id="{29ABBB3C-E5F9-51DE-17BB-CF32319FD82F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18" name="Rectangle 8">
            <a:extLst>
              <a:ext uri="{FF2B5EF4-FFF2-40B4-BE49-F238E27FC236}">
                <a16:creationId xmlns:a16="http://schemas.microsoft.com/office/drawing/2014/main" id="{7FA80D24-0084-D245-6A11-D77E47A7628D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19" name="Graphic 9">
            <a:extLst>
              <a:ext uri="{FF2B5EF4-FFF2-40B4-BE49-F238E27FC236}">
                <a16:creationId xmlns:a16="http://schemas.microsoft.com/office/drawing/2014/main" id="{D80368DE-4595-B45F-E362-6267E17D14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Rectangle 26">
            <a:extLst>
              <a:ext uri="{FF2B5EF4-FFF2-40B4-BE49-F238E27FC236}">
                <a16:creationId xmlns:a16="http://schemas.microsoft.com/office/drawing/2014/main" id="{1AA5B104-F7BF-DDE7-8A0F-D44DE20B955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21" name="Picture 5">
            <a:extLst>
              <a:ext uri="{FF2B5EF4-FFF2-40B4-BE49-F238E27FC236}">
                <a16:creationId xmlns:a16="http://schemas.microsoft.com/office/drawing/2014/main" id="{089D0382-2767-8818-3C54-0FCD1B70DD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raphic 28">
            <a:extLst>
              <a:ext uri="{FF2B5EF4-FFF2-40B4-BE49-F238E27FC236}">
                <a16:creationId xmlns:a16="http://schemas.microsoft.com/office/drawing/2014/main" id="{CD7738EC-A37A-FB2C-25D3-420B873C60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TextBox 39">
            <a:extLst>
              <a:ext uri="{FF2B5EF4-FFF2-40B4-BE49-F238E27FC236}">
                <a16:creationId xmlns:a16="http://schemas.microsoft.com/office/drawing/2014/main" id="{BB2DD124-7D1C-C60D-662E-1AFCE2155EA4}"/>
              </a:ext>
            </a:extLst>
          </p:cNvPr>
          <p:cNvSpPr/>
          <p:nvPr/>
        </p:nvSpPr>
        <p:spPr>
          <a:xfrm>
            <a:off x="5920841" y="6229187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F47B3C8-3E90-D210-67B4-D0806BA05696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5" name="Rectangle 8">
              <a:extLst>
                <a:ext uri="{FF2B5EF4-FFF2-40B4-BE49-F238E27FC236}">
                  <a16:creationId xmlns:a16="http://schemas.microsoft.com/office/drawing/2014/main" id="{63BADAED-677F-78DB-5B81-D74CD3E71FA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126" name="Graphic 9">
              <a:extLst>
                <a:ext uri="{FF2B5EF4-FFF2-40B4-BE49-F238E27FC236}">
                  <a16:creationId xmlns:a16="http://schemas.microsoft.com/office/drawing/2014/main" id="{4C651BE1-E37B-8D07-A58F-9086EADED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Rectangle 12">
              <a:extLst>
                <a:ext uri="{FF2B5EF4-FFF2-40B4-BE49-F238E27FC236}">
                  <a16:creationId xmlns:a16="http://schemas.microsoft.com/office/drawing/2014/main" id="{EB68B71B-A102-A135-80EB-B8D33756C61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28" name="Graphic 13">
              <a:extLst>
                <a:ext uri="{FF2B5EF4-FFF2-40B4-BE49-F238E27FC236}">
                  <a16:creationId xmlns:a16="http://schemas.microsoft.com/office/drawing/2014/main" id="{98B2265F-7174-8BDE-AC59-1B4B522D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Picture 15">
              <a:extLst>
                <a:ext uri="{FF2B5EF4-FFF2-40B4-BE49-F238E27FC236}">
                  <a16:creationId xmlns:a16="http://schemas.microsoft.com/office/drawing/2014/main" id="{BB92215E-D66F-1748-C4BF-ECF10F03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TextBox 24">
              <a:extLst>
                <a:ext uri="{FF2B5EF4-FFF2-40B4-BE49-F238E27FC236}">
                  <a16:creationId xmlns:a16="http://schemas.microsoft.com/office/drawing/2014/main" id="{9E566F66-157D-3F92-5A37-28AE86A27D18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31" name="Rectangle 26">
              <a:extLst>
                <a:ext uri="{FF2B5EF4-FFF2-40B4-BE49-F238E27FC236}">
                  <a16:creationId xmlns:a16="http://schemas.microsoft.com/office/drawing/2014/main" id="{9FFB0B22-497B-5BB3-8F8C-6C0D8C90BA2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2" name="Picture 5">
              <a:extLst>
                <a:ext uri="{FF2B5EF4-FFF2-40B4-BE49-F238E27FC236}">
                  <a16:creationId xmlns:a16="http://schemas.microsoft.com/office/drawing/2014/main" id="{B05A25AC-AD4D-9AA9-EBEB-903867681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raphic 28">
              <a:extLst>
                <a:ext uri="{FF2B5EF4-FFF2-40B4-BE49-F238E27FC236}">
                  <a16:creationId xmlns:a16="http://schemas.microsoft.com/office/drawing/2014/main" id="{05315ABA-7CCA-71E1-8BEB-12C11E685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TextBox 39">
              <a:extLst>
                <a:ext uri="{FF2B5EF4-FFF2-40B4-BE49-F238E27FC236}">
                  <a16:creationId xmlns:a16="http://schemas.microsoft.com/office/drawing/2014/main" id="{E380EAA6-CF91-044B-FBE8-F302C0A5A119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685C6A8-027C-6909-85B5-A7A8FC1266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136" name="Rectangle 8">
              <a:extLst>
                <a:ext uri="{FF2B5EF4-FFF2-40B4-BE49-F238E27FC236}">
                  <a16:creationId xmlns:a16="http://schemas.microsoft.com/office/drawing/2014/main" id="{85903BBC-33BA-5A62-E123-07403701AC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137" name="Graphic 9">
              <a:extLst>
                <a:ext uri="{FF2B5EF4-FFF2-40B4-BE49-F238E27FC236}">
                  <a16:creationId xmlns:a16="http://schemas.microsoft.com/office/drawing/2014/main" id="{D015C0A1-EB26-EA12-712C-5CBBBE06F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Rectangle 12">
              <a:extLst>
                <a:ext uri="{FF2B5EF4-FFF2-40B4-BE49-F238E27FC236}">
                  <a16:creationId xmlns:a16="http://schemas.microsoft.com/office/drawing/2014/main" id="{7826436E-265F-0D6D-BE46-2F863B5BBA1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9" name="Graphic 13">
              <a:extLst>
                <a:ext uri="{FF2B5EF4-FFF2-40B4-BE49-F238E27FC236}">
                  <a16:creationId xmlns:a16="http://schemas.microsoft.com/office/drawing/2014/main" id="{D65B560A-7F1E-8254-0F16-BFF558A5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Picture 15">
              <a:extLst>
                <a:ext uri="{FF2B5EF4-FFF2-40B4-BE49-F238E27FC236}">
                  <a16:creationId xmlns:a16="http://schemas.microsoft.com/office/drawing/2014/main" id="{9F398AA2-F6E2-2BFB-DE06-FFFE0455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TextBox 24">
              <a:extLst>
                <a:ext uri="{FF2B5EF4-FFF2-40B4-BE49-F238E27FC236}">
                  <a16:creationId xmlns:a16="http://schemas.microsoft.com/office/drawing/2014/main" id="{F85E0126-D15A-E233-1591-C6E463055B8E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42" name="Rectangle 26">
              <a:extLst>
                <a:ext uri="{FF2B5EF4-FFF2-40B4-BE49-F238E27FC236}">
                  <a16:creationId xmlns:a16="http://schemas.microsoft.com/office/drawing/2014/main" id="{CE79FC51-9B79-F162-30BF-174021C424D8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43" name="Picture 5">
              <a:extLst>
                <a:ext uri="{FF2B5EF4-FFF2-40B4-BE49-F238E27FC236}">
                  <a16:creationId xmlns:a16="http://schemas.microsoft.com/office/drawing/2014/main" id="{033EDA8C-DBE6-7462-CDAC-DFDF25A5E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raphic 28">
              <a:extLst>
                <a:ext uri="{FF2B5EF4-FFF2-40B4-BE49-F238E27FC236}">
                  <a16:creationId xmlns:a16="http://schemas.microsoft.com/office/drawing/2014/main" id="{8795D8FF-D0C8-B978-4910-50184E32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TextBox 39">
              <a:extLst>
                <a:ext uri="{FF2B5EF4-FFF2-40B4-BE49-F238E27FC236}">
                  <a16:creationId xmlns:a16="http://schemas.microsoft.com/office/drawing/2014/main" id="{2B4DA0E7-D2C4-8B34-C2C4-226B4731764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E38B40E-D316-EE7E-1C18-6AED2EC986F2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147" name="Rectangle 8">
              <a:extLst>
                <a:ext uri="{FF2B5EF4-FFF2-40B4-BE49-F238E27FC236}">
                  <a16:creationId xmlns:a16="http://schemas.microsoft.com/office/drawing/2014/main" id="{B867AF05-E317-CA57-3872-5BB77B55A54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148" name="Graphic 9">
              <a:extLst>
                <a:ext uri="{FF2B5EF4-FFF2-40B4-BE49-F238E27FC236}">
                  <a16:creationId xmlns:a16="http://schemas.microsoft.com/office/drawing/2014/main" id="{DE860E2F-F7A0-929C-EECD-C657F566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Rectangle 12">
              <a:extLst>
                <a:ext uri="{FF2B5EF4-FFF2-40B4-BE49-F238E27FC236}">
                  <a16:creationId xmlns:a16="http://schemas.microsoft.com/office/drawing/2014/main" id="{A1D2F5EE-3BD9-58A0-E32F-72FA1FE628F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0" name="Graphic 13">
              <a:extLst>
                <a:ext uri="{FF2B5EF4-FFF2-40B4-BE49-F238E27FC236}">
                  <a16:creationId xmlns:a16="http://schemas.microsoft.com/office/drawing/2014/main" id="{ADB442EC-24E5-CB6F-03A7-5756A5CE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Picture 15">
              <a:extLst>
                <a:ext uri="{FF2B5EF4-FFF2-40B4-BE49-F238E27FC236}">
                  <a16:creationId xmlns:a16="http://schemas.microsoft.com/office/drawing/2014/main" id="{0B3C694F-B293-9A94-1F0B-B7C1443D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TextBox 24">
              <a:extLst>
                <a:ext uri="{FF2B5EF4-FFF2-40B4-BE49-F238E27FC236}">
                  <a16:creationId xmlns:a16="http://schemas.microsoft.com/office/drawing/2014/main" id="{23B37742-330C-8F9C-5EFF-6B9847C43288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3" name="Rectangle 26">
              <a:extLst>
                <a:ext uri="{FF2B5EF4-FFF2-40B4-BE49-F238E27FC236}">
                  <a16:creationId xmlns:a16="http://schemas.microsoft.com/office/drawing/2014/main" id="{105EB8D6-1599-CB9B-D2EC-8D9C6C646F20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4" name="Picture 5">
              <a:extLst>
                <a:ext uri="{FF2B5EF4-FFF2-40B4-BE49-F238E27FC236}">
                  <a16:creationId xmlns:a16="http://schemas.microsoft.com/office/drawing/2014/main" id="{548BF0A3-FEF2-2BC4-E455-DE842062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raphic 28">
              <a:extLst>
                <a:ext uri="{FF2B5EF4-FFF2-40B4-BE49-F238E27FC236}">
                  <a16:creationId xmlns:a16="http://schemas.microsoft.com/office/drawing/2014/main" id="{84F58C18-5298-F04B-37E0-9DEAA6A9C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TextBox 39">
              <a:extLst>
                <a:ext uri="{FF2B5EF4-FFF2-40B4-BE49-F238E27FC236}">
                  <a16:creationId xmlns:a16="http://schemas.microsoft.com/office/drawing/2014/main" id="{85865823-8D1C-3838-CF63-73767ED664E0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0D7971E-011D-B17E-89DC-244C43CEBE5D}"/>
              </a:ext>
            </a:extLst>
          </p:cNvPr>
          <p:cNvCxnSpPr>
            <a:cxnSpLocks/>
            <a:stCxn id="132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8E17DE5-73ED-FE04-AB61-11A9809EC0D0}"/>
              </a:ext>
            </a:extLst>
          </p:cNvPr>
          <p:cNvCxnSpPr>
            <a:cxnSpLocks/>
            <a:stCxn id="143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6D347F9-C1E1-F3E6-BD38-38F07B0CD19A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06776A1-FAF3-53DE-58B7-E1DD320C302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3B921A4-DDCC-DAB2-075F-9DF7672702F1}"/>
              </a:ext>
            </a:extLst>
          </p:cNvPr>
          <p:cNvCxnSpPr>
            <a:stCxn id="115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D84367E-9580-D3DF-0EB8-0DBD61C607A9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B226AA7F-2300-4D8D-16F1-F135950A0EE2}"/>
              </a:ext>
            </a:extLst>
          </p:cNvPr>
          <p:cNvCxnSpPr>
            <a:stCxn id="154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77109B7B-64DB-28B3-78D6-07FDE973597C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Picture 13">
            <a:extLst>
              <a:ext uri="{FF2B5EF4-FFF2-40B4-BE49-F238E27FC236}">
                <a16:creationId xmlns:a16="http://schemas.microsoft.com/office/drawing/2014/main" id="{90B3C052-8A24-6C17-AF4C-7DFE3937D61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4E120EDE-F2B9-1514-010B-12ADAF493004}"/>
              </a:ext>
            </a:extLst>
          </p:cNvPr>
          <p:cNvCxnSpPr>
            <a:cxnSpLocks/>
            <a:endCxn id="121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 34">
            <a:extLst>
              <a:ext uri="{FF2B5EF4-FFF2-40B4-BE49-F238E27FC236}">
                <a16:creationId xmlns:a16="http://schemas.microsoft.com/office/drawing/2014/main" id="{750853D0-6C68-22F0-0B05-BF86031426C8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70" name="Picture 5">
            <a:extLst>
              <a:ext uri="{FF2B5EF4-FFF2-40B4-BE49-F238E27FC236}">
                <a16:creationId xmlns:a16="http://schemas.microsoft.com/office/drawing/2014/main" id="{67B6077B-D480-36FF-FA9D-8ED31F1D1A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raphic 36">
            <a:extLst>
              <a:ext uri="{FF2B5EF4-FFF2-40B4-BE49-F238E27FC236}">
                <a16:creationId xmlns:a16="http://schemas.microsoft.com/office/drawing/2014/main" id="{F9D750F3-E069-7BA1-223D-B26B929E87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TextBox 40">
            <a:extLst>
              <a:ext uri="{FF2B5EF4-FFF2-40B4-BE49-F238E27FC236}">
                <a16:creationId xmlns:a16="http://schemas.microsoft.com/office/drawing/2014/main" id="{E5113312-D75A-485D-664B-B804A6F0E875}"/>
              </a:ext>
            </a:extLst>
          </p:cNvPr>
          <p:cNvSpPr/>
          <p:nvPr/>
        </p:nvSpPr>
        <p:spPr>
          <a:xfrm>
            <a:off x="9029773" y="6195373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73" name="Graphic 41">
            <a:extLst>
              <a:ext uri="{FF2B5EF4-FFF2-40B4-BE49-F238E27FC236}">
                <a16:creationId xmlns:a16="http://schemas.microsoft.com/office/drawing/2014/main" id="{E49DE90B-9738-D3BC-20D4-C554E73C39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Rectangle 42">
            <a:extLst>
              <a:ext uri="{FF2B5EF4-FFF2-40B4-BE49-F238E27FC236}">
                <a16:creationId xmlns:a16="http://schemas.microsoft.com/office/drawing/2014/main" id="{E53F6038-AB83-2622-BAA2-4E1E88599DC6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D3D90EAD-D47D-26A2-5061-952E7705757E}"/>
              </a:ext>
            </a:extLst>
          </p:cNvPr>
          <p:cNvCxnSpPr>
            <a:stCxn id="121" idx="3"/>
            <a:endCxn id="170" idx="1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" name="Picture 13">
            <a:extLst>
              <a:ext uri="{FF2B5EF4-FFF2-40B4-BE49-F238E27FC236}">
                <a16:creationId xmlns:a16="http://schemas.microsoft.com/office/drawing/2014/main" id="{CC396E0C-CD7E-12F5-671D-C6BAA89DD7D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TextBox 38">
            <a:extLst>
              <a:ext uri="{FF2B5EF4-FFF2-40B4-BE49-F238E27FC236}">
                <a16:creationId xmlns:a16="http://schemas.microsoft.com/office/drawing/2014/main" id="{383F0B0F-E310-F915-EBAC-3BD188022F7C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82" name="TextBox 38">
            <a:extLst>
              <a:ext uri="{FF2B5EF4-FFF2-40B4-BE49-F238E27FC236}">
                <a16:creationId xmlns:a16="http://schemas.microsoft.com/office/drawing/2014/main" id="{20E66B5F-A1B9-544D-47DD-B86BA02ADE36}"/>
              </a:ext>
            </a:extLst>
          </p:cNvPr>
          <p:cNvSpPr/>
          <p:nvPr/>
        </p:nvSpPr>
        <p:spPr>
          <a:xfrm>
            <a:off x="7569435" y="6279253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83" name="Picture 2" descr="(icon)">
            <a:extLst>
              <a:ext uri="{FF2B5EF4-FFF2-40B4-BE49-F238E27FC236}">
                <a16:creationId xmlns:a16="http://schemas.microsoft.com/office/drawing/2014/main" id="{A214DEBA-874B-BDCF-8AE9-D91369E5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TextBox 39">
            <a:extLst>
              <a:ext uri="{FF2B5EF4-FFF2-40B4-BE49-F238E27FC236}">
                <a16:creationId xmlns:a16="http://schemas.microsoft.com/office/drawing/2014/main" id="{6474232A-8F13-5AF6-7DFF-4259EA7E3822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85" name="Picture 4" descr="(icon)">
            <a:extLst>
              <a:ext uri="{FF2B5EF4-FFF2-40B4-BE49-F238E27FC236}">
                <a16:creationId xmlns:a16="http://schemas.microsoft.com/office/drawing/2014/main" id="{6D567A86-72D3-1511-B1F7-C172FDDE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6" descr="(icon)">
            <a:extLst>
              <a:ext uri="{FF2B5EF4-FFF2-40B4-BE49-F238E27FC236}">
                <a16:creationId xmlns:a16="http://schemas.microsoft.com/office/drawing/2014/main" id="{370FAD26-AE36-5253-988A-70D32883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>
            <a:extLst>
              <a:ext uri="{FF2B5EF4-FFF2-40B4-BE49-F238E27FC236}">
                <a16:creationId xmlns:a16="http://schemas.microsoft.com/office/drawing/2014/main" id="{A748EB51-BB20-C031-B7D3-9733C29FEFA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TextBox 11">
            <a:extLst>
              <a:ext uri="{FF2B5EF4-FFF2-40B4-BE49-F238E27FC236}">
                <a16:creationId xmlns:a16="http://schemas.microsoft.com/office/drawing/2014/main" id="{3F4C0099-D27A-4DD8-7D3C-FAA753E1093A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</a:p>
        </p:txBody>
      </p:sp>
      <p:sp>
        <p:nvSpPr>
          <p:cNvPr id="192" name="Straight Connector 18">
            <a:extLst>
              <a:ext uri="{FF2B5EF4-FFF2-40B4-BE49-F238E27FC236}">
                <a16:creationId xmlns:a16="http://schemas.microsoft.com/office/drawing/2014/main" id="{D34F968B-B1D3-16AC-8559-8BC85A007E99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93" name="Straight Connector 18">
            <a:extLst>
              <a:ext uri="{FF2B5EF4-FFF2-40B4-BE49-F238E27FC236}">
                <a16:creationId xmlns:a16="http://schemas.microsoft.com/office/drawing/2014/main" id="{D3444631-F929-9257-E5CB-C75C3AC01BE9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98" name="Rectangle 29">
            <a:extLst>
              <a:ext uri="{FF2B5EF4-FFF2-40B4-BE49-F238E27FC236}">
                <a16:creationId xmlns:a16="http://schemas.microsoft.com/office/drawing/2014/main" id="{6AABC5C6-AB3D-A526-7F7D-4035D3509BDF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99" name="Graphic 30">
            <a:extLst>
              <a:ext uri="{FF2B5EF4-FFF2-40B4-BE49-F238E27FC236}">
                <a16:creationId xmlns:a16="http://schemas.microsoft.com/office/drawing/2014/main" id="{90834B4A-C453-DFEB-19A6-2FD624F926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raphic 5">
            <a:extLst>
              <a:ext uri="{FF2B5EF4-FFF2-40B4-BE49-F238E27FC236}">
                <a16:creationId xmlns:a16="http://schemas.microsoft.com/office/drawing/2014/main" id="{87049427-4218-CAD2-A64D-B8567FA070F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955190" y="224653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Rectangle 10">
            <a:extLst>
              <a:ext uri="{FF2B5EF4-FFF2-40B4-BE49-F238E27FC236}">
                <a16:creationId xmlns:a16="http://schemas.microsoft.com/office/drawing/2014/main" id="{54F476F7-54A0-0ABF-DFB0-299AC4C9D0B9}"/>
              </a:ext>
            </a:extLst>
          </p:cNvPr>
          <p:cNvSpPr/>
          <p:nvPr/>
        </p:nvSpPr>
        <p:spPr>
          <a:xfrm>
            <a:off x="8955190" y="22465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sp>
        <p:nvSpPr>
          <p:cNvPr id="202" name="Rectangle 19">
            <a:extLst>
              <a:ext uri="{FF2B5EF4-FFF2-40B4-BE49-F238E27FC236}">
                <a16:creationId xmlns:a16="http://schemas.microsoft.com/office/drawing/2014/main" id="{D22B0DA1-8D44-0EEC-1492-BEC1DDCCEFCB}"/>
              </a:ext>
            </a:extLst>
          </p:cNvPr>
          <p:cNvSpPr/>
          <p:nvPr/>
        </p:nvSpPr>
        <p:spPr>
          <a:xfrm>
            <a:off x="8984445" y="3663336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203" name="Graphic 20">
            <a:extLst>
              <a:ext uri="{FF2B5EF4-FFF2-40B4-BE49-F238E27FC236}">
                <a16:creationId xmlns:a16="http://schemas.microsoft.com/office/drawing/2014/main" id="{B666D624-F603-0A87-2B7A-59266EED76F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84445" y="3663336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Picture 11">
            <a:extLst>
              <a:ext uri="{FF2B5EF4-FFF2-40B4-BE49-F238E27FC236}">
                <a16:creationId xmlns:a16="http://schemas.microsoft.com/office/drawing/2014/main" id="{DF60DF00-483F-D175-0AEC-70213D7D7AE8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11158882" y="378368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TextBox 44">
            <a:extLst>
              <a:ext uri="{FF2B5EF4-FFF2-40B4-BE49-F238E27FC236}">
                <a16:creationId xmlns:a16="http://schemas.microsoft.com/office/drawing/2014/main" id="{817D3BDE-8535-96D3-9F31-B267B5D32927}"/>
              </a:ext>
            </a:extLst>
          </p:cNvPr>
          <p:cNvSpPr/>
          <p:nvPr/>
        </p:nvSpPr>
        <p:spPr>
          <a:xfrm>
            <a:off x="11084846" y="4352029"/>
            <a:ext cx="741165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AWS NFW</a:t>
            </a:r>
          </a:p>
        </p:txBody>
      </p:sp>
      <p:grpSp>
        <p:nvGrpSpPr>
          <p:cNvPr id="209" name="Group 6">
            <a:extLst>
              <a:ext uri="{FF2B5EF4-FFF2-40B4-BE49-F238E27FC236}">
                <a16:creationId xmlns:a16="http://schemas.microsoft.com/office/drawing/2014/main" id="{C3B7788A-CE1C-F084-A62B-A38F99E86D4C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210" name="Oval 16">
              <a:extLst>
                <a:ext uri="{FF2B5EF4-FFF2-40B4-BE49-F238E27FC236}">
                  <a16:creationId xmlns:a16="http://schemas.microsoft.com/office/drawing/2014/main" id="{7D57EEF5-8358-DFBE-BBBE-0C3EE5D7EB2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11" name="Graphic 17">
              <a:extLst>
                <a:ext uri="{FF2B5EF4-FFF2-40B4-BE49-F238E27FC236}">
                  <a16:creationId xmlns:a16="http://schemas.microsoft.com/office/drawing/2014/main" id="{5DA4866B-AA43-048A-5255-D7057F77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TextBox 25">
              <a:extLst>
                <a:ext uri="{FF2B5EF4-FFF2-40B4-BE49-F238E27FC236}">
                  <a16:creationId xmlns:a16="http://schemas.microsoft.com/office/drawing/2014/main" id="{E753BE2B-E5FE-D685-6AD7-5CC297F1913C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213" name="Picture 14">
            <a:extLst>
              <a:ext uri="{FF2B5EF4-FFF2-40B4-BE49-F238E27FC236}">
                <a16:creationId xmlns:a16="http://schemas.microsoft.com/office/drawing/2014/main" id="{022D93CD-BDA5-2595-5C04-8C1FA7E4A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9680192" y="258374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Picture 3">
            <a:extLst>
              <a:ext uri="{FF2B5EF4-FFF2-40B4-BE49-F238E27FC236}">
                <a16:creationId xmlns:a16="http://schemas.microsoft.com/office/drawing/2014/main" id="{8B7FA33F-5508-A8A1-2AAA-75345EB104F8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10334650" y="539405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TextBox 40">
            <a:extLst>
              <a:ext uri="{FF2B5EF4-FFF2-40B4-BE49-F238E27FC236}">
                <a16:creationId xmlns:a16="http://schemas.microsoft.com/office/drawing/2014/main" id="{5A64C90A-84CF-78D2-6A03-ABFCB5D84264}"/>
              </a:ext>
            </a:extLst>
          </p:cNvPr>
          <p:cNvSpPr/>
          <p:nvPr/>
        </p:nvSpPr>
        <p:spPr>
          <a:xfrm>
            <a:off x="9939013" y="587012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17" name="Title 4">
            <a:extLst>
              <a:ext uri="{FF2B5EF4-FFF2-40B4-BE49-F238E27FC236}">
                <a16:creationId xmlns:a16="http://schemas.microsoft.com/office/drawing/2014/main" id="{5CC3FF43-AF90-C0D8-644F-9634796DB6CF}"/>
              </a:ext>
            </a:extLst>
          </p:cNvPr>
          <p:cNvSpPr txBox="1">
            <a:spLocks/>
          </p:cNvSpPr>
          <p:nvPr/>
        </p:nvSpPr>
        <p:spPr>
          <a:xfrm>
            <a:off x="2816338" y="182729"/>
            <a:ext cx="9394862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r"/>
            <a:r>
              <a:rPr lang="en-US" sz="3200" dirty="0">
                <a:solidFill>
                  <a:schemeClr val="accent6"/>
                </a:solidFill>
              </a:rPr>
              <a:t>Refactoring to Forward Proxy v2 (2023)</a:t>
            </a:r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D3725056-CE39-012A-A675-5EBDE0AB663F}"/>
              </a:ext>
            </a:extLst>
          </p:cNvPr>
          <p:cNvPicPr>
            <a:picLocks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9519363" y="3976812"/>
            <a:ext cx="294506" cy="2839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C50D99-5B13-0B85-EB73-055EF7A98D7B}"/>
              </a:ext>
            </a:extLst>
          </p:cNvPr>
          <p:cNvGrpSpPr>
            <a:grpSpLocks noChangeAspect="1"/>
          </p:cNvGrpSpPr>
          <p:nvPr/>
        </p:nvGrpSpPr>
        <p:grpSpPr>
          <a:xfrm>
            <a:off x="9465887" y="4200312"/>
            <a:ext cx="641803" cy="646331"/>
            <a:chOff x="7487162" y="1701214"/>
            <a:chExt cx="1931563" cy="2012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373F3F-9ADD-2E1F-1585-90FB85F8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44692" y="2288221"/>
              <a:ext cx="882045" cy="83844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476BA8A-B2C8-F8E7-9388-5A6250B8F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487162" y="1701214"/>
              <a:ext cx="1931563" cy="2012457"/>
            </a:xfrm>
            <a:prstGeom prst="rect">
              <a:avLst/>
            </a:prstGeom>
          </p:spPr>
        </p:pic>
      </p:grpSp>
      <p:sp>
        <p:nvSpPr>
          <p:cNvPr id="9" name="Graphic 4">
            <a:extLst>
              <a:ext uri="{FF2B5EF4-FFF2-40B4-BE49-F238E27FC236}">
                <a16:creationId xmlns:a16="http://schemas.microsoft.com/office/drawing/2014/main" id="{5FB90C92-FD33-C805-355A-F8AF1A233B70}"/>
              </a:ext>
            </a:extLst>
          </p:cNvPr>
          <p:cNvSpPr/>
          <p:nvPr/>
        </p:nvSpPr>
        <p:spPr>
          <a:xfrm>
            <a:off x="9484392" y="3931694"/>
            <a:ext cx="599298" cy="400905"/>
          </a:xfrm>
          <a:custGeom>
            <a:avLst/>
            <a:gdLst>
              <a:gd name="connsiteX0" fmla="*/ 500529 w 599298"/>
              <a:gd name="connsiteY0" fmla="*/ 337049 h 400905"/>
              <a:gd name="connsiteX1" fmla="*/ 527787 w 599298"/>
              <a:gd name="connsiteY1" fmla="*/ 337049 h 400905"/>
              <a:gd name="connsiteX2" fmla="*/ 527787 w 599298"/>
              <a:gd name="connsiteY2" fmla="*/ 63871 h 400905"/>
              <a:gd name="connsiteX3" fmla="*/ 500529 w 599298"/>
              <a:gd name="connsiteY3" fmla="*/ 63871 h 400905"/>
              <a:gd name="connsiteX4" fmla="*/ 500529 w 599298"/>
              <a:gd name="connsiteY4" fmla="*/ 337049 h 400905"/>
              <a:gd name="connsiteX5" fmla="*/ 429031 w 599298"/>
              <a:gd name="connsiteY5" fmla="*/ 337049 h 400905"/>
              <a:gd name="connsiteX6" fmla="*/ 456289 w 599298"/>
              <a:gd name="connsiteY6" fmla="*/ 337049 h 400905"/>
              <a:gd name="connsiteX7" fmla="*/ 456289 w 599298"/>
              <a:gd name="connsiteY7" fmla="*/ 63871 h 400905"/>
              <a:gd name="connsiteX8" fmla="*/ 429031 w 599298"/>
              <a:gd name="connsiteY8" fmla="*/ 63871 h 400905"/>
              <a:gd name="connsiteX9" fmla="*/ 429031 w 599298"/>
              <a:gd name="connsiteY9" fmla="*/ 337049 h 400905"/>
              <a:gd name="connsiteX10" fmla="*/ 357519 w 599298"/>
              <a:gd name="connsiteY10" fmla="*/ 337049 h 400905"/>
              <a:gd name="connsiteX11" fmla="*/ 384777 w 599298"/>
              <a:gd name="connsiteY11" fmla="*/ 337049 h 400905"/>
              <a:gd name="connsiteX12" fmla="*/ 384777 w 599298"/>
              <a:gd name="connsiteY12" fmla="*/ 63871 h 400905"/>
              <a:gd name="connsiteX13" fmla="*/ 357519 w 599298"/>
              <a:gd name="connsiteY13" fmla="*/ 63871 h 400905"/>
              <a:gd name="connsiteX14" fmla="*/ 357519 w 599298"/>
              <a:gd name="connsiteY14" fmla="*/ 337049 h 400905"/>
              <a:gd name="connsiteX15" fmla="*/ 286020 w 599298"/>
              <a:gd name="connsiteY15" fmla="*/ 337049 h 400905"/>
              <a:gd name="connsiteX16" fmla="*/ 313279 w 599298"/>
              <a:gd name="connsiteY16" fmla="*/ 337049 h 400905"/>
              <a:gd name="connsiteX17" fmla="*/ 313279 w 599298"/>
              <a:gd name="connsiteY17" fmla="*/ 63871 h 400905"/>
              <a:gd name="connsiteX18" fmla="*/ 286020 w 599298"/>
              <a:gd name="connsiteY18" fmla="*/ 63871 h 400905"/>
              <a:gd name="connsiteX19" fmla="*/ 286020 w 599298"/>
              <a:gd name="connsiteY19" fmla="*/ 337049 h 400905"/>
              <a:gd name="connsiteX20" fmla="*/ 214508 w 599298"/>
              <a:gd name="connsiteY20" fmla="*/ 337049 h 400905"/>
              <a:gd name="connsiteX21" fmla="*/ 241767 w 599298"/>
              <a:gd name="connsiteY21" fmla="*/ 337049 h 400905"/>
              <a:gd name="connsiteX22" fmla="*/ 241767 w 599298"/>
              <a:gd name="connsiteY22" fmla="*/ 63871 h 400905"/>
              <a:gd name="connsiteX23" fmla="*/ 214508 w 599298"/>
              <a:gd name="connsiteY23" fmla="*/ 63871 h 400905"/>
              <a:gd name="connsiteX24" fmla="*/ 214508 w 599298"/>
              <a:gd name="connsiteY24" fmla="*/ 337049 h 400905"/>
              <a:gd name="connsiteX25" fmla="*/ 143010 w 599298"/>
              <a:gd name="connsiteY25" fmla="*/ 337049 h 400905"/>
              <a:gd name="connsiteX26" fmla="*/ 170268 w 599298"/>
              <a:gd name="connsiteY26" fmla="*/ 337049 h 400905"/>
              <a:gd name="connsiteX27" fmla="*/ 170268 w 599298"/>
              <a:gd name="connsiteY27" fmla="*/ 63871 h 400905"/>
              <a:gd name="connsiteX28" fmla="*/ 143010 w 599298"/>
              <a:gd name="connsiteY28" fmla="*/ 63871 h 400905"/>
              <a:gd name="connsiteX29" fmla="*/ 143010 w 599298"/>
              <a:gd name="connsiteY29" fmla="*/ 337049 h 400905"/>
              <a:gd name="connsiteX30" fmla="*/ 71498 w 599298"/>
              <a:gd name="connsiteY30" fmla="*/ 337049 h 400905"/>
              <a:gd name="connsiteX31" fmla="*/ 98756 w 599298"/>
              <a:gd name="connsiteY31" fmla="*/ 337049 h 400905"/>
              <a:gd name="connsiteX32" fmla="*/ 98756 w 599298"/>
              <a:gd name="connsiteY32" fmla="*/ 63871 h 400905"/>
              <a:gd name="connsiteX33" fmla="*/ 71498 w 599298"/>
              <a:gd name="connsiteY33" fmla="*/ 63871 h 400905"/>
              <a:gd name="connsiteX34" fmla="*/ 71498 w 599298"/>
              <a:gd name="connsiteY34" fmla="*/ 337049 h 400905"/>
              <a:gd name="connsiteX35" fmla="*/ 27245 w 599298"/>
              <a:gd name="connsiteY35" fmla="*/ 372506 h 400905"/>
              <a:gd name="connsiteX36" fmla="*/ 572041 w 599298"/>
              <a:gd name="connsiteY36" fmla="*/ 372506 h 400905"/>
              <a:gd name="connsiteX37" fmla="*/ 572041 w 599298"/>
              <a:gd name="connsiteY37" fmla="*/ 28414 h 400905"/>
              <a:gd name="connsiteX38" fmla="*/ 27245 w 599298"/>
              <a:gd name="connsiteY38" fmla="*/ 28414 h 400905"/>
              <a:gd name="connsiteX39" fmla="*/ 27245 w 599298"/>
              <a:gd name="connsiteY39" fmla="*/ 372506 h 400905"/>
              <a:gd name="connsiteX40" fmla="*/ 585670 w 599298"/>
              <a:gd name="connsiteY40" fmla="*/ 0 h 400905"/>
              <a:gd name="connsiteX41" fmla="*/ 13629 w 599298"/>
              <a:gd name="connsiteY41" fmla="*/ 0 h 400905"/>
              <a:gd name="connsiteX42" fmla="*/ 0 w 599298"/>
              <a:gd name="connsiteY42" fmla="*/ 14200 h 400905"/>
              <a:gd name="connsiteX43" fmla="*/ 0 w 599298"/>
              <a:gd name="connsiteY43" fmla="*/ 386706 h 400905"/>
              <a:gd name="connsiteX44" fmla="*/ 13629 w 599298"/>
              <a:gd name="connsiteY44" fmla="*/ 400906 h 400905"/>
              <a:gd name="connsiteX45" fmla="*/ 585670 w 599298"/>
              <a:gd name="connsiteY45" fmla="*/ 400906 h 400905"/>
              <a:gd name="connsiteX46" fmla="*/ 599299 w 599298"/>
              <a:gd name="connsiteY46" fmla="*/ 386706 h 400905"/>
              <a:gd name="connsiteX47" fmla="*/ 599299 w 599298"/>
              <a:gd name="connsiteY47" fmla="*/ 14200 h 400905"/>
              <a:gd name="connsiteX48" fmla="*/ 585670 w 599298"/>
              <a:gd name="connsiteY48" fmla="*/ 0 h 400905"/>
              <a:gd name="connsiteX49" fmla="*/ 585670 w 599298"/>
              <a:gd name="connsiteY49" fmla="*/ 0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9298" h="400905">
                <a:moveTo>
                  <a:pt x="500529" y="337049"/>
                </a:moveTo>
                <a:lnTo>
                  <a:pt x="527787" y="337049"/>
                </a:lnTo>
                <a:lnTo>
                  <a:pt x="527787" y="63871"/>
                </a:lnTo>
                <a:lnTo>
                  <a:pt x="500529" y="63871"/>
                </a:lnTo>
                <a:lnTo>
                  <a:pt x="500529" y="337049"/>
                </a:lnTo>
                <a:close/>
                <a:moveTo>
                  <a:pt x="429031" y="337049"/>
                </a:moveTo>
                <a:lnTo>
                  <a:pt x="456289" y="337049"/>
                </a:lnTo>
                <a:lnTo>
                  <a:pt x="456289" y="63871"/>
                </a:lnTo>
                <a:lnTo>
                  <a:pt x="429031" y="63871"/>
                </a:lnTo>
                <a:lnTo>
                  <a:pt x="429031" y="337049"/>
                </a:lnTo>
                <a:close/>
                <a:moveTo>
                  <a:pt x="357519" y="337049"/>
                </a:moveTo>
                <a:lnTo>
                  <a:pt x="384777" y="337049"/>
                </a:lnTo>
                <a:lnTo>
                  <a:pt x="384777" y="63871"/>
                </a:lnTo>
                <a:lnTo>
                  <a:pt x="357519" y="63871"/>
                </a:lnTo>
                <a:lnTo>
                  <a:pt x="357519" y="337049"/>
                </a:lnTo>
                <a:close/>
                <a:moveTo>
                  <a:pt x="286020" y="337049"/>
                </a:moveTo>
                <a:lnTo>
                  <a:pt x="313279" y="337049"/>
                </a:lnTo>
                <a:lnTo>
                  <a:pt x="313279" y="63871"/>
                </a:lnTo>
                <a:lnTo>
                  <a:pt x="286020" y="63871"/>
                </a:lnTo>
                <a:lnTo>
                  <a:pt x="286020" y="337049"/>
                </a:lnTo>
                <a:close/>
                <a:moveTo>
                  <a:pt x="214508" y="337049"/>
                </a:moveTo>
                <a:lnTo>
                  <a:pt x="241767" y="337049"/>
                </a:lnTo>
                <a:lnTo>
                  <a:pt x="241767" y="63871"/>
                </a:lnTo>
                <a:lnTo>
                  <a:pt x="214508" y="63871"/>
                </a:lnTo>
                <a:lnTo>
                  <a:pt x="214508" y="337049"/>
                </a:lnTo>
                <a:close/>
                <a:moveTo>
                  <a:pt x="143010" y="337049"/>
                </a:moveTo>
                <a:lnTo>
                  <a:pt x="170268" y="337049"/>
                </a:lnTo>
                <a:lnTo>
                  <a:pt x="170268" y="63871"/>
                </a:lnTo>
                <a:lnTo>
                  <a:pt x="143010" y="63871"/>
                </a:lnTo>
                <a:lnTo>
                  <a:pt x="143010" y="337049"/>
                </a:lnTo>
                <a:close/>
                <a:moveTo>
                  <a:pt x="71498" y="337049"/>
                </a:moveTo>
                <a:lnTo>
                  <a:pt x="98756" y="337049"/>
                </a:lnTo>
                <a:lnTo>
                  <a:pt x="98756" y="63871"/>
                </a:lnTo>
                <a:lnTo>
                  <a:pt x="71498" y="63871"/>
                </a:lnTo>
                <a:lnTo>
                  <a:pt x="71498" y="337049"/>
                </a:lnTo>
                <a:close/>
                <a:moveTo>
                  <a:pt x="27245" y="372506"/>
                </a:moveTo>
                <a:lnTo>
                  <a:pt x="572041" y="372506"/>
                </a:lnTo>
                <a:lnTo>
                  <a:pt x="572041" y="28414"/>
                </a:lnTo>
                <a:lnTo>
                  <a:pt x="27245" y="28414"/>
                </a:lnTo>
                <a:lnTo>
                  <a:pt x="27245" y="372506"/>
                </a:lnTo>
                <a:close/>
                <a:moveTo>
                  <a:pt x="585670" y="0"/>
                </a:moveTo>
                <a:lnTo>
                  <a:pt x="13629" y="0"/>
                </a:lnTo>
                <a:cubicBezTo>
                  <a:pt x="6092" y="0"/>
                  <a:pt x="0" y="6362"/>
                  <a:pt x="0" y="14200"/>
                </a:cubicBezTo>
                <a:lnTo>
                  <a:pt x="0" y="386706"/>
                </a:lnTo>
                <a:cubicBezTo>
                  <a:pt x="0" y="394544"/>
                  <a:pt x="6092" y="400906"/>
                  <a:pt x="13629" y="400906"/>
                </a:cubicBezTo>
                <a:lnTo>
                  <a:pt x="585670" y="400906"/>
                </a:lnTo>
                <a:cubicBezTo>
                  <a:pt x="593207" y="400906"/>
                  <a:pt x="599299" y="394544"/>
                  <a:pt x="599299" y="386706"/>
                </a:cubicBezTo>
                <a:lnTo>
                  <a:pt x="599299" y="14200"/>
                </a:lnTo>
                <a:cubicBezTo>
                  <a:pt x="599299" y="6362"/>
                  <a:pt x="593207" y="0"/>
                  <a:pt x="585670" y="0"/>
                </a:cubicBezTo>
                <a:lnTo>
                  <a:pt x="585670" y="0"/>
                </a:lnTo>
                <a:close/>
              </a:path>
            </a:pathLst>
          </a:custGeom>
          <a:solidFill>
            <a:srgbClr val="ED7100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en-SK"/>
          </a:p>
        </p:txBody>
      </p:sp>
      <p:sp>
        <p:nvSpPr>
          <p:cNvPr id="207" name="TextBox 43">
            <a:extLst>
              <a:ext uri="{FF2B5EF4-FFF2-40B4-BE49-F238E27FC236}">
                <a16:creationId xmlns:a16="http://schemas.microsoft.com/office/drawing/2014/main" id="{6F9E0647-3485-6689-7D21-4720E0FBDDC1}"/>
              </a:ext>
            </a:extLst>
          </p:cNvPr>
          <p:cNvSpPr/>
          <p:nvPr/>
        </p:nvSpPr>
        <p:spPr>
          <a:xfrm>
            <a:off x="8941444" y="4751267"/>
            <a:ext cx="164605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Forward proxy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container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 descr="(none)">
            <a:extLst>
              <a:ext uri="{FF2B5EF4-FFF2-40B4-BE49-F238E27FC236}">
                <a16:creationId xmlns:a16="http://schemas.microsoft.com/office/drawing/2014/main" id="{DF4D22B5-9368-7986-898B-8F0AC5D36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317" y="4029700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4">
            <a:extLst>
              <a:ext uri="{FF2B5EF4-FFF2-40B4-BE49-F238E27FC236}">
                <a16:creationId xmlns:a16="http://schemas.microsoft.com/office/drawing/2014/main" id="{50C0E78B-A5ED-52E6-4E9C-BAEF7BD4A787}"/>
              </a:ext>
            </a:extLst>
          </p:cNvPr>
          <p:cNvSpPr/>
          <p:nvPr/>
        </p:nvSpPr>
        <p:spPr>
          <a:xfrm>
            <a:off x="10150691" y="4588923"/>
            <a:ext cx="129541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AWS NFW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endpoint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" name="Straight Connector 18">
            <a:extLst>
              <a:ext uri="{FF2B5EF4-FFF2-40B4-BE49-F238E27FC236}">
                <a16:creationId xmlns:a16="http://schemas.microsoft.com/office/drawing/2014/main" id="{063CCE12-379B-F2C4-3240-4D8C89DBDFDF}"/>
              </a:ext>
            </a:extLst>
          </p:cNvPr>
          <p:cNvSpPr/>
          <p:nvPr/>
        </p:nvSpPr>
        <p:spPr>
          <a:xfrm flipV="1">
            <a:off x="10882346" y="4083393"/>
            <a:ext cx="269740" cy="222676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206" name="Picture 12">
            <a:extLst>
              <a:ext uri="{FF2B5EF4-FFF2-40B4-BE49-F238E27FC236}">
                <a16:creationId xmlns:a16="http://schemas.microsoft.com/office/drawing/2014/main" id="{A05E365A-2B0F-0923-DD9F-225EBB210D36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/>
            <a:alphaModFix/>
          </a:blip>
          <a:srcRect/>
          <a:stretch>
            <a:fillRect/>
          </a:stretch>
        </p:blipFill>
        <p:spPr>
          <a:xfrm>
            <a:off x="9233131" y="4060692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47">
            <a:extLst>
              <a:ext uri="{FF2B5EF4-FFF2-40B4-BE49-F238E27FC236}">
                <a16:creationId xmlns:a16="http://schemas.microsoft.com/office/drawing/2014/main" id="{3D954AB9-4942-B03C-204F-773AD8DB8296}"/>
              </a:ext>
            </a:extLst>
          </p:cNvPr>
          <p:cNvSpPr/>
          <p:nvPr/>
        </p:nvSpPr>
        <p:spPr>
          <a:xfrm>
            <a:off x="9512792" y="3187466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NAT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65485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  <p:bldP spid="192" grpId="0" animBg="1"/>
      <p:bldP spid="193" grpId="0" animBg="1"/>
      <p:bldP spid="1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43B5F0A3-306A-59AB-8509-D74C671A38E8}"/>
              </a:ext>
            </a:extLst>
          </p:cNvPr>
          <p:cNvSpPr/>
          <p:nvPr/>
        </p:nvSpPr>
        <p:spPr>
          <a:xfrm>
            <a:off x="710812" y="2975716"/>
            <a:ext cx="2634788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AA318FDC-5AEB-A7AE-5A4A-35351FBD9F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0812" y="2975716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A84B6900-B9B7-659B-6337-635F56E6D68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78660" y="3439561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44">
            <a:extLst>
              <a:ext uri="{FF2B5EF4-FFF2-40B4-BE49-F238E27FC236}">
                <a16:creationId xmlns:a16="http://schemas.microsoft.com/office/drawing/2014/main" id="{7AD69D9C-494B-239A-D472-71AEC28CA0DB}"/>
              </a:ext>
            </a:extLst>
          </p:cNvPr>
          <p:cNvSpPr/>
          <p:nvPr/>
        </p:nvSpPr>
        <p:spPr>
          <a:xfrm>
            <a:off x="876485" y="4696111"/>
            <a:ext cx="2065078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AWS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Firewall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endpoint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 descr="(none)">
            <a:extLst>
              <a:ext uri="{FF2B5EF4-FFF2-40B4-BE49-F238E27FC236}">
                <a16:creationId xmlns:a16="http://schemas.microsoft.com/office/drawing/2014/main" id="{C37F9529-A43D-B9CF-1894-4AD04142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45" y="3439561"/>
            <a:ext cx="1256550" cy="12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9">
            <a:extLst>
              <a:ext uri="{FF2B5EF4-FFF2-40B4-BE49-F238E27FC236}">
                <a16:creationId xmlns:a16="http://schemas.microsoft.com/office/drawing/2014/main" id="{D7620665-013E-F1F3-3D65-A9234BD39194}"/>
              </a:ext>
            </a:extLst>
          </p:cNvPr>
          <p:cNvSpPr/>
          <p:nvPr/>
        </p:nvSpPr>
        <p:spPr>
          <a:xfrm>
            <a:off x="514616" y="2223644"/>
            <a:ext cx="5042551" cy="34199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VPC</a:t>
            </a:r>
          </a:p>
        </p:txBody>
      </p:sp>
      <p:sp>
        <p:nvSpPr>
          <p:cNvPr id="8" name="Straight Connector 18">
            <a:extLst>
              <a:ext uri="{FF2B5EF4-FFF2-40B4-BE49-F238E27FC236}">
                <a16:creationId xmlns:a16="http://schemas.microsoft.com/office/drawing/2014/main" id="{43B773DE-1AD4-6944-73D8-25CBAFAB6CBD}"/>
              </a:ext>
            </a:extLst>
          </p:cNvPr>
          <p:cNvSpPr/>
          <p:nvPr/>
        </p:nvSpPr>
        <p:spPr>
          <a:xfrm flipH="1" flipV="1">
            <a:off x="2805982" y="4069942"/>
            <a:ext cx="1079236" cy="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9" name="Graphic 30">
            <a:extLst>
              <a:ext uri="{FF2B5EF4-FFF2-40B4-BE49-F238E27FC236}">
                <a16:creationId xmlns:a16="http://schemas.microsoft.com/office/drawing/2014/main" id="{833A0E38-B50A-77F7-1964-9971238C925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4616" y="2223644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44">
            <a:extLst>
              <a:ext uri="{FF2B5EF4-FFF2-40B4-BE49-F238E27FC236}">
                <a16:creationId xmlns:a16="http://schemas.microsoft.com/office/drawing/2014/main" id="{F40A64AE-6176-A401-B7FF-93F98F895877}"/>
              </a:ext>
            </a:extLst>
          </p:cNvPr>
          <p:cNvSpPr/>
          <p:nvPr/>
        </p:nvSpPr>
        <p:spPr>
          <a:xfrm>
            <a:off x="3845331" y="4773712"/>
            <a:ext cx="153108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AWS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Firewall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2D87C505-CA60-74A3-5706-A9B78026D3D0}"/>
              </a:ext>
            </a:extLst>
          </p:cNvPr>
          <p:cNvSpPr txBox="1">
            <a:spLocks/>
          </p:cNvSpPr>
          <p:nvPr/>
        </p:nvSpPr>
        <p:spPr>
          <a:xfrm>
            <a:off x="2351231" y="472087"/>
            <a:ext cx="7489538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sz="2800" dirty="0">
                <a:solidFill>
                  <a:schemeClr val="accent6"/>
                </a:solidFill>
              </a:rPr>
              <a:t>AWS Network Firewall – Transparent Proxy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B1E3712D-D047-6E8D-AF59-4D301581FEC6}"/>
              </a:ext>
            </a:extLst>
          </p:cNvPr>
          <p:cNvSpPr/>
          <p:nvPr/>
        </p:nvSpPr>
        <p:spPr>
          <a:xfrm>
            <a:off x="6355902" y="2402000"/>
            <a:ext cx="336671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Stateful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7F68206-0B87-D134-2AC9-2C07F13DB69E}"/>
              </a:ext>
            </a:extLst>
          </p:cNvPr>
          <p:cNvSpPr/>
          <p:nvPr/>
        </p:nvSpPr>
        <p:spPr>
          <a:xfrm>
            <a:off x="6355901" y="3034573"/>
            <a:ext cx="318200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Stateless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65ACF89B-EA7E-F278-4350-8CFB621FFD1F}"/>
              </a:ext>
            </a:extLst>
          </p:cNvPr>
          <p:cNvSpPr/>
          <p:nvPr/>
        </p:nvSpPr>
        <p:spPr>
          <a:xfrm>
            <a:off x="6355901" y="3748460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Suricata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compatible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AE125F55-4BDC-927D-2C81-D0BC51F3CF05}"/>
              </a:ext>
            </a:extLst>
          </p:cNvPr>
          <p:cNvSpPr/>
          <p:nvPr/>
        </p:nvSpPr>
        <p:spPr>
          <a:xfrm>
            <a:off x="6355900" y="4468041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Domain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name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926608AA-95B0-C213-1680-236C6ABB8D7F}"/>
              </a:ext>
            </a:extLst>
          </p:cNvPr>
          <p:cNvSpPr/>
          <p:nvPr/>
        </p:nvSpPr>
        <p:spPr>
          <a:xfrm>
            <a:off x="6355900" y="3748460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Suricata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compatible</a:t>
            </a:r>
            <a:r>
              <a:rPr lang="sk-SK" sz="2400" b="1" i="0" u="none" strike="noStrike" kern="1200" spc="0" dirty="0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979796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4" grpId="0"/>
      <p:bldP spid="11" grpId="0"/>
      <p:bldP spid="12" grpId="0"/>
      <p:bldP spid="12" grpId="1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D9CB37-0366-2C28-D8F1-94FD78D0C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91" y="3448927"/>
            <a:ext cx="569955" cy="541785"/>
          </a:xfrm>
          <a:prstGeom prst="rect">
            <a:avLst/>
          </a:prstGeom>
        </p:spPr>
      </p:pic>
      <p:sp>
        <p:nvSpPr>
          <p:cNvPr id="35" name="TextBox 11">
            <a:extLst>
              <a:ext uri="{FF2B5EF4-FFF2-40B4-BE49-F238E27FC236}">
                <a16:creationId xmlns:a16="http://schemas.microsoft.com/office/drawing/2014/main" id="{3D0E1C6F-ED27-1C19-11DE-35D59C5749AE}"/>
              </a:ext>
            </a:extLst>
          </p:cNvPr>
          <p:cNvSpPr/>
          <p:nvPr/>
        </p:nvSpPr>
        <p:spPr>
          <a:xfrm>
            <a:off x="1530284" y="3519898"/>
            <a:ext cx="788759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BA515A2-825B-6C54-E7EC-61288643D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41" y="3423444"/>
            <a:ext cx="622150" cy="604137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B0C39990-E912-51A1-C59F-1AF8B26E1E8B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43B5F0A3-306A-59AB-8509-D74C671A38E8}"/>
              </a:ext>
            </a:extLst>
          </p:cNvPr>
          <p:cNvSpPr/>
          <p:nvPr/>
        </p:nvSpPr>
        <p:spPr>
          <a:xfrm>
            <a:off x="5035965" y="1694783"/>
            <a:ext cx="3878218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AA318FDC-5AEB-A7AE-5A4A-35351FBD9FE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35965" y="169478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43">
            <a:extLst>
              <a:ext uri="{FF2B5EF4-FFF2-40B4-BE49-F238E27FC236}">
                <a16:creationId xmlns:a16="http://schemas.microsoft.com/office/drawing/2014/main" id="{904FDB93-5067-8851-B630-419D55D2B9D2}"/>
              </a:ext>
            </a:extLst>
          </p:cNvPr>
          <p:cNvSpPr/>
          <p:nvPr/>
        </p:nvSpPr>
        <p:spPr>
          <a:xfrm>
            <a:off x="5211315" y="3588999"/>
            <a:ext cx="1480679" cy="335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Squid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in ECS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container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22" name="Picture 33">
            <a:extLst>
              <a:ext uri="{FF2B5EF4-FFF2-40B4-BE49-F238E27FC236}">
                <a16:creationId xmlns:a16="http://schemas.microsoft.com/office/drawing/2014/main" id="{086F370C-3F5E-E13C-F02C-C31E5EB4AAF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214775" y="3415597"/>
            <a:ext cx="631017" cy="608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4CEC1F2-6C1F-BAA4-E58E-C8853C0CE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232" y="1647961"/>
            <a:ext cx="1248129" cy="1300401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11F0D67-D037-76B2-E482-80810484B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19043" y="1647961"/>
            <a:ext cx="1248128" cy="1300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8FC2E64-B5A8-6842-F233-934E23357169}"/>
              </a:ext>
            </a:extLst>
          </p:cNvPr>
          <p:cNvGrpSpPr>
            <a:grpSpLocks noChangeAspect="1"/>
          </p:cNvGrpSpPr>
          <p:nvPr/>
        </p:nvGrpSpPr>
        <p:grpSpPr>
          <a:xfrm>
            <a:off x="812699" y="1655808"/>
            <a:ext cx="1248129" cy="1300401"/>
            <a:chOff x="8810781" y="3325407"/>
            <a:chExt cx="1248129" cy="1300401"/>
          </a:xfrm>
        </p:grpSpPr>
        <p:pic>
          <p:nvPicPr>
            <p:cNvPr id="4" name="Picture 33">
              <a:extLst>
                <a:ext uri="{FF2B5EF4-FFF2-40B4-BE49-F238E27FC236}">
                  <a16:creationId xmlns:a16="http://schemas.microsoft.com/office/drawing/2014/main" id="{739D4B4D-C5BA-9A50-FBAE-9755C3BF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9373987" y="3686519"/>
              <a:ext cx="574119" cy="582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9494EA3-2D35-2EDC-3775-F7D14BDB0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3154C-BA64-328B-458C-2097B5F1949E}"/>
              </a:ext>
            </a:extLst>
          </p:cNvPr>
          <p:cNvGrpSpPr>
            <a:grpSpLocks noChangeAspect="1"/>
          </p:cNvGrpSpPr>
          <p:nvPr/>
        </p:nvGrpSpPr>
        <p:grpSpPr>
          <a:xfrm>
            <a:off x="2327563" y="1647961"/>
            <a:ext cx="1248128" cy="1300400"/>
            <a:chOff x="9556094" y="4782019"/>
            <a:chExt cx="1248128" cy="130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3BFE26-AB6E-03C9-E40D-BEB9335CF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8748" y="5169173"/>
              <a:ext cx="569955" cy="54178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BFB223C-92D9-043D-11C6-9D524A81C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sp>
        <p:nvSpPr>
          <p:cNvPr id="15" name="Rectangle 34">
            <a:extLst>
              <a:ext uri="{FF2B5EF4-FFF2-40B4-BE49-F238E27FC236}">
                <a16:creationId xmlns:a16="http://schemas.microsoft.com/office/drawing/2014/main" id="{6DA7EB69-73AF-D132-6FE5-C9F66C757556}"/>
              </a:ext>
            </a:extLst>
          </p:cNvPr>
          <p:cNvSpPr/>
          <p:nvPr/>
        </p:nvSpPr>
        <p:spPr>
          <a:xfrm>
            <a:off x="5035964" y="4420841"/>
            <a:ext cx="3878217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subnet</a:t>
            </a:r>
            <a:endParaRPr lang="sk-SK" sz="1000" b="0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DDD444F0-DC00-3C3D-93CF-88854FFE444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5034525" y="4412561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3DE3CB5-63AF-DFDD-3163-C7E0B529A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404346" y="486325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D103BA07-0293-1573-16D6-588830ABF30A}"/>
              </a:ext>
            </a:extLst>
          </p:cNvPr>
          <p:cNvSpPr/>
          <p:nvPr/>
        </p:nvSpPr>
        <p:spPr>
          <a:xfrm>
            <a:off x="7168261" y="587296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152845-4D88-A50F-484D-219935427E61}"/>
              </a:ext>
            </a:extLst>
          </p:cNvPr>
          <p:cNvSpPr txBox="1">
            <a:spLocks/>
          </p:cNvSpPr>
          <p:nvPr/>
        </p:nvSpPr>
        <p:spPr>
          <a:xfrm>
            <a:off x="2351231" y="472087"/>
            <a:ext cx="7489538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sz="2800" dirty="0">
                <a:solidFill>
                  <a:schemeClr val="accent6"/>
                </a:solidFill>
              </a:rPr>
              <a:t>Squid Proxy in ECS Container – Explicit Proxy</a:t>
            </a: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98C84000-9FCD-0A21-A439-9D23217B72E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5273925" y="2149103"/>
            <a:ext cx="1256550" cy="125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887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93 L 0.00925 -0.2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3567 -0.2074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2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463 L 0.05156 -0.20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2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03607 -0.206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463 L 0.41198 0.0171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28672 0.1208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5" grpId="2"/>
      <p:bldP spid="15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43B5F0A3-306A-59AB-8509-D74C671A38E8}"/>
              </a:ext>
            </a:extLst>
          </p:cNvPr>
          <p:cNvSpPr/>
          <p:nvPr/>
        </p:nvSpPr>
        <p:spPr>
          <a:xfrm>
            <a:off x="404037" y="504362"/>
            <a:ext cx="10744023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AA318FDC-5AEB-A7AE-5A4A-35351FBD9F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4036" y="521175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98C84000-9FCD-0A21-A439-9D23217B72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3940" y="980856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34">
            <a:extLst>
              <a:ext uri="{FF2B5EF4-FFF2-40B4-BE49-F238E27FC236}">
                <a16:creationId xmlns:a16="http://schemas.microsoft.com/office/drawing/2014/main" id="{6DA7EB69-73AF-D132-6FE5-C9F66C757556}"/>
              </a:ext>
            </a:extLst>
          </p:cNvPr>
          <p:cNvSpPr/>
          <p:nvPr/>
        </p:nvSpPr>
        <p:spPr>
          <a:xfrm>
            <a:off x="7269843" y="4167756"/>
            <a:ext cx="3878217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subnet</a:t>
            </a:r>
            <a:endParaRPr lang="sk-SK" sz="1000" b="0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DDD444F0-DC00-3C3D-93CF-88854FFE444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68404" y="4159476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3DE3CB5-63AF-DFDD-3163-C7E0B529ACA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638225" y="4610170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D103BA07-0293-1573-16D6-588830ABF30A}"/>
              </a:ext>
            </a:extLst>
          </p:cNvPr>
          <p:cNvSpPr/>
          <p:nvPr/>
        </p:nvSpPr>
        <p:spPr>
          <a:xfrm>
            <a:off x="9402140" y="5619876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D2F5EE-8294-6A00-A9C3-BBD1CD4A1680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25" y="646455"/>
            <a:ext cx="1248129" cy="1300401"/>
            <a:chOff x="8810781" y="3325407"/>
            <a:chExt cx="1248129" cy="1300401"/>
          </a:xfrm>
        </p:grpSpPr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A46F5F1D-D05F-7C39-B58A-C0A5C98E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25737" y="3671383"/>
              <a:ext cx="631017" cy="608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FF5779B-9D29-DCBB-6E8D-E2E16F7A6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ABD0ED-D0D2-0E3C-ED02-728BE0BB86F1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26" y="1366050"/>
            <a:ext cx="1248128" cy="1300400"/>
            <a:chOff x="9556094" y="4782019"/>
            <a:chExt cx="1248128" cy="1300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3680B5-4424-2E3A-9707-F3484751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3416" y="5161326"/>
              <a:ext cx="569955" cy="54178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63E84F28-5627-D20A-EABA-D7F8A2455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pic>
        <p:nvPicPr>
          <p:cNvPr id="21" name="Picture 12">
            <a:extLst>
              <a:ext uri="{FF2B5EF4-FFF2-40B4-BE49-F238E27FC236}">
                <a16:creationId xmlns:a16="http://schemas.microsoft.com/office/drawing/2014/main" id="{34D5B1F0-9C09-B98A-4CF6-D49405F87BB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10947" y="972603"/>
            <a:ext cx="1256550" cy="125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023B030-FB77-2035-ADB7-36EDC3CBB636}"/>
              </a:ext>
            </a:extLst>
          </p:cNvPr>
          <p:cNvGrpSpPr>
            <a:grpSpLocks noChangeAspect="1"/>
          </p:cNvGrpSpPr>
          <p:nvPr/>
        </p:nvGrpSpPr>
        <p:grpSpPr>
          <a:xfrm>
            <a:off x="4043432" y="638202"/>
            <a:ext cx="1248129" cy="1300401"/>
            <a:chOff x="8810781" y="3325407"/>
            <a:chExt cx="1248129" cy="1300401"/>
          </a:xfrm>
        </p:grpSpPr>
        <p:pic>
          <p:nvPicPr>
            <p:cNvPr id="27" name="Picture 33">
              <a:extLst>
                <a:ext uri="{FF2B5EF4-FFF2-40B4-BE49-F238E27FC236}">
                  <a16:creationId xmlns:a16="http://schemas.microsoft.com/office/drawing/2014/main" id="{14A36797-E595-5C4B-A4A8-429ED720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25737" y="3671383"/>
              <a:ext cx="631017" cy="608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9921AC0-C383-10BB-D7FB-9D244ACA9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FA15FB-E70B-1742-5645-550E1971FE0E}"/>
              </a:ext>
            </a:extLst>
          </p:cNvPr>
          <p:cNvGrpSpPr>
            <a:grpSpLocks noChangeAspect="1"/>
          </p:cNvGrpSpPr>
          <p:nvPr/>
        </p:nvGrpSpPr>
        <p:grpSpPr>
          <a:xfrm>
            <a:off x="4043433" y="1357797"/>
            <a:ext cx="1248128" cy="1300400"/>
            <a:chOff x="9556094" y="4782019"/>
            <a:chExt cx="1248128" cy="13004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8338439-4F54-CC87-8EAB-F8345171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3416" y="5161326"/>
              <a:ext cx="569955" cy="541785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50FC0CE6-CFBA-7BCF-338A-31050E0E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pic>
        <p:nvPicPr>
          <p:cNvPr id="36" name="Picture 12">
            <a:extLst>
              <a:ext uri="{FF2B5EF4-FFF2-40B4-BE49-F238E27FC236}">
                <a16:creationId xmlns:a16="http://schemas.microsoft.com/office/drawing/2014/main" id="{14B5B5D3-B1EB-F7AB-2FCA-EAD43A502A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75270" y="898585"/>
            <a:ext cx="1256550" cy="125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96BB6B5-C636-BD3F-9BA9-3523F362A2B2}"/>
              </a:ext>
            </a:extLst>
          </p:cNvPr>
          <p:cNvGrpSpPr>
            <a:grpSpLocks noChangeAspect="1"/>
          </p:cNvGrpSpPr>
          <p:nvPr/>
        </p:nvGrpSpPr>
        <p:grpSpPr>
          <a:xfrm>
            <a:off x="7107755" y="564184"/>
            <a:ext cx="1248129" cy="1300401"/>
            <a:chOff x="8810781" y="3325407"/>
            <a:chExt cx="1248129" cy="1300401"/>
          </a:xfrm>
        </p:grpSpPr>
        <p:pic>
          <p:nvPicPr>
            <p:cNvPr id="39" name="Picture 33">
              <a:extLst>
                <a:ext uri="{FF2B5EF4-FFF2-40B4-BE49-F238E27FC236}">
                  <a16:creationId xmlns:a16="http://schemas.microsoft.com/office/drawing/2014/main" id="{6D673443-509E-C5F6-C2AE-2E55222C5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25737" y="3671383"/>
              <a:ext cx="631017" cy="608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5E119DE8-ECCF-642C-1C8F-E0D0EC26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D84D61-35F8-E38F-96C1-6A36463AD6CC}"/>
              </a:ext>
            </a:extLst>
          </p:cNvPr>
          <p:cNvGrpSpPr>
            <a:grpSpLocks noChangeAspect="1"/>
          </p:cNvGrpSpPr>
          <p:nvPr/>
        </p:nvGrpSpPr>
        <p:grpSpPr>
          <a:xfrm>
            <a:off x="7107756" y="1283779"/>
            <a:ext cx="1248128" cy="1300400"/>
            <a:chOff x="9556094" y="4782019"/>
            <a:chExt cx="1248128" cy="13004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B09C277-9F18-CB7F-D4E7-FD82B1F7B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3416" y="5161326"/>
              <a:ext cx="569955" cy="541785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4BF81E71-84AB-980C-8601-55242537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CC73618-285A-F701-3BE9-3C5DC56FA263}"/>
              </a:ext>
            </a:extLst>
          </p:cNvPr>
          <p:cNvSpPr/>
          <p:nvPr/>
        </p:nvSpPr>
        <p:spPr>
          <a:xfrm>
            <a:off x="907364" y="819902"/>
            <a:ext cx="2118167" cy="170313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249071-DF50-E566-3464-3B9F1585D679}"/>
              </a:ext>
            </a:extLst>
          </p:cNvPr>
          <p:cNvSpPr txBox="1"/>
          <p:nvPr/>
        </p:nvSpPr>
        <p:spPr>
          <a:xfrm>
            <a:off x="943570" y="2524393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FFFF00"/>
                </a:solidFill>
              </a:rPr>
              <a:t>ECS Task 192.168.2.33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C3057E-DB56-7EC2-4DBF-CFB33D931F92}"/>
              </a:ext>
            </a:extLst>
          </p:cNvPr>
          <p:cNvSpPr/>
          <p:nvPr/>
        </p:nvSpPr>
        <p:spPr>
          <a:xfrm>
            <a:off x="3302006" y="806821"/>
            <a:ext cx="2118167" cy="170313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4AA76A-BCB8-AC76-4C35-7EC9D1B60895}"/>
              </a:ext>
            </a:extLst>
          </p:cNvPr>
          <p:cNvSpPr txBox="1"/>
          <p:nvPr/>
        </p:nvSpPr>
        <p:spPr>
          <a:xfrm>
            <a:off x="3338212" y="2511312"/>
            <a:ext cx="215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FFFF00"/>
                </a:solidFill>
              </a:rPr>
              <a:t>ECS Task 192.168.2.112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EEA1F8-7307-3AFB-910A-D08D38AFF588}"/>
              </a:ext>
            </a:extLst>
          </p:cNvPr>
          <p:cNvSpPr/>
          <p:nvPr/>
        </p:nvSpPr>
        <p:spPr>
          <a:xfrm>
            <a:off x="6307666" y="741056"/>
            <a:ext cx="2118167" cy="170313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DDFA82-A628-71AD-59D8-6B832BFFCB7C}"/>
              </a:ext>
            </a:extLst>
          </p:cNvPr>
          <p:cNvSpPr txBox="1"/>
          <p:nvPr/>
        </p:nvSpPr>
        <p:spPr>
          <a:xfrm>
            <a:off x="6343872" y="2445547"/>
            <a:ext cx="215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FFFF00"/>
                </a:solidFill>
              </a:rPr>
              <a:t>ECS Task 192.168.2.247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E861D3-3C6D-159B-6496-17E369ADAD41}"/>
              </a:ext>
            </a:extLst>
          </p:cNvPr>
          <p:cNvCxnSpPr>
            <a:cxnSpLocks/>
          </p:cNvCxnSpPr>
          <p:nvPr/>
        </p:nvCxnSpPr>
        <p:spPr>
          <a:xfrm flipH="1">
            <a:off x="1901970" y="3390129"/>
            <a:ext cx="75001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635A496-B280-55A4-408E-3B848BE59412}"/>
              </a:ext>
            </a:extLst>
          </p:cNvPr>
          <p:cNvCxnSpPr>
            <a:cxnSpLocks/>
          </p:cNvCxnSpPr>
          <p:nvPr/>
        </p:nvCxnSpPr>
        <p:spPr>
          <a:xfrm>
            <a:off x="9388168" y="5099725"/>
            <a:ext cx="19552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FC56A3F-9EDF-2CF0-FD10-A59B2CF21914}"/>
              </a:ext>
            </a:extLst>
          </p:cNvPr>
          <p:cNvCxnSpPr>
            <a:cxnSpLocks/>
          </p:cNvCxnSpPr>
          <p:nvPr/>
        </p:nvCxnSpPr>
        <p:spPr>
          <a:xfrm>
            <a:off x="9388168" y="3390129"/>
            <a:ext cx="0" cy="1709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76D4B7-5D6D-88C7-6418-5C51C3A454BD}"/>
              </a:ext>
            </a:extLst>
          </p:cNvPr>
          <p:cNvCxnSpPr>
            <a:cxnSpLocks/>
          </p:cNvCxnSpPr>
          <p:nvPr/>
        </p:nvCxnSpPr>
        <p:spPr>
          <a:xfrm>
            <a:off x="4285125" y="2808132"/>
            <a:ext cx="0" cy="581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E2F26F-21FA-3015-F075-C2F32123EFE6}"/>
              </a:ext>
            </a:extLst>
          </p:cNvPr>
          <p:cNvCxnSpPr>
            <a:cxnSpLocks/>
          </p:cNvCxnSpPr>
          <p:nvPr/>
        </p:nvCxnSpPr>
        <p:spPr>
          <a:xfrm>
            <a:off x="1901970" y="2808132"/>
            <a:ext cx="0" cy="581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18F2586-B64A-7D18-950D-0522A56475BA}"/>
              </a:ext>
            </a:extLst>
          </p:cNvPr>
          <p:cNvSpPr txBox="1"/>
          <p:nvPr/>
        </p:nvSpPr>
        <p:spPr>
          <a:xfrm>
            <a:off x="7755667" y="5855826"/>
            <a:ext cx="43925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internal-fwdproxynlb-1234567890-eu-central-1.elb.amazonaws.com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DB31815-7867-D665-2B1E-3157C577FE7B}"/>
              </a:ext>
            </a:extLst>
          </p:cNvPr>
          <p:cNvSpPr txBox="1"/>
          <p:nvPr/>
        </p:nvSpPr>
        <p:spPr>
          <a:xfrm>
            <a:off x="120173" y="3986787"/>
            <a:ext cx="49952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accent6"/>
                </a:solidFill>
                <a:cs typeface="Courier New" panose="02070309020205020404" pitchFamily="49" charset="0"/>
              </a:rPr>
              <a:t>c</a:t>
            </a:r>
            <a:r>
              <a:rPr lang="en-SK" sz="1050" b="1" dirty="0">
                <a:solidFill>
                  <a:schemeClr val="accent6"/>
                </a:solidFill>
                <a:cs typeface="Courier New" panose="02070309020205020404" pitchFamily="49" charset="0"/>
              </a:rPr>
              <a:t>url –x </a:t>
            </a:r>
            <a:r>
              <a:rPr lang="en-GB" sz="1050" b="1" dirty="0">
                <a:solidFill>
                  <a:srgbClr val="FF0000"/>
                </a:solidFill>
                <a:highlight>
                  <a:srgbClr val="FFFF00"/>
                </a:highlight>
                <a:cs typeface="Courier New" panose="02070309020205020404" pitchFamily="49" charset="0"/>
              </a:rPr>
              <a:t>internal-fwdproxynlb-1234567890-eu-central-1.elb.amazonaws.com</a:t>
            </a:r>
          </a:p>
          <a:p>
            <a:r>
              <a:rPr lang="en-SK" sz="1050" b="1" dirty="0">
                <a:solidFill>
                  <a:schemeClr val="accent6"/>
                </a:solidFill>
                <a:cs typeface="Courier New" panose="02070309020205020404" pitchFamily="49" charset="0"/>
              </a:rPr>
              <a:t>–I http://www.amazon.com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48265E0-0534-A00C-8601-0B4AC0EC87ED}"/>
              </a:ext>
            </a:extLst>
          </p:cNvPr>
          <p:cNvCxnSpPr>
            <a:cxnSpLocks/>
          </p:cNvCxnSpPr>
          <p:nvPr/>
        </p:nvCxnSpPr>
        <p:spPr>
          <a:xfrm flipH="1">
            <a:off x="1221376" y="5982784"/>
            <a:ext cx="63490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539BE62-3A6C-515A-7A30-42DEF95F1FEF}"/>
              </a:ext>
            </a:extLst>
          </p:cNvPr>
          <p:cNvCxnSpPr>
            <a:cxnSpLocks/>
          </p:cNvCxnSpPr>
          <p:nvPr/>
        </p:nvCxnSpPr>
        <p:spPr>
          <a:xfrm>
            <a:off x="1221376" y="4610170"/>
            <a:ext cx="0" cy="13600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12">
            <a:extLst>
              <a:ext uri="{FF2B5EF4-FFF2-40B4-BE49-F238E27FC236}">
                <a16:creationId xmlns:a16="http://schemas.microsoft.com/office/drawing/2014/main" id="{7770EBD0-4166-03A9-0568-D93B7A6FD1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23008" y="889954"/>
            <a:ext cx="1256550" cy="125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CD5A78C-4E38-D4DD-02C4-2EA901130B6B}"/>
              </a:ext>
            </a:extLst>
          </p:cNvPr>
          <p:cNvGrpSpPr>
            <a:grpSpLocks noChangeAspect="1"/>
          </p:cNvGrpSpPr>
          <p:nvPr/>
        </p:nvGrpSpPr>
        <p:grpSpPr>
          <a:xfrm>
            <a:off x="9555494" y="1275148"/>
            <a:ext cx="1248128" cy="1300400"/>
            <a:chOff x="9556094" y="4782019"/>
            <a:chExt cx="1248128" cy="130040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DEDD196-F13A-D083-7EE0-0845D9D2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3416" y="5161326"/>
              <a:ext cx="569955" cy="541785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32427E62-510E-567A-E64D-E17BC5E0C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CCAC0F26-4C9D-B6EB-5BCA-D516D2949BA6}"/>
              </a:ext>
            </a:extLst>
          </p:cNvPr>
          <p:cNvSpPr/>
          <p:nvPr/>
        </p:nvSpPr>
        <p:spPr>
          <a:xfrm>
            <a:off x="8755404" y="732425"/>
            <a:ext cx="2118167" cy="170313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A5E8CE6-542D-5480-E038-13CA7B4AFDCB}"/>
              </a:ext>
            </a:extLst>
          </p:cNvPr>
          <p:cNvSpPr txBox="1"/>
          <p:nvPr/>
        </p:nvSpPr>
        <p:spPr>
          <a:xfrm>
            <a:off x="8791610" y="2436916"/>
            <a:ext cx="215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FFFF00"/>
                </a:solidFill>
              </a:rPr>
              <a:t>ECS Task 192.168.2.148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7ED2DC-6361-FEA6-1A1C-86508681A7E3}"/>
              </a:ext>
            </a:extLst>
          </p:cNvPr>
          <p:cNvCxnSpPr>
            <a:cxnSpLocks/>
          </p:cNvCxnSpPr>
          <p:nvPr/>
        </p:nvCxnSpPr>
        <p:spPr>
          <a:xfrm>
            <a:off x="7457172" y="2808132"/>
            <a:ext cx="0" cy="581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B938C2F-2020-07FC-0FDA-10198122370A}"/>
              </a:ext>
            </a:extLst>
          </p:cNvPr>
          <p:cNvCxnSpPr>
            <a:cxnSpLocks/>
          </p:cNvCxnSpPr>
          <p:nvPr/>
        </p:nvCxnSpPr>
        <p:spPr>
          <a:xfrm>
            <a:off x="9388168" y="2808132"/>
            <a:ext cx="0" cy="581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E551891-6360-E781-E509-87C462650BCF}"/>
              </a:ext>
            </a:extLst>
          </p:cNvPr>
          <p:cNvGrpSpPr>
            <a:grpSpLocks noChangeAspect="1"/>
          </p:cNvGrpSpPr>
          <p:nvPr/>
        </p:nvGrpSpPr>
        <p:grpSpPr>
          <a:xfrm>
            <a:off x="9587899" y="564194"/>
            <a:ext cx="1248129" cy="1300401"/>
            <a:chOff x="8810781" y="3325407"/>
            <a:chExt cx="1248129" cy="1300401"/>
          </a:xfrm>
        </p:grpSpPr>
        <p:pic>
          <p:nvPicPr>
            <p:cNvPr id="87" name="Picture 33">
              <a:extLst>
                <a:ext uri="{FF2B5EF4-FFF2-40B4-BE49-F238E27FC236}">
                  <a16:creationId xmlns:a16="http://schemas.microsoft.com/office/drawing/2014/main" id="{747506E9-F339-7FC6-CA35-D6BA576DA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25737" y="3671383"/>
              <a:ext cx="631017" cy="608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AC72DE46-168D-A86C-363D-E1FCA56EE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7189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 animBg="1"/>
      <p:bldP spid="47" grpId="0"/>
      <p:bldP spid="48" grpId="0" animBg="1"/>
      <p:bldP spid="49" grpId="0"/>
      <p:bldP spid="66" grpId="0"/>
      <p:bldP spid="67" grpId="0"/>
      <p:bldP spid="78" grpId="0" animBg="1"/>
      <p:bldP spid="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062F0BB-4B56-4AC7-9635-A2E5D9F365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6"/>
                </a:solidFill>
              </a:rPr>
              <a:t>Building serverless Forward Proxy solution with AWS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4ABDDF-4DC1-4490-AAD9-573C2DB25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52323" y="5045529"/>
            <a:ext cx="3403601" cy="801688"/>
          </a:xfrm>
        </p:spPr>
        <p:txBody>
          <a:bodyPr/>
          <a:lstStyle/>
          <a:p>
            <a:r>
              <a:rPr lang="en-US" dirty="0"/>
              <a:t>Senior DevOps Engineer</a:t>
            </a:r>
          </a:p>
          <a:p>
            <a:r>
              <a:rPr lang="en-US" dirty="0"/>
              <a:t>Deutsche Telekom Systems Solutions, Slovakia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0F781E-CD25-4C69-A32E-E39C0E7C9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60336" y="4702629"/>
            <a:ext cx="3401568" cy="342900"/>
          </a:xfrm>
        </p:spPr>
        <p:txBody>
          <a:bodyPr/>
          <a:lstStyle/>
          <a:p>
            <a:r>
              <a:rPr lang="en-US" dirty="0"/>
              <a:t>Michal </a:t>
            </a:r>
            <a:r>
              <a:rPr lang="en-US" dirty="0" err="1"/>
              <a:t>Salanci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A0B9EA3-5175-43A2-BE46-0197963D88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60336" y="5045529"/>
            <a:ext cx="3401568" cy="801688"/>
          </a:xfrm>
        </p:spPr>
        <p:txBody>
          <a:bodyPr/>
          <a:lstStyle/>
          <a:p>
            <a:r>
              <a:rPr lang="en-US" dirty="0"/>
              <a:t>Senior DevOps Engineer</a:t>
            </a:r>
          </a:p>
          <a:p>
            <a:r>
              <a:rPr lang="en-US" dirty="0"/>
              <a:t>Deutsche Telekom Systems Solutions, Slovakia</a:t>
            </a:r>
          </a:p>
          <a:p>
            <a:endParaRPr lang="en-US" dirty="0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4DB19DE1-E4CB-4E3F-AD55-1F09E628E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592D560-31EA-4043-A499-19F6B5C0D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2323" y="4702629"/>
            <a:ext cx="3397250" cy="337545"/>
          </a:xfrm>
        </p:spPr>
        <p:txBody>
          <a:bodyPr/>
          <a:lstStyle/>
          <a:p>
            <a:r>
              <a:rPr lang="en-US" dirty="0"/>
              <a:t>Lydia </a:t>
            </a:r>
            <a:r>
              <a:rPr lang="en-US" dirty="0" err="1"/>
              <a:t>Delyova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D9BFDF-261A-460A-B791-68C7E152F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COM307</a:t>
            </a:r>
          </a:p>
        </p:txBody>
      </p:sp>
      <p:pic>
        <p:nvPicPr>
          <p:cNvPr id="3" name="Picture 2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3ABE02C9-C4C2-CAA6-6277-6EF66E912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69" y="4627427"/>
            <a:ext cx="900516" cy="1219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112EEBAE-B66C-047E-F0F5-2107B53A1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r="12972"/>
          <a:stretch/>
        </p:blipFill>
        <p:spPr>
          <a:xfrm flipH="1">
            <a:off x="654926" y="4665028"/>
            <a:ext cx="1091046" cy="114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71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43B5F0A3-306A-59AB-8509-D74C671A38E8}"/>
              </a:ext>
            </a:extLst>
          </p:cNvPr>
          <p:cNvSpPr/>
          <p:nvPr/>
        </p:nvSpPr>
        <p:spPr>
          <a:xfrm>
            <a:off x="404037" y="504362"/>
            <a:ext cx="10744023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AA318FDC-5AEB-A7AE-5A4A-35351FBD9F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4036" y="521175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98C84000-9FCD-0A21-A439-9D23217B72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3940" y="980856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34">
            <a:extLst>
              <a:ext uri="{FF2B5EF4-FFF2-40B4-BE49-F238E27FC236}">
                <a16:creationId xmlns:a16="http://schemas.microsoft.com/office/drawing/2014/main" id="{6DA7EB69-73AF-D132-6FE5-C9F66C757556}"/>
              </a:ext>
            </a:extLst>
          </p:cNvPr>
          <p:cNvSpPr/>
          <p:nvPr/>
        </p:nvSpPr>
        <p:spPr>
          <a:xfrm>
            <a:off x="7269843" y="4167756"/>
            <a:ext cx="3878217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Private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subnet</a:t>
            </a:r>
            <a:endParaRPr lang="sk-SK" sz="1000" b="0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DDD444F0-DC00-3C3D-93CF-88854FFE444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68404" y="4159476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3DE3CB5-63AF-DFDD-3163-C7E0B529ACA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638225" y="4610170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D103BA07-0293-1573-16D6-588830ABF30A}"/>
              </a:ext>
            </a:extLst>
          </p:cNvPr>
          <p:cNvSpPr/>
          <p:nvPr/>
        </p:nvSpPr>
        <p:spPr>
          <a:xfrm>
            <a:off x="9402140" y="5619876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D2F5EE-8294-6A00-A9C3-BBD1CD4A1680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25" y="646455"/>
            <a:ext cx="1248129" cy="1300401"/>
            <a:chOff x="8810781" y="3325407"/>
            <a:chExt cx="1248129" cy="1300401"/>
          </a:xfrm>
        </p:grpSpPr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A46F5F1D-D05F-7C39-B58A-C0A5C98E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25737" y="3671383"/>
              <a:ext cx="631017" cy="608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FF5779B-9D29-DCBB-6E8D-E2E16F7A6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ABD0ED-D0D2-0E3C-ED02-728BE0BB86F1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26" y="1366050"/>
            <a:ext cx="1248128" cy="1300400"/>
            <a:chOff x="9556094" y="4782019"/>
            <a:chExt cx="1248128" cy="1300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3680B5-4424-2E3A-9707-F3484751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3416" y="5161326"/>
              <a:ext cx="569955" cy="54178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63E84F28-5627-D20A-EABA-D7F8A2455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pic>
        <p:nvPicPr>
          <p:cNvPr id="21" name="Picture 12">
            <a:extLst>
              <a:ext uri="{FF2B5EF4-FFF2-40B4-BE49-F238E27FC236}">
                <a16:creationId xmlns:a16="http://schemas.microsoft.com/office/drawing/2014/main" id="{34D5B1F0-9C09-B98A-4CF6-D49405F87BB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10947" y="972603"/>
            <a:ext cx="1256550" cy="125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023B030-FB77-2035-ADB7-36EDC3CBB636}"/>
              </a:ext>
            </a:extLst>
          </p:cNvPr>
          <p:cNvGrpSpPr>
            <a:grpSpLocks noChangeAspect="1"/>
          </p:cNvGrpSpPr>
          <p:nvPr/>
        </p:nvGrpSpPr>
        <p:grpSpPr>
          <a:xfrm>
            <a:off x="4043432" y="638202"/>
            <a:ext cx="1248129" cy="1300401"/>
            <a:chOff x="8810781" y="3325407"/>
            <a:chExt cx="1248129" cy="1300401"/>
          </a:xfrm>
        </p:grpSpPr>
        <p:pic>
          <p:nvPicPr>
            <p:cNvPr id="27" name="Picture 33">
              <a:extLst>
                <a:ext uri="{FF2B5EF4-FFF2-40B4-BE49-F238E27FC236}">
                  <a16:creationId xmlns:a16="http://schemas.microsoft.com/office/drawing/2014/main" id="{14A36797-E595-5C4B-A4A8-429ED720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25737" y="3671383"/>
              <a:ext cx="631017" cy="608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9921AC0-C383-10BB-D7FB-9D244ACA9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FA15FB-E70B-1742-5645-550E1971FE0E}"/>
              </a:ext>
            </a:extLst>
          </p:cNvPr>
          <p:cNvGrpSpPr>
            <a:grpSpLocks noChangeAspect="1"/>
          </p:cNvGrpSpPr>
          <p:nvPr/>
        </p:nvGrpSpPr>
        <p:grpSpPr>
          <a:xfrm>
            <a:off x="4043433" y="1357797"/>
            <a:ext cx="1248128" cy="1300400"/>
            <a:chOff x="9556094" y="4782019"/>
            <a:chExt cx="1248128" cy="13004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8338439-4F54-CC87-8EAB-F8345171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3416" y="5161326"/>
              <a:ext cx="569955" cy="541785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50FC0CE6-CFBA-7BCF-338A-31050E0E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pic>
        <p:nvPicPr>
          <p:cNvPr id="36" name="Picture 12">
            <a:extLst>
              <a:ext uri="{FF2B5EF4-FFF2-40B4-BE49-F238E27FC236}">
                <a16:creationId xmlns:a16="http://schemas.microsoft.com/office/drawing/2014/main" id="{14B5B5D3-B1EB-F7AB-2FCA-EAD43A502A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75270" y="898585"/>
            <a:ext cx="1256550" cy="125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96BB6B5-C636-BD3F-9BA9-3523F362A2B2}"/>
              </a:ext>
            </a:extLst>
          </p:cNvPr>
          <p:cNvGrpSpPr>
            <a:grpSpLocks noChangeAspect="1"/>
          </p:cNvGrpSpPr>
          <p:nvPr/>
        </p:nvGrpSpPr>
        <p:grpSpPr>
          <a:xfrm>
            <a:off x="7107755" y="564184"/>
            <a:ext cx="1248129" cy="1300401"/>
            <a:chOff x="8810781" y="3325407"/>
            <a:chExt cx="1248129" cy="1300401"/>
          </a:xfrm>
        </p:grpSpPr>
        <p:pic>
          <p:nvPicPr>
            <p:cNvPr id="39" name="Picture 33">
              <a:extLst>
                <a:ext uri="{FF2B5EF4-FFF2-40B4-BE49-F238E27FC236}">
                  <a16:creationId xmlns:a16="http://schemas.microsoft.com/office/drawing/2014/main" id="{6D673443-509E-C5F6-C2AE-2E55222C5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25737" y="3671383"/>
              <a:ext cx="631017" cy="608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5E119DE8-ECCF-642C-1C8F-E0D0EC26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D84D61-35F8-E38F-96C1-6A36463AD6CC}"/>
              </a:ext>
            </a:extLst>
          </p:cNvPr>
          <p:cNvGrpSpPr>
            <a:grpSpLocks noChangeAspect="1"/>
          </p:cNvGrpSpPr>
          <p:nvPr/>
        </p:nvGrpSpPr>
        <p:grpSpPr>
          <a:xfrm>
            <a:off x="7107756" y="1283779"/>
            <a:ext cx="1248128" cy="1300400"/>
            <a:chOff x="9556094" y="4782019"/>
            <a:chExt cx="1248128" cy="13004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B09C277-9F18-CB7F-D4E7-FD82B1F7B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3416" y="5161326"/>
              <a:ext cx="569955" cy="541785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4BF81E71-84AB-980C-8601-55242537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CC73618-285A-F701-3BE9-3C5DC56FA263}"/>
              </a:ext>
            </a:extLst>
          </p:cNvPr>
          <p:cNvSpPr/>
          <p:nvPr/>
        </p:nvSpPr>
        <p:spPr>
          <a:xfrm>
            <a:off x="907364" y="819902"/>
            <a:ext cx="2118167" cy="170313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249071-DF50-E566-3464-3B9F1585D679}"/>
              </a:ext>
            </a:extLst>
          </p:cNvPr>
          <p:cNvSpPr txBox="1"/>
          <p:nvPr/>
        </p:nvSpPr>
        <p:spPr>
          <a:xfrm>
            <a:off x="943570" y="2524393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FFFF00"/>
                </a:solidFill>
              </a:rPr>
              <a:t>ECS Task 192.168.2.33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C3057E-DB56-7EC2-4DBF-CFB33D931F92}"/>
              </a:ext>
            </a:extLst>
          </p:cNvPr>
          <p:cNvSpPr/>
          <p:nvPr/>
        </p:nvSpPr>
        <p:spPr>
          <a:xfrm>
            <a:off x="3302006" y="806821"/>
            <a:ext cx="2118167" cy="170313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4AA76A-BCB8-AC76-4C35-7EC9D1B60895}"/>
              </a:ext>
            </a:extLst>
          </p:cNvPr>
          <p:cNvSpPr txBox="1"/>
          <p:nvPr/>
        </p:nvSpPr>
        <p:spPr>
          <a:xfrm>
            <a:off x="3338212" y="2511312"/>
            <a:ext cx="215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FFFF00"/>
                </a:solidFill>
              </a:rPr>
              <a:t>ECS Task 192.168.2.112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EEA1F8-7307-3AFB-910A-D08D38AFF588}"/>
              </a:ext>
            </a:extLst>
          </p:cNvPr>
          <p:cNvSpPr/>
          <p:nvPr/>
        </p:nvSpPr>
        <p:spPr>
          <a:xfrm>
            <a:off x="6307666" y="741056"/>
            <a:ext cx="2118167" cy="170313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DDFA82-A628-71AD-59D8-6B832BFFCB7C}"/>
              </a:ext>
            </a:extLst>
          </p:cNvPr>
          <p:cNvSpPr txBox="1"/>
          <p:nvPr/>
        </p:nvSpPr>
        <p:spPr>
          <a:xfrm>
            <a:off x="6343872" y="2445547"/>
            <a:ext cx="215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00B050"/>
                </a:solidFill>
              </a:rPr>
              <a:t>ECS Task 192.168.2.247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E861D3-3C6D-159B-6496-17E369ADAD41}"/>
              </a:ext>
            </a:extLst>
          </p:cNvPr>
          <p:cNvCxnSpPr>
            <a:cxnSpLocks/>
          </p:cNvCxnSpPr>
          <p:nvPr/>
        </p:nvCxnSpPr>
        <p:spPr>
          <a:xfrm flipH="1">
            <a:off x="1901970" y="3390129"/>
            <a:ext cx="75001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635A496-B280-55A4-408E-3B848BE59412}"/>
              </a:ext>
            </a:extLst>
          </p:cNvPr>
          <p:cNvCxnSpPr>
            <a:cxnSpLocks/>
          </p:cNvCxnSpPr>
          <p:nvPr/>
        </p:nvCxnSpPr>
        <p:spPr>
          <a:xfrm>
            <a:off x="9388168" y="5099725"/>
            <a:ext cx="19552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FC56A3F-9EDF-2CF0-FD10-A59B2CF21914}"/>
              </a:ext>
            </a:extLst>
          </p:cNvPr>
          <p:cNvCxnSpPr>
            <a:cxnSpLocks/>
          </p:cNvCxnSpPr>
          <p:nvPr/>
        </p:nvCxnSpPr>
        <p:spPr>
          <a:xfrm>
            <a:off x="9388168" y="3390129"/>
            <a:ext cx="0" cy="1709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76D4B7-5D6D-88C7-6418-5C51C3A454BD}"/>
              </a:ext>
            </a:extLst>
          </p:cNvPr>
          <p:cNvCxnSpPr>
            <a:cxnSpLocks/>
          </p:cNvCxnSpPr>
          <p:nvPr/>
        </p:nvCxnSpPr>
        <p:spPr>
          <a:xfrm>
            <a:off x="4285125" y="2808132"/>
            <a:ext cx="0" cy="581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E2F26F-21FA-3015-F075-C2F32123EFE6}"/>
              </a:ext>
            </a:extLst>
          </p:cNvPr>
          <p:cNvCxnSpPr>
            <a:cxnSpLocks/>
          </p:cNvCxnSpPr>
          <p:nvPr/>
        </p:nvCxnSpPr>
        <p:spPr>
          <a:xfrm>
            <a:off x="1901970" y="2808132"/>
            <a:ext cx="0" cy="581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18F2586-B64A-7D18-950D-0522A56475BA}"/>
              </a:ext>
            </a:extLst>
          </p:cNvPr>
          <p:cNvSpPr txBox="1"/>
          <p:nvPr/>
        </p:nvSpPr>
        <p:spPr>
          <a:xfrm>
            <a:off x="7755667" y="5855826"/>
            <a:ext cx="43925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cs typeface="Arial" panose="020B0604020202020204" pitchFamily="34" charset="0"/>
              </a:rPr>
              <a:t>internal-fwdproxynlb-1234567890-eu-central-1.elb.amazonaws.com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DB31815-7867-D665-2B1E-3157C577FE7B}"/>
              </a:ext>
            </a:extLst>
          </p:cNvPr>
          <p:cNvSpPr txBox="1"/>
          <p:nvPr/>
        </p:nvSpPr>
        <p:spPr>
          <a:xfrm>
            <a:off x="120173" y="3986787"/>
            <a:ext cx="49952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accent6"/>
                </a:solidFill>
                <a:cs typeface="Courier New" panose="02070309020205020404" pitchFamily="49" charset="0"/>
              </a:rPr>
              <a:t>c</a:t>
            </a:r>
            <a:r>
              <a:rPr lang="en-SK" sz="1050" b="1" dirty="0">
                <a:solidFill>
                  <a:schemeClr val="accent6"/>
                </a:solidFill>
                <a:cs typeface="Courier New" panose="02070309020205020404" pitchFamily="49" charset="0"/>
              </a:rPr>
              <a:t>url –x </a:t>
            </a:r>
            <a:r>
              <a:rPr lang="en-GB" sz="1050" b="1" dirty="0">
                <a:solidFill>
                  <a:srgbClr val="FF0000"/>
                </a:solidFill>
                <a:highlight>
                  <a:srgbClr val="FFFF00"/>
                </a:highlight>
                <a:cs typeface="Courier New" panose="02070309020205020404" pitchFamily="49" charset="0"/>
              </a:rPr>
              <a:t>internal-fwdproxynlb-1234567890-eu-central-1.elb.amazonaws.com</a:t>
            </a:r>
          </a:p>
          <a:p>
            <a:r>
              <a:rPr lang="en-SK" sz="1050" b="1" dirty="0">
                <a:solidFill>
                  <a:schemeClr val="accent6"/>
                </a:solidFill>
                <a:cs typeface="Courier New" panose="02070309020205020404" pitchFamily="49" charset="0"/>
              </a:rPr>
              <a:t>–I http://www.amazon.com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48265E0-0534-A00C-8601-0B4AC0EC87ED}"/>
              </a:ext>
            </a:extLst>
          </p:cNvPr>
          <p:cNvCxnSpPr>
            <a:cxnSpLocks/>
          </p:cNvCxnSpPr>
          <p:nvPr/>
        </p:nvCxnSpPr>
        <p:spPr>
          <a:xfrm flipH="1">
            <a:off x="1221376" y="5982784"/>
            <a:ext cx="63490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539BE62-3A6C-515A-7A30-42DEF95F1FEF}"/>
              </a:ext>
            </a:extLst>
          </p:cNvPr>
          <p:cNvCxnSpPr>
            <a:cxnSpLocks/>
          </p:cNvCxnSpPr>
          <p:nvPr/>
        </p:nvCxnSpPr>
        <p:spPr>
          <a:xfrm>
            <a:off x="1221376" y="4610170"/>
            <a:ext cx="0" cy="13600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12">
            <a:extLst>
              <a:ext uri="{FF2B5EF4-FFF2-40B4-BE49-F238E27FC236}">
                <a16:creationId xmlns:a16="http://schemas.microsoft.com/office/drawing/2014/main" id="{7770EBD0-4166-03A9-0568-D93B7A6FD1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23008" y="889954"/>
            <a:ext cx="1256550" cy="125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CD5A78C-4E38-D4DD-02C4-2EA901130B6B}"/>
              </a:ext>
            </a:extLst>
          </p:cNvPr>
          <p:cNvGrpSpPr>
            <a:grpSpLocks noChangeAspect="1"/>
          </p:cNvGrpSpPr>
          <p:nvPr/>
        </p:nvGrpSpPr>
        <p:grpSpPr>
          <a:xfrm>
            <a:off x="9555494" y="1275148"/>
            <a:ext cx="1248128" cy="1300400"/>
            <a:chOff x="9556094" y="4782019"/>
            <a:chExt cx="1248128" cy="130040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DEDD196-F13A-D083-7EE0-0845D9D2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3416" y="5161326"/>
              <a:ext cx="569955" cy="541785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32427E62-510E-567A-E64D-E17BC5E0C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56094" y="4782019"/>
              <a:ext cx="1248128" cy="1300400"/>
            </a:xfrm>
            <a:prstGeom prst="rect">
              <a:avLst/>
            </a:prstGeom>
          </p:spPr>
        </p:pic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CCAC0F26-4C9D-B6EB-5BCA-D516D2949BA6}"/>
              </a:ext>
            </a:extLst>
          </p:cNvPr>
          <p:cNvSpPr/>
          <p:nvPr/>
        </p:nvSpPr>
        <p:spPr>
          <a:xfrm>
            <a:off x="8755404" y="732425"/>
            <a:ext cx="2118167" cy="170313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A5E8CE6-542D-5480-E038-13CA7B4AFDCB}"/>
              </a:ext>
            </a:extLst>
          </p:cNvPr>
          <p:cNvSpPr txBox="1"/>
          <p:nvPr/>
        </p:nvSpPr>
        <p:spPr>
          <a:xfrm>
            <a:off x="8791610" y="2436916"/>
            <a:ext cx="215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00B050"/>
                </a:solidFill>
              </a:rPr>
              <a:t>ECS Task 192.168.2.148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7ED2DC-6361-FEA6-1A1C-86508681A7E3}"/>
              </a:ext>
            </a:extLst>
          </p:cNvPr>
          <p:cNvCxnSpPr>
            <a:cxnSpLocks/>
          </p:cNvCxnSpPr>
          <p:nvPr/>
        </p:nvCxnSpPr>
        <p:spPr>
          <a:xfrm>
            <a:off x="7457172" y="2808132"/>
            <a:ext cx="0" cy="581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B938C2F-2020-07FC-0FDA-10198122370A}"/>
              </a:ext>
            </a:extLst>
          </p:cNvPr>
          <p:cNvCxnSpPr>
            <a:cxnSpLocks/>
          </p:cNvCxnSpPr>
          <p:nvPr/>
        </p:nvCxnSpPr>
        <p:spPr>
          <a:xfrm>
            <a:off x="9388168" y="2808132"/>
            <a:ext cx="0" cy="5819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E551891-6360-E781-E509-87C462650BCF}"/>
              </a:ext>
            </a:extLst>
          </p:cNvPr>
          <p:cNvGrpSpPr>
            <a:grpSpLocks noChangeAspect="1"/>
          </p:cNvGrpSpPr>
          <p:nvPr/>
        </p:nvGrpSpPr>
        <p:grpSpPr>
          <a:xfrm>
            <a:off x="9587899" y="564194"/>
            <a:ext cx="1248129" cy="1300401"/>
            <a:chOff x="8810781" y="3325407"/>
            <a:chExt cx="1248129" cy="1300401"/>
          </a:xfrm>
        </p:grpSpPr>
        <p:pic>
          <p:nvPicPr>
            <p:cNvPr id="87" name="Picture 33">
              <a:extLst>
                <a:ext uri="{FF2B5EF4-FFF2-40B4-BE49-F238E27FC236}">
                  <a16:creationId xmlns:a16="http://schemas.microsoft.com/office/drawing/2014/main" id="{747506E9-F339-7FC6-CA35-D6BA576DA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925737" y="3671383"/>
              <a:ext cx="631017" cy="608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AC72DE46-168D-A86C-363D-E1FCA56EE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10781" y="3325407"/>
              <a:ext cx="1248129" cy="130040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C15D89-5DEF-1DCB-5D94-FA5024DDBE41}"/>
              </a:ext>
            </a:extLst>
          </p:cNvPr>
          <p:cNvSpPr txBox="1"/>
          <p:nvPr/>
        </p:nvSpPr>
        <p:spPr>
          <a:xfrm>
            <a:off x="6418080" y="210681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v4.0</a:t>
            </a:r>
            <a:endParaRPr lang="en-SK" sz="14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248FF-2A51-2042-1423-635D75379223}"/>
              </a:ext>
            </a:extLst>
          </p:cNvPr>
          <p:cNvSpPr txBox="1"/>
          <p:nvPr/>
        </p:nvSpPr>
        <p:spPr>
          <a:xfrm>
            <a:off x="8896247" y="2109560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v</a:t>
            </a:r>
            <a:r>
              <a:rPr lang="en-SK" sz="1400" dirty="0">
                <a:solidFill>
                  <a:srgbClr val="00B050"/>
                </a:solidFill>
              </a:rPr>
              <a:t>4.0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607E2-2DB7-12DB-847D-85A7A51546AF}"/>
              </a:ext>
            </a:extLst>
          </p:cNvPr>
          <p:cNvSpPr txBox="1"/>
          <p:nvPr/>
        </p:nvSpPr>
        <p:spPr>
          <a:xfrm>
            <a:off x="1020007" y="2187460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v3.5</a:t>
            </a:r>
            <a:endParaRPr lang="en-SK" sz="14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A1D90-3F8E-D762-9D1C-CCC16CD51730}"/>
              </a:ext>
            </a:extLst>
          </p:cNvPr>
          <p:cNvSpPr txBox="1"/>
          <p:nvPr/>
        </p:nvSpPr>
        <p:spPr>
          <a:xfrm>
            <a:off x="3416712" y="217920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v3.5</a:t>
            </a:r>
            <a:endParaRPr lang="en-SK" sz="1400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8DBD2F-71EA-C1F9-EEE6-0E230CACB20F}"/>
              </a:ext>
            </a:extLst>
          </p:cNvPr>
          <p:cNvCxnSpPr>
            <a:cxnSpLocks/>
          </p:cNvCxnSpPr>
          <p:nvPr/>
        </p:nvCxnSpPr>
        <p:spPr>
          <a:xfrm flipH="1">
            <a:off x="7457172" y="3390129"/>
            <a:ext cx="191691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427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 animBg="1"/>
      <p:bldP spid="47" grpId="0"/>
      <p:bldP spid="48" grpId="0" animBg="1"/>
      <p:bldP spid="49" grpId="0"/>
      <p:bldP spid="78" grpId="0" animBg="1"/>
      <p:bldP spid="79" grpId="0"/>
      <p:bldP spid="2" grpId="0"/>
      <p:bldP spid="3" grpId="0"/>
      <p:bldP spid="4" grpId="1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733F71-06CE-ADB3-1F76-ECE77D32E304}"/>
              </a:ext>
            </a:extLst>
          </p:cNvPr>
          <p:cNvGrpSpPr>
            <a:grpSpLocks noChangeAspect="1"/>
          </p:cNvGrpSpPr>
          <p:nvPr/>
        </p:nvGrpSpPr>
        <p:grpSpPr>
          <a:xfrm>
            <a:off x="5898898" y="4394024"/>
            <a:ext cx="1093305" cy="874643"/>
            <a:chOff x="3061252" y="3091070"/>
            <a:chExt cx="1093305" cy="8746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91BA142-E354-B09A-EDB6-B1A854A34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2" t="33169" r="6741" b="28962"/>
            <a:stretch/>
          </p:blipFill>
          <p:spPr>
            <a:xfrm>
              <a:off x="3173894" y="3429000"/>
              <a:ext cx="874645" cy="44726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3989DE-4634-3DBA-5CA7-B8B6AD5216C5}"/>
                </a:ext>
              </a:extLst>
            </p:cNvPr>
            <p:cNvSpPr/>
            <p:nvPr/>
          </p:nvSpPr>
          <p:spPr>
            <a:xfrm>
              <a:off x="3061252" y="3091070"/>
              <a:ext cx="1093305" cy="87464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5EC6CF3-6793-4726-5DA9-C6B79A4BD993}"/>
                </a:ext>
              </a:extLst>
            </p:cNvPr>
            <p:cNvSpPr txBox="1"/>
            <p:nvPr/>
          </p:nvSpPr>
          <p:spPr>
            <a:xfrm>
              <a:off x="3256846" y="3152001"/>
              <a:ext cx="70211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SK" b="1" dirty="0">
                  <a:solidFill>
                    <a:srgbClr val="FFFF00"/>
                  </a:solidFill>
                </a:rPr>
                <a:t>stdout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6804012-4400-65F1-07D8-C1422BA2A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33169" r="6741" b="28962"/>
          <a:stretch/>
        </p:blipFill>
        <p:spPr>
          <a:xfrm>
            <a:off x="2096049" y="3171510"/>
            <a:ext cx="874645" cy="447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C320D9-5006-BBEB-9A3A-B8499DF6D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33169" r="6741" b="28962"/>
          <a:stretch/>
        </p:blipFill>
        <p:spPr>
          <a:xfrm>
            <a:off x="2096049" y="1235597"/>
            <a:ext cx="874645" cy="447261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95A3ECAA-98C8-F03E-5B51-E9EF0B6E3971}"/>
              </a:ext>
            </a:extLst>
          </p:cNvPr>
          <p:cNvSpPr txBox="1">
            <a:spLocks/>
          </p:cNvSpPr>
          <p:nvPr/>
        </p:nvSpPr>
        <p:spPr>
          <a:xfrm>
            <a:off x="5143644" y="378825"/>
            <a:ext cx="1742541" cy="880106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sz="2800" dirty="0">
                <a:solidFill>
                  <a:schemeClr val="accent6"/>
                </a:solidFill>
              </a:rPr>
              <a:t>Logging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649A2D-9650-F5CE-2199-84CE81379EAE}"/>
              </a:ext>
            </a:extLst>
          </p:cNvPr>
          <p:cNvGrpSpPr>
            <a:grpSpLocks noChangeAspect="1"/>
          </p:cNvGrpSpPr>
          <p:nvPr/>
        </p:nvGrpSpPr>
        <p:grpSpPr>
          <a:xfrm>
            <a:off x="544530" y="880106"/>
            <a:ext cx="1480679" cy="1511565"/>
            <a:chOff x="366730" y="2012159"/>
            <a:chExt cx="1480679" cy="1511565"/>
          </a:xfrm>
        </p:grpSpPr>
        <p:pic>
          <p:nvPicPr>
            <p:cNvPr id="5" name="Picture 1" descr="(none)">
              <a:extLst>
                <a:ext uri="{FF2B5EF4-FFF2-40B4-BE49-F238E27FC236}">
                  <a16:creationId xmlns:a16="http://schemas.microsoft.com/office/drawing/2014/main" id="{89946684-8259-6FD6-0C42-C6FA61E73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17" y="2012159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44">
              <a:extLst>
                <a:ext uri="{FF2B5EF4-FFF2-40B4-BE49-F238E27FC236}">
                  <a16:creationId xmlns:a16="http://schemas.microsoft.com/office/drawing/2014/main" id="{BA03E2F6-E5D6-5E85-58FE-9DD28045CD2A}"/>
                </a:ext>
              </a:extLst>
            </p:cNvPr>
            <p:cNvSpPr/>
            <p:nvPr/>
          </p:nvSpPr>
          <p:spPr>
            <a:xfrm>
              <a:off x="366730" y="3188564"/>
              <a:ext cx="1480679" cy="3351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AWS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92B18F-EBE3-2C0C-0AD3-4862405B332C}"/>
              </a:ext>
            </a:extLst>
          </p:cNvPr>
          <p:cNvGrpSpPr>
            <a:grpSpLocks noChangeAspect="1"/>
          </p:cNvGrpSpPr>
          <p:nvPr/>
        </p:nvGrpSpPr>
        <p:grpSpPr>
          <a:xfrm>
            <a:off x="544530" y="3058711"/>
            <a:ext cx="1480679" cy="1605304"/>
            <a:chOff x="366730" y="4190764"/>
            <a:chExt cx="1480679" cy="160530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1EB184-B657-1633-9673-8915247588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017" y="4190764"/>
              <a:ext cx="1360392" cy="1270144"/>
              <a:chOff x="487017" y="4190764"/>
              <a:chExt cx="1360392" cy="1270144"/>
            </a:xfrm>
          </p:grpSpPr>
          <p:pic>
            <p:nvPicPr>
              <p:cNvPr id="12" name="Picture 1" descr="(none)">
                <a:extLst>
                  <a:ext uri="{FF2B5EF4-FFF2-40B4-BE49-F238E27FC236}">
                    <a16:creationId xmlns:a16="http://schemas.microsoft.com/office/drawing/2014/main" id="{30119B48-4629-5DCA-A6A7-04DA4C7D9C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017" y="4368470"/>
                <a:ext cx="1092438" cy="1092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3B9B074-A986-F932-FD73-7A4BA9905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9627" y="4190764"/>
                <a:ext cx="697782" cy="672861"/>
              </a:xfrm>
              <a:prstGeom prst="rect">
                <a:avLst/>
              </a:prstGeom>
            </p:spPr>
          </p:pic>
        </p:grp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B4FDA59B-3CEA-5A04-3BC1-6F644BAB1743}"/>
                </a:ext>
              </a:extLst>
            </p:cNvPr>
            <p:cNvSpPr/>
            <p:nvPr/>
          </p:nvSpPr>
          <p:spPr>
            <a:xfrm>
              <a:off x="366730" y="5460908"/>
              <a:ext cx="1480679" cy="3351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Squid</a:t>
              </a: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 in ECS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container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25FB54-E76B-BD1F-CA23-EC8C805A4B06}"/>
              </a:ext>
            </a:extLst>
          </p:cNvPr>
          <p:cNvGrpSpPr>
            <a:grpSpLocks noChangeAspect="1"/>
          </p:cNvGrpSpPr>
          <p:nvPr/>
        </p:nvGrpSpPr>
        <p:grpSpPr>
          <a:xfrm>
            <a:off x="6566812" y="1606794"/>
            <a:ext cx="1742541" cy="1629624"/>
            <a:chOff x="5448234" y="3072096"/>
            <a:chExt cx="1480679" cy="1384731"/>
          </a:xfrm>
        </p:grpSpPr>
        <p:sp>
          <p:nvSpPr>
            <p:cNvPr id="19" name="TextBox 44">
              <a:extLst>
                <a:ext uri="{FF2B5EF4-FFF2-40B4-BE49-F238E27FC236}">
                  <a16:creationId xmlns:a16="http://schemas.microsoft.com/office/drawing/2014/main" id="{61F66283-6AF2-2D5F-801C-648CB031A1B0}"/>
                </a:ext>
              </a:extLst>
            </p:cNvPr>
            <p:cNvSpPr/>
            <p:nvPr/>
          </p:nvSpPr>
          <p:spPr>
            <a:xfrm>
              <a:off x="5448234" y="4280112"/>
              <a:ext cx="1480679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AWS </a:t>
              </a:r>
              <a:r>
                <a:rPr lang="sk-SK" sz="1100" b="0" i="0" u="none" strike="noStrike" kern="1200" spc="0" dirty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6" name="Picture 2" descr="(icon)">
              <a:extLst>
                <a:ext uri="{FF2B5EF4-FFF2-40B4-BE49-F238E27FC236}">
                  <a16:creationId xmlns:a16="http://schemas.microsoft.com/office/drawing/2014/main" id="{98EDF953-5F7A-3241-D739-39AA77A28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234" y="3072096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raphic 1" descr="Tick with solid fill">
            <a:extLst>
              <a:ext uri="{FF2B5EF4-FFF2-40B4-BE49-F238E27FC236}">
                <a16:creationId xmlns:a16="http://schemas.microsoft.com/office/drawing/2014/main" id="{8ACAFB7E-D141-4228-B46F-32344FE57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5808" y="1757891"/>
            <a:ext cx="597240" cy="597240"/>
          </a:xfrm>
          <a:prstGeom prst="rect">
            <a:avLst/>
          </a:prstGeom>
        </p:spPr>
      </p:pic>
      <p:pic>
        <p:nvPicPr>
          <p:cNvPr id="3" name="Graphic 2" descr="Close with solid fill">
            <a:extLst>
              <a:ext uri="{FF2B5EF4-FFF2-40B4-BE49-F238E27FC236}">
                <a16:creationId xmlns:a16="http://schemas.microsoft.com/office/drawing/2014/main" id="{92CE5DFC-323E-CBB9-52B6-DED0F28FB5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98898" y="2509500"/>
            <a:ext cx="638559" cy="6385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25B37A1-45E5-B7CB-3294-8B9CEAA94B56}"/>
              </a:ext>
            </a:extLst>
          </p:cNvPr>
          <p:cNvSpPr txBox="1"/>
          <p:nvPr/>
        </p:nvSpPr>
        <p:spPr>
          <a:xfrm>
            <a:off x="6580190" y="2718430"/>
            <a:ext cx="14539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rgbClr val="FFFF00"/>
                </a:solidFill>
              </a:rPr>
              <a:t>N</a:t>
            </a:r>
            <a:r>
              <a:rPr lang="en-SK" b="1" dirty="0">
                <a:solidFill>
                  <a:srgbClr val="FFFF00"/>
                </a:solidFill>
              </a:rPr>
              <a:t>eed stdout !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6A33456-97FF-0DDA-358D-EF373AD38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33169" r="6741" b="28962"/>
          <a:stretch/>
        </p:blipFill>
        <p:spPr>
          <a:xfrm>
            <a:off x="2095889" y="3138927"/>
            <a:ext cx="874645" cy="4472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393CA1-0262-7056-6BCC-4A23D18562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0549" y="4328855"/>
            <a:ext cx="1149241" cy="1092437"/>
          </a:xfrm>
          <a:prstGeom prst="rect">
            <a:avLst/>
          </a:prstGeom>
        </p:spPr>
      </p:pic>
      <p:pic>
        <p:nvPicPr>
          <p:cNvPr id="4" name="Graphic 3" descr="Tick with solid fill">
            <a:extLst>
              <a:ext uri="{FF2B5EF4-FFF2-40B4-BE49-F238E27FC236}">
                <a16:creationId xmlns:a16="http://schemas.microsoft.com/office/drawing/2014/main" id="{AA3DBB7F-D0BE-6CF2-198D-7C09B1227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85480" y="2530159"/>
            <a:ext cx="597240" cy="5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477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602 L 0.37617 0.16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2961 -0.0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0486 L 0.23373 0.2201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023 C 0.02265 0.01597 0.04531 0.03148 0.05481 -0.02778 C 0.06432 -0.08704 0.06067 -0.22153 0.05716 -0.35556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20F813E7-3508-4E55-84D4-17BB79DCC4EC}"/>
              </a:ext>
            </a:extLst>
          </p:cNvPr>
          <p:cNvGrpSpPr>
            <a:grpSpLocks noChangeAspect="1"/>
          </p:cNvGrpSpPr>
          <p:nvPr/>
        </p:nvGrpSpPr>
        <p:grpSpPr>
          <a:xfrm>
            <a:off x="7190584" y="3296644"/>
            <a:ext cx="546653" cy="437322"/>
            <a:chOff x="3061252" y="3091070"/>
            <a:chExt cx="1093305" cy="874643"/>
          </a:xfrm>
        </p:grpSpPr>
        <p:pic>
          <p:nvPicPr>
            <p:cNvPr id="2064" name="Picture 2063">
              <a:extLst>
                <a:ext uri="{FF2B5EF4-FFF2-40B4-BE49-F238E27FC236}">
                  <a16:creationId xmlns:a16="http://schemas.microsoft.com/office/drawing/2014/main" id="{2B53D6AA-8317-7E5C-D8C5-5D13AE1B8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2" t="33169" r="6741" b="28962"/>
            <a:stretch/>
          </p:blipFill>
          <p:spPr>
            <a:xfrm>
              <a:off x="3173894" y="3429000"/>
              <a:ext cx="874645" cy="447261"/>
            </a:xfrm>
            <a:prstGeom prst="rect">
              <a:avLst/>
            </a:prstGeom>
          </p:spPr>
        </p:pic>
        <p:sp>
          <p:nvSpPr>
            <p:cNvPr id="2065" name="Rectangle 2064">
              <a:extLst>
                <a:ext uri="{FF2B5EF4-FFF2-40B4-BE49-F238E27FC236}">
                  <a16:creationId xmlns:a16="http://schemas.microsoft.com/office/drawing/2014/main" id="{43FA7851-FA1C-FEC0-5A3C-1180028A8DC8}"/>
                </a:ext>
              </a:extLst>
            </p:cNvPr>
            <p:cNvSpPr/>
            <p:nvPr/>
          </p:nvSpPr>
          <p:spPr>
            <a:xfrm>
              <a:off x="3061252" y="3091070"/>
              <a:ext cx="1093305" cy="87464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FB665183-F4C4-4062-2E0E-F5BD2F4508CD}"/>
                </a:ext>
              </a:extLst>
            </p:cNvPr>
            <p:cNvSpPr txBox="1"/>
            <p:nvPr/>
          </p:nvSpPr>
          <p:spPr>
            <a:xfrm>
              <a:off x="3256846" y="3152001"/>
              <a:ext cx="42960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SK" sz="1100" b="1" dirty="0">
                  <a:solidFill>
                    <a:srgbClr val="FFFF00"/>
                  </a:solidFill>
                </a:rPr>
                <a:t>stdout</a:t>
              </a:r>
              <a:endParaRPr lang="en-SK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C0D48DBE-DC93-C9AB-F589-D3F82976FA9B}"/>
              </a:ext>
            </a:extLst>
          </p:cNvPr>
          <p:cNvGrpSpPr>
            <a:grpSpLocks noChangeAspect="1"/>
          </p:cNvGrpSpPr>
          <p:nvPr/>
        </p:nvGrpSpPr>
        <p:grpSpPr>
          <a:xfrm>
            <a:off x="10161145" y="3275167"/>
            <a:ext cx="546653" cy="437322"/>
            <a:chOff x="3061252" y="3091070"/>
            <a:chExt cx="1093305" cy="874643"/>
          </a:xfrm>
        </p:grpSpPr>
        <p:pic>
          <p:nvPicPr>
            <p:cNvPr id="2068" name="Picture 2067">
              <a:extLst>
                <a:ext uri="{FF2B5EF4-FFF2-40B4-BE49-F238E27FC236}">
                  <a16:creationId xmlns:a16="http://schemas.microsoft.com/office/drawing/2014/main" id="{77EEFE36-875A-F3CE-8F0C-A1177CAAD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2" t="33169" r="6741" b="28962"/>
            <a:stretch/>
          </p:blipFill>
          <p:spPr>
            <a:xfrm>
              <a:off x="3173894" y="3429000"/>
              <a:ext cx="874645" cy="447261"/>
            </a:xfrm>
            <a:prstGeom prst="rect">
              <a:avLst/>
            </a:prstGeom>
          </p:spPr>
        </p:pic>
        <p:sp>
          <p:nvSpPr>
            <p:cNvPr id="2069" name="Rectangle 2068">
              <a:extLst>
                <a:ext uri="{FF2B5EF4-FFF2-40B4-BE49-F238E27FC236}">
                  <a16:creationId xmlns:a16="http://schemas.microsoft.com/office/drawing/2014/main" id="{8A7A23A4-BD69-BE03-0B60-3682B02F912A}"/>
                </a:ext>
              </a:extLst>
            </p:cNvPr>
            <p:cNvSpPr/>
            <p:nvPr/>
          </p:nvSpPr>
          <p:spPr>
            <a:xfrm>
              <a:off x="3061252" y="3091070"/>
              <a:ext cx="1093305" cy="87464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D699E4A8-AF49-E602-BB6C-64CF4E010151}"/>
                </a:ext>
              </a:extLst>
            </p:cNvPr>
            <p:cNvSpPr txBox="1"/>
            <p:nvPr/>
          </p:nvSpPr>
          <p:spPr>
            <a:xfrm>
              <a:off x="3256846" y="3152001"/>
              <a:ext cx="42960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SK" sz="1100" b="1" dirty="0">
                  <a:solidFill>
                    <a:srgbClr val="FFFF00"/>
                  </a:solidFill>
                </a:rPr>
                <a:t>stdout</a:t>
              </a:r>
              <a:endParaRPr lang="en-SK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8F3ECD33-EB16-B1B2-3D60-5127FFC06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33169" r="6741" b="28962"/>
          <a:stretch/>
        </p:blipFill>
        <p:spPr>
          <a:xfrm>
            <a:off x="5428857" y="3471616"/>
            <a:ext cx="511594" cy="261610"/>
          </a:xfrm>
          <a:prstGeom prst="rect">
            <a:avLst/>
          </a:prstGeom>
        </p:spPr>
      </p:pic>
      <p:pic>
        <p:nvPicPr>
          <p:cNvPr id="2054" name="Picture 2053">
            <a:extLst>
              <a:ext uri="{FF2B5EF4-FFF2-40B4-BE49-F238E27FC236}">
                <a16:creationId xmlns:a16="http://schemas.microsoft.com/office/drawing/2014/main" id="{28687EEE-414E-F394-FF7C-95897B32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33169" r="6741" b="28962"/>
          <a:stretch/>
        </p:blipFill>
        <p:spPr>
          <a:xfrm>
            <a:off x="8314637" y="3471616"/>
            <a:ext cx="511594" cy="261610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C47B32F1-53CD-679C-E6CA-92A8923DD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33169" r="6741" b="28962"/>
          <a:stretch/>
        </p:blipFill>
        <p:spPr>
          <a:xfrm>
            <a:off x="6317196" y="5135376"/>
            <a:ext cx="511594" cy="261610"/>
          </a:xfrm>
          <a:prstGeom prst="rect">
            <a:avLst/>
          </a:prstGeom>
        </p:spPr>
      </p:pic>
      <p:pic>
        <p:nvPicPr>
          <p:cNvPr id="2062" name="Picture 2061">
            <a:extLst>
              <a:ext uri="{FF2B5EF4-FFF2-40B4-BE49-F238E27FC236}">
                <a16:creationId xmlns:a16="http://schemas.microsoft.com/office/drawing/2014/main" id="{A9CAFC3E-CDF7-2251-9F25-5B022F777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33169" r="6741" b="28962"/>
          <a:stretch/>
        </p:blipFill>
        <p:spPr>
          <a:xfrm>
            <a:off x="9377180" y="5133443"/>
            <a:ext cx="511594" cy="2616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FC7AA5F-B5E9-D4B1-839A-0A224AAD9EF5}"/>
              </a:ext>
            </a:extLst>
          </p:cNvPr>
          <p:cNvSpPr txBox="1"/>
          <p:nvPr/>
        </p:nvSpPr>
        <p:spPr>
          <a:xfrm>
            <a:off x="9542686" y="2626583"/>
            <a:ext cx="1409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/>
              <a:t>Fluentbit</a:t>
            </a:r>
            <a:r>
              <a:rPr lang="en-GB" sz="1100" dirty="0"/>
              <a:t> </a:t>
            </a:r>
            <a:r>
              <a:rPr lang="en-SK" sz="1100" dirty="0"/>
              <a:t>container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8C38D1-0EF0-B3A8-CE5C-965E846552D0}"/>
              </a:ext>
            </a:extLst>
          </p:cNvPr>
          <p:cNvSpPr txBox="1"/>
          <p:nvPr/>
        </p:nvSpPr>
        <p:spPr>
          <a:xfrm>
            <a:off x="8185828" y="2627014"/>
            <a:ext cx="1191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</a:t>
            </a:r>
            <a:r>
              <a:rPr lang="en-SK" sz="1100" dirty="0"/>
              <a:t>quid container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E9794-4FC8-723F-E5E2-EA2370A88DFF}"/>
              </a:ext>
            </a:extLst>
          </p:cNvPr>
          <p:cNvSpPr/>
          <p:nvPr/>
        </p:nvSpPr>
        <p:spPr>
          <a:xfrm>
            <a:off x="4351245" y="1036673"/>
            <a:ext cx="3653342" cy="53178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F65C2-97AD-56CA-E581-9835176F1724}"/>
              </a:ext>
            </a:extLst>
          </p:cNvPr>
          <p:cNvSpPr txBox="1"/>
          <p:nvPr/>
        </p:nvSpPr>
        <p:spPr>
          <a:xfrm>
            <a:off x="5477864" y="588761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FF0000"/>
                </a:solidFill>
              </a:rPr>
              <a:t>Fargate instance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E27E2-3AA2-8452-AAA5-C306715EC945}"/>
              </a:ext>
            </a:extLst>
          </p:cNvPr>
          <p:cNvSpPr/>
          <p:nvPr/>
        </p:nvSpPr>
        <p:spPr>
          <a:xfrm>
            <a:off x="5150656" y="1976617"/>
            <a:ext cx="5837158" cy="2187949"/>
          </a:xfrm>
          <a:prstGeom prst="rect">
            <a:avLst/>
          </a:prstGeom>
          <a:noFill/>
          <a:ln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45756-BFDB-0141-3769-BE71F5FE1ECF}"/>
              </a:ext>
            </a:extLst>
          </p:cNvPr>
          <p:cNvSpPr txBox="1"/>
          <p:nvPr/>
        </p:nvSpPr>
        <p:spPr>
          <a:xfrm>
            <a:off x="7511051" y="1718129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FFFF00"/>
                </a:solidFill>
              </a:rPr>
              <a:t>ECS Service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8E3C87-7B86-7F21-8088-74211193B1F4}"/>
              </a:ext>
            </a:extLst>
          </p:cNvPr>
          <p:cNvSpPr/>
          <p:nvPr/>
        </p:nvSpPr>
        <p:spPr>
          <a:xfrm>
            <a:off x="5263493" y="2551257"/>
            <a:ext cx="2662066" cy="1516658"/>
          </a:xfrm>
          <a:prstGeom prst="rect">
            <a:avLst/>
          </a:prstGeom>
          <a:noFill/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5A09F5-158F-EC5C-E57E-977C10F9E523}"/>
              </a:ext>
            </a:extLst>
          </p:cNvPr>
          <p:cNvSpPr txBox="1"/>
          <p:nvPr/>
        </p:nvSpPr>
        <p:spPr>
          <a:xfrm>
            <a:off x="6009748" y="2275672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0070C0"/>
                </a:solidFill>
              </a:rPr>
              <a:t>Task 1 – 192.168.2.28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626EA5-EBCF-B1DC-9ACA-EE39D1EB7C98}"/>
              </a:ext>
            </a:extLst>
          </p:cNvPr>
          <p:cNvSpPr/>
          <p:nvPr/>
        </p:nvSpPr>
        <p:spPr>
          <a:xfrm>
            <a:off x="8165167" y="2549513"/>
            <a:ext cx="2662066" cy="1516658"/>
          </a:xfrm>
          <a:prstGeom prst="rect">
            <a:avLst/>
          </a:prstGeom>
          <a:noFill/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D7477-09BF-36D9-6355-1EAF99AFF506}"/>
              </a:ext>
            </a:extLst>
          </p:cNvPr>
          <p:cNvSpPr txBox="1"/>
          <p:nvPr/>
        </p:nvSpPr>
        <p:spPr>
          <a:xfrm>
            <a:off x="8942473" y="2295994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0070C0"/>
                </a:solidFill>
              </a:rPr>
              <a:t>Task 2 192.168.2.69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5F9B32-853A-52C4-D4BF-554BA4655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371" y="2857879"/>
            <a:ext cx="920864" cy="887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718763-8E11-076F-26EE-AA3B1DAE1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983" y="2882077"/>
            <a:ext cx="920864" cy="875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321451-67A0-FC7C-DD44-2BB5E9FE861A}"/>
              </a:ext>
            </a:extLst>
          </p:cNvPr>
          <p:cNvSpPr txBox="1"/>
          <p:nvPr/>
        </p:nvSpPr>
        <p:spPr>
          <a:xfrm>
            <a:off x="5285292" y="2657007"/>
            <a:ext cx="1191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</a:t>
            </a:r>
            <a:r>
              <a:rPr lang="en-SK" sz="1100" dirty="0"/>
              <a:t>quid container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FA620A-0810-D26B-CE9B-A851931725F0}"/>
              </a:ext>
            </a:extLst>
          </p:cNvPr>
          <p:cNvSpPr txBox="1"/>
          <p:nvPr/>
        </p:nvSpPr>
        <p:spPr>
          <a:xfrm>
            <a:off x="6629036" y="2650586"/>
            <a:ext cx="1409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/>
              <a:t>Fluentbit</a:t>
            </a:r>
            <a:r>
              <a:rPr lang="en-GB" sz="1100" dirty="0"/>
              <a:t> </a:t>
            </a:r>
            <a:r>
              <a:rPr lang="en-SK" sz="1100" dirty="0"/>
              <a:t>container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10F13C-9603-27F3-B909-B693955BB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637" y="2845250"/>
            <a:ext cx="920864" cy="887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B5062E-8161-5B6E-382B-537829E6C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934" y="2857878"/>
            <a:ext cx="920864" cy="875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EA3F2E-3029-2216-DD34-90F1DBE0C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1" t="16212" r="28996" b="34888"/>
          <a:stretch/>
        </p:blipFill>
        <p:spPr>
          <a:xfrm>
            <a:off x="6151759" y="4602132"/>
            <a:ext cx="794922" cy="94369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D61B459-FBC2-B881-06F1-784826FACA08}"/>
              </a:ext>
            </a:extLst>
          </p:cNvPr>
          <p:cNvSpPr/>
          <p:nvPr/>
        </p:nvSpPr>
        <p:spPr>
          <a:xfrm>
            <a:off x="4958447" y="1539051"/>
            <a:ext cx="6183844" cy="2737820"/>
          </a:xfrm>
          <a:prstGeom prst="rect">
            <a:avLst/>
          </a:prstGeom>
          <a:noFill/>
          <a:ln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87E8E9-E8F8-4688-51CF-522D519EFD76}"/>
              </a:ext>
            </a:extLst>
          </p:cNvPr>
          <p:cNvSpPr txBox="1"/>
          <p:nvPr/>
        </p:nvSpPr>
        <p:spPr>
          <a:xfrm>
            <a:off x="7482672" y="1229288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400" dirty="0">
                <a:solidFill>
                  <a:srgbClr val="92D050"/>
                </a:solidFill>
              </a:rPr>
              <a:t>ECS Cluster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45D4FD6-B777-C00B-11B7-C9CCA0B576F9}"/>
              </a:ext>
            </a:extLst>
          </p:cNvPr>
          <p:cNvSpPr txBox="1"/>
          <p:nvPr/>
        </p:nvSpPr>
        <p:spPr>
          <a:xfrm>
            <a:off x="1372818" y="6092886"/>
            <a:ext cx="965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CloudWatch</a:t>
            </a:r>
            <a:endParaRPr lang="en-SK" sz="1100" dirty="0"/>
          </a:p>
        </p:txBody>
      </p:sp>
      <p:pic>
        <p:nvPicPr>
          <p:cNvPr id="60" name="Picture 2" descr="(icon)">
            <a:extLst>
              <a:ext uri="{FF2B5EF4-FFF2-40B4-BE49-F238E27FC236}">
                <a16:creationId xmlns:a16="http://schemas.microsoft.com/office/drawing/2014/main" id="{8904070E-8CBC-B54C-D63C-FFB25C1E1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86" y="5446775"/>
            <a:ext cx="587891" cy="58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BF6D79-DF78-D939-ECC0-3DB029BD0332}"/>
              </a:ext>
            </a:extLst>
          </p:cNvPr>
          <p:cNvSpPr/>
          <p:nvPr/>
        </p:nvSpPr>
        <p:spPr>
          <a:xfrm>
            <a:off x="8097611" y="1036674"/>
            <a:ext cx="3653342" cy="531782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B163747-3A2F-A863-FA8B-3076088A4C6E}"/>
              </a:ext>
            </a:extLst>
          </p:cNvPr>
          <p:cNvSpPr txBox="1"/>
          <p:nvPr/>
        </p:nvSpPr>
        <p:spPr>
          <a:xfrm>
            <a:off x="8972933" y="588761"/>
            <a:ext cx="1777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K" sz="1400" dirty="0">
                <a:solidFill>
                  <a:srgbClr val="FF0000"/>
                </a:solidFill>
              </a:rPr>
              <a:t>Fargate instance 2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08E26BB-8BF9-5238-1415-305A6A640D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1" t="16212" r="28996" b="34888"/>
          <a:stretch/>
        </p:blipFill>
        <p:spPr>
          <a:xfrm>
            <a:off x="9235501" y="4590296"/>
            <a:ext cx="794922" cy="943692"/>
          </a:xfrm>
          <a:prstGeom prst="rect">
            <a:avLst/>
          </a:prstGeom>
        </p:spPr>
      </p:pic>
      <p:sp>
        <p:nvSpPr>
          <p:cNvPr id="2051" name="TextBox 2050">
            <a:extLst>
              <a:ext uri="{FF2B5EF4-FFF2-40B4-BE49-F238E27FC236}">
                <a16:creationId xmlns:a16="http://schemas.microsoft.com/office/drawing/2014/main" id="{F68923FF-7F96-2D04-63C2-4115C476AB4D}"/>
              </a:ext>
            </a:extLst>
          </p:cNvPr>
          <p:cNvSpPr txBox="1"/>
          <p:nvPr/>
        </p:nvSpPr>
        <p:spPr>
          <a:xfrm>
            <a:off x="6045609" y="5533988"/>
            <a:ext cx="1082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Instance store</a:t>
            </a:r>
            <a:endParaRPr lang="en-SK" sz="1100" dirty="0"/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53330DC1-B89A-27B1-3984-9C6729DD6202}"/>
              </a:ext>
            </a:extLst>
          </p:cNvPr>
          <p:cNvSpPr txBox="1"/>
          <p:nvPr/>
        </p:nvSpPr>
        <p:spPr>
          <a:xfrm>
            <a:off x="9091788" y="5533988"/>
            <a:ext cx="1082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Instance store</a:t>
            </a:r>
            <a:endParaRPr lang="en-SK" sz="11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2AC2EF-0497-4CE5-9F23-ECE99AA0FE26}"/>
              </a:ext>
            </a:extLst>
          </p:cNvPr>
          <p:cNvGrpSpPr>
            <a:grpSpLocks noChangeAspect="1"/>
          </p:cNvGrpSpPr>
          <p:nvPr/>
        </p:nvGrpSpPr>
        <p:grpSpPr>
          <a:xfrm>
            <a:off x="7156529" y="5795084"/>
            <a:ext cx="546653" cy="437322"/>
            <a:chOff x="3061252" y="3091070"/>
            <a:chExt cx="1093305" cy="8746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D1F781-BDF6-C20B-B03F-1D3DB91F6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2" t="33169" r="6741" b="28962"/>
            <a:stretch/>
          </p:blipFill>
          <p:spPr>
            <a:xfrm>
              <a:off x="3173894" y="3429000"/>
              <a:ext cx="874645" cy="44726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A997C5-A98A-8D78-5231-60AD81C4E181}"/>
                </a:ext>
              </a:extLst>
            </p:cNvPr>
            <p:cNvSpPr/>
            <p:nvPr/>
          </p:nvSpPr>
          <p:spPr>
            <a:xfrm>
              <a:off x="3061252" y="3091070"/>
              <a:ext cx="1093305" cy="87464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0E5C4F-878F-13F3-1F41-270903CCEA78}"/>
                </a:ext>
              </a:extLst>
            </p:cNvPr>
            <p:cNvSpPr txBox="1"/>
            <p:nvPr/>
          </p:nvSpPr>
          <p:spPr>
            <a:xfrm>
              <a:off x="3256846" y="3152001"/>
              <a:ext cx="42960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SK" sz="1100" b="1" dirty="0">
                  <a:solidFill>
                    <a:srgbClr val="FFFF00"/>
                  </a:solidFill>
                </a:rPr>
                <a:t>stdout</a:t>
              </a:r>
              <a:endParaRPr lang="en-SK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A61358-8BEC-F03C-EEC1-C7F56612D0D6}"/>
              </a:ext>
            </a:extLst>
          </p:cNvPr>
          <p:cNvGrpSpPr>
            <a:grpSpLocks noChangeAspect="1"/>
          </p:cNvGrpSpPr>
          <p:nvPr/>
        </p:nvGrpSpPr>
        <p:grpSpPr>
          <a:xfrm>
            <a:off x="10217466" y="5795084"/>
            <a:ext cx="546653" cy="437322"/>
            <a:chOff x="3061252" y="3091070"/>
            <a:chExt cx="1093305" cy="8746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4E9DF8-2113-71E3-6B1F-76425CE3E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2" t="33169" r="6741" b="28962"/>
            <a:stretch/>
          </p:blipFill>
          <p:spPr>
            <a:xfrm>
              <a:off x="3173894" y="3429000"/>
              <a:ext cx="874645" cy="44726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128AB03-2684-5D2A-B4D7-AD0689AACD6E}"/>
                </a:ext>
              </a:extLst>
            </p:cNvPr>
            <p:cNvSpPr/>
            <p:nvPr/>
          </p:nvSpPr>
          <p:spPr>
            <a:xfrm>
              <a:off x="3061252" y="3091070"/>
              <a:ext cx="1093305" cy="87464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C07915-09B4-E7E8-05FF-4097DB8362B3}"/>
                </a:ext>
              </a:extLst>
            </p:cNvPr>
            <p:cNvSpPr txBox="1"/>
            <p:nvPr/>
          </p:nvSpPr>
          <p:spPr>
            <a:xfrm>
              <a:off x="3256846" y="3152001"/>
              <a:ext cx="42960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SK" sz="1100" b="1" dirty="0">
                  <a:solidFill>
                    <a:srgbClr val="FFFF00"/>
                  </a:solidFill>
                </a:rPr>
                <a:t>stdout</a:t>
              </a:r>
              <a:endParaRPr lang="en-SK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3AF39FB-8A4F-D7B0-1FBC-E22788F71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15" y="3282436"/>
            <a:ext cx="4234621" cy="92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6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1.48148E-6 L 0.07291 0.23079 " pathEditMode="relative" ptsTypes="AA">
                                      <p:cBhvr>
                                        <p:cTn id="7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1.48148E-6 L 0.08972 0.22963 " pathEditMode="relative" ptsTypes="AA">
                                      <p:cBhvr>
                                        <p:cTn id="7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23 L 0.05742 -0.28819 " pathEditMode="relative" ptsTypes="AA">
                                      <p:cBhvr>
                                        <p:cTn id="82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23 L 0.05039 -0.28217 " pathEditMode="relative" ptsTypes="AA">
                                      <p:cBhvr>
                                        <p:cTn id="84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0.00602 L -0.00234 0.3673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05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25 L 0.00508 0.3703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819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625 L -0.41758 0.00625 " pathEditMode="relative" ptsTypes="AA">
                                      <p:cBhvr>
                                        <p:cTn id="1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625 L -0.66407 0.00625 " pathEditMode="relative" ptsTypes="AA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" grpId="0" animBg="1"/>
      <p:bldP spid="7" grpId="0"/>
      <p:bldP spid="8" grpId="0" animBg="1"/>
      <p:bldP spid="9" grpId="0"/>
      <p:bldP spid="17" grpId="0"/>
      <p:bldP spid="56" grpId="0" animBg="1"/>
      <p:bldP spid="57" grpId="0"/>
      <p:bldP spid="59" grpId="0"/>
      <p:bldP spid="61" grpId="0" animBg="1"/>
      <p:bldP spid="62" grpId="0"/>
      <p:bldP spid="2051" grpId="0"/>
      <p:bldP spid="20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41">
            <a:extLst>
              <a:ext uri="{FF2B5EF4-FFF2-40B4-BE49-F238E27FC236}">
                <a16:creationId xmlns:a16="http://schemas.microsoft.com/office/drawing/2014/main" id="{8ECF9566-6F01-8CE8-91FE-F1F09F2BF4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8112" y="137327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29">
            <a:extLst>
              <a:ext uri="{FF2B5EF4-FFF2-40B4-BE49-F238E27FC236}">
                <a16:creationId xmlns:a16="http://schemas.microsoft.com/office/drawing/2014/main" id="{F647F805-09D8-3B25-2E26-67F9C607E0C6}"/>
              </a:ext>
            </a:extLst>
          </p:cNvPr>
          <p:cNvSpPr/>
          <p:nvPr/>
        </p:nvSpPr>
        <p:spPr>
          <a:xfrm>
            <a:off x="542260" y="683845"/>
            <a:ext cx="458263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40" name="Graphic 30">
            <a:extLst>
              <a:ext uri="{FF2B5EF4-FFF2-40B4-BE49-F238E27FC236}">
                <a16:creationId xmlns:a16="http://schemas.microsoft.com/office/drawing/2014/main" id="{4BD2F226-BBD0-7DC8-2504-9B9D608EC23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2260" y="693205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19">
            <a:extLst>
              <a:ext uri="{FF2B5EF4-FFF2-40B4-BE49-F238E27FC236}">
                <a16:creationId xmlns:a16="http://schemas.microsoft.com/office/drawing/2014/main" id="{8A4DF523-0B1B-ED16-0EBE-05DF89FFC119}"/>
              </a:ext>
            </a:extLst>
          </p:cNvPr>
          <p:cNvSpPr/>
          <p:nvPr/>
        </p:nvSpPr>
        <p:spPr>
          <a:xfrm>
            <a:off x="838112" y="1366766"/>
            <a:ext cx="3797586" cy="24254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000" b="0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44" name="Graphic 20">
            <a:extLst>
              <a:ext uri="{FF2B5EF4-FFF2-40B4-BE49-F238E27FC236}">
                <a16:creationId xmlns:a16="http://schemas.microsoft.com/office/drawing/2014/main" id="{AFEB174E-01A8-6277-6BE8-5452CF8A29A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38112" y="1366766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88439782-E777-A924-8AF8-6665EC29621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69940" y="4173003"/>
            <a:ext cx="982568" cy="98256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4">
            <a:extLst>
              <a:ext uri="{FF2B5EF4-FFF2-40B4-BE49-F238E27FC236}">
                <a16:creationId xmlns:a16="http://schemas.microsoft.com/office/drawing/2014/main" id="{7B3216FD-9A31-129D-0764-EB2BFC1CB0BD}"/>
              </a:ext>
            </a:extLst>
          </p:cNvPr>
          <p:cNvSpPr/>
          <p:nvPr/>
        </p:nvSpPr>
        <p:spPr>
          <a:xfrm>
            <a:off x="654846" y="5216356"/>
            <a:ext cx="1928866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AWS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Firewall</a:t>
            </a:r>
          </a:p>
        </p:txBody>
      </p:sp>
      <p:pic>
        <p:nvPicPr>
          <p:cNvPr id="47" name="Picture 12">
            <a:extLst>
              <a:ext uri="{FF2B5EF4-FFF2-40B4-BE49-F238E27FC236}">
                <a16:creationId xmlns:a16="http://schemas.microsoft.com/office/drawing/2014/main" id="{5D511EB9-524A-2F75-BC25-DC0805C7E87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005720" y="1858291"/>
            <a:ext cx="982568" cy="982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BEB864D-6303-B34E-CF5E-FD1CBF16033D}"/>
              </a:ext>
            </a:extLst>
          </p:cNvPr>
          <p:cNvGrpSpPr>
            <a:grpSpLocks noChangeAspect="1"/>
          </p:cNvGrpSpPr>
          <p:nvPr/>
        </p:nvGrpSpPr>
        <p:grpSpPr>
          <a:xfrm>
            <a:off x="1355942" y="2164174"/>
            <a:ext cx="1298969" cy="1353369"/>
            <a:chOff x="7487162" y="1701214"/>
            <a:chExt cx="1931563" cy="201245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3A25627-B023-AE44-7FA7-21B5CA202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4692" y="2288221"/>
              <a:ext cx="882045" cy="838448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93C0E59C-F174-4C48-8509-B1DE36397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87162" y="1701214"/>
              <a:ext cx="1931563" cy="2012457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382F4C5-94CC-2B59-5614-6C91AA6A33EC}"/>
              </a:ext>
            </a:extLst>
          </p:cNvPr>
          <p:cNvGrpSpPr>
            <a:grpSpLocks noChangeAspect="1"/>
          </p:cNvGrpSpPr>
          <p:nvPr/>
        </p:nvGrpSpPr>
        <p:grpSpPr>
          <a:xfrm>
            <a:off x="1444188" y="1655103"/>
            <a:ext cx="1122476" cy="750889"/>
            <a:chOff x="7411789" y="2573336"/>
            <a:chExt cx="599298" cy="400905"/>
          </a:xfrm>
        </p:grpSpPr>
        <p:pic>
          <p:nvPicPr>
            <p:cNvPr id="56" name="Picture 33">
              <a:extLst>
                <a:ext uri="{FF2B5EF4-FFF2-40B4-BE49-F238E27FC236}">
                  <a16:creationId xmlns:a16="http://schemas.microsoft.com/office/drawing/2014/main" id="{CBD99C77-EE21-B88D-762B-87A28240A92B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444221" y="2641010"/>
              <a:ext cx="294506" cy="283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raphic 4">
              <a:extLst>
                <a:ext uri="{FF2B5EF4-FFF2-40B4-BE49-F238E27FC236}">
                  <a16:creationId xmlns:a16="http://schemas.microsoft.com/office/drawing/2014/main" id="{99777CD2-BB62-D7FB-CF9F-5E10A4E4A406}"/>
                </a:ext>
              </a:extLst>
            </p:cNvPr>
            <p:cNvSpPr/>
            <p:nvPr/>
          </p:nvSpPr>
          <p:spPr>
            <a:xfrm>
              <a:off x="7411789" y="2573336"/>
              <a:ext cx="599298" cy="400905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sp>
        <p:nvSpPr>
          <p:cNvPr id="61" name="TextBox 43">
            <a:extLst>
              <a:ext uri="{FF2B5EF4-FFF2-40B4-BE49-F238E27FC236}">
                <a16:creationId xmlns:a16="http://schemas.microsoft.com/office/drawing/2014/main" id="{3ED832AD-0C9B-EB45-8925-421BFCE420E9}"/>
              </a:ext>
            </a:extLst>
          </p:cNvPr>
          <p:cNvSpPr/>
          <p:nvPr/>
        </p:nvSpPr>
        <p:spPr>
          <a:xfrm>
            <a:off x="1005720" y="3378245"/>
            <a:ext cx="1480679" cy="335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Squid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in ECS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container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2" name="Picture 61" descr="(none)">
            <a:extLst>
              <a:ext uri="{FF2B5EF4-FFF2-40B4-BE49-F238E27FC236}">
                <a16:creationId xmlns:a16="http://schemas.microsoft.com/office/drawing/2014/main" id="{321D95BC-FA9A-3D1E-8B48-EFBE6A53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47" y="1825254"/>
            <a:ext cx="1015605" cy="10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44">
            <a:extLst>
              <a:ext uri="{FF2B5EF4-FFF2-40B4-BE49-F238E27FC236}">
                <a16:creationId xmlns:a16="http://schemas.microsoft.com/office/drawing/2014/main" id="{37A2632A-E60F-490E-6C69-B754E818CA40}"/>
              </a:ext>
            </a:extLst>
          </p:cNvPr>
          <p:cNvSpPr/>
          <p:nvPr/>
        </p:nvSpPr>
        <p:spPr>
          <a:xfrm>
            <a:off x="3052257" y="2854554"/>
            <a:ext cx="2072636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AWS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Firewall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endpoint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4" name="Straight Connector 18">
            <a:extLst>
              <a:ext uri="{FF2B5EF4-FFF2-40B4-BE49-F238E27FC236}">
                <a16:creationId xmlns:a16="http://schemas.microsoft.com/office/drawing/2014/main" id="{C7C64738-119B-2C3D-1C81-B784087AA6B2}"/>
              </a:ext>
            </a:extLst>
          </p:cNvPr>
          <p:cNvSpPr/>
          <p:nvPr/>
        </p:nvSpPr>
        <p:spPr>
          <a:xfrm flipV="1">
            <a:off x="2059121" y="4810326"/>
            <a:ext cx="1747334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7" name="Straight Connector 18">
            <a:extLst>
              <a:ext uri="{FF2B5EF4-FFF2-40B4-BE49-F238E27FC236}">
                <a16:creationId xmlns:a16="http://schemas.microsoft.com/office/drawing/2014/main" id="{7214E511-51BF-E2C8-FEEA-7C8DCF770E37}"/>
              </a:ext>
            </a:extLst>
          </p:cNvPr>
          <p:cNvSpPr/>
          <p:nvPr/>
        </p:nvSpPr>
        <p:spPr>
          <a:xfrm flipH="1">
            <a:off x="3795822" y="3122788"/>
            <a:ext cx="10633" cy="1687538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9F251D8-0C02-D911-A963-2D0FAA09E5A5}"/>
              </a:ext>
            </a:extLst>
          </p:cNvPr>
          <p:cNvSpPr txBox="1"/>
          <p:nvPr/>
        </p:nvSpPr>
        <p:spPr>
          <a:xfrm>
            <a:off x="1949589" y="4092896"/>
            <a:ext cx="45826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K" sz="2400" b="1" dirty="0">
                <a:solidFill>
                  <a:schemeClr val="accent6"/>
                </a:solidFill>
              </a:rPr>
              <a:t> Suricata ruleset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7D07B8-7D38-9DC4-2735-B49BC8D27669}"/>
              </a:ext>
            </a:extLst>
          </p:cNvPr>
          <p:cNvSpPr txBox="1"/>
          <p:nvPr/>
        </p:nvSpPr>
        <p:spPr>
          <a:xfrm>
            <a:off x="2713117" y="1549069"/>
            <a:ext cx="36664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6"/>
                </a:solidFill>
              </a:rPr>
              <a:t>N</a:t>
            </a:r>
            <a:r>
              <a:rPr lang="en-SK" sz="2400" b="1" dirty="0">
                <a:solidFill>
                  <a:schemeClr val="accent6"/>
                </a:solidFill>
              </a:rPr>
              <a:t>ew container deployed</a:t>
            </a:r>
          </a:p>
        </p:txBody>
      </p:sp>
    </p:spTree>
    <p:extLst>
      <p:ext uri="{BB962C8B-B14F-4D97-AF65-F5344CB8AC3E}">
        <p14:creationId xmlns:p14="http://schemas.microsoft.com/office/powerpoint/2010/main" val="2986971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70E3B65-5480-E434-5CCD-657A3F57A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1" t="890" r="12025"/>
          <a:stretch/>
        </p:blipFill>
        <p:spPr>
          <a:xfrm>
            <a:off x="3804978" y="2010117"/>
            <a:ext cx="4582043" cy="3895972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44CF5CAF-0FDE-B0AE-AEB5-61D358808A45}"/>
              </a:ext>
            </a:extLst>
          </p:cNvPr>
          <p:cNvSpPr/>
          <p:nvPr/>
        </p:nvSpPr>
        <p:spPr>
          <a:xfrm>
            <a:off x="2704159" y="2473672"/>
            <a:ext cx="471105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Packet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processin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g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performance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9B0D210B-0F8E-720E-2BB0-519187BC0312}"/>
              </a:ext>
            </a:extLst>
          </p:cNvPr>
          <p:cNvSpPr/>
          <p:nvPr/>
        </p:nvSpPr>
        <p:spPr>
          <a:xfrm>
            <a:off x="6927624" y="2866865"/>
            <a:ext cx="325475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No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horizontal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scaling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50B6DCB-0874-236F-E7F1-5880A7A3E8E3}"/>
              </a:ext>
            </a:extLst>
          </p:cNvPr>
          <p:cNvSpPr/>
          <p:nvPr/>
        </p:nvSpPr>
        <p:spPr>
          <a:xfrm>
            <a:off x="4938389" y="3678193"/>
            <a:ext cx="400393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Manual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restart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of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squid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7AD41699-BE42-D624-5582-602E77CF69AA}"/>
              </a:ext>
            </a:extLst>
          </p:cNvPr>
          <p:cNvSpPr/>
          <p:nvPr/>
        </p:nvSpPr>
        <p:spPr>
          <a:xfrm>
            <a:off x="6731921" y="1740602"/>
            <a:ext cx="400393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75"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Patching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issues</a:t>
            </a:r>
            <a:endParaRPr lang="sk-SK" sz="2400" b="1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11AA27A2-ADB2-7466-99D4-B685E7B66B02}"/>
              </a:ext>
            </a:extLst>
          </p:cNvPr>
          <p:cNvSpPr/>
          <p:nvPr/>
        </p:nvSpPr>
        <p:spPr>
          <a:xfrm>
            <a:off x="2803880" y="4486470"/>
            <a:ext cx="3100645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Manual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S3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files</a:t>
            </a:r>
            <a:r>
              <a:rPr lang="sk-SK" sz="2400" b="1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edit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D52648C9-E37D-22D3-004E-CBADD47D80FA}"/>
              </a:ext>
            </a:extLst>
          </p:cNvPr>
          <p:cNvSpPr/>
          <p:nvPr/>
        </p:nvSpPr>
        <p:spPr>
          <a:xfrm>
            <a:off x="3933502" y="5178710"/>
            <a:ext cx="135287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Outage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F6C5FDA-7047-616D-A509-4046458B7656}"/>
              </a:ext>
            </a:extLst>
          </p:cNvPr>
          <p:cNvSpPr txBox="1">
            <a:spLocks/>
          </p:cNvSpPr>
          <p:nvPr/>
        </p:nvSpPr>
        <p:spPr>
          <a:xfrm>
            <a:off x="326570" y="418542"/>
            <a:ext cx="11647715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sz="2800" dirty="0">
                <a:solidFill>
                  <a:schemeClr val="accent6"/>
                </a:solidFill>
              </a:rPr>
              <a:t>Comparing to v1 - What have we eliminated and what have we received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01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4909D9-A31A-3D02-246A-3885A9F2C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8" t="17365" r="38144" b="28530"/>
          <a:stretch/>
        </p:blipFill>
        <p:spPr>
          <a:xfrm>
            <a:off x="3804977" y="1987786"/>
            <a:ext cx="4582043" cy="399608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FF6C5FDA-7047-616D-A509-4046458B7656}"/>
              </a:ext>
            </a:extLst>
          </p:cNvPr>
          <p:cNvSpPr txBox="1">
            <a:spLocks/>
          </p:cNvSpPr>
          <p:nvPr/>
        </p:nvSpPr>
        <p:spPr>
          <a:xfrm>
            <a:off x="326570" y="418542"/>
            <a:ext cx="11647715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sz="2800" dirty="0">
                <a:solidFill>
                  <a:schemeClr val="accent6"/>
                </a:solidFill>
              </a:rPr>
              <a:t>Comparing to v1 - What have we eliminated and what have we received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BAC96297-E8D6-7B0B-2B29-31566E406EF6}"/>
              </a:ext>
            </a:extLst>
          </p:cNvPr>
          <p:cNvSpPr/>
          <p:nvPr/>
        </p:nvSpPr>
        <p:spPr>
          <a:xfrm>
            <a:off x="5652438" y="2296259"/>
            <a:ext cx="503207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Higher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networking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throughput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F9A81FB4-3A18-333A-A499-B33805CE9DE5}"/>
              </a:ext>
            </a:extLst>
          </p:cNvPr>
          <p:cNvSpPr/>
          <p:nvPr/>
        </p:nvSpPr>
        <p:spPr>
          <a:xfrm>
            <a:off x="1908282" y="3499141"/>
            <a:ext cx="503207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Better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resiliency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E81D8D0F-876E-84DF-1F4F-AF0B542E6D53}"/>
              </a:ext>
            </a:extLst>
          </p:cNvPr>
          <p:cNvSpPr/>
          <p:nvPr/>
        </p:nvSpPr>
        <p:spPr>
          <a:xfrm>
            <a:off x="4356047" y="4665522"/>
            <a:ext cx="503207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High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Availability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4BF1FD8A-0471-2A10-18F7-C7E7ACC77D7F}"/>
              </a:ext>
            </a:extLst>
          </p:cNvPr>
          <p:cNvSpPr/>
          <p:nvPr/>
        </p:nvSpPr>
        <p:spPr>
          <a:xfrm>
            <a:off x="7767681" y="3717831"/>
            <a:ext cx="503207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Less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ops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overhead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D867E18D-09E6-5341-1890-2A1870D8EC21}"/>
              </a:ext>
            </a:extLst>
          </p:cNvPr>
          <p:cNvSpPr/>
          <p:nvPr/>
        </p:nvSpPr>
        <p:spPr>
          <a:xfrm>
            <a:off x="3250858" y="1705618"/>
            <a:ext cx="503207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700"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Smooth</a:t>
            </a:r>
            <a:r>
              <a:rPr lang="sk-SK" sz="2400" b="1" i="0" u="none" strike="noStrike" kern="1200" spc="0" dirty="0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 w="12700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upgrades</a:t>
            </a:r>
            <a:endParaRPr lang="sk-SK" sz="2400" b="1" i="0" u="none" strike="noStrike" kern="1200" spc="0" dirty="0">
              <a:ln w="12700">
                <a:solidFill>
                  <a:schemeClr val="bg1"/>
                </a:solidFill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407514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D247EDD-87FB-E381-8D8A-397D853AE2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920" y="2707920"/>
            <a:ext cx="10508760" cy="1442160"/>
          </a:xfrm>
        </p:spPr>
        <p:txBody>
          <a:bodyPr/>
          <a:lstStyle/>
          <a:p>
            <a:pPr lvl="0"/>
            <a:r>
              <a:rPr lang="en-US" sz="2800" dirty="0">
                <a:solidFill>
                  <a:schemeClr val="accent6"/>
                </a:solidFill>
              </a:rPr>
              <a:t>Routing and network flow</a:t>
            </a: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118B7B-D649-D5D7-6E77-85BDCE1CA5FD}"/>
              </a:ext>
            </a:extLst>
          </p:cNvPr>
          <p:cNvSpPr/>
          <p:nvPr/>
        </p:nvSpPr>
        <p:spPr>
          <a:xfrm>
            <a:off x="5734220" y="193269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 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8C364E-C12E-D2C7-93C8-3C7CE9043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34220" y="204410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062A7A-1BC4-6410-5F92-12F3FA654A3C}"/>
              </a:ext>
            </a:extLst>
          </p:cNvPr>
          <p:cNvSpPr/>
          <p:nvPr/>
        </p:nvSpPr>
        <p:spPr>
          <a:xfrm>
            <a:off x="10534981" y="148586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B90C70-A858-23E3-FCA7-09581ED7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542949" y="106278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E3BC694-1396-178C-E1FB-00E67477A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203216" y="786782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77F0A4-7EA3-8E85-774B-620D9E866DBE}"/>
              </a:ext>
            </a:extLst>
          </p:cNvPr>
          <p:cNvSpPr/>
          <p:nvPr/>
        </p:nvSpPr>
        <p:spPr>
          <a:xfrm>
            <a:off x="7203216" y="786781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65C7DD-CD1E-8997-5DD8-C2C3C6A8E010}"/>
              </a:ext>
            </a:extLst>
          </p:cNvPr>
          <p:cNvSpPr/>
          <p:nvPr/>
        </p:nvSpPr>
        <p:spPr>
          <a:xfrm>
            <a:off x="7204872" y="3702257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56AF2-3FF9-865F-6670-09CB34C77F86}"/>
              </a:ext>
            </a:extLst>
          </p:cNvPr>
          <p:cNvSpPr/>
          <p:nvPr/>
        </p:nvSpPr>
        <p:spPr>
          <a:xfrm>
            <a:off x="7203216" y="2244519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B63F3A-D9E1-D31A-521F-795E4D0BF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203216" y="2244518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F6DD7EF-8DC6-1954-7155-6BB28456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203216" y="3702256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31BF881E-D637-2A85-FB46-D3068700E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39" y="284024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E05052A2-C136-7A06-E996-B3B31FD5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31" y="12061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5710-643A-F248-BA92-A0407F054FB2}"/>
              </a:ext>
            </a:extLst>
          </p:cNvPr>
          <p:cNvSpPr/>
          <p:nvPr/>
        </p:nvSpPr>
        <p:spPr>
          <a:xfrm>
            <a:off x="702334" y="205626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9A2F6D6-2E72-3EFB-15C4-936D5A8C3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2334" y="225483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2DD5CC-DD77-0CF7-5C93-0F72B3A84931}"/>
              </a:ext>
            </a:extLst>
          </p:cNvPr>
          <p:cNvSpPr/>
          <p:nvPr/>
        </p:nvSpPr>
        <p:spPr>
          <a:xfrm>
            <a:off x="1173118" y="2256876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A2AD20F-B274-39A5-9762-81D57D0F7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73119" y="2256875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B22F5ED-A875-02EE-4B12-97D149791209}"/>
              </a:ext>
            </a:extLst>
          </p:cNvPr>
          <p:cNvSpPr/>
          <p:nvPr/>
        </p:nvSpPr>
        <p:spPr>
          <a:xfrm>
            <a:off x="1174775" y="3714614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170983D-8911-71D4-9EF1-331331DB6A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73119" y="3714613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814ED8A-1D30-270B-6604-8C47FDD7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02" y="4266492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0AC3287-4816-F339-563D-000B679E1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55" y="465246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F09673D6-B199-4286-B753-F252FA34C5DE}"/>
              </a:ext>
            </a:extLst>
          </p:cNvPr>
          <p:cNvSpPr/>
          <p:nvPr/>
        </p:nvSpPr>
        <p:spPr>
          <a:xfrm flipH="1" flipV="1">
            <a:off x="2696224" y="5019416"/>
            <a:ext cx="1880592" cy="310484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089D45-B436-8AE6-7196-63A73D7C30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50063" y="2687293"/>
            <a:ext cx="508000" cy="508000"/>
          </a:xfrm>
          <a:prstGeom prst="rect">
            <a:avLst/>
          </a:prstGeom>
        </p:spPr>
      </p:pic>
      <p:pic>
        <p:nvPicPr>
          <p:cNvPr id="25" name="Picture 24" descr="A blue cloud with black background&#10;&#10;Description automatically generated">
            <a:extLst>
              <a:ext uri="{FF2B5EF4-FFF2-40B4-BE49-F238E27FC236}">
                <a16:creationId xmlns:a16="http://schemas.microsoft.com/office/drawing/2014/main" id="{E6A35E9D-2EC3-74D6-977E-5E6FFD2DDC8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30953" y="923007"/>
            <a:ext cx="1219200" cy="8636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D3A0C6-0C22-64C8-DCD0-4F23AD14DED2}"/>
              </a:ext>
            </a:extLst>
          </p:cNvPr>
          <p:cNvCxnSpPr>
            <a:cxnSpLocks/>
          </p:cNvCxnSpPr>
          <p:nvPr/>
        </p:nvCxnSpPr>
        <p:spPr>
          <a:xfrm flipH="1">
            <a:off x="11585777" y="1614033"/>
            <a:ext cx="9506" cy="137536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5FFC7E-53AB-FA57-4A95-7923C4163564}"/>
              </a:ext>
            </a:extLst>
          </p:cNvPr>
          <p:cNvGrpSpPr>
            <a:grpSpLocks noChangeAspect="1"/>
          </p:cNvGrpSpPr>
          <p:nvPr/>
        </p:nvGrpSpPr>
        <p:grpSpPr>
          <a:xfrm>
            <a:off x="11094190" y="2976445"/>
            <a:ext cx="905281" cy="590997"/>
            <a:chOff x="9429162" y="2432393"/>
            <a:chExt cx="1915664" cy="1250610"/>
          </a:xfrm>
        </p:grpSpPr>
        <p:pic>
          <p:nvPicPr>
            <p:cNvPr id="28" name="Picture 15" descr="(none)">
              <a:extLst>
                <a:ext uri="{FF2B5EF4-FFF2-40B4-BE49-F238E27FC236}">
                  <a16:creationId xmlns:a16="http://schemas.microsoft.com/office/drawing/2014/main" id="{B0DDFEC5-EB43-7D35-EE32-81BC01E3F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2443" y="2432393"/>
              <a:ext cx="5080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group of colorful boxes&#10;&#10;Description automatically generated">
              <a:extLst>
                <a:ext uri="{FF2B5EF4-FFF2-40B4-BE49-F238E27FC236}">
                  <a16:creationId xmlns:a16="http://schemas.microsoft.com/office/drawing/2014/main" id="{9E42B935-0E7A-8E59-5252-FC94D589C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429166" y="2489462"/>
              <a:ext cx="885600" cy="885600"/>
            </a:xfrm>
            <a:prstGeom prst="rect">
              <a:avLst/>
            </a:prstGeom>
          </p:spPr>
        </p:pic>
        <p:pic>
          <p:nvPicPr>
            <p:cNvPr id="30" name="Picture 29" descr="A computer server with many round colored buttons&#10;&#10;Description automatically generated">
              <a:extLst>
                <a:ext uri="{FF2B5EF4-FFF2-40B4-BE49-F238E27FC236}">
                  <a16:creationId xmlns:a16="http://schemas.microsoft.com/office/drawing/2014/main" id="{B3F523D8-D0DA-272E-ABFC-2AD48ED8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147424" y="2485598"/>
              <a:ext cx="1197402" cy="1197402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C6D619-21D3-D10D-0722-817630D1E3F7}"/>
              </a:ext>
            </a:extLst>
          </p:cNvPr>
          <p:cNvCxnSpPr>
            <a:cxnSpLocks/>
          </p:cNvCxnSpPr>
          <p:nvPr/>
        </p:nvCxnSpPr>
        <p:spPr>
          <a:xfrm>
            <a:off x="11024047" y="377156"/>
            <a:ext cx="585118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0AC6C30B-E32F-770E-E32F-6C515FB1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18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EF4E76DA-6642-72A2-D2B5-47B27E287946}"/>
              </a:ext>
            </a:extLst>
          </p:cNvPr>
          <p:cNvGraphicFramePr>
            <a:graphicFrameLocks noGrp="1"/>
          </p:cNvGraphicFramePr>
          <p:nvPr/>
        </p:nvGraphicFramePr>
        <p:xfrm>
          <a:off x="5439121" y="809003"/>
          <a:ext cx="1873910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2061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5329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1CC47699-9B28-4524-CD70-47FE025EB503}"/>
              </a:ext>
            </a:extLst>
          </p:cNvPr>
          <p:cNvGraphicFramePr>
            <a:graphicFrameLocks noGrp="1"/>
          </p:cNvGraphicFramePr>
          <p:nvPr/>
        </p:nvGraphicFramePr>
        <p:xfrm>
          <a:off x="5448771" y="2216946"/>
          <a:ext cx="1862787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71805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9098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BB06AB1A-D622-B3C3-DFC4-23D824AEA9CA}"/>
              </a:ext>
            </a:extLst>
          </p:cNvPr>
          <p:cNvGraphicFramePr>
            <a:graphicFrameLocks noGrp="1"/>
          </p:cNvGraphicFramePr>
          <p:nvPr/>
        </p:nvGraphicFramePr>
        <p:xfrm>
          <a:off x="5439089" y="3702256"/>
          <a:ext cx="1834512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5401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049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0AF9E62-8003-3439-24D7-15079155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4" y="4281108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F4606644-146C-E5CC-2846-F2C35EFCC3A3}"/>
              </a:ext>
            </a:extLst>
          </p:cNvPr>
          <p:cNvGraphicFramePr>
            <a:graphicFrameLocks noGrp="1"/>
          </p:cNvGraphicFramePr>
          <p:nvPr/>
        </p:nvGraphicFramePr>
        <p:xfrm>
          <a:off x="2995678" y="5426158"/>
          <a:ext cx="3405107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4898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56120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C</a:t>
                      </a:r>
                      <a:r>
                        <a:rPr lang="en-SK" sz="1000" dirty="0"/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/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02451B-BAEE-2FB1-828C-50EFACCA5186}"/>
              </a:ext>
            </a:extLst>
          </p:cNvPr>
          <p:cNvCxnSpPr>
            <a:cxnSpLocks/>
          </p:cNvCxnSpPr>
          <p:nvPr/>
        </p:nvCxnSpPr>
        <p:spPr>
          <a:xfrm>
            <a:off x="11599659" y="377156"/>
            <a:ext cx="0" cy="750025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3185982-52B6-6F2B-830A-1FECB3482ABB}"/>
              </a:ext>
            </a:extLst>
          </p:cNvPr>
          <p:cNvSpPr txBox="1"/>
          <p:nvPr/>
        </p:nvSpPr>
        <p:spPr>
          <a:xfrm>
            <a:off x="8185046" y="170028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5D335B-DAB2-B871-96F2-DD3EA58E3ED5}"/>
              </a:ext>
            </a:extLst>
          </p:cNvPr>
          <p:cNvSpPr txBox="1"/>
          <p:nvPr/>
        </p:nvSpPr>
        <p:spPr>
          <a:xfrm>
            <a:off x="7283138" y="3298440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9FE3E3C3-9347-0C8F-0743-40980803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56" y="4042908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46A41CA-FE0B-E532-1ABF-C3212B630FCE}"/>
              </a:ext>
            </a:extLst>
          </p:cNvPr>
          <p:cNvSpPr txBox="1"/>
          <p:nvPr/>
        </p:nvSpPr>
        <p:spPr>
          <a:xfrm>
            <a:off x="5734220" y="4567424"/>
            <a:ext cx="326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internal-fwdproxynlb-1234567890-eu-central-1.elb.amazonaws.com</a:t>
            </a:r>
          </a:p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192.168.3.10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451CD8-6D51-DBE5-2AAD-6F70C2560FDC}"/>
              </a:ext>
            </a:extLst>
          </p:cNvPr>
          <p:cNvSpPr txBox="1"/>
          <p:nvPr/>
        </p:nvSpPr>
        <p:spPr>
          <a:xfrm>
            <a:off x="2388078" y="3347671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65E04FE2-B512-D3BB-0D78-E6D8008A3E23}"/>
              </a:ext>
            </a:extLst>
          </p:cNvPr>
          <p:cNvGraphicFramePr>
            <a:graphicFrameLocks noGrp="1"/>
          </p:cNvGraphicFramePr>
          <p:nvPr/>
        </p:nvGraphicFramePr>
        <p:xfrm>
          <a:off x="1101939" y="1268672"/>
          <a:ext cx="1493275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60370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2905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983A8D-633E-EB45-356B-CAD8F4973C5D}"/>
              </a:ext>
            </a:extLst>
          </p:cNvPr>
          <p:cNvCxnSpPr>
            <a:cxnSpLocks/>
          </p:cNvCxnSpPr>
          <p:nvPr/>
        </p:nvCxnSpPr>
        <p:spPr>
          <a:xfrm>
            <a:off x="4740675" y="5220490"/>
            <a:ext cx="1" cy="10108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CF3837-23F2-DC87-2FC8-D25640F9F63F}"/>
              </a:ext>
            </a:extLst>
          </p:cNvPr>
          <p:cNvCxnSpPr>
            <a:cxnSpLocks/>
          </p:cNvCxnSpPr>
          <p:nvPr/>
        </p:nvCxnSpPr>
        <p:spPr>
          <a:xfrm>
            <a:off x="4576816" y="5220490"/>
            <a:ext cx="0" cy="101087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57B55316-1A9A-B6F0-6CB5-9C8EC443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87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8E3071B7-4A7A-7038-6D4C-AFDF3518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97" y="2828426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9F8F8FB-5243-0897-A6D7-12CA435E9DF0}"/>
              </a:ext>
            </a:extLst>
          </p:cNvPr>
          <p:cNvCxnSpPr>
            <a:cxnSpLocks/>
          </p:cNvCxnSpPr>
          <p:nvPr/>
        </p:nvCxnSpPr>
        <p:spPr>
          <a:xfrm>
            <a:off x="9596735" y="3106601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3055590A-8C7A-A24B-9EC3-78FE8D395B10}"/>
              </a:ext>
            </a:extLst>
          </p:cNvPr>
          <p:cNvSpPr/>
          <p:nvPr/>
        </p:nvSpPr>
        <p:spPr>
          <a:xfrm rot="16200000" flipH="1" flipV="1">
            <a:off x="6855339" y="2904753"/>
            <a:ext cx="302161" cy="4531488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45CD08A-8605-656D-74DF-F0F6E5631203}"/>
              </a:ext>
            </a:extLst>
          </p:cNvPr>
          <p:cNvSpPr/>
          <p:nvPr/>
        </p:nvSpPr>
        <p:spPr>
          <a:xfrm>
            <a:off x="2677806" y="307009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34DEF9A-4AE2-3488-EA5C-983E8EE7A1FB}"/>
              </a:ext>
            </a:extLst>
          </p:cNvPr>
          <p:cNvSpPr/>
          <p:nvPr/>
        </p:nvSpPr>
        <p:spPr>
          <a:xfrm>
            <a:off x="4556179" y="485934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1FDC95-CF0E-DF47-8786-4883AF8F9BFA}"/>
              </a:ext>
            </a:extLst>
          </p:cNvPr>
          <p:cNvSpPr/>
          <p:nvPr/>
        </p:nvSpPr>
        <p:spPr>
          <a:xfrm>
            <a:off x="8511233" y="1515922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4D2074E-7249-14D6-2FC9-514EA10A73D6}"/>
              </a:ext>
            </a:extLst>
          </p:cNvPr>
          <p:cNvSpPr/>
          <p:nvPr/>
        </p:nvSpPr>
        <p:spPr>
          <a:xfrm>
            <a:off x="9221364" y="3041457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66B416D-3E59-78A1-34B3-ADE37DB471A8}"/>
              </a:ext>
            </a:extLst>
          </p:cNvPr>
          <p:cNvSpPr/>
          <p:nvPr/>
        </p:nvSpPr>
        <p:spPr>
          <a:xfrm>
            <a:off x="10730606" y="30805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DBCF551-B616-B01A-95B8-1A47CAB23BAE}"/>
              </a:ext>
            </a:extLst>
          </p:cNvPr>
          <p:cNvSpPr/>
          <p:nvPr/>
        </p:nvSpPr>
        <p:spPr>
          <a:xfrm>
            <a:off x="11542232" y="319630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6B53B08-F2AD-1FD5-6F1A-0321D010AE23}"/>
              </a:ext>
            </a:extLst>
          </p:cNvPr>
          <p:cNvSpPr/>
          <p:nvPr/>
        </p:nvSpPr>
        <p:spPr>
          <a:xfrm>
            <a:off x="8511234" y="135072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BD4E84B-0840-36DC-87BD-86486169308F}"/>
              </a:ext>
            </a:extLst>
          </p:cNvPr>
          <p:cNvSpPr/>
          <p:nvPr/>
        </p:nvSpPr>
        <p:spPr>
          <a:xfrm>
            <a:off x="10567673" y="32095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6888E71-8855-EDC5-B222-BFB3857308B0}"/>
              </a:ext>
            </a:extLst>
          </p:cNvPr>
          <p:cNvSpPr/>
          <p:nvPr/>
        </p:nvSpPr>
        <p:spPr>
          <a:xfrm>
            <a:off x="9218355" y="4493811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9F2C06-8894-7100-A8FC-4A842E29A525}"/>
              </a:ext>
            </a:extLst>
          </p:cNvPr>
          <p:cNvSpPr/>
          <p:nvPr/>
        </p:nvSpPr>
        <p:spPr>
          <a:xfrm>
            <a:off x="2677805" y="445708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4C24429-4863-17A9-8A12-205A2E47BB32}"/>
              </a:ext>
            </a:extLst>
          </p:cNvPr>
          <p:cNvSpPr/>
          <p:nvPr/>
        </p:nvSpPr>
        <p:spPr>
          <a:xfrm>
            <a:off x="9212242" y="2878682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979A2E2-61C8-E3BC-737D-5820DDAD9FEE}"/>
              </a:ext>
            </a:extLst>
          </p:cNvPr>
          <p:cNvSpPr/>
          <p:nvPr/>
        </p:nvSpPr>
        <p:spPr>
          <a:xfrm>
            <a:off x="4390377" y="4868180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D45C48-9C2C-7AD1-B976-28D5B1F4B69B}"/>
              </a:ext>
            </a:extLst>
          </p:cNvPr>
          <p:cNvSpPr/>
          <p:nvPr/>
        </p:nvSpPr>
        <p:spPr>
          <a:xfrm>
            <a:off x="9359777" y="306572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AE62104-9A5A-22D1-133A-53044123C176}"/>
              </a:ext>
            </a:extLst>
          </p:cNvPr>
          <p:cNvSpPr/>
          <p:nvPr/>
        </p:nvSpPr>
        <p:spPr>
          <a:xfrm>
            <a:off x="9212241" y="320904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3C97C21-FE56-D9AD-B072-B4EB825E0DF5}"/>
              </a:ext>
            </a:extLst>
          </p:cNvPr>
          <p:cNvGrpSpPr>
            <a:grpSpLocks noChangeAspect="1"/>
          </p:cNvGrpSpPr>
          <p:nvPr/>
        </p:nvGrpSpPr>
        <p:grpSpPr>
          <a:xfrm>
            <a:off x="10086769" y="2303193"/>
            <a:ext cx="564518" cy="508000"/>
            <a:chOff x="4019607" y="1746409"/>
            <a:chExt cx="1258245" cy="1132273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46E8673D-DE77-BFAF-554F-8B06C3E7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AECA5C3-E6BB-D8B7-4A0C-940CA6A0F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BB9C23B-6746-C2DA-2077-1FD0811D9796}"/>
              </a:ext>
            </a:extLst>
          </p:cNvPr>
          <p:cNvGrpSpPr>
            <a:grpSpLocks noChangeAspect="1"/>
          </p:cNvGrpSpPr>
          <p:nvPr/>
        </p:nvGrpSpPr>
        <p:grpSpPr>
          <a:xfrm>
            <a:off x="10103558" y="3270499"/>
            <a:ext cx="564518" cy="508000"/>
            <a:chOff x="4019607" y="1746409"/>
            <a:chExt cx="1258245" cy="1132273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EF67DE7A-100C-E85C-6A3E-AD381838C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478F09E-C3FA-05BE-8A6D-9F25A02AE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AB81FC1-79F1-022B-82E6-3754B75B655E}"/>
              </a:ext>
            </a:extLst>
          </p:cNvPr>
          <p:cNvSpPr txBox="1"/>
          <p:nvPr/>
        </p:nvSpPr>
        <p:spPr>
          <a:xfrm>
            <a:off x="2376804" y="2624235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D441929-CD60-0905-E56B-B527491C0558}"/>
              </a:ext>
            </a:extLst>
          </p:cNvPr>
          <p:cNvSpPr/>
          <p:nvPr/>
        </p:nvSpPr>
        <p:spPr>
          <a:xfrm>
            <a:off x="2995691" y="5642252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1CC0E1-ED88-9A94-A976-77DB8C747EF9}"/>
              </a:ext>
            </a:extLst>
          </p:cNvPr>
          <p:cNvSpPr/>
          <p:nvPr/>
        </p:nvSpPr>
        <p:spPr>
          <a:xfrm>
            <a:off x="1078512" y="1715549"/>
            <a:ext cx="1497540" cy="343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E95F8F5-0A0D-54CB-A730-340D81CC3185}"/>
              </a:ext>
            </a:extLst>
          </p:cNvPr>
          <p:cNvSpPr/>
          <p:nvPr/>
        </p:nvSpPr>
        <p:spPr>
          <a:xfrm>
            <a:off x="2995678" y="6129939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9BEB92-5CAC-58F1-51C3-1EBC770CC7DC}"/>
              </a:ext>
            </a:extLst>
          </p:cNvPr>
          <p:cNvSpPr/>
          <p:nvPr/>
        </p:nvSpPr>
        <p:spPr>
          <a:xfrm>
            <a:off x="5448626" y="4172265"/>
            <a:ext cx="1815897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49988C9-A5A0-ECFB-ED89-78A08DB79ADD}"/>
              </a:ext>
            </a:extLst>
          </p:cNvPr>
          <p:cNvSpPr/>
          <p:nvPr/>
        </p:nvSpPr>
        <p:spPr>
          <a:xfrm>
            <a:off x="5448771" y="2888461"/>
            <a:ext cx="1824830" cy="34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6C5883-FD5F-62BD-4E5B-BF0049059322}"/>
              </a:ext>
            </a:extLst>
          </p:cNvPr>
          <p:cNvSpPr/>
          <p:nvPr/>
        </p:nvSpPr>
        <p:spPr>
          <a:xfrm>
            <a:off x="5448626" y="1469866"/>
            <a:ext cx="1834512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078EC44-4656-2A0F-FB63-45CD81B217BA}"/>
              </a:ext>
            </a:extLst>
          </p:cNvPr>
          <p:cNvSpPr/>
          <p:nvPr/>
        </p:nvSpPr>
        <p:spPr>
          <a:xfrm>
            <a:off x="5448626" y="1250463"/>
            <a:ext cx="1834512" cy="293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080FF48-164F-8B56-5EE3-B5C2A075A1E9}"/>
              </a:ext>
            </a:extLst>
          </p:cNvPr>
          <p:cNvSpPr/>
          <p:nvPr/>
        </p:nvSpPr>
        <p:spPr>
          <a:xfrm>
            <a:off x="5442559" y="2671104"/>
            <a:ext cx="1834512" cy="281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50D7BC3-BCB6-703E-A232-144306C96C33}"/>
              </a:ext>
            </a:extLst>
          </p:cNvPr>
          <p:cNvSpPr/>
          <p:nvPr/>
        </p:nvSpPr>
        <p:spPr>
          <a:xfrm>
            <a:off x="1082777" y="1491038"/>
            <a:ext cx="1493275" cy="266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1C6F5E-2E8D-056E-331E-1B47F23698C1}"/>
              </a:ext>
            </a:extLst>
          </p:cNvPr>
          <p:cNvSpPr txBox="1"/>
          <p:nvPr/>
        </p:nvSpPr>
        <p:spPr>
          <a:xfrm>
            <a:off x="3675179" y="133316"/>
            <a:ext cx="187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K" dirty="0">
                <a:solidFill>
                  <a:srgbClr val="FF9A00"/>
                </a:solidFill>
              </a:rPr>
              <a:t>Transparent proxy</a:t>
            </a:r>
          </a:p>
          <a:p>
            <a:pPr algn="ctr"/>
            <a:r>
              <a:rPr lang="en-SK" dirty="0">
                <a:solidFill>
                  <a:srgbClr val="FF9A00"/>
                </a:solidFill>
              </a:rPr>
              <a:t> network flow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0BF13C0-EA38-0FC9-6603-A1F6753D111C}"/>
              </a:ext>
            </a:extLst>
          </p:cNvPr>
          <p:cNvSpPr txBox="1"/>
          <p:nvPr/>
        </p:nvSpPr>
        <p:spPr>
          <a:xfrm>
            <a:off x="10999337" y="3579628"/>
            <a:ext cx="1252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000" dirty="0">
                <a:solidFill>
                  <a:srgbClr val="FF9A00"/>
                </a:solidFill>
              </a:rPr>
              <a:t>www.amazon.com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14B9458-5F25-ADE2-BBAC-1C7F333CFA0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11209" y="2756139"/>
            <a:ext cx="241901" cy="2332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08 0.32477 L 0.1513 0.31968 L 0.15208 0.2801 " pathEditMode="relative" ptsTypes="AAAA">
                                      <p:cBhvr>
                                        <p:cTn id="17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8 0 L 0.01315 0.06042 L 0.38255 0.06181 L 0.38112 -0.0331 " pathEditMode="relative" ptsTypes="AAAAA">
                                      <p:cBhvr>
                                        <p:cTn id="3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26 -0.06459 -0.00052 -0.12917 -0.00065 -0.19375 " pathEditMode="relative" ptsTypes="AA">
                                      <p:cBhvr>
                                        <p:cTn id="5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213 0.00371 L 0.07213 -0.03078 L 0.10963 -0.03078 L 0.11107 0.03473 L 0.07357 0.03473 L 0.07357 0.00255 L 0.01445 0.00255 " pathEditMode="relative" ptsTypes="AAAAAAAA">
                                      <p:cBhvr>
                                        <p:cTn id="7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9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21 -0.20232 L -0.05768 -0.20116 " pathEditMode="relative" ptsTypes="AAA">
                                      <p:cBhvr>
                                        <p:cTn id="9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500"/>
                            </p:stCondLst>
                            <p:childTnLst>
                              <p:par>
                                <p:cTn id="9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65 -0.14074 L 0.1681 -0.13958 " pathEditMode="relative" ptsTypes="AAA">
                                      <p:cBhvr>
                                        <p:cTn id="11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31 -0.00486 L 0.06875 0.4051 " pathEditMode="relative" ptsTypes="AAA">
                                      <p:cBhvr>
                                        <p:cTn id="12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87 -0.44584 L -0.06602 -0.44815 " pathEditMode="relative" ptsTypes="AAA">
                                      <p:cBhvr>
                                        <p:cTn id="13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01 -0.00185 L -0.16823 0.15324 " pathEditMode="relative" ptsTypes="AAA">
                                      <p:cBhvr>
                                        <p:cTn id="14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664 0.00139 C 0.0569 0.07477 0.05716 0.14815 0.05755 0.22153 " pathEditMode="relative" ptsTypes="AAA">
                                      <p:cBhvr>
                                        <p:cTn id="16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094 0.00301 L 0.06002 -0.03241 L 0.10195 -0.03102 L 0.10104 0.03102 L 0.06354 0.03102 L 0.06185 -0.00162 L 0 0 Z " pathEditMode="relative" ptsTypes="AAAAAAAA">
                                      <p:cBhvr>
                                        <p:cTn id="179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91 0.04791 L -0.00182 0.30231 L -0.37239 0.30069 L -0.37239 0.24166 " pathEditMode="relative" ptsTypes="AAAAA">
                                      <p:cBhvr>
                                        <p:cTn id="202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45 0.0007 L 0.01067 0.05625 L -0.1448 0.05695 L -0.14375 -0.06643 " pathEditMode="relative" ptsTypes="AAAAA">
                                      <p:cBhvr>
                                        <p:cTn id="22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6875 0.00013 -0.1375 0.00026 -0.20625 " pathEditMode="relative" ptsTypes="AA">
                                      <p:cBhvr>
                                        <p:cTn id="24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71" grpId="0"/>
      <p:bldP spid="71" grpId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834520-2F76-9C71-5B80-0181CCA37FA0}"/>
              </a:ext>
            </a:extLst>
          </p:cNvPr>
          <p:cNvSpPr/>
          <p:nvPr/>
        </p:nvSpPr>
        <p:spPr>
          <a:xfrm>
            <a:off x="5734220" y="193269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995F4D-F7E5-9C5D-2212-E295B375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34220" y="204410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79BE4B-B680-96C2-908D-7DD4025C9640}"/>
              </a:ext>
            </a:extLst>
          </p:cNvPr>
          <p:cNvSpPr/>
          <p:nvPr/>
        </p:nvSpPr>
        <p:spPr>
          <a:xfrm>
            <a:off x="10534981" y="148586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8D6074-DE80-81AE-F64E-2D13295E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542949" y="106278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51B01E-0DD0-8156-AB5C-BFE67FACB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203216" y="786782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31EB8D-9D60-3A57-B135-89398AA73197}"/>
              </a:ext>
            </a:extLst>
          </p:cNvPr>
          <p:cNvSpPr/>
          <p:nvPr/>
        </p:nvSpPr>
        <p:spPr>
          <a:xfrm>
            <a:off x="7203216" y="786781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F6106-E90A-A106-E7F5-C043ECFD82B2}"/>
              </a:ext>
            </a:extLst>
          </p:cNvPr>
          <p:cNvSpPr/>
          <p:nvPr/>
        </p:nvSpPr>
        <p:spPr>
          <a:xfrm>
            <a:off x="7204872" y="3702257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F9C97-7CFA-B19D-DF1C-26E7F8E49A16}"/>
              </a:ext>
            </a:extLst>
          </p:cNvPr>
          <p:cNvSpPr/>
          <p:nvPr/>
        </p:nvSpPr>
        <p:spPr>
          <a:xfrm>
            <a:off x="7203216" y="2244519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108726D-4F26-43C3-B7F1-3EB380324D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203216" y="2244518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5BB166-D491-56AA-AA7E-BCDA731132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203216" y="3702256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1705C1D-C543-591E-5297-C7760154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39" y="284024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1BAF3411-1730-E616-AA31-8A1500DF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31" y="12061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2C564-3F2B-B256-B08E-BFD76240A64C}"/>
              </a:ext>
            </a:extLst>
          </p:cNvPr>
          <p:cNvSpPr/>
          <p:nvPr/>
        </p:nvSpPr>
        <p:spPr>
          <a:xfrm>
            <a:off x="702334" y="205626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5C62623-879B-3A7F-B897-1D33E35B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2334" y="225483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D9AB55-571D-BAB5-223A-0CB9FC32BFD9}"/>
              </a:ext>
            </a:extLst>
          </p:cNvPr>
          <p:cNvSpPr/>
          <p:nvPr/>
        </p:nvSpPr>
        <p:spPr>
          <a:xfrm>
            <a:off x="1173118" y="2256876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18F3672-AB90-A816-3BA8-04F0A9B00D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73119" y="2256875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AC5544-987A-405C-47AA-D84D11DD5FC5}"/>
              </a:ext>
            </a:extLst>
          </p:cNvPr>
          <p:cNvSpPr/>
          <p:nvPr/>
        </p:nvSpPr>
        <p:spPr>
          <a:xfrm>
            <a:off x="1174775" y="3714614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F8C706A-304D-E58B-D3ED-852480972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73119" y="3714613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3246F62-2890-7F75-D109-5E2D3309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02" y="4266492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4EC21C31-677F-2B54-5A98-F444203A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55" y="465246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7570CBF2-68EE-1C2D-4200-305C8AB84EA6}"/>
              </a:ext>
            </a:extLst>
          </p:cNvPr>
          <p:cNvSpPr/>
          <p:nvPr/>
        </p:nvSpPr>
        <p:spPr>
          <a:xfrm flipH="1" flipV="1">
            <a:off x="2696224" y="5019416"/>
            <a:ext cx="1880592" cy="310484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1D3F97-DF8A-8C1F-D3ED-DEBAF2C6D5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50063" y="2687293"/>
            <a:ext cx="508000" cy="508000"/>
          </a:xfrm>
          <a:prstGeom prst="rect">
            <a:avLst/>
          </a:prstGeom>
        </p:spPr>
      </p:pic>
      <p:pic>
        <p:nvPicPr>
          <p:cNvPr id="25" name="Picture 24" descr="A blue cloud with black background&#10;&#10;Description automatically generated">
            <a:extLst>
              <a:ext uri="{FF2B5EF4-FFF2-40B4-BE49-F238E27FC236}">
                <a16:creationId xmlns:a16="http://schemas.microsoft.com/office/drawing/2014/main" id="{253E198C-452A-519A-9227-22D35A92E54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30953" y="923007"/>
            <a:ext cx="1219200" cy="8636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CC4D86-CBBD-2459-F1FA-B4974A37D880}"/>
              </a:ext>
            </a:extLst>
          </p:cNvPr>
          <p:cNvCxnSpPr>
            <a:cxnSpLocks/>
          </p:cNvCxnSpPr>
          <p:nvPr/>
        </p:nvCxnSpPr>
        <p:spPr>
          <a:xfrm flipH="1">
            <a:off x="11585777" y="1614033"/>
            <a:ext cx="9506" cy="137536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37EEA-B816-1544-C598-EAC0A74FBE3E}"/>
              </a:ext>
            </a:extLst>
          </p:cNvPr>
          <p:cNvGrpSpPr>
            <a:grpSpLocks noChangeAspect="1"/>
          </p:cNvGrpSpPr>
          <p:nvPr/>
        </p:nvGrpSpPr>
        <p:grpSpPr>
          <a:xfrm>
            <a:off x="11094190" y="2976445"/>
            <a:ext cx="905281" cy="590997"/>
            <a:chOff x="9429162" y="2432393"/>
            <a:chExt cx="1915664" cy="1250610"/>
          </a:xfrm>
        </p:grpSpPr>
        <p:pic>
          <p:nvPicPr>
            <p:cNvPr id="28" name="Picture 15" descr="(none)">
              <a:extLst>
                <a:ext uri="{FF2B5EF4-FFF2-40B4-BE49-F238E27FC236}">
                  <a16:creationId xmlns:a16="http://schemas.microsoft.com/office/drawing/2014/main" id="{AF44DAC0-E183-44CF-0CFA-1B53E279F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2443" y="2432393"/>
              <a:ext cx="5080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group of colorful boxes&#10;&#10;Description automatically generated">
              <a:extLst>
                <a:ext uri="{FF2B5EF4-FFF2-40B4-BE49-F238E27FC236}">
                  <a16:creationId xmlns:a16="http://schemas.microsoft.com/office/drawing/2014/main" id="{A48724F2-9366-2B1B-BA8D-A657E1A0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429166" y="2489462"/>
              <a:ext cx="885600" cy="885600"/>
            </a:xfrm>
            <a:prstGeom prst="rect">
              <a:avLst/>
            </a:prstGeom>
          </p:spPr>
        </p:pic>
        <p:pic>
          <p:nvPicPr>
            <p:cNvPr id="30" name="Picture 29" descr="A computer server with many round colored buttons&#10;&#10;Description automatically generated">
              <a:extLst>
                <a:ext uri="{FF2B5EF4-FFF2-40B4-BE49-F238E27FC236}">
                  <a16:creationId xmlns:a16="http://schemas.microsoft.com/office/drawing/2014/main" id="{7AA85981-7CDC-CF89-9CAE-1ACEEB103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147424" y="2485598"/>
              <a:ext cx="1197402" cy="1197402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1C6502-6A5E-800C-77CF-ED373C0072B0}"/>
              </a:ext>
            </a:extLst>
          </p:cNvPr>
          <p:cNvCxnSpPr>
            <a:cxnSpLocks/>
          </p:cNvCxnSpPr>
          <p:nvPr/>
        </p:nvCxnSpPr>
        <p:spPr>
          <a:xfrm>
            <a:off x="11024047" y="377156"/>
            <a:ext cx="585118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FE4A629-FF28-0287-F240-1A8408CA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18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0DC05544-C970-3E49-A55A-24394ED769B0}"/>
              </a:ext>
            </a:extLst>
          </p:cNvPr>
          <p:cNvGraphicFramePr>
            <a:graphicFrameLocks noGrp="1"/>
          </p:cNvGraphicFramePr>
          <p:nvPr/>
        </p:nvGraphicFramePr>
        <p:xfrm>
          <a:off x="5448626" y="791901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D0F824E9-DA28-CE27-DCCB-2FB052D6E5E2}"/>
              </a:ext>
            </a:extLst>
          </p:cNvPr>
          <p:cNvGraphicFramePr>
            <a:graphicFrameLocks noGrp="1"/>
          </p:cNvGraphicFramePr>
          <p:nvPr/>
        </p:nvGraphicFramePr>
        <p:xfrm>
          <a:off x="5442560" y="2216946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7AE1D4E4-B2E8-40E3-CAA5-6CECEF1C3415}"/>
              </a:ext>
            </a:extLst>
          </p:cNvPr>
          <p:cNvGraphicFramePr>
            <a:graphicFrameLocks noGrp="1"/>
          </p:cNvGraphicFramePr>
          <p:nvPr/>
        </p:nvGraphicFramePr>
        <p:xfrm>
          <a:off x="5458308" y="3702256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8B28926-4E97-4E64-CD6B-64F29204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4" y="4281108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818C537A-0181-8AD2-5540-4DE8681453FA}"/>
              </a:ext>
            </a:extLst>
          </p:cNvPr>
          <p:cNvGraphicFramePr>
            <a:graphicFrameLocks noGrp="1"/>
          </p:cNvGraphicFramePr>
          <p:nvPr/>
        </p:nvGraphicFramePr>
        <p:xfrm>
          <a:off x="2994958" y="5426158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C</a:t>
                      </a:r>
                      <a:r>
                        <a:rPr lang="en-SK" sz="1000" dirty="0"/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555D2C7-0F78-EEDA-74D2-DF28077B1937}"/>
              </a:ext>
            </a:extLst>
          </p:cNvPr>
          <p:cNvCxnSpPr>
            <a:cxnSpLocks/>
          </p:cNvCxnSpPr>
          <p:nvPr/>
        </p:nvCxnSpPr>
        <p:spPr>
          <a:xfrm>
            <a:off x="11599659" y="377156"/>
            <a:ext cx="0" cy="750025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5C46E01-E081-BE1B-4268-793FDE59DDE0}"/>
              </a:ext>
            </a:extLst>
          </p:cNvPr>
          <p:cNvSpPr txBox="1"/>
          <p:nvPr/>
        </p:nvSpPr>
        <p:spPr>
          <a:xfrm>
            <a:off x="8185046" y="170028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2C584-E0CD-F17F-7508-7D2D8F63F6E3}"/>
              </a:ext>
            </a:extLst>
          </p:cNvPr>
          <p:cNvSpPr txBox="1"/>
          <p:nvPr/>
        </p:nvSpPr>
        <p:spPr>
          <a:xfrm>
            <a:off x="7283138" y="3298440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F4EE67EE-3A84-61E0-C306-00FB4CB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56" y="4042908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9386BD6-5932-47AB-499A-F18AAF56C485}"/>
              </a:ext>
            </a:extLst>
          </p:cNvPr>
          <p:cNvSpPr txBox="1"/>
          <p:nvPr/>
        </p:nvSpPr>
        <p:spPr>
          <a:xfrm>
            <a:off x="5734220" y="4567424"/>
            <a:ext cx="3268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internal-fwdproxynlb-1234567890-eu-central-1.elb.amazonaws.com</a:t>
            </a:r>
          </a:p>
          <a:p>
            <a:r>
              <a:rPr lang="en-GB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r>
              <a:rPr lang="en-GB" sz="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192.168.3.10</a:t>
            </a:r>
            <a:endParaRPr lang="en-SK" sz="8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7E6DD8-0CA0-56EB-A4FF-27AFB0D84539}"/>
              </a:ext>
            </a:extLst>
          </p:cNvPr>
          <p:cNvSpPr txBox="1"/>
          <p:nvPr/>
        </p:nvSpPr>
        <p:spPr>
          <a:xfrm>
            <a:off x="2388078" y="3347671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5994499-93D7-F824-B654-A5138D64D5E8}"/>
              </a:ext>
            </a:extLst>
          </p:cNvPr>
          <p:cNvGraphicFramePr>
            <a:graphicFrameLocks noGrp="1"/>
          </p:cNvGraphicFramePr>
          <p:nvPr/>
        </p:nvGraphicFramePr>
        <p:xfrm>
          <a:off x="1065695" y="1262353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288B2D-66FF-2031-2BB6-73185597D793}"/>
              </a:ext>
            </a:extLst>
          </p:cNvPr>
          <p:cNvCxnSpPr>
            <a:cxnSpLocks/>
          </p:cNvCxnSpPr>
          <p:nvPr/>
        </p:nvCxnSpPr>
        <p:spPr>
          <a:xfrm>
            <a:off x="4740675" y="5220490"/>
            <a:ext cx="1" cy="10108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6122359-6602-D715-E2BC-59D180DCD358}"/>
              </a:ext>
            </a:extLst>
          </p:cNvPr>
          <p:cNvCxnSpPr>
            <a:cxnSpLocks/>
          </p:cNvCxnSpPr>
          <p:nvPr/>
        </p:nvCxnSpPr>
        <p:spPr>
          <a:xfrm>
            <a:off x="4576816" y="5220490"/>
            <a:ext cx="0" cy="101087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05A808B4-7207-B260-3333-E25C5042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87" y="285260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187FA124-475E-4568-DAB7-595E0A1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97" y="2828426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31973B-494D-563B-A02E-AD98D79D161A}"/>
              </a:ext>
            </a:extLst>
          </p:cNvPr>
          <p:cNvCxnSpPr>
            <a:cxnSpLocks/>
          </p:cNvCxnSpPr>
          <p:nvPr/>
        </p:nvCxnSpPr>
        <p:spPr>
          <a:xfrm>
            <a:off x="9596735" y="3106601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71854262-A31D-650F-008B-E65C856BC03B}"/>
              </a:ext>
            </a:extLst>
          </p:cNvPr>
          <p:cNvSpPr/>
          <p:nvPr/>
        </p:nvSpPr>
        <p:spPr>
          <a:xfrm rot="16200000" flipH="1" flipV="1">
            <a:off x="6855339" y="2904753"/>
            <a:ext cx="302161" cy="4531488"/>
          </a:xfrm>
          <a:custGeom>
            <a:avLst/>
            <a:gdLst>
              <a:gd name="connsiteX0" fmla="*/ 1371600 w 1371600"/>
              <a:gd name="connsiteY0" fmla="*/ 711200 h 711200"/>
              <a:gd name="connsiteX1" fmla="*/ 1371600 w 1371600"/>
              <a:gd name="connsiteY1" fmla="*/ 0 h 711200"/>
              <a:gd name="connsiteX2" fmla="*/ 0 w 13716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11200">
                <a:moveTo>
                  <a:pt x="1371600" y="711200"/>
                </a:moveTo>
                <a:lnTo>
                  <a:pt x="137160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9BA7B6"/>
            </a:solidFill>
            <a:headEnd type="none" w="med" len="sm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4E4334-C2F0-944C-C8C7-1333455FA639}"/>
              </a:ext>
            </a:extLst>
          </p:cNvPr>
          <p:cNvSpPr/>
          <p:nvPr/>
        </p:nvSpPr>
        <p:spPr>
          <a:xfrm>
            <a:off x="2677806" y="307009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49D184E-B92F-5A25-4C71-503A30ED844B}"/>
              </a:ext>
            </a:extLst>
          </p:cNvPr>
          <p:cNvSpPr/>
          <p:nvPr/>
        </p:nvSpPr>
        <p:spPr>
          <a:xfrm>
            <a:off x="4556179" y="485934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6FBA03-5BA2-584D-2526-F2AB2E42643E}"/>
              </a:ext>
            </a:extLst>
          </p:cNvPr>
          <p:cNvSpPr/>
          <p:nvPr/>
        </p:nvSpPr>
        <p:spPr>
          <a:xfrm>
            <a:off x="10730606" y="30805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D2EFEE5-325B-EA45-E203-DFD49C95EA38}"/>
              </a:ext>
            </a:extLst>
          </p:cNvPr>
          <p:cNvSpPr/>
          <p:nvPr/>
        </p:nvSpPr>
        <p:spPr>
          <a:xfrm>
            <a:off x="11542232" y="319630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B6C6345-BCA8-88DF-F376-FF481556DC07}"/>
              </a:ext>
            </a:extLst>
          </p:cNvPr>
          <p:cNvSpPr/>
          <p:nvPr/>
        </p:nvSpPr>
        <p:spPr>
          <a:xfrm>
            <a:off x="8511234" y="135072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3AA2427-4DFB-074F-6A89-6A0BB4E1786E}"/>
              </a:ext>
            </a:extLst>
          </p:cNvPr>
          <p:cNvSpPr/>
          <p:nvPr/>
        </p:nvSpPr>
        <p:spPr>
          <a:xfrm>
            <a:off x="10567673" y="32095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AA18F08-D427-C261-AD32-569F85DFEB46}"/>
              </a:ext>
            </a:extLst>
          </p:cNvPr>
          <p:cNvSpPr/>
          <p:nvPr/>
        </p:nvSpPr>
        <p:spPr>
          <a:xfrm>
            <a:off x="9218355" y="4493811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CA65964-4747-2B44-AAEC-7042EF8CF04C}"/>
              </a:ext>
            </a:extLst>
          </p:cNvPr>
          <p:cNvSpPr/>
          <p:nvPr/>
        </p:nvSpPr>
        <p:spPr>
          <a:xfrm>
            <a:off x="2677805" y="445708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23BB45B-ED9A-9F88-4C9D-4532102C8B0D}"/>
              </a:ext>
            </a:extLst>
          </p:cNvPr>
          <p:cNvSpPr/>
          <p:nvPr/>
        </p:nvSpPr>
        <p:spPr>
          <a:xfrm>
            <a:off x="4390377" y="4868180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6C6280-F671-8F54-3629-846587815448}"/>
              </a:ext>
            </a:extLst>
          </p:cNvPr>
          <p:cNvSpPr txBox="1"/>
          <p:nvPr/>
        </p:nvSpPr>
        <p:spPr>
          <a:xfrm>
            <a:off x="-27551" y="2636728"/>
            <a:ext cx="55787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url –x </a:t>
            </a:r>
            <a:r>
              <a:rPr lang="en-GB" sz="1000" b="1" dirty="0">
                <a:solidFill>
                  <a:srgbClr val="FF000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internal-fwdproxynlb-1234567890-eu-central-1.elb.amazonaws.com</a:t>
            </a:r>
          </a:p>
          <a:p>
            <a:r>
              <a:rPr lang="en-SK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2191DD5-B802-C018-DC16-B7B1C786F8A0}"/>
              </a:ext>
            </a:extLst>
          </p:cNvPr>
          <p:cNvSpPr/>
          <p:nvPr/>
        </p:nvSpPr>
        <p:spPr>
          <a:xfrm>
            <a:off x="2995691" y="5642252"/>
            <a:ext cx="3405107" cy="3085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CFBD77C-6F41-FBDB-3E36-D0032C7B295C}"/>
              </a:ext>
            </a:extLst>
          </p:cNvPr>
          <p:cNvSpPr/>
          <p:nvPr/>
        </p:nvSpPr>
        <p:spPr>
          <a:xfrm>
            <a:off x="1078512" y="1715549"/>
            <a:ext cx="1497540" cy="343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F83FCC8-E835-7729-E598-A275F97474F7}"/>
              </a:ext>
            </a:extLst>
          </p:cNvPr>
          <p:cNvSpPr/>
          <p:nvPr/>
        </p:nvSpPr>
        <p:spPr>
          <a:xfrm>
            <a:off x="2995692" y="5854595"/>
            <a:ext cx="3405107" cy="355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F1E960-E962-F196-5253-4F65A4BEAEE9}"/>
              </a:ext>
            </a:extLst>
          </p:cNvPr>
          <p:cNvSpPr/>
          <p:nvPr/>
        </p:nvSpPr>
        <p:spPr>
          <a:xfrm>
            <a:off x="5467241" y="3898739"/>
            <a:ext cx="1815897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EFC74C8-7A37-5C3C-8CDB-1634D09F4A0D}"/>
              </a:ext>
            </a:extLst>
          </p:cNvPr>
          <p:cNvSpPr/>
          <p:nvPr/>
        </p:nvSpPr>
        <p:spPr>
          <a:xfrm>
            <a:off x="5448771" y="2888461"/>
            <a:ext cx="1824830" cy="34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C25FB4-007F-9FF5-DCFB-BCFE4DBC84ED}"/>
              </a:ext>
            </a:extLst>
          </p:cNvPr>
          <p:cNvSpPr/>
          <p:nvPr/>
        </p:nvSpPr>
        <p:spPr>
          <a:xfrm>
            <a:off x="5448626" y="1469866"/>
            <a:ext cx="1834512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B9590D-50E3-DC8A-81A7-3C34B69AB024}"/>
              </a:ext>
            </a:extLst>
          </p:cNvPr>
          <p:cNvSpPr/>
          <p:nvPr/>
        </p:nvSpPr>
        <p:spPr>
          <a:xfrm>
            <a:off x="5442559" y="1003405"/>
            <a:ext cx="1834512" cy="293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E119CA7-2A1B-FAD3-108F-09C2D89787C0}"/>
              </a:ext>
            </a:extLst>
          </p:cNvPr>
          <p:cNvSpPr/>
          <p:nvPr/>
        </p:nvSpPr>
        <p:spPr>
          <a:xfrm>
            <a:off x="5442559" y="2671104"/>
            <a:ext cx="1834512" cy="281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0478914-760F-AF91-46B1-87B6820EFC66}"/>
              </a:ext>
            </a:extLst>
          </p:cNvPr>
          <p:cNvSpPr/>
          <p:nvPr/>
        </p:nvSpPr>
        <p:spPr>
          <a:xfrm>
            <a:off x="1082777" y="1491038"/>
            <a:ext cx="1493275" cy="266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1F17169-7B59-C09C-1E01-7800D7E20C84}"/>
              </a:ext>
            </a:extLst>
          </p:cNvPr>
          <p:cNvSpPr/>
          <p:nvPr/>
        </p:nvSpPr>
        <p:spPr>
          <a:xfrm>
            <a:off x="7733976" y="3080758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8DCD7DA-ECF5-CD37-2035-8F1345EFD881}"/>
              </a:ext>
            </a:extLst>
          </p:cNvPr>
          <p:cNvSpPr/>
          <p:nvPr/>
        </p:nvSpPr>
        <p:spPr>
          <a:xfrm>
            <a:off x="7767728" y="4230399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9BB970A-5626-469E-37BA-295A717C8783}"/>
              </a:ext>
            </a:extLst>
          </p:cNvPr>
          <p:cNvSpPr/>
          <p:nvPr/>
        </p:nvSpPr>
        <p:spPr>
          <a:xfrm>
            <a:off x="7590911" y="3050236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BE6B8C5-2D2C-8ABB-0C01-64C0193674DC}"/>
              </a:ext>
            </a:extLst>
          </p:cNvPr>
          <p:cNvSpPr/>
          <p:nvPr/>
        </p:nvSpPr>
        <p:spPr>
          <a:xfrm>
            <a:off x="8524052" y="1470115"/>
            <a:ext cx="138223" cy="12290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3683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D2F887-11EE-26D3-4EF5-AE319ADFB877}"/>
              </a:ext>
            </a:extLst>
          </p:cNvPr>
          <p:cNvSpPr txBox="1"/>
          <p:nvPr/>
        </p:nvSpPr>
        <p:spPr>
          <a:xfrm>
            <a:off x="3871099" y="133316"/>
            <a:ext cx="1482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K" dirty="0">
                <a:solidFill>
                  <a:srgbClr val="FF9A00"/>
                </a:solidFill>
              </a:rPr>
              <a:t>Explicit proxy</a:t>
            </a:r>
          </a:p>
          <a:p>
            <a:pPr algn="ctr"/>
            <a:r>
              <a:rPr lang="en-SK" dirty="0">
                <a:solidFill>
                  <a:srgbClr val="FF9A00"/>
                </a:solidFill>
              </a:rPr>
              <a:t> network flow</a:t>
            </a:r>
          </a:p>
        </p:txBody>
      </p:sp>
      <p:graphicFrame>
        <p:nvGraphicFramePr>
          <p:cNvPr id="75" name="Table 52">
            <a:extLst>
              <a:ext uri="{FF2B5EF4-FFF2-40B4-BE49-F238E27FC236}">
                <a16:creationId xmlns:a16="http://schemas.microsoft.com/office/drawing/2014/main" id="{BC1BF439-5CF3-7DDC-738E-C2D445AAE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840383"/>
              </p:ext>
            </p:extLst>
          </p:nvPr>
        </p:nvGraphicFramePr>
        <p:xfrm>
          <a:off x="7002969" y="5469839"/>
          <a:ext cx="36919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56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857431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10.0.1.130 (EC2 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Network  </a:t>
                      </a:r>
                      <a:r>
                        <a:rPr lang="en-GB" sz="1000" dirty="0" err="1"/>
                        <a:t>LoadBalancer</a:t>
                      </a:r>
                      <a:r>
                        <a:rPr lang="en-GB" sz="1000" dirty="0"/>
                        <a:t> 192.168.3.10</a:t>
                      </a:r>
                      <a:endParaRPr lang="en-SK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EA086327-5034-3071-C13A-CB287115F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906803"/>
              </p:ext>
            </p:extLst>
          </p:nvPr>
        </p:nvGraphicFramePr>
        <p:xfrm>
          <a:off x="6996335" y="5440475"/>
          <a:ext cx="499650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8420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388082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NAT </a:t>
                      </a:r>
                    </a:p>
                    <a:p>
                      <a:pPr algn="ctr"/>
                      <a:r>
                        <a:rPr lang="en-US" sz="1000" strike="sngStrike" dirty="0">
                          <a:solidFill>
                            <a:schemeClr val="bg1"/>
                          </a:solidFill>
                        </a:rPr>
                        <a:t>192.168.2.28 (ECS Task IP)</a:t>
                      </a:r>
                      <a:r>
                        <a:rPr lang="en-SK" sz="1000" strike="sngStrik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SK" sz="1000" b="0" dirty="0"/>
                        <a:t>: </a:t>
                      </a:r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3.48.29.55 (NATGW 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W</a:t>
                      </a:r>
                      <a:r>
                        <a:rPr lang="en-SK" sz="1000" dirty="0"/>
                        <a:t>ebpage 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105DD90F-3D53-2CAD-17AA-3A6300457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033255"/>
              </p:ext>
            </p:extLst>
          </p:nvPr>
        </p:nvGraphicFramePr>
        <p:xfrm>
          <a:off x="7002970" y="5463608"/>
          <a:ext cx="498986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666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2433202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TCP  Termination </a:t>
                      </a:r>
                    </a:p>
                    <a:p>
                      <a:pPr algn="ctr"/>
                      <a:r>
                        <a:rPr lang="en-US" sz="1000" strike="sngStrike" dirty="0"/>
                        <a:t>10.1.0.130</a:t>
                      </a:r>
                      <a:r>
                        <a:rPr lang="en-US" sz="1000" dirty="0"/>
                        <a:t> :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192.168.2.28 (ECS Task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strike="sngStrike" dirty="0"/>
                        <a:t>Network  </a:t>
                      </a:r>
                      <a:r>
                        <a:rPr lang="en-GB" sz="1000" strike="sngStrike" dirty="0" err="1"/>
                        <a:t>LoadBalancer</a:t>
                      </a:r>
                      <a:r>
                        <a:rPr lang="en-GB" sz="1000" strike="sngStrike" dirty="0"/>
                        <a:t> 192.168.3.10</a:t>
                      </a:r>
                      <a:endParaRPr lang="en-SK" sz="1000" strike="sngStrike" dirty="0"/>
                    </a:p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Webpage IP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7277806C-2233-1766-8D73-8DC0A2B8F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152169"/>
              </p:ext>
            </p:extLst>
          </p:nvPr>
        </p:nvGraphicFramePr>
        <p:xfrm>
          <a:off x="7013694" y="5443426"/>
          <a:ext cx="3689279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974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2267305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Webpage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b="0" dirty="0">
                          <a:solidFill>
                            <a:schemeClr val="bg1"/>
                          </a:solidFill>
                        </a:rPr>
                        <a:t>3.48.29.55 (NATGW 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2DEDF523-05E2-C459-C568-DA696FC64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549419"/>
              </p:ext>
            </p:extLst>
          </p:nvPr>
        </p:nvGraphicFramePr>
        <p:xfrm>
          <a:off x="7020328" y="5483485"/>
          <a:ext cx="501614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182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3685966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184819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Webpage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NAT </a:t>
                      </a:r>
                    </a:p>
                    <a:p>
                      <a:pPr algn="ctr"/>
                      <a:r>
                        <a:rPr lang="en-SK" sz="1000" strike="sngStrike" dirty="0"/>
                        <a:t>3.48.29.55 (NATGW IP) </a:t>
                      </a:r>
                      <a:r>
                        <a:rPr lang="en-SK" sz="1000" dirty="0"/>
                        <a:t>: </a:t>
                      </a:r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192.168.2.28 (Task 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2B36D652-2075-CD95-E4F2-660411253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115187"/>
              </p:ext>
            </p:extLst>
          </p:nvPr>
        </p:nvGraphicFramePr>
        <p:xfrm>
          <a:off x="7013694" y="5438863"/>
          <a:ext cx="498986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493">
                  <a:extLst>
                    <a:ext uri="{9D8B030D-6E8A-4147-A177-3AD203B41FA5}">
                      <a16:colId xmlns:a16="http://schemas.microsoft.com/office/drawing/2014/main" val="386426895"/>
                    </a:ext>
                  </a:extLst>
                </a:gridCol>
                <a:gridCol w="1714375">
                  <a:extLst>
                    <a:ext uri="{9D8B030D-6E8A-4147-A177-3AD203B41FA5}">
                      <a16:colId xmlns:a16="http://schemas.microsoft.com/office/drawing/2014/main" val="2656713738"/>
                    </a:ext>
                  </a:extLst>
                </a:gridCol>
              </a:tblGrid>
              <a:tr h="301897"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SRC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DST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26618"/>
                  </a:ext>
                </a:extLst>
              </a:tr>
              <a:tr h="49058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TCP  Termination </a:t>
                      </a:r>
                    </a:p>
                    <a:p>
                      <a:pPr algn="ctr"/>
                      <a:r>
                        <a:rPr lang="en-US" sz="1000" strike="sngStrike" dirty="0"/>
                        <a:t>Webpage IP</a:t>
                      </a:r>
                      <a:r>
                        <a:rPr lang="en-US" sz="1000" dirty="0"/>
                        <a:t> :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192.168.2.28 (Task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K" sz="1000" b="0" strike="sngStrike" dirty="0">
                          <a:solidFill>
                            <a:schemeClr val="bg1"/>
                          </a:solidFill>
                        </a:rPr>
                        <a:t>192.168.2.28 (Task IP)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10.0.1.130 (EC2 IP)</a:t>
                      </a:r>
                      <a:endParaRPr lang="en-SK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240876"/>
                  </a:ext>
                </a:extLst>
              </a:tr>
            </a:tbl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C9BD1D58-4A72-15A6-B9B8-0633F3EA3A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811209" y="2756139"/>
            <a:ext cx="241901" cy="233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29BA1-F1DC-5396-156E-6F72F1251E40}"/>
              </a:ext>
            </a:extLst>
          </p:cNvPr>
          <p:cNvSpPr txBox="1"/>
          <p:nvPr/>
        </p:nvSpPr>
        <p:spPr>
          <a:xfrm>
            <a:off x="10999337" y="3579628"/>
            <a:ext cx="1252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000" dirty="0">
                <a:solidFill>
                  <a:srgbClr val="FF9A00"/>
                </a:solidFill>
              </a:rPr>
              <a:t>www.amazon.com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F3E8F1-0C7A-8476-2D86-F455AB48F39F}"/>
              </a:ext>
            </a:extLst>
          </p:cNvPr>
          <p:cNvGrpSpPr>
            <a:grpSpLocks noChangeAspect="1"/>
          </p:cNvGrpSpPr>
          <p:nvPr/>
        </p:nvGrpSpPr>
        <p:grpSpPr>
          <a:xfrm>
            <a:off x="7886509" y="2523003"/>
            <a:ext cx="564518" cy="508000"/>
            <a:chOff x="4019607" y="1746409"/>
            <a:chExt cx="1258245" cy="1132273"/>
          </a:xfrm>
        </p:grpSpPr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E57C2E0D-88B4-1929-4BD7-EA2A2E672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019607" y="2027782"/>
              <a:ext cx="850900" cy="8509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065BD6E1-FA10-E3B3-4892-B11D41077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820652" y="1746409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500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08 0.32477 L 0.1513 0.31968 L 0.15208 0.2801 " pathEditMode="relative" ptsTypes="AAAA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8 0 L 0.01315 0.06042 L 0.38255 0.06181 L 0.38112 -0.0331 " pathEditMode="relative" ptsTypes="AAAAA">
                                      <p:cBhvr>
                                        <p:cTn id="2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56 -0.04167 L -0.12265 -0.04306 " pathEditMode="relative" ptsTypes="AAA">
                                      <p:cBhvr>
                                        <p:cTn id="4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94 0.00139 L -0.00859 -0.16806 " pathEditMode="relative" ptsTypes="AAA">
                                      <p:cBhvr>
                                        <p:cTn id="59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 -0.23472 L 0.07734 -0.23611 " pathEditMode="relative" ptsTypes="AAA">
                                      <p:cBhvr>
                                        <p:cTn id="91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65 -0.14074 L 0.1681 -0.13958 " pathEditMode="relative" ptsTypes="AAA">
                                      <p:cBhvr>
                                        <p:cTn id="11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31 -0.00486 L 0.06875 0.4051 " pathEditMode="relative" ptsTypes="AAA">
                                      <p:cBhvr>
                                        <p:cTn id="13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87 -0.44584 L -0.06602 -0.44815 " pathEditMode="relative" ptsTypes="AAA">
                                      <p:cBhvr>
                                        <p:cTn id="15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00"/>
                            </p:stCondLst>
                            <p:childTnLst>
                              <p:par>
                                <p:cTn id="1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01 -0.00185 L -0.16823 0.15324 " pathEditMode="relative" ptsTypes="AAA">
                                      <p:cBhvr>
                                        <p:cTn id="165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00"/>
                            </p:stCondLst>
                            <p:childTnLst>
                              <p:par>
                                <p:cTn id="1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5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656 -0.00139 L -0.07656 0.23611 " pathEditMode="relative" ptsTypes="AAA">
                                      <p:cBhvr>
                                        <p:cTn id="189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5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5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945 L 0.12265 0.07084 L 0.12109 0.32362 L -0.25079 0.32362 L -0.25235 0.25973 " pathEditMode="relative" ptsTypes="AAAAAA">
                                      <p:cBhvr>
                                        <p:cTn id="225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500"/>
                            </p:stCondLst>
                            <p:childTnLst>
                              <p:par>
                                <p:cTn id="2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0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0"/>
                            </p:stCondLst>
                            <p:childTnLst>
                              <p:par>
                                <p:cTn id="24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45 0.0007 L 0.01067 0.05625 L -0.1448 0.05695 L -0.14375 -0.06643 " pathEditMode="relative" ptsTypes="AAAAA">
                                      <p:cBhvr>
                                        <p:cTn id="24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8000"/>
                            </p:stCondLst>
                            <p:childTnLst>
                              <p:par>
                                <p:cTn id="2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500"/>
                            </p:stCondLst>
                            <p:childTnLst>
                              <p:par>
                                <p:cTn id="2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9000"/>
                            </p:stCondLst>
                            <p:childTnLst>
                              <p:par>
                                <p:cTn id="2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9500"/>
                            </p:stCondLst>
                            <p:childTnLst>
                              <p:par>
                                <p:cTn id="2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6875 0.00013 -0.1375 0.00026 -0.20625 " pathEditMode="relative" ptsTypes="AA">
                                      <p:cBhvr>
                                        <p:cTn id="26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1"/>
      <p:bldP spid="61" grpId="0" animBg="1"/>
      <p:bldP spid="61" grpId="1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0A9BB9-21FD-4855-B316-696F6FC08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3429000"/>
            <a:ext cx="3429000" cy="482600"/>
          </a:xfrm>
        </p:spPr>
        <p:txBody>
          <a:bodyPr/>
          <a:lstStyle/>
          <a:p>
            <a:r>
              <a:rPr lang="de-DE" dirty="0"/>
              <a:t>Lydia </a:t>
            </a:r>
            <a:r>
              <a:rPr lang="de-DE" dirty="0" err="1"/>
              <a:t>Delyova</a:t>
            </a:r>
            <a:endParaRPr lang="en-US" dirty="0"/>
          </a:p>
        </p:txBody>
      </p:sp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0313F33B-6A6E-4720-AD7F-0B3C95D51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186" y="3988528"/>
            <a:ext cx="318257" cy="3182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F49EFF-37AB-468A-BD16-5F590081E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0" y="4598720"/>
            <a:ext cx="243980" cy="243980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9764BBE4-653E-4DF8-B10A-2C102583C2E4}"/>
              </a:ext>
            </a:extLst>
          </p:cNvPr>
          <p:cNvSpPr txBox="1">
            <a:spLocks/>
          </p:cNvSpPr>
          <p:nvPr/>
        </p:nvSpPr>
        <p:spPr>
          <a:xfrm>
            <a:off x="717925" y="3924300"/>
            <a:ext cx="4040505" cy="1778000"/>
          </a:xfrm>
          <a:prstGeom prst="rect">
            <a:avLst/>
          </a:prstGeom>
        </p:spPr>
        <p:txBody>
          <a:bodyPr vert="horz" lIns="0" tIns="9144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hlinkClick r:id="rId6"/>
              </a:rPr>
              <a:t>Lydia.Delyova@t-systems.com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7"/>
              </a:rPr>
              <a:t>https://www.linkedin.com/in/lydia-delyova-26905216a/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D0E4532-FECE-29C3-7678-52BE714177CE}"/>
              </a:ext>
            </a:extLst>
          </p:cNvPr>
          <p:cNvSpPr txBox="1">
            <a:spLocks/>
          </p:cNvSpPr>
          <p:nvPr/>
        </p:nvSpPr>
        <p:spPr>
          <a:xfrm>
            <a:off x="6236563" y="3416300"/>
            <a:ext cx="3429000" cy="4826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Michal </a:t>
            </a:r>
            <a:r>
              <a:rPr lang="de-DE" dirty="0" err="1"/>
              <a:t>Salanci</a:t>
            </a:r>
            <a:endParaRPr lang="en-US" dirty="0"/>
          </a:p>
        </p:txBody>
      </p:sp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FA5D8CDF-FE23-8263-A00C-1163212D5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3949" y="3975828"/>
            <a:ext cx="318257" cy="318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FEF8D-C0BD-2C1B-3AEE-505B49E06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03" y="4586020"/>
            <a:ext cx="243980" cy="24398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EEE60EA-2D6E-5411-EC1F-8F7DBAE386E6}"/>
              </a:ext>
            </a:extLst>
          </p:cNvPr>
          <p:cNvSpPr txBox="1">
            <a:spLocks/>
          </p:cNvSpPr>
          <p:nvPr/>
        </p:nvSpPr>
        <p:spPr>
          <a:xfrm>
            <a:off x="6649688" y="3911600"/>
            <a:ext cx="4040505" cy="1778000"/>
          </a:xfrm>
          <a:prstGeom prst="rect">
            <a:avLst/>
          </a:prstGeom>
        </p:spPr>
        <p:txBody>
          <a:bodyPr vert="horz" lIns="0" tIns="9144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hlinkClick r:id="rId9"/>
              </a:rPr>
              <a:t>michal.salanci@t-systems.com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>
                <a:hlinkClick r:id="rId10"/>
              </a:rPr>
              <a:t>https://www.linkedin.com/in/michal-salanci-3496724b/</a:t>
            </a:r>
            <a:r>
              <a:rPr lang="de-D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1679D7-E864-4B67-9526-AE852D9C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52265"/>
            <a:ext cx="11582400" cy="72389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Introduction Lydia </a:t>
            </a:r>
            <a:r>
              <a:rPr lang="en-US" dirty="0" err="1">
                <a:solidFill>
                  <a:schemeClr val="accent6"/>
                </a:solidFill>
              </a:rPr>
              <a:t>Delyova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C369D24-EE31-DD2C-75F3-2193739DFD1E}"/>
              </a:ext>
            </a:extLst>
          </p:cNvPr>
          <p:cNvSpPr txBox="1">
            <a:spLocks/>
          </p:cNvSpPr>
          <p:nvPr/>
        </p:nvSpPr>
        <p:spPr>
          <a:xfrm>
            <a:off x="304800" y="1698219"/>
            <a:ext cx="11582400" cy="4681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Senior DevOps engineer in Deutsche Telekom (formerly T-Systems)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7+ years of experience in OS environment (AIX)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Switched to AWS DevOps in 2020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Focus on automation with </a:t>
            </a:r>
            <a:r>
              <a:rPr lang="en-US" sz="2000" dirty="0" err="1">
                <a:solidFill>
                  <a:schemeClr val="accent6"/>
                </a:solidFill>
              </a:rPr>
              <a:t>IaC</a:t>
            </a:r>
            <a:r>
              <a:rPr lang="en-US" sz="2000" dirty="0">
                <a:solidFill>
                  <a:schemeClr val="accent6"/>
                </a:solidFill>
              </a:rPr>
              <a:t>, Landing Zone, AI integration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Aspiring to become AWS Community builder in 2024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Interesting fact: Graduated from the Technical University of </a:t>
            </a:r>
            <a:r>
              <a:rPr lang="en-US" sz="2000" u="sng" dirty="0">
                <a:solidFill>
                  <a:schemeClr val="accent6"/>
                </a:solidFill>
              </a:rPr>
              <a:t>Aeronautics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22" name="Picture 21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1748D1E-46EA-4B9C-EC93-7AC886635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9707" y="900919"/>
            <a:ext cx="3113292" cy="231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234ED0-889D-CAE5-EDDF-AE5B66BAF2E8}"/>
              </a:ext>
            </a:extLst>
          </p:cNvPr>
          <p:cNvGrpSpPr>
            <a:grpSpLocks noChangeAspect="1"/>
          </p:cNvGrpSpPr>
          <p:nvPr/>
        </p:nvGrpSpPr>
        <p:grpSpPr>
          <a:xfrm>
            <a:off x="9022270" y="3429000"/>
            <a:ext cx="2288166" cy="1530247"/>
            <a:chOff x="9047526" y="2229040"/>
            <a:chExt cx="2288166" cy="1530247"/>
          </a:xfrm>
        </p:grpSpPr>
        <p:pic>
          <p:nvPicPr>
            <p:cNvPr id="10" name="Picture 9" descr="A blue hexagon with white text&#10;&#10;Description automatically generated">
              <a:extLst>
                <a:ext uri="{FF2B5EF4-FFF2-40B4-BE49-F238E27FC236}">
                  <a16:creationId xmlns:a16="http://schemas.microsoft.com/office/drawing/2014/main" id="{66965C42-5561-1F1A-2E9C-07E66CD0A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8374" y="2867873"/>
              <a:ext cx="891414" cy="891414"/>
            </a:xfrm>
            <a:prstGeom prst="rect">
              <a:avLst/>
            </a:prstGeom>
          </p:spPr>
        </p:pic>
        <p:pic>
          <p:nvPicPr>
            <p:cNvPr id="14" name="Picture 13" descr="A hexagon with white text&#10;&#10;Description automatically generated">
              <a:extLst>
                <a:ext uri="{FF2B5EF4-FFF2-40B4-BE49-F238E27FC236}">
                  <a16:creationId xmlns:a16="http://schemas.microsoft.com/office/drawing/2014/main" id="{C170E4F3-4078-3B6E-4C65-DFB8C291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26" y="2890110"/>
              <a:ext cx="846941" cy="846941"/>
            </a:xfrm>
            <a:prstGeom prst="rect">
              <a:avLst/>
            </a:prstGeom>
          </p:spPr>
        </p:pic>
        <p:pic>
          <p:nvPicPr>
            <p:cNvPr id="2050" name="Picture 2" descr="AWS Certified Developer – Associate badge image. Certification. Intermediate level. Issued by Amazon Web Services Training and Certification">
              <a:extLst>
                <a:ext uri="{FF2B5EF4-FFF2-40B4-BE49-F238E27FC236}">
                  <a16:creationId xmlns:a16="http://schemas.microsoft.com/office/drawing/2014/main" id="{F140AE37-2E5A-B332-917E-896FD4A8E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917" y="2878692"/>
              <a:ext cx="869775" cy="86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purple hexagon with white text&#10;&#10;Description automatically generated">
              <a:extLst>
                <a:ext uri="{FF2B5EF4-FFF2-40B4-BE49-F238E27FC236}">
                  <a16:creationId xmlns:a16="http://schemas.microsoft.com/office/drawing/2014/main" id="{F7527C21-7FC3-5CA2-E2D6-52A8FFA87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965" y="2229040"/>
              <a:ext cx="891414" cy="891414"/>
            </a:xfrm>
            <a:prstGeom prst="rect">
              <a:avLst/>
            </a:prstGeom>
          </p:spPr>
        </p:pic>
        <p:pic>
          <p:nvPicPr>
            <p:cNvPr id="8" name="Picture 7" descr="A hexagon with white text&#10;&#10;Description automatically generated">
              <a:extLst>
                <a:ext uri="{FF2B5EF4-FFF2-40B4-BE49-F238E27FC236}">
                  <a16:creationId xmlns:a16="http://schemas.microsoft.com/office/drawing/2014/main" id="{4EF5D2F0-9FB1-7EB8-D693-3D948D78A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616" y="2245546"/>
              <a:ext cx="891413" cy="891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225D541-6F2E-44D4-B208-08B7819130AB}"/>
              </a:ext>
            </a:extLst>
          </p:cNvPr>
          <p:cNvSpPr/>
          <p:nvPr/>
        </p:nvSpPr>
        <p:spPr bwMode="auto">
          <a:xfrm>
            <a:off x="10426447" y="316496"/>
            <a:ext cx="1363217" cy="1329424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459A0-58E6-47D6-A988-C5A99D9852C9}"/>
              </a:ext>
            </a:extLst>
          </p:cNvPr>
          <p:cNvSpPr txBox="1"/>
          <p:nvPr/>
        </p:nvSpPr>
        <p:spPr>
          <a:xfrm>
            <a:off x="2286000" y="752955"/>
            <a:ext cx="7620000" cy="151426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400" dirty="0">
                <a:solidFill>
                  <a:schemeClr val="tx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rPr>
              <a:t>Please complete the session survey in the Events App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2BC7D-556B-441D-9263-74FF8ECB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2800548"/>
            <a:ext cx="2547366" cy="2547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40678-C30D-4FEA-9FE7-ED460B7BA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5" t="3707" r="3237" b="4118"/>
          <a:stretch/>
        </p:blipFill>
        <p:spPr>
          <a:xfrm>
            <a:off x="7267196" y="2800548"/>
            <a:ext cx="2578141" cy="254736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76BBC7-0488-41A0-A3DC-8ABB343593D4}"/>
              </a:ext>
            </a:extLst>
          </p:cNvPr>
          <p:cNvSpPr txBox="1">
            <a:spLocks/>
          </p:cNvSpPr>
          <p:nvPr/>
        </p:nvSpPr>
        <p:spPr>
          <a:xfrm>
            <a:off x="2745867" y="5495544"/>
            <a:ext cx="1810512" cy="48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App Store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6F4C11-6116-465A-9E01-CBEAEA072FD6}"/>
              </a:ext>
            </a:extLst>
          </p:cNvPr>
          <p:cNvSpPr txBox="1">
            <a:spLocks/>
          </p:cNvSpPr>
          <p:nvPr/>
        </p:nvSpPr>
        <p:spPr>
          <a:xfrm>
            <a:off x="7012338" y="5495544"/>
            <a:ext cx="3087855" cy="48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Google Play Store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1679D7-E864-4B67-9526-AE852D9C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5081"/>
            <a:ext cx="11582400" cy="72389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Introduction Michal </a:t>
            </a:r>
            <a:r>
              <a:rPr lang="en-US" dirty="0" err="1">
                <a:solidFill>
                  <a:schemeClr val="accent6"/>
                </a:solidFill>
              </a:rPr>
              <a:t>Salanci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4BC8ABE-0A19-65F4-CC8F-1C8C13312D72}"/>
              </a:ext>
            </a:extLst>
          </p:cNvPr>
          <p:cNvSpPr txBox="1">
            <a:spLocks/>
          </p:cNvSpPr>
          <p:nvPr/>
        </p:nvSpPr>
        <p:spPr>
          <a:xfrm>
            <a:off x="304800" y="1698219"/>
            <a:ext cx="11582400" cy="4390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Senior DevOps engineer in Deutsche Telekom (formerly T-Systems)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AWS Community builder since 2023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10+ years of experience in classic networking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Switched to AWS DevOps in 2021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6"/>
                </a:solidFill>
              </a:rPr>
              <a:t>Focus on networking, serverless, containers, </a:t>
            </a:r>
            <a:r>
              <a:rPr lang="en-US" sz="2000" dirty="0" err="1">
                <a:solidFill>
                  <a:schemeClr val="accent6"/>
                </a:solidFill>
              </a:rPr>
              <a:t>IaC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1C91C4DA-1E34-CBD4-9C04-5707AFEBF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355" y="443894"/>
            <a:ext cx="2209800" cy="299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BB4C12-3BED-9B83-43E4-58C5700818D7}"/>
              </a:ext>
            </a:extLst>
          </p:cNvPr>
          <p:cNvGrpSpPr>
            <a:grpSpLocks noChangeAspect="1"/>
          </p:cNvGrpSpPr>
          <p:nvPr/>
        </p:nvGrpSpPr>
        <p:grpSpPr>
          <a:xfrm>
            <a:off x="8831536" y="3421392"/>
            <a:ext cx="2951438" cy="1472937"/>
            <a:chOff x="7078410" y="3640872"/>
            <a:chExt cx="2951438" cy="1472937"/>
          </a:xfrm>
        </p:grpSpPr>
        <p:pic>
          <p:nvPicPr>
            <p:cNvPr id="7" name="Picture 6" descr="A blue hexagon with white text&#10;&#10;Description automatically generated">
              <a:extLst>
                <a:ext uri="{FF2B5EF4-FFF2-40B4-BE49-F238E27FC236}">
                  <a16:creationId xmlns:a16="http://schemas.microsoft.com/office/drawing/2014/main" id="{1F91F833-03CE-297B-6773-AA2466497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566" y="4244034"/>
              <a:ext cx="846941" cy="846941"/>
            </a:xfrm>
            <a:prstGeom prst="rect">
              <a:avLst/>
            </a:prstGeom>
          </p:spPr>
        </p:pic>
        <p:pic>
          <p:nvPicPr>
            <p:cNvPr id="8" name="Picture 7" descr="A hexagon with white text&#10;&#10;Description automatically generated">
              <a:extLst>
                <a:ext uri="{FF2B5EF4-FFF2-40B4-BE49-F238E27FC236}">
                  <a16:creationId xmlns:a16="http://schemas.microsoft.com/office/drawing/2014/main" id="{B794FFDA-706C-22E8-7B29-3C6E9FD04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410" y="4244034"/>
              <a:ext cx="846941" cy="846941"/>
            </a:xfrm>
            <a:prstGeom prst="rect">
              <a:avLst/>
            </a:prstGeom>
          </p:spPr>
        </p:pic>
        <p:pic>
          <p:nvPicPr>
            <p:cNvPr id="1026" name="Picture 2" descr="AWS Certified SysOps Administrator – Associate">
              <a:extLst>
                <a:ext uri="{FF2B5EF4-FFF2-40B4-BE49-F238E27FC236}">
                  <a16:creationId xmlns:a16="http://schemas.microsoft.com/office/drawing/2014/main" id="{66FE8426-2D33-5B66-D422-685A29380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073" y="4244034"/>
              <a:ext cx="869775" cy="86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AWS Certified Developer – Associate badge image. Certification. Intermediate level. Issued by Amazon Web Services Training and Certification">
              <a:extLst>
                <a:ext uri="{FF2B5EF4-FFF2-40B4-BE49-F238E27FC236}">
                  <a16:creationId xmlns:a16="http://schemas.microsoft.com/office/drawing/2014/main" id="{2A2E91B9-A98E-3544-CA1E-506518EFD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9903" y="4232616"/>
              <a:ext cx="869775" cy="86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WS Certified Advanced Networking – Specialty badge image. Certification. Advanced level. Issued by Amazon Web Services Training and Certification">
              <a:extLst>
                <a:ext uri="{FF2B5EF4-FFF2-40B4-BE49-F238E27FC236}">
                  <a16:creationId xmlns:a16="http://schemas.microsoft.com/office/drawing/2014/main" id="{6FEB96DC-0259-2A68-40B6-FF0621292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882" y="3646580"/>
              <a:ext cx="846941" cy="846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hexagon with white text&#10;&#10;Description automatically generated">
              <a:extLst>
                <a:ext uri="{FF2B5EF4-FFF2-40B4-BE49-F238E27FC236}">
                  <a16:creationId xmlns:a16="http://schemas.microsoft.com/office/drawing/2014/main" id="{885BC8B4-D1A2-B96F-62D2-B22F1F6C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726" y="3640872"/>
              <a:ext cx="846941" cy="846941"/>
            </a:xfrm>
            <a:prstGeom prst="rect">
              <a:avLst/>
            </a:prstGeom>
          </p:spPr>
        </p:pic>
        <p:pic>
          <p:nvPicPr>
            <p:cNvPr id="5" name="Picture 4" descr="A purple hexagon with white text&#10;&#10;Description automatically generated">
              <a:extLst>
                <a:ext uri="{FF2B5EF4-FFF2-40B4-BE49-F238E27FC236}">
                  <a16:creationId xmlns:a16="http://schemas.microsoft.com/office/drawing/2014/main" id="{44E95734-662F-7A1E-FFA6-7B9B84D02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2038" y="3652288"/>
              <a:ext cx="846941" cy="846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0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225784-2FD5-454F-81B2-C9B03223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182" y="171451"/>
            <a:ext cx="2065635" cy="72389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FA8DCD-3E70-447A-B2AE-6F77A8766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906" y="1090659"/>
            <a:ext cx="7258878" cy="506816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6"/>
                </a:solidFill>
              </a:rPr>
              <a:t>BRIEF INTRODUCTION TO FORWARD PROXY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6"/>
                </a:solidFill>
              </a:rPr>
              <a:t>WHY FORWARD PROXY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6"/>
                </a:solidFill>
              </a:rPr>
              <a:t>INTRODUCING FORWARD PROXY v1 (2017)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Main issues we were facing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6"/>
                </a:solidFill>
              </a:rPr>
              <a:t>REFACTORING TO FORWARD PROXY v2 (2023)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AWS Network Firewall– Transparent Proxy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Squid Proxy in ECS container – Explicit Proxy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Logging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Routing and network flow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Comparison between v1 and v2</a:t>
            </a:r>
          </a:p>
        </p:txBody>
      </p:sp>
    </p:spTree>
    <p:extLst>
      <p:ext uri="{BB962C8B-B14F-4D97-AF65-F5344CB8AC3E}">
        <p14:creationId xmlns:p14="http://schemas.microsoft.com/office/powerpoint/2010/main" val="38200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6197FB-05C2-40AC-BC32-435B0101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91" y="2146442"/>
            <a:ext cx="11383617" cy="78318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Brief introduction to forward proxy</a:t>
            </a:r>
          </a:p>
        </p:txBody>
      </p:sp>
    </p:spTree>
    <p:extLst>
      <p:ext uri="{BB962C8B-B14F-4D97-AF65-F5344CB8AC3E}">
        <p14:creationId xmlns:p14="http://schemas.microsoft.com/office/powerpoint/2010/main" val="30503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>
            <a:extLst>
              <a:ext uri="{FF2B5EF4-FFF2-40B4-BE49-F238E27FC236}">
                <a16:creationId xmlns:a16="http://schemas.microsoft.com/office/drawing/2014/main" id="{8EE8DF99-EEEE-8A38-3481-496DC919D0F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21740" y="2405849"/>
            <a:ext cx="1269720" cy="126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8F821218-D0B6-E00C-038C-92FECF5CBE1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0520" y="1363320"/>
            <a:ext cx="588960" cy="5889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D18CFE4A-9C3F-6A9F-9CE0-C8AFFCB590FA}"/>
              </a:ext>
            </a:extLst>
          </p:cNvPr>
          <p:cNvSpPr/>
          <p:nvPr/>
        </p:nvSpPr>
        <p:spPr>
          <a:xfrm>
            <a:off x="2298240" y="1657439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E8D76C0A-012B-BE22-83A2-086B029D7255}"/>
              </a:ext>
            </a:extLst>
          </p:cNvPr>
          <p:cNvSpPr/>
          <p:nvPr/>
        </p:nvSpPr>
        <p:spPr>
          <a:xfrm>
            <a:off x="1655640" y="1657439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77673B21-7217-E299-5159-E5B89D420135}"/>
              </a:ext>
            </a:extLst>
          </p:cNvPr>
          <p:cNvSpPr/>
          <p:nvPr/>
        </p:nvSpPr>
        <p:spPr>
          <a:xfrm>
            <a:off x="1680479" y="4129200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FB4599F6-0E60-7678-7E0B-9A558E0D6B58}"/>
              </a:ext>
            </a:extLst>
          </p:cNvPr>
          <p:cNvSpPr/>
          <p:nvPr/>
        </p:nvSpPr>
        <p:spPr>
          <a:xfrm>
            <a:off x="1655640" y="2893319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53CE2486-A1ED-F930-39E4-2D8EFC56085C}"/>
              </a:ext>
            </a:extLst>
          </p:cNvPr>
          <p:cNvSpPr/>
          <p:nvPr/>
        </p:nvSpPr>
        <p:spPr>
          <a:xfrm>
            <a:off x="5015880" y="2893319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2EA95BE9-B49A-B060-72CB-CCA4F1D9A0F9}"/>
              </a:ext>
            </a:extLst>
          </p:cNvPr>
          <p:cNvSpPr/>
          <p:nvPr/>
        </p:nvSpPr>
        <p:spPr>
          <a:xfrm>
            <a:off x="7957440" y="2893319"/>
            <a:ext cx="1581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" name="Graphic 43">
            <a:extLst>
              <a:ext uri="{FF2B5EF4-FFF2-40B4-BE49-F238E27FC236}">
                <a16:creationId xmlns:a16="http://schemas.microsoft.com/office/drawing/2014/main" id="{AAA1AECE-7B63-EFFF-1A4F-766FF3C217B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23559" y="1596600"/>
            <a:ext cx="850680" cy="85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7">
            <a:extLst>
              <a:ext uri="{FF2B5EF4-FFF2-40B4-BE49-F238E27FC236}">
                <a16:creationId xmlns:a16="http://schemas.microsoft.com/office/drawing/2014/main" id="{076ADC22-CB95-B182-CA9C-87B7EEE71BA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51680" y="5070960"/>
            <a:ext cx="847079" cy="84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609D77D9-4D74-3549-554F-838CBD4A630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67880" y="3682799"/>
            <a:ext cx="814320" cy="81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50">
            <a:extLst>
              <a:ext uri="{FF2B5EF4-FFF2-40B4-BE49-F238E27FC236}">
                <a16:creationId xmlns:a16="http://schemas.microsoft.com/office/drawing/2014/main" id="{DE7A09F6-D19D-FF25-DF7D-097FB6DE922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566280" y="2280240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51">
            <a:extLst>
              <a:ext uri="{FF2B5EF4-FFF2-40B4-BE49-F238E27FC236}">
                <a16:creationId xmlns:a16="http://schemas.microsoft.com/office/drawing/2014/main" id="{67EA372D-82A8-B443-013B-770DF0E29DF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0284840" y="2276280"/>
            <a:ext cx="1197000" cy="11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3D Model 53">
            <a:extLst>
              <a:ext uri="{FF2B5EF4-FFF2-40B4-BE49-F238E27FC236}">
                <a16:creationId xmlns:a16="http://schemas.microsoft.com/office/drawing/2014/main" id="{939E8FC7-F218-0B2B-90DF-4951523B2B0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70039" y="1334880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3D Model 54">
            <a:extLst>
              <a:ext uri="{FF2B5EF4-FFF2-40B4-BE49-F238E27FC236}">
                <a16:creationId xmlns:a16="http://schemas.microsoft.com/office/drawing/2014/main" id="{18991C25-9A50-1433-3C0B-C209DA3AF49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70039" y="2459880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3D Model 55">
            <a:extLst>
              <a:ext uri="{FF2B5EF4-FFF2-40B4-BE49-F238E27FC236}">
                <a16:creationId xmlns:a16="http://schemas.microsoft.com/office/drawing/2014/main" id="{3D3F1BFE-56DA-C952-AB16-CF6110995EC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6523920" y="2326680"/>
            <a:ext cx="1722960" cy="83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4A63B4D-7003-8A09-9705-084E6E7E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 rot="18272736">
            <a:off x="931955" y="4442395"/>
            <a:ext cx="406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37">
            <a:extLst>
              <a:ext uri="{FF2B5EF4-FFF2-40B4-BE49-F238E27FC236}">
                <a16:creationId xmlns:a16="http://schemas.microsoft.com/office/drawing/2014/main" id="{65E76774-C150-601A-F35C-DA528EF01C6A}"/>
              </a:ext>
            </a:extLst>
          </p:cNvPr>
          <p:cNvSpPr/>
          <p:nvPr/>
        </p:nvSpPr>
        <p:spPr>
          <a:xfrm>
            <a:off x="3545812" y="3533778"/>
            <a:ext cx="2384027" cy="380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Forward proxy server</a:t>
            </a:r>
          </a:p>
        </p:txBody>
      </p:sp>
      <p:sp>
        <p:nvSpPr>
          <p:cNvPr id="25" name="TextBox 44">
            <a:extLst>
              <a:ext uri="{FF2B5EF4-FFF2-40B4-BE49-F238E27FC236}">
                <a16:creationId xmlns:a16="http://schemas.microsoft.com/office/drawing/2014/main" id="{07D076F5-D4F4-7086-46BE-464C2466DD3B}"/>
              </a:ext>
            </a:extLst>
          </p:cNvPr>
          <p:cNvSpPr/>
          <p:nvPr/>
        </p:nvSpPr>
        <p:spPr>
          <a:xfrm>
            <a:off x="9598509" y="3556260"/>
            <a:ext cx="2104144" cy="380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800" b="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26" name="Straight Arrow Connector 13">
            <a:extLst>
              <a:ext uri="{FF2B5EF4-FFF2-40B4-BE49-F238E27FC236}">
                <a16:creationId xmlns:a16="http://schemas.microsoft.com/office/drawing/2014/main" id="{A029EB19-CF4C-9255-0F05-40DC940189B6}"/>
              </a:ext>
            </a:extLst>
          </p:cNvPr>
          <p:cNvCxnSpPr>
            <a:cxnSpLocks/>
          </p:cNvCxnSpPr>
          <p:nvPr/>
        </p:nvCxnSpPr>
        <p:spPr>
          <a:xfrm>
            <a:off x="2707930" y="1549242"/>
            <a:ext cx="1517760" cy="1800"/>
          </a:xfrm>
          <a:prstGeom prst="bentConnector3">
            <a:avLst/>
          </a:prstGeom>
          <a:noFill/>
          <a:ln w="15840">
            <a:solidFill>
              <a:srgbClr val="00B050"/>
            </a:solidFill>
            <a:prstDash val="solid"/>
            <a:miter/>
            <a:tailEnd type="arrow"/>
          </a:ln>
        </p:spPr>
      </p:cxnSp>
      <p:cxnSp>
        <p:nvCxnSpPr>
          <p:cNvPr id="27" name="Straight Arrow Connector 16">
            <a:extLst>
              <a:ext uri="{FF2B5EF4-FFF2-40B4-BE49-F238E27FC236}">
                <a16:creationId xmlns:a16="http://schemas.microsoft.com/office/drawing/2014/main" id="{FBDCE70E-198A-14E2-8417-7C7EE7D8779D}"/>
              </a:ext>
            </a:extLst>
          </p:cNvPr>
          <p:cNvCxnSpPr>
            <a:cxnSpLocks/>
          </p:cNvCxnSpPr>
          <p:nvPr/>
        </p:nvCxnSpPr>
        <p:spPr>
          <a:xfrm>
            <a:off x="6132158" y="1536542"/>
            <a:ext cx="1044497" cy="12700"/>
          </a:xfrm>
          <a:prstGeom prst="bentConnector3">
            <a:avLst>
              <a:gd name="adj1" fmla="val -404"/>
            </a:avLst>
          </a:prstGeom>
          <a:noFill/>
          <a:ln w="15840">
            <a:solidFill>
              <a:srgbClr val="00B050"/>
            </a:solidFill>
            <a:prstDash val="solid"/>
            <a:miter/>
            <a:tailEnd type="arrow"/>
          </a:ln>
        </p:spPr>
      </p:cxnSp>
      <p:cxnSp>
        <p:nvCxnSpPr>
          <p:cNvPr id="28" name="Straight Arrow Connector 17">
            <a:extLst>
              <a:ext uri="{FF2B5EF4-FFF2-40B4-BE49-F238E27FC236}">
                <a16:creationId xmlns:a16="http://schemas.microsoft.com/office/drawing/2014/main" id="{17D11A28-0D6C-D104-BC43-0D758E1D0858}"/>
              </a:ext>
            </a:extLst>
          </p:cNvPr>
          <p:cNvCxnSpPr/>
          <p:nvPr/>
        </p:nvCxnSpPr>
        <p:spPr>
          <a:xfrm>
            <a:off x="8220011" y="1547082"/>
            <a:ext cx="1517760" cy="2160"/>
          </a:xfrm>
          <a:prstGeom prst="bentConnector3">
            <a:avLst/>
          </a:prstGeom>
          <a:noFill/>
          <a:ln w="15840">
            <a:solidFill>
              <a:srgbClr val="00B050"/>
            </a:solidFill>
            <a:prstDash val="solid"/>
            <a:miter/>
            <a:tailEnd type="arrow"/>
          </a:ln>
        </p:spPr>
      </p:cxnSp>
      <p:cxnSp>
        <p:nvCxnSpPr>
          <p:cNvPr id="29" name="Straight Arrow Connector 38">
            <a:extLst>
              <a:ext uri="{FF2B5EF4-FFF2-40B4-BE49-F238E27FC236}">
                <a16:creationId xmlns:a16="http://schemas.microsoft.com/office/drawing/2014/main" id="{CBCC9226-0F22-8722-44B0-F14230F59633}"/>
              </a:ext>
            </a:extLst>
          </p:cNvPr>
          <p:cNvCxnSpPr/>
          <p:nvPr/>
        </p:nvCxnSpPr>
        <p:spPr>
          <a:xfrm flipH="1">
            <a:off x="7972200" y="3325319"/>
            <a:ext cx="1546919" cy="0"/>
          </a:xfrm>
          <a:prstGeom prst="bentConnector3">
            <a:avLst/>
          </a:prstGeom>
          <a:noFill/>
          <a:ln w="15840">
            <a:solidFill>
              <a:srgbClr val="00B050"/>
            </a:solidFill>
            <a:prstDash val="solid"/>
            <a:miter/>
            <a:tailEnd type="arrow"/>
          </a:ln>
        </p:spPr>
      </p:cxnSp>
      <p:cxnSp>
        <p:nvCxnSpPr>
          <p:cNvPr id="30" name="Straight Arrow Connector 41">
            <a:extLst>
              <a:ext uri="{FF2B5EF4-FFF2-40B4-BE49-F238E27FC236}">
                <a16:creationId xmlns:a16="http://schemas.microsoft.com/office/drawing/2014/main" id="{D21107C1-6859-2965-E43E-5B3BB2098CB7}"/>
              </a:ext>
            </a:extLst>
          </p:cNvPr>
          <p:cNvCxnSpPr/>
          <p:nvPr/>
        </p:nvCxnSpPr>
        <p:spPr>
          <a:xfrm flipH="1">
            <a:off x="5524200" y="3319559"/>
            <a:ext cx="1546920" cy="0"/>
          </a:xfrm>
          <a:prstGeom prst="bentConnector3">
            <a:avLst/>
          </a:prstGeom>
          <a:noFill/>
          <a:ln w="15840">
            <a:solidFill>
              <a:srgbClr val="00B050"/>
            </a:solidFill>
            <a:prstDash val="solid"/>
            <a:miter/>
            <a:tailEnd type="arrow"/>
          </a:ln>
        </p:spPr>
      </p:cxnSp>
      <p:cxnSp>
        <p:nvCxnSpPr>
          <p:cNvPr id="31" name="Straight Arrow Connector 42">
            <a:extLst>
              <a:ext uri="{FF2B5EF4-FFF2-40B4-BE49-F238E27FC236}">
                <a16:creationId xmlns:a16="http://schemas.microsoft.com/office/drawing/2014/main" id="{80BEA195-C00D-7424-988E-F5D292D8C11C}"/>
              </a:ext>
            </a:extLst>
          </p:cNvPr>
          <p:cNvCxnSpPr/>
          <p:nvPr/>
        </p:nvCxnSpPr>
        <p:spPr>
          <a:xfrm flipH="1">
            <a:off x="2652119" y="3314160"/>
            <a:ext cx="1546921" cy="0"/>
          </a:xfrm>
          <a:prstGeom prst="bentConnector3">
            <a:avLst/>
          </a:prstGeom>
          <a:noFill/>
          <a:ln w="15840">
            <a:solidFill>
              <a:srgbClr val="00B050"/>
            </a:solidFill>
            <a:prstDash val="solid"/>
            <a:miter/>
            <a:tailEnd type="arrow"/>
          </a:ln>
        </p:spPr>
      </p:cxnSp>
      <p:sp>
        <p:nvSpPr>
          <p:cNvPr id="33" name="TextBox 24">
            <a:extLst>
              <a:ext uri="{FF2B5EF4-FFF2-40B4-BE49-F238E27FC236}">
                <a16:creationId xmlns:a16="http://schemas.microsoft.com/office/drawing/2014/main" id="{BB50C9C4-0484-5B9D-38F8-F71A9DF989EE}"/>
              </a:ext>
            </a:extLst>
          </p:cNvPr>
          <p:cNvSpPr/>
          <p:nvPr/>
        </p:nvSpPr>
        <p:spPr>
          <a:xfrm>
            <a:off x="9598509" y="3560725"/>
            <a:ext cx="2178202" cy="380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</a:t>
            </a:r>
            <a:r>
              <a:rPr lang="sk-SK" dirty="0" err="1"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scamsite.com</a:t>
            </a:r>
            <a:endParaRPr lang="sk-SK" sz="1800" b="0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7" name="Graphic 36" descr="Tick with solid fill">
            <a:extLst>
              <a:ext uri="{FF2B5EF4-FFF2-40B4-BE49-F238E27FC236}">
                <a16:creationId xmlns:a16="http://schemas.microsoft.com/office/drawing/2014/main" id="{0D3FB8CC-6847-F8AC-1CF6-4AE94F4835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98760" y="1250622"/>
            <a:ext cx="597240" cy="597240"/>
          </a:xfrm>
          <a:prstGeom prst="rect">
            <a:avLst/>
          </a:prstGeom>
        </p:spPr>
      </p:pic>
      <p:pic>
        <p:nvPicPr>
          <p:cNvPr id="39" name="Graphic 38" descr="Close with solid fill">
            <a:extLst>
              <a:ext uri="{FF2B5EF4-FFF2-40B4-BE49-F238E27FC236}">
                <a16:creationId xmlns:a16="http://schemas.microsoft.com/office/drawing/2014/main" id="{7B577B88-3023-9383-8FEF-A8B6BB9535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93599" y="1808721"/>
            <a:ext cx="638559" cy="638559"/>
          </a:xfrm>
          <a:prstGeom prst="rect">
            <a:avLst/>
          </a:prstGeom>
        </p:spPr>
      </p:pic>
      <p:sp>
        <p:nvSpPr>
          <p:cNvPr id="40" name="TextBox 56">
            <a:extLst>
              <a:ext uri="{FF2B5EF4-FFF2-40B4-BE49-F238E27FC236}">
                <a16:creationId xmlns:a16="http://schemas.microsoft.com/office/drawing/2014/main" id="{5EDA3736-FFB3-2952-B11C-2190F37B9612}"/>
              </a:ext>
            </a:extLst>
          </p:cNvPr>
          <p:cNvSpPr/>
          <p:nvPr/>
        </p:nvSpPr>
        <p:spPr>
          <a:xfrm>
            <a:off x="2707930" y="1640700"/>
            <a:ext cx="1163049" cy="7336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000" dirty="0" err="1"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request</a:t>
            </a:r>
            <a:endParaRPr lang="sk-SK" sz="2000" b="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0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41" name="TextBox 56">
            <a:extLst>
              <a:ext uri="{FF2B5EF4-FFF2-40B4-BE49-F238E27FC236}">
                <a16:creationId xmlns:a16="http://schemas.microsoft.com/office/drawing/2014/main" id="{77FCFCB0-3369-DD59-067C-641E354CCD79}"/>
              </a:ext>
            </a:extLst>
          </p:cNvPr>
          <p:cNvSpPr/>
          <p:nvPr/>
        </p:nvSpPr>
        <p:spPr>
          <a:xfrm>
            <a:off x="6354899" y="4148911"/>
            <a:ext cx="1521438" cy="7336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000" dirty="0" err="1"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response</a:t>
            </a:r>
            <a:endParaRPr lang="sk-SK" sz="2000" b="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0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42" name="TextBox 56">
            <a:extLst>
              <a:ext uri="{FF2B5EF4-FFF2-40B4-BE49-F238E27FC236}">
                <a16:creationId xmlns:a16="http://schemas.microsoft.com/office/drawing/2014/main" id="{71549F32-1584-A4CF-80E7-FBB784FEB126}"/>
              </a:ext>
            </a:extLst>
          </p:cNvPr>
          <p:cNvSpPr/>
          <p:nvPr/>
        </p:nvSpPr>
        <p:spPr>
          <a:xfrm>
            <a:off x="4692795" y="860884"/>
            <a:ext cx="1163049" cy="7336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000" dirty="0" err="1"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filtering</a:t>
            </a:r>
            <a:endParaRPr lang="sk-SK" sz="2000" b="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0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43" name="TextBox 56">
            <a:extLst>
              <a:ext uri="{FF2B5EF4-FFF2-40B4-BE49-F238E27FC236}">
                <a16:creationId xmlns:a16="http://schemas.microsoft.com/office/drawing/2014/main" id="{4499C1B4-C245-3792-DB5D-3A968C805D5A}"/>
              </a:ext>
            </a:extLst>
          </p:cNvPr>
          <p:cNvSpPr/>
          <p:nvPr/>
        </p:nvSpPr>
        <p:spPr>
          <a:xfrm>
            <a:off x="6933021" y="1646341"/>
            <a:ext cx="1163049" cy="7336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000" dirty="0" err="1"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request</a:t>
            </a:r>
            <a:endParaRPr lang="sk-SK" sz="2000" b="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0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44" name="TextBox 56">
            <a:extLst>
              <a:ext uri="{FF2B5EF4-FFF2-40B4-BE49-F238E27FC236}">
                <a16:creationId xmlns:a16="http://schemas.microsoft.com/office/drawing/2014/main" id="{7216C650-CC88-9226-36FF-BBAF5C4E2DB3}"/>
              </a:ext>
            </a:extLst>
          </p:cNvPr>
          <p:cNvSpPr/>
          <p:nvPr/>
        </p:nvSpPr>
        <p:spPr>
          <a:xfrm>
            <a:off x="3663069" y="4195052"/>
            <a:ext cx="1521438" cy="7336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000" dirty="0" err="1">
                <a:solidFill>
                  <a:schemeClr val="accent6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response</a:t>
            </a:r>
            <a:endParaRPr lang="sk-SK" sz="2000" b="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0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cxnSp>
        <p:nvCxnSpPr>
          <p:cNvPr id="38" name="Straight Arrow Connector 13">
            <a:extLst>
              <a:ext uri="{FF2B5EF4-FFF2-40B4-BE49-F238E27FC236}">
                <a16:creationId xmlns:a16="http://schemas.microsoft.com/office/drawing/2014/main" id="{B1492A40-5BA4-CD3D-744C-74FD61621588}"/>
              </a:ext>
            </a:extLst>
          </p:cNvPr>
          <p:cNvCxnSpPr>
            <a:cxnSpLocks/>
          </p:cNvCxnSpPr>
          <p:nvPr/>
        </p:nvCxnSpPr>
        <p:spPr>
          <a:xfrm>
            <a:off x="2636303" y="2265724"/>
            <a:ext cx="1517760" cy="1800"/>
          </a:xfrm>
          <a:prstGeom prst="bentConnector3">
            <a:avLst/>
          </a:prstGeom>
          <a:noFill/>
          <a:ln w="15840">
            <a:solidFill>
              <a:srgbClr val="FF0000"/>
            </a:solidFill>
            <a:prstDash val="solid"/>
            <a:miter/>
            <a:tailEnd type="arrow"/>
          </a:ln>
        </p:spPr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3D Model 44" descr="&quot;No&quot; sign">
                <a:extLst>
                  <a:ext uri="{FF2B5EF4-FFF2-40B4-BE49-F238E27FC236}">
                    <a16:creationId xmlns:a16="http://schemas.microsoft.com/office/drawing/2014/main" id="{6A2717C8-707D-C0FB-3583-4FA200C344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4761734"/>
                  </p:ext>
                </p:extLst>
              </p:nvPr>
            </p:nvGraphicFramePr>
            <p:xfrm>
              <a:off x="6135383" y="1797786"/>
              <a:ext cx="631869" cy="624094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631869" cy="624094"/>
                    </a:xfrm>
                    <a:prstGeom prst="rect">
                      <a:avLst/>
                    </a:prstGeom>
                  </am3d:spPr>
                  <am3d:camera>
                    <am3d:pos x="0" y="0" z="665926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08471" d="1000000"/>
                    <am3d:preTrans dx="6" dy="-18000000" dz="606"/>
                    <am3d:scale>
                      <am3d:sx n="1000000" d="1000000"/>
                      <am3d:sy n="1000000" d="1000000"/>
                      <am3d:sz n="1000000" d="1000000"/>
                    </am3d:scale>
                    <am3d:rot ax="-349087" ay="48802" az="-4966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9215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3D Model 44" descr="&quot;No&quot; sign">
                <a:extLst>
                  <a:ext uri="{FF2B5EF4-FFF2-40B4-BE49-F238E27FC236}">
                    <a16:creationId xmlns:a16="http://schemas.microsoft.com/office/drawing/2014/main" id="{6A2717C8-707D-C0FB-3583-4FA200C344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35383" y="1797786"/>
                <a:ext cx="631869" cy="6240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4483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3" grpId="0"/>
      <p:bldP spid="40" grpId="0"/>
      <p:bldP spid="41" grpId="0"/>
      <p:bldP spid="41" grpId="1"/>
      <p:bldP spid="43" grpId="0"/>
      <p:bldP spid="43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36F4BF-9390-3E96-CF82-E8170DE1DC93}"/>
              </a:ext>
            </a:extLst>
          </p:cNvPr>
          <p:cNvSpPr txBox="1">
            <a:spLocks/>
          </p:cNvSpPr>
          <p:nvPr/>
        </p:nvSpPr>
        <p:spPr>
          <a:xfrm>
            <a:off x="2660643" y="570209"/>
            <a:ext cx="2402113" cy="723899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sz="2800" dirty="0">
                <a:solidFill>
                  <a:schemeClr val="accent6"/>
                </a:solidFill>
              </a:rPr>
              <a:t>Explicit proxy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1B840-C066-75ED-BD82-2545470A5722}"/>
              </a:ext>
            </a:extLst>
          </p:cNvPr>
          <p:cNvSpPr/>
          <p:nvPr/>
        </p:nvSpPr>
        <p:spPr>
          <a:xfrm>
            <a:off x="3773240" y="1591346"/>
            <a:ext cx="5320748" cy="444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200" b="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Listening</a:t>
            </a:r>
            <a:r>
              <a:rPr lang="sk-SK" sz="2200" b="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on </a:t>
            </a:r>
            <a:r>
              <a:rPr lang="sk-SK" sz="2200" b="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specific</a:t>
            </a:r>
            <a:r>
              <a:rPr lang="sk-SK" sz="2200" b="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IP </a:t>
            </a:r>
            <a:r>
              <a:rPr lang="sk-SK" sz="2200" b="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address</a:t>
            </a:r>
            <a:r>
              <a:rPr lang="sk-SK" sz="2200" b="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or URL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78423C8-BEA1-E821-AE1D-4712DA646485}"/>
              </a:ext>
            </a:extLst>
          </p:cNvPr>
          <p:cNvSpPr txBox="1">
            <a:spLocks/>
          </p:cNvSpPr>
          <p:nvPr/>
        </p:nvSpPr>
        <p:spPr>
          <a:xfrm>
            <a:off x="6692851" y="570209"/>
            <a:ext cx="3089829" cy="723899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sz="2800" dirty="0">
                <a:solidFill>
                  <a:schemeClr val="accent6"/>
                </a:solidFill>
              </a:rPr>
              <a:t>Transparent proxy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0D68E45-0E91-3336-230F-72A6BEBE0C3F}"/>
              </a:ext>
            </a:extLst>
          </p:cNvPr>
          <p:cNvSpPr/>
          <p:nvPr/>
        </p:nvSpPr>
        <p:spPr>
          <a:xfrm>
            <a:off x="3861700" y="3204578"/>
            <a:ext cx="4388127" cy="444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>
              <a:defRPr sz="1800"/>
            </a:pPr>
            <a:r>
              <a:rPr lang="sk-SK" sz="2200" b="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Client</a:t>
            </a:r>
            <a:r>
              <a:rPr lang="sk-SK" sz="2200" b="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2200" b="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need</a:t>
            </a:r>
            <a:r>
              <a:rPr lang="sk-SK" sz="2200" b="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2200" b="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explicit</a:t>
            </a:r>
            <a:r>
              <a:rPr lang="sk-SK" sz="2200" b="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2200" b="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configuration</a:t>
            </a:r>
            <a:endParaRPr lang="sk-SK" sz="2200" b="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908CAFF-EC50-1965-D864-89359B09C168}"/>
              </a:ext>
            </a:extLst>
          </p:cNvPr>
          <p:cNvSpPr/>
          <p:nvPr/>
        </p:nvSpPr>
        <p:spPr>
          <a:xfrm>
            <a:off x="4886188" y="4011194"/>
            <a:ext cx="2451780" cy="444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>
              <a:defRPr sz="1800"/>
            </a:pPr>
            <a:r>
              <a:rPr lang="sk-SK" sz="220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Can</a:t>
            </a:r>
            <a:r>
              <a:rPr lang="sk-SK" sz="220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220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be</a:t>
            </a:r>
            <a:r>
              <a:rPr lang="sk-SK" sz="220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220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bypassed</a:t>
            </a:r>
            <a:endParaRPr lang="sk-SK" sz="2200" b="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6F21EFE-EF07-E29E-15A6-09D8DC2A06E9}"/>
              </a:ext>
            </a:extLst>
          </p:cNvPr>
          <p:cNvSpPr/>
          <p:nvPr/>
        </p:nvSpPr>
        <p:spPr>
          <a:xfrm>
            <a:off x="4538514" y="2397962"/>
            <a:ext cx="3354457" cy="444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>
              <a:defRPr sz="1800"/>
            </a:pPr>
            <a:r>
              <a:rPr lang="sk-SK" sz="220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Terminates</a:t>
            </a:r>
            <a:r>
              <a:rPr lang="sk-SK" sz="2200" i="0" u="none" strike="noStrike" kern="1200" spc="0" dirty="0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 TCP </a:t>
            </a:r>
            <a:r>
              <a:rPr lang="sk-SK" sz="2200" i="0" u="none" strike="noStrike" kern="1200" spc="0" dirty="0" err="1">
                <a:ln>
                  <a:noFill/>
                </a:ln>
                <a:solidFill>
                  <a:schemeClr val="accent6"/>
                </a:solidFill>
                <a:latin typeface="Amazon Ember" pitchFamily="18"/>
                <a:ea typeface="Microsoft YaHei" pitchFamily="2"/>
                <a:cs typeface="Lucida Sans" pitchFamily="2"/>
              </a:rPr>
              <a:t>session</a:t>
            </a:r>
            <a:endParaRPr lang="sk-SK" sz="2200" i="0" u="none" strike="noStrike" kern="1200" spc="0" dirty="0">
              <a:ln>
                <a:noFill/>
              </a:ln>
              <a:solidFill>
                <a:schemeClr val="accent6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7" name="Graphic 36" descr="Close with solid fill">
            <a:extLst>
              <a:ext uri="{FF2B5EF4-FFF2-40B4-BE49-F238E27FC236}">
                <a16:creationId xmlns:a16="http://schemas.microsoft.com/office/drawing/2014/main" id="{58A99965-7766-E899-F6B6-A3A2F4EE3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774708" y="1534721"/>
            <a:ext cx="638559" cy="638559"/>
          </a:xfrm>
          <a:prstGeom prst="rect">
            <a:avLst/>
          </a:prstGeom>
        </p:spPr>
      </p:pic>
      <p:pic>
        <p:nvPicPr>
          <p:cNvPr id="38" name="Graphic 37" descr="Close with solid fill">
            <a:extLst>
              <a:ext uri="{FF2B5EF4-FFF2-40B4-BE49-F238E27FC236}">
                <a16:creationId xmlns:a16="http://schemas.microsoft.com/office/drawing/2014/main" id="{F17E68CA-0345-0505-B04B-4E61C2933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774706" y="3107485"/>
            <a:ext cx="638559" cy="638559"/>
          </a:xfrm>
          <a:prstGeom prst="rect">
            <a:avLst/>
          </a:prstGeom>
        </p:spPr>
      </p:pic>
      <p:pic>
        <p:nvPicPr>
          <p:cNvPr id="39" name="Graphic 38" descr="Close with solid fill">
            <a:extLst>
              <a:ext uri="{FF2B5EF4-FFF2-40B4-BE49-F238E27FC236}">
                <a16:creationId xmlns:a16="http://schemas.microsoft.com/office/drawing/2014/main" id="{CEC591D1-54BB-FC43-F631-DB791CDCB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774707" y="2300869"/>
            <a:ext cx="638559" cy="638559"/>
          </a:xfrm>
          <a:prstGeom prst="rect">
            <a:avLst/>
          </a:prstGeom>
        </p:spPr>
      </p:pic>
      <p:pic>
        <p:nvPicPr>
          <p:cNvPr id="40" name="Graphic 39" descr="Close with solid fill">
            <a:extLst>
              <a:ext uri="{FF2B5EF4-FFF2-40B4-BE49-F238E27FC236}">
                <a16:creationId xmlns:a16="http://schemas.microsoft.com/office/drawing/2014/main" id="{12C1939B-6B7B-F321-3B7C-62514662C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774706" y="3914101"/>
            <a:ext cx="638559" cy="638559"/>
          </a:xfrm>
          <a:prstGeom prst="rect">
            <a:avLst/>
          </a:prstGeom>
        </p:spPr>
      </p:pic>
      <p:pic>
        <p:nvPicPr>
          <p:cNvPr id="9" name="Graphic 8" descr="Tick with solid fill">
            <a:extLst>
              <a:ext uri="{FF2B5EF4-FFF2-40B4-BE49-F238E27FC236}">
                <a16:creationId xmlns:a16="http://schemas.microsoft.com/office/drawing/2014/main" id="{529A4F5A-19D3-5A2D-BCBE-0BE01A224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9409" y="1514913"/>
            <a:ext cx="597240" cy="597240"/>
          </a:xfrm>
          <a:prstGeom prst="rect">
            <a:avLst/>
          </a:prstGeom>
        </p:spPr>
      </p:pic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FB32F680-F62E-D74E-3AEB-7453C596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9409" y="3128144"/>
            <a:ext cx="597240" cy="597240"/>
          </a:xfrm>
          <a:prstGeom prst="rect">
            <a:avLst/>
          </a:prstGeom>
        </p:spPr>
      </p:pic>
      <p:pic>
        <p:nvPicPr>
          <p:cNvPr id="11" name="Graphic 10" descr="Tick with solid fill">
            <a:extLst>
              <a:ext uri="{FF2B5EF4-FFF2-40B4-BE49-F238E27FC236}">
                <a16:creationId xmlns:a16="http://schemas.microsoft.com/office/drawing/2014/main" id="{58EF9F9E-4DC6-71FB-55DC-E9EB8419C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9409" y="3934760"/>
            <a:ext cx="597240" cy="597240"/>
          </a:xfrm>
          <a:prstGeom prst="rect">
            <a:avLst/>
          </a:prstGeom>
        </p:spPr>
      </p:pic>
      <p:pic>
        <p:nvPicPr>
          <p:cNvPr id="16" name="Graphic 15" descr="Tick with solid fill">
            <a:extLst>
              <a:ext uri="{FF2B5EF4-FFF2-40B4-BE49-F238E27FC236}">
                <a16:creationId xmlns:a16="http://schemas.microsoft.com/office/drawing/2014/main" id="{148FB33C-318A-F430-1C05-84D734FA5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9409" y="2321528"/>
            <a:ext cx="597240" cy="5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15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6197FB-05C2-40AC-BC32-435B0101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1" y="332370"/>
            <a:ext cx="11383617" cy="1442356"/>
          </a:xfrm>
        </p:spPr>
        <p:txBody>
          <a:bodyPr/>
          <a:lstStyle/>
          <a:p>
            <a:pPr algn="ctr"/>
            <a:r>
              <a:rPr lang="en-US" sz="3100" dirty="0">
                <a:solidFill>
                  <a:schemeClr val="accent6"/>
                </a:solidFill>
              </a:rPr>
              <a:t>From P-51 Mustang to F-35 Lightning 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F0BA71-1A3C-DB93-6C85-F6B1FF3552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33622" y="1996385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D7D3664B-E742-C968-AFB9-19551CA30FE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874639" y="195908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81F8200-F40A-DFD9-D757-4F19F5E0B8B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814295" y="1975289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3D26EEC-BE48-AEDC-0792-0B91AAE175D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790391" y="1975289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5FCDF8-DD88-C68A-414A-1DCD98FD8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650" y="2811236"/>
            <a:ext cx="3517900" cy="262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144EB-B31F-C103-3480-6FDC21B99F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4170" y="2811236"/>
            <a:ext cx="5434368" cy="2628900"/>
          </a:xfrm>
          <a:prstGeom prst="rect">
            <a:avLst/>
          </a:prstGeom>
        </p:spPr>
      </p:pic>
      <p:sp>
        <p:nvSpPr>
          <p:cNvPr id="3" name="TextBox 50">
            <a:extLst>
              <a:ext uri="{FF2B5EF4-FFF2-40B4-BE49-F238E27FC236}">
                <a16:creationId xmlns:a16="http://schemas.microsoft.com/office/drawing/2014/main" id="{81E957C5-FF81-7BD7-7791-5EDFB82548A8}"/>
              </a:ext>
            </a:extLst>
          </p:cNvPr>
          <p:cNvSpPr/>
          <p:nvPr/>
        </p:nvSpPr>
        <p:spPr>
          <a:xfrm>
            <a:off x="2371424" y="2567663"/>
            <a:ext cx="874118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id="{83A20ED5-B151-FDFC-DD99-61A583EB783E}"/>
              </a:ext>
            </a:extLst>
          </p:cNvPr>
          <p:cNvSpPr/>
          <p:nvPr/>
        </p:nvSpPr>
        <p:spPr>
          <a:xfrm>
            <a:off x="7671383" y="2525173"/>
            <a:ext cx="121157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NAT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TextBox 50">
            <a:extLst>
              <a:ext uri="{FF2B5EF4-FFF2-40B4-BE49-F238E27FC236}">
                <a16:creationId xmlns:a16="http://schemas.microsoft.com/office/drawing/2014/main" id="{E4BBB8DA-0FBA-9451-054A-98BE4CF2BA2C}"/>
              </a:ext>
            </a:extLst>
          </p:cNvPr>
          <p:cNvSpPr/>
          <p:nvPr/>
        </p:nvSpPr>
        <p:spPr>
          <a:xfrm>
            <a:off x="8790391" y="2539646"/>
            <a:ext cx="121157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Fargate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TextBox 50">
            <a:extLst>
              <a:ext uri="{FF2B5EF4-FFF2-40B4-BE49-F238E27FC236}">
                <a16:creationId xmlns:a16="http://schemas.microsoft.com/office/drawing/2014/main" id="{8CBD9119-1BAA-D3BF-375A-001ADE78FE59}"/>
              </a:ext>
            </a:extLst>
          </p:cNvPr>
          <p:cNvSpPr/>
          <p:nvPr/>
        </p:nvSpPr>
        <p:spPr>
          <a:xfrm>
            <a:off x="9567519" y="2539647"/>
            <a:ext cx="121157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Firewall</a:t>
            </a:r>
          </a:p>
        </p:txBody>
      </p:sp>
    </p:spTree>
    <p:extLst>
      <p:ext uri="{BB962C8B-B14F-4D97-AF65-F5344CB8AC3E}">
        <p14:creationId xmlns:p14="http://schemas.microsoft.com/office/powerpoint/2010/main" val="21395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ummits_2022">
  <a:themeElements>
    <a:clrScheme name="2022-07 AWS Color RGB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232F3E"/>
      </a:accent1>
      <a:accent2>
        <a:srgbClr val="330066"/>
      </a:accent2>
      <a:accent3>
        <a:srgbClr val="DF2A5D"/>
      </a:accent3>
      <a:accent4>
        <a:srgbClr val="7C5AED"/>
      </a:accent4>
      <a:accent5>
        <a:srgbClr val="7CE8F4"/>
      </a:accent5>
      <a:accent6>
        <a:srgbClr val="FF9900"/>
      </a:accent6>
      <a:hlink>
        <a:srgbClr val="2074D5"/>
      </a:hlink>
      <a:folHlink>
        <a:srgbClr val="2074D5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2-07_AWS_Swiss_Cloud_Day_SpeakerPresentation_Template [Read-Only]" id="{CE2606B4-7A0A-44C9-AD50-BC5663D29082}" vid="{2E020669-71AE-4FC4-BF07-A212EA7C97C6}"/>
    </a:ext>
  </a:extLst>
</a:theme>
</file>

<file path=ppt/theme/theme2.xml><?xml version="1.0" encoding="utf-8"?>
<a:theme xmlns:a="http://schemas.openxmlformats.org/drawingml/2006/main" name="1_Summits_2022">
  <a:themeElements>
    <a:clrScheme name="2022-07 AWS Color RGB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232F3E"/>
      </a:accent1>
      <a:accent2>
        <a:srgbClr val="330066"/>
      </a:accent2>
      <a:accent3>
        <a:srgbClr val="DF2A5D"/>
      </a:accent3>
      <a:accent4>
        <a:srgbClr val="7C5AED"/>
      </a:accent4>
      <a:accent5>
        <a:srgbClr val="7CE8F4"/>
      </a:accent5>
      <a:accent6>
        <a:srgbClr val="FF9900"/>
      </a:accent6>
      <a:hlink>
        <a:srgbClr val="2074D5"/>
      </a:hlink>
      <a:folHlink>
        <a:srgbClr val="2074D5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2-07_AWS_Swiss_Cloud_Day_SpeakerPresentation_Template [Read-Only]" id="{CE2606B4-7A0A-44C9-AD50-BC5663D29082}" vid="{2E020669-71AE-4FC4-BF07-A212EA7C97C6}"/>
    </a:ext>
  </a:extLst>
</a:theme>
</file>

<file path=ppt/theme/theme3.xml><?xml version="1.0" encoding="utf-8"?>
<a:theme xmlns:a="http://schemas.openxmlformats.org/drawingml/2006/main" name="Office Theme">
  <a:themeElements>
    <a:clrScheme name="Summit 2021">
      <a:dk1>
        <a:srgbClr val="000000"/>
      </a:dk1>
      <a:lt1>
        <a:sysClr val="window" lastClr="FFFFFF"/>
      </a:lt1>
      <a:dk2>
        <a:srgbClr val="282828"/>
      </a:dk2>
      <a:lt2>
        <a:srgbClr val="F2F4F4"/>
      </a:lt2>
      <a:accent1>
        <a:srgbClr val="FF6900"/>
      </a:accent1>
      <a:accent2>
        <a:srgbClr val="FFAE00"/>
      </a:accent2>
      <a:accent3>
        <a:srgbClr val="F9ED32"/>
      </a:accent3>
      <a:accent4>
        <a:srgbClr val="289EFF"/>
      </a:accent4>
      <a:accent5>
        <a:srgbClr val="3B3BA8"/>
      </a:accent5>
      <a:accent6>
        <a:srgbClr val="6D1E85"/>
      </a:accent6>
      <a:hlink>
        <a:srgbClr val="289EFF"/>
      </a:hlink>
      <a:folHlink>
        <a:srgbClr val="289EFF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ummit 2021">
      <a:dk1>
        <a:srgbClr val="000000"/>
      </a:dk1>
      <a:lt1>
        <a:sysClr val="window" lastClr="FFFFFF"/>
      </a:lt1>
      <a:dk2>
        <a:srgbClr val="282828"/>
      </a:dk2>
      <a:lt2>
        <a:srgbClr val="F2F4F4"/>
      </a:lt2>
      <a:accent1>
        <a:srgbClr val="FF6900"/>
      </a:accent1>
      <a:accent2>
        <a:srgbClr val="FFAE00"/>
      </a:accent2>
      <a:accent3>
        <a:srgbClr val="F9ED32"/>
      </a:accent3>
      <a:accent4>
        <a:srgbClr val="289EFF"/>
      </a:accent4>
      <a:accent5>
        <a:srgbClr val="3B3BA8"/>
      </a:accent5>
      <a:accent6>
        <a:srgbClr val="6D1E85"/>
      </a:accent6>
      <a:hlink>
        <a:srgbClr val="289EFF"/>
      </a:hlink>
      <a:folHlink>
        <a:srgbClr val="289EFF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A839726BA2F946A6FEF90A3B3A08BD" ma:contentTypeVersion="9" ma:contentTypeDescription="Ein neues Dokument erstellen." ma:contentTypeScope="" ma:versionID="f368f1b22d713f05887709f841422e76">
  <xsd:schema xmlns:xsd="http://www.w3.org/2001/XMLSchema" xmlns:xs="http://www.w3.org/2001/XMLSchema" xmlns:p="http://schemas.microsoft.com/office/2006/metadata/properties" xmlns:ns2="805a9fbb-748f-4c34-8886-beb8305c677d" targetNamespace="http://schemas.microsoft.com/office/2006/metadata/properties" ma:root="true" ma:fieldsID="2f7032270e25db9bc4501aeb803460a8" ns2:_="">
    <xsd:import namespace="805a9fbb-748f-4c34-8886-beb8305c6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a9fbb-748f-4c34-8886-beb8305c6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B2A6FE-F51E-4D92-BC05-2C7B8BE7AB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5a9fbb-748f-4c34-8886-beb8305c67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CA3C72-EE0B-453D-8130-5AD87A8F3C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2022-07_AWS_Swiss_Cloud_Day_SpeakerPresentation_Template</Template>
  <TotalTime>6227</TotalTime>
  <Words>1517</Words>
  <Application>Microsoft Macintosh PowerPoint</Application>
  <PresentationFormat>Widescreen</PresentationFormat>
  <Paragraphs>527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Amazon Ember Display</vt:lpstr>
      <vt:lpstr>Calibri</vt:lpstr>
      <vt:lpstr>Wingdings</vt:lpstr>
      <vt:lpstr>Lucida Console</vt:lpstr>
      <vt:lpstr>Amazon Ember</vt:lpstr>
      <vt:lpstr>Courier New</vt:lpstr>
      <vt:lpstr>Arial</vt:lpstr>
      <vt:lpstr>Amazon Ember Display Heavy</vt:lpstr>
      <vt:lpstr>Amazon Ember Display Light</vt:lpstr>
      <vt:lpstr>Summits_2022</vt:lpstr>
      <vt:lpstr>1_Summits_2022</vt:lpstr>
      <vt:lpstr>PowerPoint Presentation</vt:lpstr>
      <vt:lpstr>Building serverless Forward Proxy solution with AWS</vt:lpstr>
      <vt:lpstr>Introduction Lydia Delyova</vt:lpstr>
      <vt:lpstr>Introduction Michal Salanci</vt:lpstr>
      <vt:lpstr>Agenda</vt:lpstr>
      <vt:lpstr>Brief introduction to forward proxy</vt:lpstr>
      <vt:lpstr>PowerPoint Presentation</vt:lpstr>
      <vt:lpstr>PowerPoint Presentation</vt:lpstr>
      <vt:lpstr>From P-51 Mustang to F-35 Lightning II</vt:lpstr>
      <vt:lpstr>PowerPoint Presentation</vt:lpstr>
      <vt:lpstr>Introducing Forward Proxy v1 (2017)</vt:lpstr>
      <vt:lpstr>PowerPoint Presentation</vt:lpstr>
      <vt:lpstr>PowerPoint Presentation</vt:lpstr>
      <vt:lpstr>Refactoring to Forward Proxy v2 (2023)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Routing and network flow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Lieret, Verena</dc:creator>
  <cp:keywords>AWS Summit 2021</cp:keywords>
  <cp:lastModifiedBy>Salanci, Michal</cp:lastModifiedBy>
  <cp:revision>142</cp:revision>
  <dcterms:created xsi:type="dcterms:W3CDTF">2022-07-12T07:42:13Z</dcterms:created>
  <dcterms:modified xsi:type="dcterms:W3CDTF">2024-08-30T05:54:39Z</dcterms:modified>
  <cp:category>AWS Summit 2021</cp:category>
</cp:coreProperties>
</file>