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258" r:id="rId2"/>
    <p:sldId id="1268" r:id="rId3"/>
    <p:sldId id="260" r:id="rId4"/>
    <p:sldId id="1198" r:id="rId5"/>
    <p:sldId id="1154" r:id="rId6"/>
    <p:sldId id="1156" r:id="rId7"/>
    <p:sldId id="309" r:id="rId8"/>
    <p:sldId id="302" r:id="rId9"/>
    <p:sldId id="1158" r:id="rId10"/>
    <p:sldId id="303" r:id="rId11"/>
    <p:sldId id="1159" r:id="rId12"/>
    <p:sldId id="1160" r:id="rId13"/>
    <p:sldId id="1161" r:id="rId14"/>
    <p:sldId id="1162" r:id="rId15"/>
    <p:sldId id="304" r:id="rId16"/>
    <p:sldId id="1164" r:id="rId17"/>
    <p:sldId id="1165" r:id="rId18"/>
    <p:sldId id="1166" r:id="rId19"/>
    <p:sldId id="1163" r:id="rId20"/>
    <p:sldId id="1168" r:id="rId21"/>
    <p:sldId id="1170" r:id="rId22"/>
    <p:sldId id="1146" r:id="rId23"/>
    <p:sldId id="1185" r:id="rId24"/>
    <p:sldId id="1177" r:id="rId25"/>
    <p:sldId id="1176" r:id="rId26"/>
    <p:sldId id="1183" r:id="rId27"/>
    <p:sldId id="1187" r:id="rId28"/>
    <p:sldId id="1188" r:id="rId29"/>
    <p:sldId id="1189" r:id="rId30"/>
    <p:sldId id="1128" r:id="rId31"/>
    <p:sldId id="1129" r:id="rId32"/>
    <p:sldId id="412" r:id="rId33"/>
    <p:sldId id="413" r:id="rId34"/>
    <p:sldId id="300" r:id="rId35"/>
    <p:sldId id="1173" r:id="rId36"/>
    <p:sldId id="1174" r:id="rId37"/>
    <p:sldId id="1197" r:id="rId38"/>
    <p:sldId id="1205" r:id="rId39"/>
    <p:sldId id="1213" r:id="rId40"/>
    <p:sldId id="1200" r:id="rId41"/>
    <p:sldId id="1231" r:id="rId42"/>
    <p:sldId id="1201" r:id="rId43"/>
    <p:sldId id="1202" r:id="rId44"/>
    <p:sldId id="1263" r:id="rId45"/>
    <p:sldId id="1203" r:id="rId46"/>
    <p:sldId id="1264" r:id="rId47"/>
    <p:sldId id="1226" r:id="rId48"/>
    <p:sldId id="1269" r:id="rId49"/>
    <p:sldId id="390" r:id="rId50"/>
    <p:sldId id="1272" r:id="rId51"/>
    <p:sldId id="1273" r:id="rId52"/>
    <p:sldId id="1271" r:id="rId53"/>
    <p:sldId id="1275" r:id="rId54"/>
    <p:sldId id="1274" r:id="rId55"/>
    <p:sldId id="1265" r:id="rId56"/>
    <p:sldId id="1277" r:id="rId57"/>
    <p:sldId id="1276" r:id="rId58"/>
  </p:sldIdLst>
  <p:sldSz cx="12192000" cy="6858000"/>
  <p:notesSz cx="6858000" cy="9144000"/>
  <p:embeddedFontLst>
    <p:embeddedFont>
      <p:font typeface="Amazon Ember" panose="020F0502020204030204" pitchFamily="34" charset="0"/>
      <p:regular r:id="rId61"/>
      <p:bold r:id="rId62"/>
      <p:italic r:id="rId63"/>
      <p:boldItalic r:id="rId64"/>
    </p:embeddedFont>
    <p:embeddedFont>
      <p:font typeface="Amazon Ember Display" panose="020F0603020204020204" pitchFamily="34" charset="0"/>
      <p:regular r:id="rId65"/>
      <p:bold r:id="rId66"/>
      <p:italic r:id="rId67"/>
      <p:boldItalic r:id="rId68"/>
    </p:embeddedFont>
    <p:embeddedFont>
      <p:font typeface="Amazon Ember Display Heavy" panose="020F0803020204020204" pitchFamily="34" charset="0"/>
      <p:bold r:id="rId69"/>
      <p:italic r:id="rId70"/>
      <p:boldItalic r:id="rId71"/>
    </p:embeddedFont>
    <p:embeddedFont>
      <p:font typeface="Amazon Ember Light" panose="020B0403020204020204" pitchFamily="34" charset="0"/>
      <p:regular r:id="rId72"/>
      <p:italic r:id="rId73"/>
    </p:embeddedFont>
    <p:embeddedFont>
      <p:font typeface="Amazon Ember Mono" panose="020B0509020204020204" pitchFamily="49" charset="0"/>
      <p:regular r:id="rId74"/>
      <p:bold r:id="rId75"/>
    </p:embeddedFont>
    <p:embeddedFont>
      <p:font typeface="Lucida Console" panose="020B0609040504020204" pitchFamily="49" charset="0"/>
      <p:regular r:id="rId76"/>
    </p:embeddedFont>
    <p:embeddedFont>
      <p:font typeface="Microsoft YaHei" panose="020B0503020204020204" pitchFamily="34" charset="-122"/>
      <p:regular r:id="rId77"/>
      <p:bold r:id="rId78"/>
    </p:embeddedFont>
    <p:embeddedFont>
      <p:font typeface="TeleNeo Office" panose="020B0504040202090203" pitchFamily="34" charset="77"/>
      <p:regular r:id="rId79"/>
      <p:bold r:id="rId80"/>
      <p:italic r:id="rId81"/>
      <p:boldItalic r:id="rId82"/>
    </p:embeddedFont>
    <p:embeddedFont>
      <p:font typeface="TeleNeo Office ExtraBold" panose="020B0504040202090203" pitchFamily="34" charset="77"/>
      <p:bold r:id="rId83"/>
      <p:italic r:id="rId84"/>
      <p:boldItalic r:id="rId8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Layouts" id="{D946633D-4B8A-45F4-BEFB-08B44188FBAE}">
          <p14:sldIdLst>
            <p14:sldId id="258"/>
            <p14:sldId id="1268"/>
            <p14:sldId id="260"/>
            <p14:sldId id="1198"/>
            <p14:sldId id="1154"/>
            <p14:sldId id="1156"/>
            <p14:sldId id="309"/>
            <p14:sldId id="302"/>
            <p14:sldId id="1158"/>
            <p14:sldId id="303"/>
            <p14:sldId id="1159"/>
            <p14:sldId id="1160"/>
            <p14:sldId id="1161"/>
            <p14:sldId id="1162"/>
            <p14:sldId id="304"/>
            <p14:sldId id="1164"/>
            <p14:sldId id="1165"/>
            <p14:sldId id="1166"/>
            <p14:sldId id="1163"/>
            <p14:sldId id="1168"/>
            <p14:sldId id="1170"/>
            <p14:sldId id="1146"/>
            <p14:sldId id="1185"/>
            <p14:sldId id="1177"/>
            <p14:sldId id="1176"/>
            <p14:sldId id="1183"/>
            <p14:sldId id="1187"/>
            <p14:sldId id="1188"/>
            <p14:sldId id="1189"/>
            <p14:sldId id="1128"/>
            <p14:sldId id="1129"/>
            <p14:sldId id="412"/>
            <p14:sldId id="413"/>
            <p14:sldId id="300"/>
            <p14:sldId id="1173"/>
            <p14:sldId id="1174"/>
            <p14:sldId id="1197"/>
            <p14:sldId id="1205"/>
            <p14:sldId id="1213"/>
            <p14:sldId id="1200"/>
            <p14:sldId id="1231"/>
            <p14:sldId id="1201"/>
            <p14:sldId id="1202"/>
            <p14:sldId id="1263"/>
            <p14:sldId id="1203"/>
            <p14:sldId id="1264"/>
            <p14:sldId id="1226"/>
            <p14:sldId id="1269"/>
            <p14:sldId id="390"/>
            <p14:sldId id="1272"/>
            <p14:sldId id="1273"/>
            <p14:sldId id="1271"/>
            <p14:sldId id="1275"/>
            <p14:sldId id="1274"/>
            <p14:sldId id="1265"/>
            <p14:sldId id="1277"/>
            <p14:sldId id="127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uth Nelson" initials="RN" lastIdx="24" clrIdx="0">
    <p:extLst>
      <p:ext uri="{19B8F6BF-5375-455C-9EA6-DF929625EA0E}">
        <p15:presenceInfo xmlns:p15="http://schemas.microsoft.com/office/powerpoint/2012/main" userId="Ruth Nelson" providerId="None"/>
      </p:ext>
    </p:extLst>
  </p:cmAuthor>
  <p:cmAuthor id="2" name="Roman, Shannon" initials="RS" lastIdx="18" clrIdx="1">
    <p:extLst>
      <p:ext uri="{19B8F6BF-5375-455C-9EA6-DF929625EA0E}">
        <p15:presenceInfo xmlns:p15="http://schemas.microsoft.com/office/powerpoint/2012/main" userId="S-1-5-21-1407069837-2091007605-538272213-3936441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0074"/>
    <a:srgbClr val="FF381E"/>
    <a:srgbClr val="94E8FF"/>
    <a:srgbClr val="E97B0D"/>
    <a:srgbClr val="94E8DE"/>
    <a:srgbClr val="090A4D"/>
    <a:srgbClr val="2E37EF"/>
    <a:srgbClr val="5A02BE"/>
    <a:srgbClr val="2E77FA"/>
    <a:srgbClr val="226F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E3FDE45-AF77-4B5C-9715-49D594BDF05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Light Style 2 –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09" autoAdjust="0"/>
    <p:restoredTop sz="62877" autoAdjust="0"/>
  </p:normalViewPr>
  <p:slideViewPr>
    <p:cSldViewPr snapToGrid="0">
      <p:cViewPr varScale="1">
        <p:scale>
          <a:sx n="77" d="100"/>
          <a:sy n="77" d="100"/>
        </p:scale>
        <p:origin x="2616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306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3.fntdata"/><Relationship Id="rId68" Type="http://schemas.openxmlformats.org/officeDocument/2006/relationships/font" Target="fonts/font8.fntdata"/><Relationship Id="rId84" Type="http://schemas.openxmlformats.org/officeDocument/2006/relationships/font" Target="fonts/font24.fntdata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14.fntdata"/><Relationship Id="rId79" Type="http://schemas.openxmlformats.org/officeDocument/2006/relationships/font" Target="fonts/font19.fntdata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4.fntdata"/><Relationship Id="rId69" Type="http://schemas.openxmlformats.org/officeDocument/2006/relationships/font" Target="fonts/font9.fntdata"/><Relationship Id="rId77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2.fntdata"/><Relationship Id="rId80" Type="http://schemas.openxmlformats.org/officeDocument/2006/relationships/font" Target="fonts/font20.fntdata"/><Relationship Id="rId85" Type="http://schemas.openxmlformats.org/officeDocument/2006/relationships/font" Target="fonts/font2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67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2.fntdata"/><Relationship Id="rId70" Type="http://schemas.openxmlformats.org/officeDocument/2006/relationships/font" Target="fonts/font10.fntdata"/><Relationship Id="rId75" Type="http://schemas.openxmlformats.org/officeDocument/2006/relationships/font" Target="fonts/font15.fntdata"/><Relationship Id="rId83" Type="http://schemas.openxmlformats.org/officeDocument/2006/relationships/font" Target="fonts/font23.fntdata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65" Type="http://schemas.openxmlformats.org/officeDocument/2006/relationships/font" Target="fonts/font5.fntdata"/><Relationship Id="rId73" Type="http://schemas.openxmlformats.org/officeDocument/2006/relationships/font" Target="fonts/font13.fntdata"/><Relationship Id="rId78" Type="http://schemas.openxmlformats.org/officeDocument/2006/relationships/font" Target="fonts/font18.fntdata"/><Relationship Id="rId81" Type="http://schemas.openxmlformats.org/officeDocument/2006/relationships/font" Target="fonts/font21.fntdata"/><Relationship Id="rId86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6.fntdata"/><Relationship Id="rId7" Type="http://schemas.openxmlformats.org/officeDocument/2006/relationships/slide" Target="slides/slide6.xml"/><Relationship Id="rId71" Type="http://schemas.openxmlformats.org/officeDocument/2006/relationships/font" Target="fonts/font11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6.fntdata"/><Relationship Id="rId87" Type="http://schemas.openxmlformats.org/officeDocument/2006/relationships/presProps" Target="presProps.xml"/><Relationship Id="rId61" Type="http://schemas.openxmlformats.org/officeDocument/2006/relationships/font" Target="fonts/font1.fntdata"/><Relationship Id="rId82" Type="http://schemas.openxmlformats.org/officeDocument/2006/relationships/font" Target="fonts/font22.fntdata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91A23D-CE89-4398-AF34-67F89A86C4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943100" y="8831179"/>
            <a:ext cx="2971800" cy="3128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ctr"/>
            <a:fld id="{F74FDF9C-3BD2-4B9D-8B24-3FFB010678D3}" type="slidenum">
              <a:rPr lang="en-US" sz="1000" smtClean="0"/>
              <a:pPr algn="ctr"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8676287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4953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3765884"/>
            <a:ext cx="5486400" cy="48828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943100" y="8891337"/>
            <a:ext cx="2971800" cy="2526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/>
            </a:lvl1pPr>
          </a:lstStyle>
          <a:p>
            <a:fld id="{F8FEB175-7AE1-4B66-A823-55E80A74AF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004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  <p15:guide id="3" orient="horz" pos="312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9582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EB4755-AAD2-AA3E-975B-2F2017F3E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F25B5D-C490-EF63-7944-B0AC4991A1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BF82CF-BB4F-1F5E-3B74-6CD93E0073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sz="1050" strike="sngStrik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54B53D-6667-9343-132D-DE3E042CB0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6360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b="0" i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11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1556456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C3001A-9A69-DAD3-2078-A2C944F5E9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7C4D36-1A1B-559D-4948-55F3381C54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75CCB9-8092-AB8F-DEE3-8A10862777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b="0" i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4B3A56-3610-7CC9-1748-0750D72DAE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12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21586994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5CD36-A3FE-213D-712A-BC6B5DD98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D415DD-ACA3-78F4-D187-CA07F89542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AF5899-C6A0-A13E-9281-733D7F03CA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400" b="0" i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45F60E-C8F7-8DED-9AA3-98E860F69F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13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1604966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4750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5E95A4-5B65-B582-DFE8-F3CC0D24F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4AAE26-0C5F-8398-7ACD-0196A8D60F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626CCD-4465-CAEC-891E-DD621B6AD9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sz="105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12048D-C43A-98EF-94DB-74A9F6AFE9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4612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21693-D8A0-3C10-3513-B271935BC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C8B27D-AFA0-CB0E-0409-3D69FE7F14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71D638-62B1-FD03-E187-D1FF74DAF4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sz="105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8ED25-8226-33C9-46CB-85D7B63D07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0706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4F3252-1C0A-29D2-F1A8-B2EFE11B0C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7F5B7B-C657-DF3B-9D56-3AE51292B7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0C46C3-3749-95B0-814A-DBBDA7000C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sz="105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C1407D-C0FE-D169-EAEE-26712D013B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906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02E2B-0286-0689-04C7-FF6D11A0E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C67815-C372-140B-1146-A1132F2723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92036D-22D2-A1BE-934D-D9FEC774F8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sz="105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F8C503-7261-69FC-DD3B-F27FCE6E4C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837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F318AE-6B54-58FF-BA33-4E69E29EE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85A4E6-5ED9-B71B-B13B-ADFCA8A97E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042989-5DE5-1721-8E2F-7A47F3251A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sz="105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FE052E-9A08-3F21-ECA3-3EBFECC37F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886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53535A-107E-D71D-1A45-89F750FB4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2D926F-37FB-5EF0-4CEE-9BE77073E1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5E0E8A-C6FA-BFA5-F9CB-9E9AF3A2BA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sz="105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3D89D1-CC83-1826-2F78-353D821A32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4368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C45CF-5C30-E292-75E4-84359A8D4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224DC6-A54E-5A0A-3E5D-955BD68265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6A213B-6EE0-058D-1999-4CDCAAE32F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SK" sz="105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3D53BB-FD91-FFE1-A6E1-46FF3CDD51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2289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59C6B3-F577-0A7F-D1DB-F9D95F2E8B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B866C9-F8F7-5C45-D499-E468E600F2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07F92B-1660-C75A-D273-C3DE20DB3F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2FD520-5FEC-B5A9-57D8-81B04E65E0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4678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eleNeo Office ExtraBold"/>
              <a:ea typeface="+mj-ea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22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404666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eleNeo Office ExtraBold"/>
              <a:ea typeface="+mj-ea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23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14797138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sng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eleNeo Office ExtraBold"/>
              <a:ea typeface="+mj-ea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24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13801097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eleNeo Office ExtraBold"/>
              <a:ea typeface="+mj-ea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25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4022190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eleNeo Office ExtraBold"/>
              <a:ea typeface="+mj-ea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26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7466590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eleNeo Office ExtraBold"/>
              <a:ea typeface="+mj-ea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27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10991131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strike="noStrik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28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16495361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24477E-7048-BCC4-7A5B-821DC94869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5C4107-D1FF-886A-3218-8DBC3722D8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8ACE72-A779-9F45-D8D2-16558CB58B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8DCB9D-38EF-CA6B-CDC2-4B03DEB062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660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2796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30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9928622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31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14187863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440E4F-EC83-4D7A-33B3-8796B4887D9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2850840" y="8685360"/>
            <a:ext cx="1155960" cy="458279"/>
          </a:xfrm>
        </p:spPr>
        <p:txBody>
          <a:bodyPr wrap="square" lIns="90000" tIns="45000" rIns="90000" bIns="45000" anchor="t"/>
          <a:lstStyle/>
          <a:p>
            <a:pPr lvl="0" algn="l" hangingPunct="1"/>
            <a:fld id="{892A58A5-718E-433F-B178-65D42750812E}" type="slidenum">
              <a:t>32</a:t>
            </a:fld>
            <a:endParaRPr lang="sk-SK" sz="1800">
              <a:solidFill>
                <a:srgbClr val="FFFFFF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Zástupný objekt pre číslo snímky 6">
            <a:extLst>
              <a:ext uri="{FF2B5EF4-FFF2-40B4-BE49-F238E27FC236}">
                <a16:creationId xmlns:a16="http://schemas.microsoft.com/office/drawing/2014/main" id="{54CE3813-68BD-2ADE-0276-486377C6A06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EDFFA08-A98C-498A-BCE7-DBDCF0523B2D}" type="slidenum">
              <a:t>32</a:t>
            </a:fld>
            <a:endParaRPr lang="sk-SK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7E7E72-9DEA-E236-6B25-F5507507FD2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514350"/>
            <a:ext cx="5486400" cy="30861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3439A5-9FE1-A8A4-CB1E-E018C2A9A31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3886200"/>
            <a:ext cx="5486040" cy="4798800"/>
          </a:xfrm>
        </p:spPr>
        <p:txBody>
          <a:bodyPr wrap="square" lIns="90000" tIns="45000" rIns="90000" bIns="45000" anchor="t">
            <a:noAutofit/>
          </a:bodyPr>
          <a:lstStyle/>
          <a:p>
            <a:endParaRPr lang="en-SK" sz="1800"/>
          </a:p>
        </p:txBody>
      </p:sp>
    </p:spTree>
    <p:extLst>
      <p:ext uri="{BB962C8B-B14F-4D97-AF65-F5344CB8AC3E}">
        <p14:creationId xmlns:p14="http://schemas.microsoft.com/office/powerpoint/2010/main" val="32578872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440E4F-EC83-4D7A-33B3-8796B4887D9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2850840" y="8685360"/>
            <a:ext cx="1155960" cy="458279"/>
          </a:xfrm>
        </p:spPr>
        <p:txBody>
          <a:bodyPr wrap="square" lIns="90000" tIns="45000" rIns="90000" bIns="45000" anchor="t"/>
          <a:lstStyle/>
          <a:p>
            <a:pPr lvl="0" algn="l" hangingPunct="1"/>
            <a:fld id="{892A58A5-718E-433F-B178-65D42750812E}" type="slidenum">
              <a:t>33</a:t>
            </a:fld>
            <a:endParaRPr lang="sk-SK" sz="1800">
              <a:solidFill>
                <a:srgbClr val="FFFFFF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Zástupný objekt pre číslo snímky 6">
            <a:extLst>
              <a:ext uri="{FF2B5EF4-FFF2-40B4-BE49-F238E27FC236}">
                <a16:creationId xmlns:a16="http://schemas.microsoft.com/office/drawing/2014/main" id="{54CE3813-68BD-2ADE-0276-486377C6A06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EDFFA08-A98C-498A-BCE7-DBDCF0523B2D}" type="slidenum">
              <a:t>33</a:t>
            </a:fld>
            <a:endParaRPr lang="sk-SK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7E7E72-9DEA-E236-6B25-F5507507FD2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514350"/>
            <a:ext cx="5486400" cy="30861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3439A5-9FE1-A8A4-CB1E-E018C2A9A31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3886200"/>
            <a:ext cx="5486040" cy="4798800"/>
          </a:xfrm>
        </p:spPr>
        <p:txBody>
          <a:bodyPr wrap="square" lIns="90000" tIns="45000" rIns="90000" bIns="45000" anchor="t">
            <a:noAutofit/>
          </a:bodyPr>
          <a:lstStyle/>
          <a:p>
            <a:pPr lvl="0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252326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9982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eleNeo Office ExtraBold"/>
              <a:ea typeface="+mj-ea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35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40562404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eleNeo Office ExtraBold"/>
              <a:ea typeface="+mj-ea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36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8282645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eleNeo Office ExtraBold"/>
              <a:ea typeface="+mj-ea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37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13481256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eleNeo Office ExtraBold"/>
              <a:ea typeface="+mj-ea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38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144221109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eleNeo Office ExtraBold"/>
              <a:ea typeface="+mj-ea"/>
              <a:cs typeface="+mj-cs"/>
              <a:sym typeface="Wingdings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39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467394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0190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87D56-F516-7C09-83EC-8BB3A0CA2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F0823C-481B-78E6-DE3F-BAA8C68877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80E684-D5F0-D5CB-673B-82266BD77E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8EB83F-AC0E-FDF4-C0E2-60A9F94F93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43528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6AAD9F-3F7C-1C4E-A250-8735875BD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ADA360-E5E0-7A41-AF45-A6F8B0C0ED2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2850840" y="8685360"/>
            <a:ext cx="1155960" cy="458279"/>
          </a:xfrm>
        </p:spPr>
        <p:txBody>
          <a:bodyPr wrap="square" lIns="90000" tIns="45000" rIns="90000" bIns="45000" anchor="t"/>
          <a:lstStyle/>
          <a:p>
            <a:pPr lvl="0" algn="l" hangingPunct="1"/>
            <a:fld id="{892A58A5-718E-433F-B178-65D42750812E}" type="slidenum">
              <a:t>41</a:t>
            </a:fld>
            <a:endParaRPr lang="sk-SK" sz="1800">
              <a:solidFill>
                <a:srgbClr val="FFFFFF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Zástupný objekt pre číslo snímky 6">
            <a:extLst>
              <a:ext uri="{FF2B5EF4-FFF2-40B4-BE49-F238E27FC236}">
                <a16:creationId xmlns:a16="http://schemas.microsoft.com/office/drawing/2014/main" id="{9BEB1B6D-E4F9-69C3-1F7F-410429B6E0C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EDFFA08-A98C-498A-BCE7-DBDCF0523B2D}" type="slidenum">
              <a:t>41</a:t>
            </a:fld>
            <a:endParaRPr lang="sk-SK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6A1A2B-66CF-3649-2E11-4DE6CE620E0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514350"/>
            <a:ext cx="5486400" cy="30861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3DE1FB-F602-28E3-186E-89AE9DC137C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3886200"/>
            <a:ext cx="5486040" cy="4798800"/>
          </a:xfrm>
        </p:spPr>
        <p:txBody>
          <a:bodyPr wrap="square" lIns="90000" tIns="45000" rIns="90000" bIns="45000" anchor="t">
            <a:noAutofit/>
          </a:bodyPr>
          <a:lstStyle/>
          <a:p>
            <a:endParaRPr lang="en-SK" sz="1800"/>
          </a:p>
        </p:txBody>
      </p:sp>
    </p:spTree>
    <p:extLst>
      <p:ext uri="{BB962C8B-B14F-4D97-AF65-F5344CB8AC3E}">
        <p14:creationId xmlns:p14="http://schemas.microsoft.com/office/powerpoint/2010/main" val="212285767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67A7E-46B0-E851-E5E5-2EBBFEB9C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355505-AFCF-32EE-3428-23528EFD84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132ED3-E0C6-179A-F6A4-28C8FDB25F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50" strike="noStrik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13174-4711-B168-F900-50618D2A8A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48855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A9920-3C97-E8DD-15D8-1A260A4B66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3739A4-38C3-55F2-E3D9-07C91E0202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8F4235-6A69-22A2-DC4A-7F995D9611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sz="105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743BFB-A3DF-A0C0-1A6B-C966C71A2F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61730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65097-36A7-9B9F-7B6E-3A8FA8116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3AC16B-F276-355D-FFD5-C3171C1AF5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2F27B1-C6C1-3935-E948-9B7D1BAA99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sz="105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A11147-1F9F-3671-BA15-6A4BB002DF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04298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297B67-57C0-C9C7-0E2A-C46BC3186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12E6E8-B835-DD53-FBC6-2E8F58E487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D54C62-0058-B2D8-3125-9C89F713E6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sz="105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FD730B-48D9-E4FE-D017-C60FAB2A2B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51134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0D2AB-48F2-62E0-6D5C-DAE6AEC42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D9F7B1-45C8-FBB6-FE9B-80EC5FBC9C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32B152-FDD5-32FF-3A50-D0153D3792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50" strike="noStrik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64D7DE-FE00-6ED4-4510-5177F0A498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29164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sz="1200" strike="noStrik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47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85133907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D2856C-51DA-9369-E50B-9EEAA7071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BB8091-1D41-C522-BF77-AD3DDEB2F1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886C79-49CC-BD92-BB96-32EC4EA689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sz="1200" strike="noStrik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23F53D-FF7A-B664-9C97-1795D04EF5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72782-683D-5840-A2B9-EF26B0A4F154}" type="slidenum">
              <a:rPr lang="en-SK" smtClean="0"/>
              <a:t>48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359269114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C4A1B9-0758-5F49-AAD3-D1EB0501240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2850840" y="8685360"/>
            <a:ext cx="1155960" cy="458279"/>
          </a:xfrm>
        </p:spPr>
        <p:txBody>
          <a:bodyPr wrap="square" lIns="90000" tIns="45000" rIns="90000" bIns="45000" anchor="t"/>
          <a:lstStyle/>
          <a:p>
            <a:pPr lvl="0" algn="l" hangingPunct="1"/>
            <a:fld id="{F26AC33D-B3E0-4CB7-99D9-7731A6856109}" type="slidenum">
              <a:t>49</a:t>
            </a:fld>
            <a:endParaRPr lang="sk-SK" sz="1800">
              <a:solidFill>
                <a:srgbClr val="FFFFFF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Zástupný objekt pre číslo snímky 6">
            <a:extLst>
              <a:ext uri="{FF2B5EF4-FFF2-40B4-BE49-F238E27FC236}">
                <a16:creationId xmlns:a16="http://schemas.microsoft.com/office/drawing/2014/main" id="{AC8620CC-FF31-2B71-49CA-5AFD1601948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A78792C-CF5C-4BAF-A7C2-8CB4B373CFEC}" type="slidenum">
              <a:t>49</a:t>
            </a:fld>
            <a:endParaRPr lang="sk-SK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5D2D64-133D-7D55-3608-218D378E2FF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514350"/>
            <a:ext cx="5486400" cy="30861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CE4194-FF4E-0B06-3F65-70C8CBABB74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3886200"/>
            <a:ext cx="5486040" cy="4798800"/>
          </a:xfrm>
        </p:spPr>
        <p:txBody>
          <a:bodyPr wrap="square" lIns="90000" tIns="45000" rIns="90000" bIns="45000" anchor="t">
            <a:noAutofit/>
          </a:bodyPr>
          <a:lstStyle/>
          <a:p>
            <a:pPr lvl="0"/>
            <a:endParaRPr lang="sk-SK" dirty="0" err="1"/>
          </a:p>
        </p:txBody>
      </p:sp>
    </p:spTree>
    <p:extLst>
      <p:ext uri="{BB962C8B-B14F-4D97-AF65-F5344CB8AC3E}">
        <p14:creationId xmlns:p14="http://schemas.microsoft.com/office/powerpoint/2010/main" val="25012964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C0557-B861-56C7-E7D4-C5EB85EDC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B58BA0-557B-D71C-8A7D-4A6985033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30EE05-51BC-B55D-43C9-7877315FE8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sz="1000">
              <a:latin typeface="Amazon Ember Display" panose="020F070302020409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FB6557-2D0D-3B39-4EBA-48967E7124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44871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51254B-3A17-E946-1468-66DC8BCF9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F0CBFF-F3EA-A22C-1AF8-655E7AA1543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2850840" y="8685360"/>
            <a:ext cx="1155960" cy="458279"/>
          </a:xfrm>
        </p:spPr>
        <p:txBody>
          <a:bodyPr wrap="square" lIns="90000" tIns="45000" rIns="90000" bIns="45000" anchor="t"/>
          <a:lstStyle/>
          <a:p>
            <a:pPr lvl="0" algn="l" hangingPunct="1"/>
            <a:fld id="{F26AC33D-B3E0-4CB7-99D9-7731A6856109}" type="slidenum">
              <a:t>50</a:t>
            </a:fld>
            <a:endParaRPr lang="sk-SK" sz="1800">
              <a:solidFill>
                <a:srgbClr val="FFFFFF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Zástupný objekt pre číslo snímky 6">
            <a:extLst>
              <a:ext uri="{FF2B5EF4-FFF2-40B4-BE49-F238E27FC236}">
                <a16:creationId xmlns:a16="http://schemas.microsoft.com/office/drawing/2014/main" id="{CD5DEDD5-07D4-7A73-E8B4-7827E3DF38C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A78792C-CF5C-4BAF-A7C2-8CB4B373CFEC}" type="slidenum">
              <a:t>50</a:t>
            </a:fld>
            <a:endParaRPr lang="sk-SK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AF8F45-635B-EC50-B5CD-C325EC5D941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514350"/>
            <a:ext cx="5486400" cy="30861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77DF2F-B2B8-5599-E1D5-B4C8D637354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3886200"/>
            <a:ext cx="5486040" cy="4798800"/>
          </a:xfrm>
        </p:spPr>
        <p:txBody>
          <a:bodyPr wrap="square" lIns="90000" tIns="45000" rIns="90000" bIns="45000" anchor="t">
            <a:noAutofit/>
          </a:bodyPr>
          <a:lstStyle/>
          <a:p>
            <a:pPr lvl="0"/>
            <a:endParaRPr lang="sk-SK" dirty="0" err="1"/>
          </a:p>
        </p:txBody>
      </p:sp>
    </p:spTree>
    <p:extLst>
      <p:ext uri="{BB962C8B-B14F-4D97-AF65-F5344CB8AC3E}">
        <p14:creationId xmlns:p14="http://schemas.microsoft.com/office/powerpoint/2010/main" val="332780871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1442B3-D00B-723E-4EB7-76C8F5081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1F1E0-D0FA-48CF-1894-FE9E25524B0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2850840" y="8685360"/>
            <a:ext cx="1155960" cy="458279"/>
          </a:xfrm>
        </p:spPr>
        <p:txBody>
          <a:bodyPr wrap="square" lIns="90000" tIns="45000" rIns="90000" bIns="45000" anchor="t"/>
          <a:lstStyle/>
          <a:p>
            <a:pPr lvl="0" algn="l" hangingPunct="1"/>
            <a:fld id="{F26AC33D-B3E0-4CB7-99D9-7731A6856109}" type="slidenum">
              <a:t>51</a:t>
            </a:fld>
            <a:endParaRPr lang="sk-SK" sz="1800">
              <a:solidFill>
                <a:srgbClr val="FFFFFF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Zástupný objekt pre číslo snímky 6">
            <a:extLst>
              <a:ext uri="{FF2B5EF4-FFF2-40B4-BE49-F238E27FC236}">
                <a16:creationId xmlns:a16="http://schemas.microsoft.com/office/drawing/2014/main" id="{0FE13194-1AB3-52CC-CB15-38329E02700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A78792C-CF5C-4BAF-A7C2-8CB4B373CFEC}" type="slidenum">
              <a:t>51</a:t>
            </a:fld>
            <a:endParaRPr lang="sk-SK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1A45C1-C519-1F69-6C74-A71AE201BCE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514350"/>
            <a:ext cx="5486400" cy="30861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09A271-2C41-0AAB-136D-8E10C7B750D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3886200"/>
            <a:ext cx="5486040" cy="4798800"/>
          </a:xfrm>
        </p:spPr>
        <p:txBody>
          <a:bodyPr wrap="square" lIns="90000" tIns="45000" rIns="90000" bIns="45000" anchor="t">
            <a:noAutofit/>
          </a:bodyPr>
          <a:lstStyle/>
          <a:p>
            <a:pPr lvl="0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54948243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D9CA3-D75A-F30B-036D-E202DFF60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B9EBAB-0A6F-AE24-7B0A-DDDCBF27009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2850840" y="8685360"/>
            <a:ext cx="1155960" cy="458279"/>
          </a:xfrm>
        </p:spPr>
        <p:txBody>
          <a:bodyPr wrap="square" lIns="90000" tIns="45000" rIns="90000" bIns="45000" anchor="t"/>
          <a:lstStyle/>
          <a:p>
            <a:pPr lvl="0" algn="l" hangingPunct="1"/>
            <a:fld id="{F26AC33D-B3E0-4CB7-99D9-7731A6856109}" type="slidenum">
              <a:t>52</a:t>
            </a:fld>
            <a:endParaRPr lang="sk-SK" sz="1800">
              <a:solidFill>
                <a:srgbClr val="FFFFFF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Zástupný objekt pre číslo snímky 6">
            <a:extLst>
              <a:ext uri="{FF2B5EF4-FFF2-40B4-BE49-F238E27FC236}">
                <a16:creationId xmlns:a16="http://schemas.microsoft.com/office/drawing/2014/main" id="{DF4155A6-7316-F2A9-F59D-D17F2E0D1F1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A78792C-CF5C-4BAF-A7C2-8CB4B373CFEC}" type="slidenum">
              <a:t>52</a:t>
            </a:fld>
            <a:endParaRPr lang="sk-SK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91CE2C-F3DB-F707-1A25-7D761AF4AC7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514350"/>
            <a:ext cx="5486400" cy="30861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B97CCF-7DD2-9144-C9BC-ADE2288C058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3886200"/>
            <a:ext cx="5486040" cy="4798800"/>
          </a:xfrm>
        </p:spPr>
        <p:txBody>
          <a:bodyPr wrap="square" lIns="90000" tIns="45000" rIns="90000" bIns="45000" anchor="t">
            <a:noAutofit/>
          </a:bodyPr>
          <a:lstStyle/>
          <a:p>
            <a:pPr lvl="0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4892919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1DF64-3340-E128-DA8C-5658F65C9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9CB2AF-94A3-8524-8AA2-9EE24EEBD95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2850840" y="8685360"/>
            <a:ext cx="1155960" cy="458279"/>
          </a:xfrm>
        </p:spPr>
        <p:txBody>
          <a:bodyPr wrap="square" lIns="90000" tIns="45000" rIns="90000" bIns="45000" anchor="t"/>
          <a:lstStyle/>
          <a:p>
            <a:pPr lvl="0" algn="l" hangingPunct="1"/>
            <a:fld id="{F26AC33D-B3E0-4CB7-99D9-7731A6856109}" type="slidenum">
              <a:t>53</a:t>
            </a:fld>
            <a:endParaRPr lang="sk-SK" sz="1800">
              <a:solidFill>
                <a:srgbClr val="FFFFFF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Zástupný objekt pre číslo snímky 6">
            <a:extLst>
              <a:ext uri="{FF2B5EF4-FFF2-40B4-BE49-F238E27FC236}">
                <a16:creationId xmlns:a16="http://schemas.microsoft.com/office/drawing/2014/main" id="{E305A4C1-DC90-96A0-AA4A-37DFD509F2A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A78792C-CF5C-4BAF-A7C2-8CB4B373CFEC}" type="slidenum">
              <a:t>53</a:t>
            </a:fld>
            <a:endParaRPr lang="sk-SK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1C4E06-642E-393F-3CBE-9EB6900C701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514350"/>
            <a:ext cx="5486400" cy="30861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AD152B-FB2C-0FA5-076E-7EE875E8BE0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3886200"/>
            <a:ext cx="5486040" cy="4798800"/>
          </a:xfrm>
        </p:spPr>
        <p:txBody>
          <a:bodyPr wrap="square" lIns="90000" tIns="45000" rIns="90000" bIns="45000" anchor="t">
            <a:noAutofit/>
          </a:bodyPr>
          <a:lstStyle/>
          <a:p>
            <a:pPr lvl="0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94637923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310AC-B4BB-1E53-18DA-BAD04183D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E48494-D357-2C57-AE47-63C03ADD492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2850840" y="8685360"/>
            <a:ext cx="1155960" cy="458279"/>
          </a:xfrm>
        </p:spPr>
        <p:txBody>
          <a:bodyPr wrap="square" lIns="90000" tIns="45000" rIns="90000" bIns="45000" anchor="t"/>
          <a:lstStyle/>
          <a:p>
            <a:pPr lvl="0" algn="l" hangingPunct="1"/>
            <a:fld id="{F26AC33D-B3E0-4CB7-99D9-7731A6856109}" type="slidenum">
              <a:t>54</a:t>
            </a:fld>
            <a:endParaRPr lang="sk-SK" sz="1800">
              <a:solidFill>
                <a:srgbClr val="FFFFFF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Zástupný objekt pre číslo snímky 6">
            <a:extLst>
              <a:ext uri="{FF2B5EF4-FFF2-40B4-BE49-F238E27FC236}">
                <a16:creationId xmlns:a16="http://schemas.microsoft.com/office/drawing/2014/main" id="{6687C47D-963B-A968-A63D-0758DD5A828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A78792C-CF5C-4BAF-A7C2-8CB4B373CFEC}" type="slidenum">
              <a:t>54</a:t>
            </a:fld>
            <a:endParaRPr lang="sk-SK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93C3A8-D861-A6C0-8734-EDD585631F5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514350"/>
            <a:ext cx="5486400" cy="30861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B08C4C-43B1-D483-79D3-C839DD596F4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3886200"/>
            <a:ext cx="5486040" cy="4798800"/>
          </a:xfrm>
        </p:spPr>
        <p:txBody>
          <a:bodyPr wrap="square" lIns="90000" tIns="45000" rIns="90000" bIns="45000" anchor="t">
            <a:noAutofit/>
          </a:bodyPr>
          <a:lstStyle/>
          <a:p>
            <a:pPr lvl="0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63727603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6325CF-067D-9FB4-7FAE-6F107A5C7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D2DE5D-26F6-5C82-1100-A1BA27B4D0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58736B-3D54-7920-35FF-90A941A71A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50" strike="noStrik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9B0B94-EC1B-DA0C-2BFA-24BAC0212D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84809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286BF5-1D0D-A8E5-258B-1F189E8D7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70522E-AEB3-CAAD-D143-217F84CD16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97E1F6-C803-D8EC-8D2B-79A265F334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50" strike="noStrik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607247-29A0-C452-8CFA-4E37936D8C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9083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686DB7-0C57-B18C-52C1-20053B947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EA1DED-0885-174C-7A91-16DFC8FEF8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D69F90-7514-98F2-35E8-F5B703A9F3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50" strike="noStrik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B29AB8-656A-B5EE-72C7-B5B980D636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987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10B69-2138-B87D-176F-FA1E8FB72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C57533-6078-0E71-7C9F-85F22106C7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85FFAC-F9E1-628E-E230-158775E794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sz="105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1CB1D7-37A2-FD74-738A-952A5B9692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9946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780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2A97D-AFC0-100A-A123-5549F193A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317F70-C17E-6870-6B4A-EC120ADCCB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BF616D-1943-1FF3-C64A-BEE86E4737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70510">
              <a:lnSpc>
                <a:spcPct val="115000"/>
              </a:lnSpc>
            </a:pPr>
            <a:endParaRPr lang="en-US" sz="105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8D5B14-3256-5788-DF67-D435655951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3972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2C2A1-DB71-B651-8FAB-50015FA1A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1FF212-153B-CD01-9B2D-709634D4FF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5C438B-ED73-D03F-8852-68C778A28A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sz="105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1E8E08-3A68-0A93-76A0-9526278DC1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FEB175-7AE1-4B66-A823-55E80A74AF1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942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-I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7552940-F1B7-4731-9FBC-2B048CA823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485900"/>
            <a:ext cx="3694113" cy="258532"/>
          </a:xfrm>
        </p:spPr>
        <p:txBody>
          <a:bodyPr/>
          <a:lstStyle>
            <a:lvl1pPr marL="0" indent="0">
              <a:buNone/>
              <a:defRPr sz="1200" b="1" spc="300" baseline="0"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</a:lstStyle>
          <a:p>
            <a:pPr lvl="0"/>
            <a:r>
              <a:rPr lang="en-US" dirty="0"/>
              <a:t>LOCATION | MONTH DD, 2024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5B96BE-BEFA-47C5-B5F6-07D5B53EFB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660400"/>
            <a:ext cx="12192000" cy="638175"/>
          </a:xfrm>
        </p:spPr>
        <p:txBody>
          <a:bodyPr/>
          <a:lstStyle>
            <a:lvl1pPr>
              <a:defRPr sz="3600"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Walk-in layout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6F9C513-78E1-40D8-8E9B-A7162B22CF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2465" y="2017329"/>
            <a:ext cx="4115322" cy="76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16556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376" userDrawn="1">
          <p15:clr>
            <a:srgbClr val="FBAE40"/>
          </p15:clr>
        </p15:guide>
        <p15:guide id="2" pos="3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F9B2D-B36B-40AC-9254-12739BCD59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and content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FFD8E-0DC3-4B8E-8C49-6A0F23E3D239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938306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DEF8F-3F3F-4176-AAC6-6F214D9A9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04800"/>
            <a:ext cx="5638800" cy="6381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Title, content, image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F48D58-FFF9-4D88-86EA-5381B3B4300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48400" y="0"/>
            <a:ext cx="5943600" cy="68580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insert image, </a:t>
            </a:r>
            <a:br>
              <a:rPr lang="en-US"/>
            </a:br>
            <a:r>
              <a:rPr lang="en-US"/>
              <a:t>or select placeholder </a:t>
            </a:r>
            <a:br>
              <a:rPr lang="en-US"/>
            </a:br>
            <a:r>
              <a:rPr lang="en-US"/>
              <a:t>and paste image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15FDEA2-616E-44F0-9C9D-8C4D782AA50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04800" y="1485900"/>
            <a:ext cx="5638800" cy="47244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3883101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744" userDrawn="1">
          <p15:clr>
            <a:srgbClr val="FBAE40"/>
          </p15:clr>
        </p15:guide>
        <p15:guide id="2" pos="3936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17D87-D3C3-4EBC-8F18-A1178903C7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and bulleted content layout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A6700F0-47BA-4878-9AD3-6E38759C53F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04800" y="1485900"/>
            <a:ext cx="11582400" cy="204979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Enter bulleted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4592628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26313-2FA2-469F-957D-B5D4672A72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04800"/>
            <a:ext cx="11582400" cy="6381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Title, subtitle, and content layout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02579A-F003-4256-9071-88F3CD2BA3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1000125"/>
            <a:ext cx="11582400" cy="276999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1200" b="1" cap="all" spc="300" baseline="0">
                <a:solidFill>
                  <a:schemeClr val="accent1"/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57A7C1-7536-4D4B-BE66-71930AD4976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04800" y="1714500"/>
            <a:ext cx="11582400" cy="2049792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819751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16" userDrawn="1">
          <p15:clr>
            <a:srgbClr val="FBAE40"/>
          </p15:clr>
        </p15:guide>
        <p15:guide id="2" orient="horz" pos="624" userDrawn="1">
          <p15:clr>
            <a:srgbClr val="FBAE40"/>
          </p15:clr>
        </p15:guide>
        <p15:guide id="3" orient="horz" pos="1272" userDrawn="1">
          <p15:clr>
            <a:srgbClr val="9FCC3B"/>
          </p15:clr>
        </p15:guide>
        <p15:guide id="4" orient="horz" pos="108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26313-2FA2-469F-957D-B5D4672A72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04800"/>
            <a:ext cx="11582400" cy="6381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Title, subtitle, and bulleted content layout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02579A-F003-4256-9071-88F3CD2BA3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1000125"/>
            <a:ext cx="11582400" cy="276999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1200" b="1" cap="all" spc="300" baseline="0">
                <a:solidFill>
                  <a:schemeClr val="accent1"/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34AC24-E85E-407F-973E-699BC706DC8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04800" y="1714500"/>
            <a:ext cx="11582400" cy="204979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Enter bulleted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967519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16" userDrawn="1">
          <p15:clr>
            <a:srgbClr val="FBAE40"/>
          </p15:clr>
        </p15:guide>
        <p15:guide id="2" orient="horz" pos="624" userDrawn="1">
          <p15:clr>
            <a:srgbClr val="FBAE40"/>
          </p15:clr>
        </p15:guide>
        <p15:guide id="3" orient="horz" pos="1272" userDrawn="1">
          <p15:clr>
            <a:srgbClr val="9FCC3B"/>
          </p15:clr>
        </p15:guide>
        <p15:guide id="4" orient="horz" pos="108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7FE80-980F-4BC9-94C9-A90DD04139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328A3-F00F-4DC0-B02A-392A2AB97F8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04800" y="1485900"/>
            <a:ext cx="5676900" cy="2049792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E00FB0-23B9-4CB2-8C87-2533F333654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10300" y="1485900"/>
            <a:ext cx="5676900" cy="2049792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653955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768" userDrawn="1">
          <p15:clr>
            <a:srgbClr val="FBAE40"/>
          </p15:clr>
        </p15:guide>
        <p15:guide id="2" pos="3912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26313-2FA2-469F-957D-B5D4672A72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04800"/>
            <a:ext cx="11582400" cy="6381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Two-column with subtitle layout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02579A-F003-4256-9071-88F3CD2BA3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1000125"/>
            <a:ext cx="11582400" cy="276999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1200" b="1" cap="all" spc="300" baseline="0">
                <a:solidFill>
                  <a:schemeClr val="accent1"/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34AC24-E85E-407F-973E-699BC706DC8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04800" y="1714500"/>
            <a:ext cx="5676900" cy="2049792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04959F6-41EE-4D17-B71F-BB0F4BB3DB4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10300" y="1714500"/>
            <a:ext cx="5676900" cy="2049792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620610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16" userDrawn="1">
          <p15:clr>
            <a:srgbClr val="FBAE40"/>
          </p15:clr>
        </p15:guide>
        <p15:guide id="2" orient="horz" pos="624" userDrawn="1">
          <p15:clr>
            <a:srgbClr val="FBAE40"/>
          </p15:clr>
        </p15:guide>
        <p15:guide id="3" orient="horz" pos="1272" userDrawn="1">
          <p15:clr>
            <a:srgbClr val="9FCC3B"/>
          </p15:clr>
        </p15:guide>
        <p15:guide id="4" orient="horz" pos="1080" userDrawn="1">
          <p15:clr>
            <a:srgbClr val="FBAE40"/>
          </p15:clr>
        </p15:guide>
        <p15:guide id="5" pos="3768" userDrawn="1">
          <p15:clr>
            <a:srgbClr val="FBAE40"/>
          </p15:clr>
        </p15:guide>
        <p15:guide id="6" pos="3912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7FE80-980F-4BC9-94C9-A90DD04139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with bullets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328A3-F00F-4DC0-B02A-392A2AB97F8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04800" y="1485900"/>
            <a:ext cx="5676900" cy="204979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E00FB0-23B9-4CB2-8C87-2533F333654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10300" y="1485900"/>
            <a:ext cx="5676900" cy="204979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259106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768" userDrawn="1">
          <p15:clr>
            <a:srgbClr val="FBAE40"/>
          </p15:clr>
        </p15:guide>
        <p15:guide id="2" pos="3912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Subtitle,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26313-2FA2-469F-957D-B5D4672A72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04800"/>
            <a:ext cx="11582400" cy="6381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Two-column with subtitle layout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02579A-F003-4256-9071-88F3CD2BA3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1000125"/>
            <a:ext cx="11582400" cy="276999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1200" b="1" cap="all" spc="300" baseline="0">
                <a:solidFill>
                  <a:schemeClr val="accent1"/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3117784-3939-47DC-817E-56BA8ACDF9B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04800" y="1714500"/>
            <a:ext cx="5676900" cy="204979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DD8E906-2D5C-440E-979E-D7FE653CDD2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10300" y="1714500"/>
            <a:ext cx="5676900" cy="204979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385063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16" userDrawn="1">
          <p15:clr>
            <a:srgbClr val="FBAE40"/>
          </p15:clr>
        </p15:guide>
        <p15:guide id="2" orient="horz" pos="624" userDrawn="1">
          <p15:clr>
            <a:srgbClr val="FBAE40"/>
          </p15:clr>
        </p15:guide>
        <p15:guide id="3" orient="horz" pos="1272" userDrawn="1">
          <p15:clr>
            <a:srgbClr val="9FCC3B"/>
          </p15:clr>
        </p15:guide>
        <p15:guide id="4" orient="horz" pos="1080" userDrawn="1">
          <p15:clr>
            <a:srgbClr val="FBAE40"/>
          </p15:clr>
        </p15:guide>
        <p15:guide id="5" pos="3768" userDrawn="1">
          <p15:clr>
            <a:srgbClr val="FBAE40"/>
          </p15:clr>
        </p15:guide>
        <p15:guide id="6" pos="391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5B641-AA35-4952-8BD0-57A5E6BAC6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Code layout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BBB28F6-ED88-4F6C-98C2-239A1B8050D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04800" y="1485900"/>
            <a:ext cx="11582400" cy="1646605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1pPr>
            <a:lvl2pPr marL="2286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2pPr>
            <a:lvl3pPr marL="4572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3pPr>
            <a:lvl4pPr marL="6858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4pPr>
            <a:lvl5pPr marL="9144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5pPr>
          </a:lstStyle>
          <a:p>
            <a:pPr lvl="0"/>
            <a:r>
              <a:rPr lang="en-US" dirty="0"/>
              <a:t>Type or paste plain-text code here, or click icon to add image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548734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24D4546-D701-4B35-9802-54E73AEB80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2916" y="1990726"/>
            <a:ext cx="8274329" cy="258532"/>
          </a:xfrm>
        </p:spPr>
        <p:txBody>
          <a:bodyPr/>
          <a:lstStyle>
            <a:lvl1pPr marL="0" indent="0" algn="l">
              <a:buNone/>
              <a:defRPr sz="1200" b="1" cap="all" spc="300" baseline="0">
                <a:solidFill>
                  <a:schemeClr val="tx1"/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Legal text placeholder (editor use only)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E4CB04F-C9B8-4D74-A55A-0AC876E8A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916" y="2400300"/>
            <a:ext cx="8274329" cy="1865508"/>
          </a:xfrm>
        </p:spPr>
        <p:txBody>
          <a:bodyPr tIns="146304" bIns="146304"/>
          <a:lstStyle>
            <a:lvl1pPr>
              <a:defRPr sz="4400"/>
            </a:lvl1pPr>
          </a:lstStyle>
          <a:p>
            <a:r>
              <a:rPr lang="en-US" dirty="0"/>
              <a:t>Enter session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1C6DF77-859A-4968-8301-C7FA52E8E0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2916" y="4692846"/>
            <a:ext cx="3702329" cy="369332"/>
          </a:xfrm>
        </p:spPr>
        <p:txBody>
          <a:bodyPr/>
          <a:lstStyle>
            <a:lvl1pPr marL="0" indent="0">
              <a:buNone/>
              <a:defRPr sz="2000" b="1" cap="none" spc="0" baseline="0"/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8DDED4-39D2-4F36-B877-72364957F9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2916" y="1492893"/>
            <a:ext cx="3492500" cy="258532"/>
          </a:xfrm>
        </p:spPr>
        <p:txBody>
          <a:bodyPr/>
          <a:lstStyle>
            <a:lvl1pPr marL="0" indent="0">
              <a:buNone/>
              <a:defRPr sz="1200" b="1" cap="all" spc="300" baseline="0">
                <a:solidFill>
                  <a:schemeClr val="tx1"/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Enter session ID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69FE2D1-0188-4BD9-97B7-CA795447E4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2916" y="5066908"/>
            <a:ext cx="3702329" cy="757130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(pronouns)</a:t>
            </a:r>
            <a:br>
              <a:rPr lang="en-US" dirty="0"/>
            </a:br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</p:spTree>
    <p:extLst>
      <p:ext uri="{BB962C8B-B14F-4D97-AF65-F5344CB8AC3E}">
        <p14:creationId xmlns:p14="http://schemas.microsoft.com/office/powerpoint/2010/main" val="236336833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16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de -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7FE80-980F-4BC9-94C9-A90DD04139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Code layout, two columns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328A3-F00F-4DC0-B02A-392A2AB97F8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04800" y="1485900"/>
            <a:ext cx="5676900" cy="1646605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1pPr>
            <a:lvl2pPr marL="2286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2pPr>
            <a:lvl3pPr marL="4572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3pPr>
            <a:lvl4pPr marL="6858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4pPr>
            <a:lvl5pPr marL="9144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5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E00FB0-23B9-4CB2-8C87-2533F333654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10300" y="1485900"/>
            <a:ext cx="5676900" cy="1646605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1pPr>
            <a:lvl2pPr marL="2286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2pPr>
            <a:lvl3pPr marL="4572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3pPr>
            <a:lvl4pPr marL="6858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4pPr>
            <a:lvl5pPr marL="914400" indent="0">
              <a:spcAft>
                <a:spcPts val="600"/>
              </a:spcAft>
              <a:buNone/>
              <a:defRPr sz="1800">
                <a:latin typeface="Lucida Console" panose="020B0609040504020204" pitchFamily="49" charset="0"/>
              </a:defRPr>
            </a:lvl5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63586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768" userDrawn="1">
          <p15:clr>
            <a:srgbClr val="FBAE40"/>
          </p15:clr>
        </p15:guide>
        <p15:guide id="2" pos="391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68CAF89-062F-4585-8816-58707BC5C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3" t="23616" r="34018" b="57237"/>
          <a:stretch/>
        </p:blipFill>
        <p:spPr>
          <a:xfrm>
            <a:off x="274235" y="843937"/>
            <a:ext cx="946529" cy="7062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3ABFD6-0A7E-4C17-A0CF-15563DCD4B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3000" y="1485900"/>
            <a:ext cx="8189914" cy="2567077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Enter quote here. Omit quote marks on the text.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C139DB6-EAA5-478D-8B47-73B28F478C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3000" y="4610100"/>
            <a:ext cx="8191500" cy="424732"/>
          </a:xfrm>
        </p:spPr>
        <p:txBody>
          <a:bodyPr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dirty="0"/>
              <a:t>Enter quoted person’s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4D58212-E366-46B6-A286-ED11216920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43000" y="5045137"/>
            <a:ext cx="8176986" cy="369332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Enter quoted person’s affiliation</a:t>
            </a:r>
          </a:p>
        </p:txBody>
      </p:sp>
    </p:spTree>
    <p:extLst>
      <p:ext uri="{BB962C8B-B14F-4D97-AF65-F5344CB8AC3E}">
        <p14:creationId xmlns:p14="http://schemas.microsoft.com/office/powerpoint/2010/main" val="372509639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720" userDrawn="1">
          <p15:clr>
            <a:srgbClr val="FBAE40"/>
          </p15:clr>
        </p15:guide>
        <p15:guide id="2" pos="5880" userDrawn="1">
          <p15:clr>
            <a:srgbClr val="FBAE40"/>
          </p15:clr>
        </p15:guide>
        <p15:guide id="3" orient="horz" pos="2904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2E00ECA-A1AE-E9B0-8236-E1B0CF0731F4}"/>
              </a:ext>
            </a:extLst>
          </p:cNvPr>
          <p:cNvSpPr txBox="1"/>
          <p:nvPr userDrawn="1"/>
        </p:nvSpPr>
        <p:spPr>
          <a:xfrm>
            <a:off x="304800" y="734939"/>
            <a:ext cx="323121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u="none" strike="noStrike">
                <a:effectLst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skillbuilder.aws</a:t>
            </a:r>
            <a:endParaRPr lang="en-US" sz="3200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E0E907E-DE4F-0F52-A765-47EB3D4446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41130" y="219611"/>
            <a:ext cx="1389772" cy="1389772"/>
          </a:xfrm>
          <a:prstGeom prst="rect">
            <a:avLst/>
          </a:prstGeom>
        </p:spPr>
      </p:pic>
      <p:sp>
        <p:nvSpPr>
          <p:cNvPr id="7" name="Title 7">
            <a:extLst>
              <a:ext uri="{FF2B5EF4-FFF2-40B4-BE49-F238E27FC236}">
                <a16:creationId xmlns:a16="http://schemas.microsoft.com/office/drawing/2014/main" id="{6F021622-A6FE-D5CA-A7B8-81EEAF538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919616"/>
            <a:ext cx="8723086" cy="70173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299C88E7-5466-36C1-CD03-B931BA5E1024}"/>
              </a:ext>
            </a:extLst>
          </p:cNvPr>
          <p:cNvSpPr txBox="1">
            <a:spLocks/>
          </p:cNvSpPr>
          <p:nvPr userDrawn="1"/>
        </p:nvSpPr>
        <p:spPr>
          <a:xfrm>
            <a:off x="304800" y="3067050"/>
            <a:ext cx="5132173" cy="723899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0" i="0">
                <a:effectLst/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rPr>
              <a:t>Create a free account on AWS Skill Builder to gain in-demand skills </a:t>
            </a:r>
            <a:endParaRPr lang="en-US" sz="4000" b="1">
              <a:latin typeface="Amazon Ember Light" panose="020B0403020204020204" pitchFamily="34" charset="0"/>
              <a:ea typeface="Amazon Ember Light" panose="020B0403020204020204" pitchFamily="34" charset="0"/>
              <a:cs typeface="Amazon Ember Light" panose="020B04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517054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7282940-4CB7-443C-9F56-FCA13ED569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94672" y="2327672"/>
            <a:ext cx="2202656" cy="2202656"/>
          </a:xfrm>
          <a:prstGeom prst="rect">
            <a:avLst/>
          </a:prstGeom>
        </p:spPr>
      </p:pic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02268E66-E2A6-42E7-9D25-CF980511A875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anchor="ctr">
            <a:noAutofit/>
          </a:bodyPr>
          <a:lstStyle>
            <a:lvl1pPr marL="800100" indent="0">
              <a:buNone/>
              <a:defRPr/>
            </a:lvl1pPr>
          </a:lstStyle>
          <a:p>
            <a:r>
              <a:rPr lang="en-US"/>
              <a:t>Click icon to add video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CFD226-D826-41A8-94B2-5E84F7FD8B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647700"/>
            <a:ext cx="12192000" cy="638175"/>
          </a:xfrm>
        </p:spPr>
        <p:txBody>
          <a:bodyPr/>
          <a:lstStyle>
            <a:lvl1pPr>
              <a:defRPr sz="3600"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Video layout (enter descriptive title here for accessibility)</a:t>
            </a:r>
          </a:p>
        </p:txBody>
      </p:sp>
    </p:spTree>
    <p:extLst>
      <p:ext uri="{BB962C8B-B14F-4D97-AF65-F5344CB8AC3E}">
        <p14:creationId xmlns:p14="http://schemas.microsoft.com/office/powerpoint/2010/main" val="3075060487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10167-6731-422B-AAF3-3DCD022FDA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04800"/>
            <a:ext cx="11582400" cy="6381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Comparison layout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47F764-8D3D-4D65-9DEE-EB4D76A9193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04800" y="1496306"/>
            <a:ext cx="5676897" cy="480131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FD69C2-FBB8-4670-938B-F05693537C1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04800" y="1989137"/>
            <a:ext cx="5676897" cy="1855893"/>
          </a:xfrm>
        </p:spPr>
        <p:txBody>
          <a:bodyPr/>
          <a:lstStyle>
            <a:lvl1pPr marL="0" indent="0">
              <a:buNone/>
              <a:defRPr sz="2400"/>
            </a:lvl1pPr>
            <a:lvl2pPr marL="228600" indent="0">
              <a:buNone/>
              <a:defRPr sz="2000"/>
            </a:lvl2pPr>
            <a:lvl3pPr marL="457200" indent="0">
              <a:buNone/>
              <a:defRPr sz="1800"/>
            </a:lvl3pPr>
            <a:lvl4pPr marL="685800" indent="0">
              <a:buNone/>
              <a:defRPr sz="1600"/>
            </a:lvl4pPr>
            <a:lvl5pPr marL="685800" indent="0">
              <a:buNone/>
              <a:defRPr sz="1600"/>
            </a:lvl5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122A0D-CA84-4D80-B7CB-26EC3C0607B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10303" y="1496306"/>
            <a:ext cx="5676897" cy="480131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heading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21A746-02E0-4C53-AAE0-D0AE61EBDA6B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10303" y="1989137"/>
            <a:ext cx="5676896" cy="1855893"/>
          </a:xfrm>
        </p:spPr>
        <p:txBody>
          <a:bodyPr/>
          <a:lstStyle>
            <a:lvl1pPr marL="0" indent="0">
              <a:buNone/>
              <a:defRPr sz="2400"/>
            </a:lvl1pPr>
            <a:lvl2pPr marL="228600" indent="0">
              <a:buNone/>
              <a:defRPr sz="2000"/>
            </a:lvl2pPr>
            <a:lvl3pPr marL="457200" indent="0">
              <a:buNone/>
              <a:defRPr sz="1800"/>
            </a:lvl3pPr>
            <a:lvl4pPr marL="685800" indent="0">
              <a:buNone/>
              <a:defRPr sz="1600"/>
            </a:lvl4pPr>
            <a:lvl5pPr marL="685800" indent="0">
              <a:buNone/>
              <a:defRPr sz="1600"/>
            </a:lvl5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309721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3768" userDrawn="1">
          <p15:clr>
            <a:srgbClr val="FBAE40"/>
          </p15:clr>
        </p15:guide>
        <p15:guide id="2" pos="3912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EC130-06E7-4370-BE1F-6B09EE7292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04800"/>
            <a:ext cx="4152900" cy="1181100"/>
          </a:xfrm>
        </p:spPr>
        <p:txBody>
          <a:bodyPr anchor="t"/>
          <a:lstStyle>
            <a:lvl1pPr>
              <a:defRPr sz="4000"/>
            </a:lvl1pPr>
          </a:lstStyle>
          <a:p>
            <a:r>
              <a:rPr lang="en-US" dirty="0"/>
              <a:t>Content with caption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4425BD-017D-469D-AB54-06E3E3BCCBA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9200" y="304799"/>
            <a:ext cx="6858000" cy="5905501"/>
          </a:xfrm>
        </p:spPr>
        <p:txBody>
          <a:bodyPr>
            <a:noAutofit/>
          </a:bodyPr>
          <a:lstStyle>
            <a:lvl1pPr marL="0" indent="0">
              <a:buNone/>
              <a:defRPr sz="2800"/>
            </a:lvl1pPr>
            <a:lvl2pPr marL="228600" indent="0">
              <a:buNone/>
              <a:defRPr sz="2400"/>
            </a:lvl2pPr>
            <a:lvl3pPr marL="457200" indent="0">
              <a:buNone/>
              <a:defRPr sz="2000"/>
            </a:lvl3pPr>
            <a:lvl4pPr marL="685800" indent="0">
              <a:buNone/>
              <a:defRPr sz="1800"/>
            </a:lvl4pPr>
            <a:lvl5pPr marL="685800" indent="0">
              <a:buNone/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4C1E26-36AF-47C4-ABA4-2D427A11BDA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04800" y="2181224"/>
            <a:ext cx="4152900" cy="40290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Enter description</a:t>
            </a:r>
          </a:p>
        </p:txBody>
      </p:sp>
    </p:spTree>
    <p:extLst>
      <p:ext uri="{BB962C8B-B14F-4D97-AF65-F5344CB8AC3E}">
        <p14:creationId xmlns:p14="http://schemas.microsoft.com/office/powerpoint/2010/main" val="12233628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808" userDrawn="1">
          <p15:clr>
            <a:srgbClr val="FBAE40"/>
          </p15:clr>
        </p15:guide>
        <p15:guide id="2" orient="horz" pos="1368" userDrawn="1">
          <p15:clr>
            <a:srgbClr val="FBAE40"/>
          </p15:clr>
        </p15:guide>
        <p15:guide id="3" pos="3168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988CF-49CB-49EE-AEAE-AF86931C78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04800"/>
            <a:ext cx="4152900" cy="1181100"/>
          </a:xfrm>
        </p:spPr>
        <p:txBody>
          <a:bodyPr anchor="t"/>
          <a:lstStyle>
            <a:lvl1pPr>
              <a:defRPr sz="4000"/>
            </a:lvl1pPr>
          </a:lstStyle>
          <a:p>
            <a:r>
              <a:rPr lang="en-US" dirty="0"/>
              <a:t>Picture with caption layout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FCFB70-4D2B-4A5F-B5F1-1904D4D48BFB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029200" y="304799"/>
            <a:ext cx="6858000" cy="5905501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image</a:t>
            </a: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34DB1E-5222-413E-A157-09D2D7B06BE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04800" y="2181224"/>
            <a:ext cx="4152900" cy="402907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Enter description</a:t>
            </a:r>
          </a:p>
        </p:txBody>
      </p:sp>
    </p:spTree>
    <p:extLst>
      <p:ext uri="{BB962C8B-B14F-4D97-AF65-F5344CB8AC3E}">
        <p14:creationId xmlns:p14="http://schemas.microsoft.com/office/powerpoint/2010/main" val="18432561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808" userDrawn="1">
          <p15:clr>
            <a:srgbClr val="FBAE40"/>
          </p15:clr>
        </p15:guide>
        <p15:guide id="2" orient="horz" pos="1368" userDrawn="1">
          <p15:clr>
            <a:srgbClr val="FBAE40"/>
          </p15:clr>
        </p15:guide>
        <p15:guide id="3" pos="3168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A4B92D1-BD95-4ACC-9E97-FE9B372B651C}"/>
              </a:ext>
            </a:extLst>
          </p:cNvPr>
          <p:cNvSpPr txBox="1"/>
          <p:nvPr userDrawn="1"/>
        </p:nvSpPr>
        <p:spPr bwMode="white">
          <a:xfrm>
            <a:off x="133351" y="1738406"/>
            <a:ext cx="8413750" cy="1079500"/>
          </a:xfrm>
          <a:prstGeom prst="rect">
            <a:avLst/>
          </a:prstGeom>
          <a:noFill/>
        </p:spPr>
        <p:txBody>
          <a:bodyPr lIns="182880" tIns="91440" rIns="146304" bIns="91440"/>
          <a:lstStyle>
            <a:lvl1pPr defTabSz="1097278">
              <a:lnSpc>
                <a:spcPct val="90000"/>
              </a:lnSpc>
              <a:spcBef>
                <a:spcPct val="0"/>
              </a:spcBef>
              <a:buNone/>
              <a:defRPr lang="en-US" sz="6600" b="0" cap="none" spc="-118" baseline="0" dirty="0" smtClean="0">
                <a:ln w="3175">
                  <a:noFill/>
                </a:ln>
                <a:solidFill>
                  <a:schemeClr val="bg1"/>
                </a:solidFill>
                <a:effectLst/>
                <a:latin typeface="Amazon Ember Display Heavy" panose="020F0803020204020204" pitchFamily="34" charset="0"/>
                <a:ea typeface="Amazon Ember Display Heavy" panose="020F0803020204020204" pitchFamily="34" charset="0"/>
                <a:cs typeface="Amazon Ember Display Heavy" panose="020F0803020204020204" pitchFamily="34" charset="0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sz="6600" b="1" i="0" spc="-300">
                <a:solidFill>
                  <a:schemeClr val="tx1"/>
                </a:solidFill>
                <a:latin typeface="Amazon Ember Display Heavy" panose="020F0603020204020204" pitchFamily="34" charset="0"/>
                <a:ea typeface="Amazon Ember Display Heavy" panose="020F0603020204020204" pitchFamily="34" charset="0"/>
                <a:cs typeface="Amazon Ember Display Heavy" panose="020F0603020204020204" pitchFamily="34" charset="0"/>
              </a:rPr>
              <a:t>Thank you!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1881157-0DF8-49E6-B684-3E8FD245EE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1800" y="3453368"/>
            <a:ext cx="3429000" cy="369332"/>
          </a:xfrm>
        </p:spPr>
        <p:txBody>
          <a:bodyPr anchor="b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2927B3-63A9-43F6-91E9-B153F0DF34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1800" y="3835400"/>
            <a:ext cx="3429000" cy="1128486"/>
          </a:xfrm>
        </p:spPr>
        <p:txBody>
          <a:bodyPr>
            <a:noAutofit/>
          </a:bodyPr>
          <a:lstStyle>
            <a:lvl1pPr marL="0" indent="0">
              <a:spcAft>
                <a:spcPts val="600"/>
              </a:spcAft>
              <a:buNone/>
              <a:defRPr sz="1800"/>
            </a:lvl1pPr>
          </a:lstStyle>
          <a:p>
            <a:pPr lvl="0"/>
            <a:r>
              <a:rPr lang="en-US" dirty="0"/>
              <a:t>Speaker contact info (such as email or socials)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25647617-D370-4344-8A52-A50356181DA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5949" y="3453368"/>
            <a:ext cx="3429000" cy="369332"/>
          </a:xfrm>
        </p:spPr>
        <p:txBody>
          <a:bodyPr anchor="b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901E06BA-A855-4482-AB73-94B5EFBA84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20100" y="3453368"/>
            <a:ext cx="3429000" cy="369332"/>
          </a:xfrm>
        </p:spPr>
        <p:txBody>
          <a:bodyPr anchor="b"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67C7A81-0FAF-4B91-8CE3-3CB926ABA2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75949" y="3835400"/>
            <a:ext cx="3429000" cy="1128486"/>
          </a:xfrm>
        </p:spPr>
        <p:txBody>
          <a:bodyPr>
            <a:noAutofit/>
          </a:bodyPr>
          <a:lstStyle>
            <a:lvl1pPr marL="0" indent="0">
              <a:spcAft>
                <a:spcPts val="600"/>
              </a:spcAft>
              <a:buNone/>
              <a:defRPr sz="1800"/>
            </a:lvl1pPr>
          </a:lstStyle>
          <a:p>
            <a:pPr lvl="0"/>
            <a:r>
              <a:rPr lang="en-US" dirty="0"/>
              <a:t>Speaker contact info (such as email or socials)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69E66DAE-B2A2-4775-9B21-0BED6B9C88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720100" y="3835400"/>
            <a:ext cx="3429000" cy="1128486"/>
          </a:xfrm>
        </p:spPr>
        <p:txBody>
          <a:bodyPr>
            <a:noAutofit/>
          </a:bodyPr>
          <a:lstStyle>
            <a:lvl1pPr marL="0" indent="0">
              <a:spcAft>
                <a:spcPts val="600"/>
              </a:spcAft>
              <a:buNone/>
              <a:defRPr sz="1800"/>
            </a:lvl1pPr>
          </a:lstStyle>
          <a:p>
            <a:pPr lvl="0"/>
            <a:r>
              <a:rPr lang="en-US" dirty="0"/>
              <a:t>Speaker contact info (such as email or socials)</a:t>
            </a:r>
          </a:p>
        </p:txBody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id="{0D9B8DBA-78C6-4788-90BB-271D175CD3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660868"/>
            <a:ext cx="12192000" cy="63817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Thank you layout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8C82193-EFD3-4D2B-8782-3EDF896DF0BA}"/>
              </a:ext>
            </a:extLst>
          </p:cNvPr>
          <p:cNvSpPr/>
          <p:nvPr userDrawn="1"/>
        </p:nvSpPr>
        <p:spPr bwMode="auto">
          <a:xfrm>
            <a:off x="7232650" y="1872748"/>
            <a:ext cx="832859" cy="832859"/>
          </a:xfrm>
          <a:prstGeom prst="ellipse">
            <a:avLst/>
          </a:prstGeom>
          <a:solidFill>
            <a:srgbClr val="00206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91440" rIns="0" bIns="0" anchor="ctr"/>
          <a:lstStyle/>
          <a:p>
            <a:pPr lvl="0" algn="ctr" defTabSz="932472">
              <a:lnSpc>
                <a:spcPct val="90000"/>
              </a:lnSpc>
            </a:pPr>
            <a:endParaRPr lang="en-US" sz="5400" b="1">
              <a:solidFill>
                <a:schemeClr val="tx1"/>
              </a:solidFill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ABEEF64-4B8B-48D3-8E0D-D506F4A5202A}"/>
              </a:ext>
            </a:extLst>
          </p:cNvPr>
          <p:cNvSpPr/>
          <p:nvPr userDrawn="1"/>
        </p:nvSpPr>
        <p:spPr>
          <a:xfrm>
            <a:off x="7637646" y="1872748"/>
            <a:ext cx="4556118" cy="832859"/>
          </a:xfrm>
          <a:prstGeom prst="rect">
            <a:avLst/>
          </a:prstGeom>
          <a:gradFill flip="none" rotWithShape="1">
            <a:gsLst>
              <a:gs pos="100000">
                <a:srgbClr val="002060">
                  <a:alpha val="56338"/>
                </a:srgbClr>
              </a:gs>
              <a:gs pos="17000">
                <a:srgbClr val="002060"/>
              </a:gs>
            </a:gsLst>
            <a:lin ang="144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0" rIns="182880" rtlCol="0" anchor="ctr"/>
          <a:lstStyle/>
          <a:p>
            <a:pPr lvl="0">
              <a:lnSpc>
                <a:spcPct val="80000"/>
              </a:lnSpc>
            </a:pPr>
            <a:endParaRPr lang="en-US" sz="1600">
              <a:solidFill>
                <a:schemeClr val="bg1"/>
              </a:solidFill>
              <a:latin typeface="Amazon Ember Display" panose="020F0603020204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6735EC7-4D84-436F-BE95-44BBDD0DE566}"/>
              </a:ext>
            </a:extLst>
          </p:cNvPr>
          <p:cNvSpPr txBox="1"/>
          <p:nvPr userDrawn="1"/>
        </p:nvSpPr>
        <p:spPr>
          <a:xfrm>
            <a:off x="8594726" y="1900795"/>
            <a:ext cx="3394181" cy="7940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algn="l">
              <a:lnSpc>
                <a:spcPct val="90000"/>
              </a:lnSpc>
              <a:spcAft>
                <a:spcPts val="1800"/>
              </a:spcAft>
            </a:pPr>
            <a:r>
              <a:rPr lang="en-US" sz="1800" b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Please complete the session survey in the </a:t>
            </a:r>
            <a:r>
              <a:rPr lang="en-US" sz="1800" b="0" u="none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mobile app</a:t>
            </a:r>
          </a:p>
        </p:txBody>
      </p:sp>
      <p:pic>
        <p:nvPicPr>
          <p:cNvPr id="48" name="Graphic 47">
            <a:extLst>
              <a:ext uri="{FF2B5EF4-FFF2-40B4-BE49-F238E27FC236}">
                <a16:creationId xmlns:a16="http://schemas.microsoft.com/office/drawing/2014/main" id="{AB4E0B87-EA7D-427C-8B28-C2C130B341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11809" y="1769509"/>
            <a:ext cx="1039336" cy="103933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4570632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64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75D63-DB02-47E2-8ABC-1CDE7351B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vertical text layout (for global use)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98635E-72DE-4F61-BE10-3EAC7D7834F6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304800" y="1485900"/>
            <a:ext cx="11582401" cy="4724400"/>
          </a:xfrm>
        </p:spPr>
        <p:txBody>
          <a:bodyPr vert="eaVert"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5114019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5A6E2F-2A0D-41FD-98C9-E5EC67311CD7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9258300" y="304800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/>
              <a:t>Vertical title and text layout (for global use)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04BEE4-73E5-478E-9908-4B1421AA9F89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304800" y="304800"/>
            <a:ext cx="8267700" cy="5905499"/>
          </a:xfrm>
        </p:spPr>
        <p:txBody>
          <a:bodyPr vert="eaVert"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Enter 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789712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wo Speak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24D4546-D701-4B35-9802-54E73AEB80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2916" y="1990726"/>
            <a:ext cx="8274329" cy="258532"/>
          </a:xfrm>
        </p:spPr>
        <p:txBody>
          <a:bodyPr/>
          <a:lstStyle>
            <a:lvl1pPr marL="0" indent="0" algn="l">
              <a:buNone/>
              <a:defRPr sz="1200" b="1" cap="all" spc="300" baseline="0">
                <a:solidFill>
                  <a:schemeClr val="tx1"/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Legal text placeholder (editor use only)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E4CB04F-C9B8-4D74-A55A-0AC876E8A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916" y="2400300"/>
            <a:ext cx="8274329" cy="1865508"/>
          </a:xfrm>
        </p:spPr>
        <p:txBody>
          <a:bodyPr tIns="146304" bIns="146304"/>
          <a:lstStyle>
            <a:lvl1pPr>
              <a:defRPr sz="4400"/>
            </a:lvl1pPr>
          </a:lstStyle>
          <a:p>
            <a:r>
              <a:rPr lang="en-US" dirty="0"/>
              <a:t>Enter session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1C6DF77-859A-4968-8301-C7FA52E8E0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2916" y="4692846"/>
            <a:ext cx="3702329" cy="369332"/>
          </a:xfrm>
        </p:spPr>
        <p:txBody>
          <a:bodyPr/>
          <a:lstStyle>
            <a:lvl1pPr marL="0" indent="0">
              <a:buNone/>
              <a:defRPr sz="2000" b="1" cap="none" spc="0" baseline="0"/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8DDED4-39D2-4F36-B877-72364957F9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2916" y="1492893"/>
            <a:ext cx="3492500" cy="258532"/>
          </a:xfrm>
        </p:spPr>
        <p:txBody>
          <a:bodyPr/>
          <a:lstStyle>
            <a:lvl1pPr marL="0" indent="0">
              <a:buNone/>
              <a:defRPr sz="1200" b="1" cap="all" spc="300" baseline="0">
                <a:solidFill>
                  <a:schemeClr val="tx1"/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Enter Session ID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69FE2D1-0188-4BD9-97B7-CA795447E4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2916" y="5066907"/>
            <a:ext cx="3702329" cy="757130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(pronouns)</a:t>
            </a:r>
            <a:br>
              <a:rPr lang="en-US" dirty="0"/>
            </a:br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69ABB5-4D60-42A3-815E-56E31E1F18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56766" y="4692846"/>
            <a:ext cx="3702329" cy="369332"/>
          </a:xfrm>
        </p:spPr>
        <p:txBody>
          <a:bodyPr/>
          <a:lstStyle>
            <a:lvl1pPr marL="0" indent="0">
              <a:buNone/>
              <a:defRPr sz="2000" b="1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AE8770-95C8-4BFC-8D8E-818B753038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56766" y="5066907"/>
            <a:ext cx="3702329" cy="757130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</a:lstStyle>
          <a:p>
            <a:pPr lvl="0"/>
            <a:r>
              <a:rPr lang="en-US" dirty="0"/>
              <a:t>(pronouns)</a:t>
            </a:r>
            <a:br>
              <a:rPr lang="en-US" dirty="0"/>
            </a:br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</p:spTree>
    <p:extLst>
      <p:ext uri="{BB962C8B-B14F-4D97-AF65-F5344CB8AC3E}">
        <p14:creationId xmlns:p14="http://schemas.microsoft.com/office/powerpoint/2010/main" val="91563683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16" userDrawn="1">
          <p15:clr>
            <a:srgbClr val="FBAE40"/>
          </p15:clr>
        </p15:guide>
        <p15:guide id="2" orient="horz" pos="2952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of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7570948-50D6-4C6C-89FC-1CF33457240B}"/>
              </a:ext>
            </a:extLst>
          </p:cNvPr>
          <p:cNvSpPr txBox="1"/>
          <p:nvPr userDrawn="1"/>
        </p:nvSpPr>
        <p:spPr>
          <a:xfrm>
            <a:off x="3486150" y="2418081"/>
            <a:ext cx="7785100" cy="2021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sz="6600" b="1" i="0">
                <a:latin typeface="Amazon Ember Display Heavy" panose="020F0603020204020204" pitchFamily="34" charset="0"/>
                <a:ea typeface="Amazon Ember Display Heavy" panose="020F0603020204020204" pitchFamily="34" charset="0"/>
                <a:cs typeface="Amazon Ember Display Heavy" panose="020F0603020204020204" pitchFamily="34" charset="0"/>
              </a:rPr>
              <a:t>Do not use layouts after this slide.</a:t>
            </a:r>
            <a:br>
              <a:rPr lang="en-US" sz="6600" b="1" i="0">
                <a:latin typeface="Amazon Ember Display Heavy" panose="020F0603020204020204" pitchFamily="34" charset="0"/>
                <a:ea typeface="Amazon Ember Display Heavy" panose="020F0603020204020204" pitchFamily="34" charset="0"/>
                <a:cs typeface="Amazon Ember Display Heavy" panose="020F0603020204020204" pitchFamily="34" charset="0"/>
              </a:rPr>
            </a:br>
            <a:r>
              <a:rPr lang="en-US" sz="2400" b="1" i="0">
                <a:latin typeface="Amazon Ember Display Heavy" panose="020F0603020204020204" pitchFamily="34" charset="0"/>
                <a:ea typeface="Amazon Ember Display Heavy" panose="020F0603020204020204" pitchFamily="34" charset="0"/>
                <a:cs typeface="Amazon Ember Display Heavy" panose="020F0603020204020204" pitchFamily="34" charset="0"/>
              </a:rPr>
              <a:t>They are not part of the official template.</a:t>
            </a:r>
            <a:endParaRPr lang="en-US" sz="6600" b="1" i="0">
              <a:latin typeface="Amazon Ember Display Heavy" panose="020F0603020204020204" pitchFamily="34" charset="0"/>
              <a:ea typeface="Amazon Ember Display Heavy" panose="020F0603020204020204" pitchFamily="34" charset="0"/>
              <a:cs typeface="Amazon Ember Display Heavy" panose="020F0603020204020204" pitchFamily="34" charset="0"/>
            </a:endParaRPr>
          </a:p>
        </p:txBody>
      </p:sp>
      <p:pic>
        <p:nvPicPr>
          <p:cNvPr id="7" name="Graphic 6" descr="Stop sign">
            <a:extLst>
              <a:ext uri="{FF2B5EF4-FFF2-40B4-BE49-F238E27FC236}">
                <a16:creationId xmlns:a16="http://schemas.microsoft.com/office/drawing/2014/main" id="{D8BDC3FF-1738-461C-B98B-AC108F0BBD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7250" y="2114549"/>
            <a:ext cx="26289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138583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221700B-8639-459A-9DB3-8908E70798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A1A5E10D-79A5-49BA-9648-53481340C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5773F91-952B-4027-A509-D0FC05D7DA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Headline short 40pt (2 lines 24pt/space 1)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91FD126-04E4-4103-B3F0-0C5F4BE146E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 bwMode="gray"/>
        <p:txBody>
          <a:bodyPr/>
          <a:lstStyle/>
          <a:p>
            <a:pPr algn="l"/>
            <a:r>
              <a:rPr lang="en-US"/>
              <a:t>&lt;Define details via Insert | Header and Footer&gt; confidential, internal, public | Author | Topic of presentation | Date</a:t>
            </a:r>
          </a:p>
        </p:txBody>
      </p:sp>
    </p:spTree>
    <p:extLst>
      <p:ext uri="{BB962C8B-B14F-4D97-AF65-F5344CB8AC3E}">
        <p14:creationId xmlns:p14="http://schemas.microsoft.com/office/powerpoint/2010/main" val="9054710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563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hree Speak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24D4546-D701-4B35-9802-54E73AEB80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2916" y="1990726"/>
            <a:ext cx="8274329" cy="258532"/>
          </a:xfrm>
        </p:spPr>
        <p:txBody>
          <a:bodyPr/>
          <a:lstStyle>
            <a:lvl1pPr marL="0" indent="0" algn="l">
              <a:buNone/>
              <a:defRPr sz="1200" b="1" cap="all" spc="300" baseline="0">
                <a:solidFill>
                  <a:schemeClr val="tx1"/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Legal text placeholder (editor use only)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E4CB04F-C9B8-4D74-A55A-0AC876E8A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916" y="2400300"/>
            <a:ext cx="8274329" cy="1865508"/>
          </a:xfrm>
        </p:spPr>
        <p:txBody>
          <a:bodyPr tIns="146304" bIns="146304"/>
          <a:lstStyle>
            <a:lvl1pPr>
              <a:defRPr sz="4400"/>
            </a:lvl1pPr>
          </a:lstStyle>
          <a:p>
            <a:r>
              <a:rPr lang="en-US" dirty="0"/>
              <a:t>Enter session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1C6DF77-859A-4968-8301-C7FA52E8E0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2917" y="4692846"/>
            <a:ext cx="2661369" cy="369332"/>
          </a:xfrm>
        </p:spPr>
        <p:txBody>
          <a:bodyPr/>
          <a:lstStyle>
            <a:lvl1pPr marL="0" indent="0">
              <a:buNone/>
              <a:defRPr sz="2000" b="1" cap="none" spc="0" baseline="0"/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8DDED4-39D2-4F36-B877-72364957F9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2916" y="1492893"/>
            <a:ext cx="3492500" cy="258532"/>
          </a:xfrm>
        </p:spPr>
        <p:txBody>
          <a:bodyPr/>
          <a:lstStyle>
            <a:lvl1pPr marL="0" indent="0">
              <a:buNone/>
              <a:defRPr sz="1200" b="1" cap="all" spc="300" baseline="0">
                <a:solidFill>
                  <a:schemeClr val="tx1"/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Enter session ID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69FE2D1-0188-4BD9-97B7-CA795447E4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2917" y="5066907"/>
            <a:ext cx="2661369" cy="757130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(pronouns)</a:t>
            </a:r>
            <a:br>
              <a:rPr lang="en-US" dirty="0"/>
            </a:br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69ABB5-4D60-42A3-815E-56E31E1F18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29724" y="4692846"/>
            <a:ext cx="2661369" cy="369332"/>
          </a:xfrm>
        </p:spPr>
        <p:txBody>
          <a:bodyPr/>
          <a:lstStyle>
            <a:lvl1pPr marL="0" indent="0">
              <a:buNone/>
              <a:defRPr sz="2000" b="1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8773FF-A575-4D5D-AC30-DAFFB441F7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36531" y="4692846"/>
            <a:ext cx="2661369" cy="369332"/>
          </a:xfrm>
        </p:spPr>
        <p:txBody>
          <a:bodyPr/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E8B14D59-1495-4288-ACD8-22C48054FD1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29724" y="5066907"/>
            <a:ext cx="2661369" cy="757130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(pronouns)</a:t>
            </a:r>
            <a:br>
              <a:rPr lang="en-US" dirty="0"/>
            </a:br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ACBDE7C4-64AF-4CA5-A203-DC58B71673A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36531" y="5066907"/>
            <a:ext cx="2661369" cy="757130"/>
          </a:xfrm>
        </p:spPr>
        <p:txBody>
          <a:bodyPr/>
          <a:lstStyle>
            <a:lvl1pPr marL="0" indent="0">
              <a:spcAft>
                <a:spcPts val="300"/>
              </a:spcAft>
              <a:buNone/>
              <a:defRPr sz="16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(pronouns)</a:t>
            </a:r>
            <a:br>
              <a:rPr lang="en-US" dirty="0"/>
            </a:br>
            <a:r>
              <a:rPr lang="en-US" dirty="0"/>
              <a:t>Job title</a:t>
            </a:r>
            <a:br>
              <a:rPr lang="en-US" dirty="0"/>
            </a:br>
            <a:r>
              <a:rPr lang="en-US" dirty="0"/>
              <a:t>Company</a:t>
            </a:r>
          </a:p>
        </p:txBody>
      </p:sp>
    </p:spTree>
    <p:extLst>
      <p:ext uri="{BB962C8B-B14F-4D97-AF65-F5344CB8AC3E}">
        <p14:creationId xmlns:p14="http://schemas.microsoft.com/office/powerpoint/2010/main" val="164297094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16" userDrawn="1">
          <p15:clr>
            <a:srgbClr val="FBAE40"/>
          </p15:clr>
        </p15:guide>
        <p15:guide id="2" orient="horz" pos="295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9E09F29F-FB70-4479-9632-85DE314617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1485900"/>
            <a:ext cx="11582400" cy="3570208"/>
          </a:xfrm>
        </p:spPr>
        <p:txBody>
          <a:bodyPr vert="horz" lIns="0" tIns="45720" rIns="0" bIns="45720" rtlCol="0">
            <a:spAutoFit/>
          </a:bodyPr>
          <a:lstStyle>
            <a:lvl1pPr marL="0" indent="0">
              <a:spcAft>
                <a:spcPts val="3000"/>
              </a:spcAft>
              <a:buNone/>
              <a:defRPr lang="en-US" smtClean="0"/>
            </a:lvl1pPr>
            <a:lvl2pPr marL="0" indent="0">
              <a:spcAft>
                <a:spcPts val="3000"/>
              </a:spcAft>
              <a:buNone/>
              <a:defRPr lang="en-US" sz="2800" smtClean="0"/>
            </a:lvl2pPr>
            <a:lvl3pPr marL="0" indent="0">
              <a:spcAft>
                <a:spcPts val="3000"/>
              </a:spcAft>
              <a:buNone/>
              <a:defRPr lang="en-US" sz="2800" smtClean="0"/>
            </a:lvl3pPr>
            <a:lvl4pPr marL="0" indent="0">
              <a:spcAft>
                <a:spcPts val="3000"/>
              </a:spcAft>
              <a:buNone/>
              <a:defRPr lang="en-US" sz="2800" smtClean="0"/>
            </a:lvl4pPr>
            <a:lvl5pPr marL="0" indent="0">
              <a:spcAft>
                <a:spcPts val="3000"/>
              </a:spcAft>
              <a:buNone/>
              <a:defRPr lang="en-US" sz="2800"/>
            </a:lvl5pPr>
          </a:lstStyle>
          <a:p>
            <a:pPr marL="228600" lvl="0" indent="-228600">
              <a:spcAft>
                <a:spcPts val="3000"/>
              </a:spcAft>
              <a:buClr>
                <a:schemeClr val="tx1"/>
              </a:buClr>
            </a:pPr>
            <a:r>
              <a:rPr lang="en-US" dirty="0"/>
              <a:t>Enter agenda items</a:t>
            </a:r>
          </a:p>
          <a:p>
            <a:pPr marL="457200" lvl="1" indent="-457200">
              <a:spcAft>
                <a:spcPts val="3000"/>
              </a:spcAft>
              <a:buClr>
                <a:schemeClr val="tx1"/>
              </a:buClr>
            </a:pPr>
            <a:r>
              <a:rPr lang="en-US" dirty="0"/>
              <a:t>Second level</a:t>
            </a:r>
          </a:p>
          <a:p>
            <a:pPr marL="457200" lvl="2" indent="-457200">
              <a:spcAft>
                <a:spcPts val="3000"/>
              </a:spcAft>
              <a:buClr>
                <a:schemeClr val="tx1"/>
              </a:buClr>
            </a:pPr>
            <a:r>
              <a:rPr lang="en-US" dirty="0"/>
              <a:t>Third level</a:t>
            </a:r>
          </a:p>
          <a:p>
            <a:pPr marL="457200" lvl="3" indent="-457200">
              <a:spcAft>
                <a:spcPts val="3000"/>
              </a:spcAft>
              <a:buClr>
                <a:schemeClr val="tx1"/>
              </a:buClr>
            </a:pPr>
            <a:r>
              <a:rPr lang="en-US" dirty="0"/>
              <a:t>Fourth level</a:t>
            </a:r>
          </a:p>
          <a:p>
            <a:pPr marL="457200" lvl="4" indent="-457200">
              <a:spcAft>
                <a:spcPts val="3000"/>
              </a:spcAft>
              <a:buClr>
                <a:schemeClr val="tx1"/>
              </a:buClr>
            </a:pPr>
            <a:r>
              <a:rPr lang="en-US" dirty="0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75166B-DC8C-4D02-820A-E0D358716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04800"/>
            <a:ext cx="11582400" cy="6381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Agenda layout</a:t>
            </a:r>
          </a:p>
        </p:txBody>
      </p:sp>
    </p:spTree>
    <p:extLst>
      <p:ext uri="{BB962C8B-B14F-4D97-AF65-F5344CB8AC3E}">
        <p14:creationId xmlns:p14="http://schemas.microsoft.com/office/powerpoint/2010/main" val="6366302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26313-2FA2-469F-957D-B5D4672A72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only layout</a:t>
            </a:r>
          </a:p>
        </p:txBody>
      </p:sp>
    </p:spTree>
    <p:extLst>
      <p:ext uri="{BB962C8B-B14F-4D97-AF65-F5344CB8AC3E}">
        <p14:creationId xmlns:p14="http://schemas.microsoft.com/office/powerpoint/2010/main" val="239241437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with 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26313-2FA2-469F-957D-B5D4672A72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only layout with art</a:t>
            </a:r>
          </a:p>
        </p:txBody>
      </p:sp>
    </p:spTree>
    <p:extLst>
      <p:ext uri="{BB962C8B-B14F-4D97-AF65-F5344CB8AC3E}">
        <p14:creationId xmlns:p14="http://schemas.microsoft.com/office/powerpoint/2010/main" val="3977807008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26313-2FA2-469F-957D-B5D4672A72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and subtitle layout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02579A-F003-4256-9071-88F3CD2BA3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1000125"/>
            <a:ext cx="11582400" cy="276999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1200" b="1" cap="all" spc="300" baseline="0">
                <a:solidFill>
                  <a:schemeClr val="accent1"/>
                </a:solidFill>
                <a:latin typeface="Amazon Ember Mono" panose="020B0509020204020204" pitchFamily="49" charset="0"/>
                <a:ea typeface="Amazon Ember Mono" panose="020B0509020204020204" pitchFamily="49" charset="0"/>
                <a:cs typeface="Amazon Ember Mono" panose="020B0509020204020204" pitchFamily="49" charset="0"/>
              </a:defRPr>
            </a:lvl1pPr>
          </a:lstStyle>
          <a:p>
            <a:pPr lvl="0"/>
            <a:r>
              <a:rPr lang="en-US" dirty="0"/>
              <a:t>Enter subtitle</a:t>
            </a:r>
          </a:p>
        </p:txBody>
      </p:sp>
    </p:spTree>
    <p:extLst>
      <p:ext uri="{BB962C8B-B14F-4D97-AF65-F5344CB8AC3E}">
        <p14:creationId xmlns:p14="http://schemas.microsoft.com/office/powerpoint/2010/main" val="68337013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16" userDrawn="1">
          <p15:clr>
            <a:srgbClr val="FBAE40"/>
          </p15:clr>
        </p15:guide>
        <p15:guide id="2" orient="horz" pos="62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F73FA-018C-42B4-99E2-A1521E83A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647700"/>
            <a:ext cx="11925300" cy="638175"/>
          </a:xfrm>
        </p:spPr>
        <p:txBody>
          <a:bodyPr/>
          <a:lstStyle>
            <a:lvl1pPr>
              <a:defRPr sz="3600"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Blank layout (enter descriptive title here for accessibility)</a:t>
            </a:r>
          </a:p>
        </p:txBody>
      </p:sp>
    </p:spTree>
    <p:extLst>
      <p:ext uri="{BB962C8B-B14F-4D97-AF65-F5344CB8AC3E}">
        <p14:creationId xmlns:p14="http://schemas.microsoft.com/office/powerpoint/2010/main" val="2230036530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2.pn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1DBC7-A563-4787-896F-A8C55AC39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D4A25B-ECC2-4D0E-BA51-828900AA11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1" y="1485900"/>
            <a:ext cx="11582400" cy="2049792"/>
          </a:xfrm>
          <a:prstGeom prst="rect">
            <a:avLst/>
          </a:prstGeom>
        </p:spPr>
        <p:txBody>
          <a:bodyPr vert="horz" lIns="0" tIns="45720" rIns="0" bIns="45720" rtlCol="0">
            <a:sp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3AAC10-7019-4712-85D0-4C900536A5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9659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6AEACD-8FDE-40BC-8286-930C357A13C7}" type="datetimeFigureOut">
              <a:rPr lang="en-US" smtClean="0"/>
              <a:pPr/>
              <a:t>10/5/24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5BB608-7507-49E6-A3EF-FCF70056B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965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CEABC0-4D9B-4F84-9C7F-2B0BE8033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9659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03246-BBCE-4F0A-BCDC-08FC4C52637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33A955-3B5A-4D3B-8E9F-1BB9D1E1D77C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rcRect/>
          <a:stretch/>
        </p:blipFill>
        <p:spPr>
          <a:xfrm>
            <a:off x="292501" y="6428661"/>
            <a:ext cx="388818" cy="219592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4CAD4279-FBF3-4755-ADA6-63C789BE8BA1}"/>
              </a:ext>
            </a:extLst>
          </p:cNvPr>
          <p:cNvSpPr txBox="1">
            <a:spLocks noChangeArrowheads="1"/>
          </p:cNvSpPr>
          <p:nvPr userDrawn="1"/>
        </p:nvSpPr>
        <p:spPr bwMode="white">
          <a:xfrm>
            <a:off x="1101540" y="6476853"/>
            <a:ext cx="3962400" cy="1077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 marL="742950" indent="-285750"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l" defTabSz="109721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x-none" sz="700" b="0" i="0">
                <a:solidFill>
                  <a:schemeClr val="tx1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© 2024, Amazon Web Services, Inc. 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8302814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61" r:id="rId3"/>
    <p:sldLayoutId id="2147483662" r:id="rId4"/>
    <p:sldLayoutId id="2147483663" r:id="rId5"/>
    <p:sldLayoutId id="2147483654" r:id="rId6"/>
    <p:sldLayoutId id="2147483664" r:id="rId7"/>
    <p:sldLayoutId id="2147483665" r:id="rId8"/>
    <p:sldLayoutId id="2147483655" r:id="rId9"/>
    <p:sldLayoutId id="2147483650" r:id="rId10"/>
    <p:sldLayoutId id="2147483666" r:id="rId11"/>
    <p:sldLayoutId id="2147483667" r:id="rId12"/>
    <p:sldLayoutId id="2147483668" r:id="rId13"/>
    <p:sldLayoutId id="2147483669" r:id="rId14"/>
    <p:sldLayoutId id="2147483652" r:id="rId15"/>
    <p:sldLayoutId id="2147483670" r:id="rId16"/>
    <p:sldLayoutId id="2147483671" r:id="rId17"/>
    <p:sldLayoutId id="2147483672" r:id="rId18"/>
    <p:sldLayoutId id="2147483673" r:id="rId19"/>
    <p:sldLayoutId id="2147483674" r:id="rId20"/>
    <p:sldLayoutId id="2147483675" r:id="rId21"/>
    <p:sldLayoutId id="2147483651" r:id="rId22"/>
    <p:sldLayoutId id="2147483677" r:id="rId23"/>
    <p:sldLayoutId id="2147483653" r:id="rId24"/>
    <p:sldLayoutId id="2147483656" r:id="rId25"/>
    <p:sldLayoutId id="2147483657" r:id="rId26"/>
    <p:sldLayoutId id="2147483678" r:id="rId27"/>
    <p:sldLayoutId id="2147483658" r:id="rId28"/>
    <p:sldLayoutId id="2147483659" r:id="rId29"/>
    <p:sldLayoutId id="2147483680" r:id="rId30"/>
    <p:sldLayoutId id="2147483681" r:id="rId31"/>
    <p:sldLayoutId id="2147483682" r:id="rId32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-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chemeClr val="tx1"/>
        </a:buClr>
        <a:buSzPct val="90000"/>
        <a:buFont typeface="Amazon Ember Display" panose="020F0603020204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chemeClr val="tx1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1"/>
        </a:buClr>
        <a:buFont typeface="Amazon Ember Display" panose="020F0603020204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1"/>
        </a:buClr>
        <a:buFont typeface="Amazon Ember Display" panose="020F0603020204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228600" algn="l" defTabSz="914400" rtl="0" eaLnBrk="1" latinLnBrk="0" hangingPunct="1">
        <a:lnSpc>
          <a:spcPct val="90000"/>
        </a:lnSpc>
        <a:spcBef>
          <a:spcPts val="0"/>
        </a:spcBef>
        <a:buClr>
          <a:schemeClr val="tx1"/>
        </a:buClr>
        <a:buFont typeface="Amazon Ember Display" panose="020F0603020204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mazon Ember Display" panose="020F0603020204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mazon Ember Display" panose="020F0603020204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mazon Ember Display" panose="020F0603020204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mazon Ember Display" panose="020F0603020204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92" userDrawn="1">
          <p15:clr>
            <a:srgbClr val="F26B43"/>
          </p15:clr>
        </p15:guide>
        <p15:guide id="4" orient="horz" pos="3912" userDrawn="1">
          <p15:clr>
            <a:srgbClr val="F26B43"/>
          </p15:clr>
        </p15:guide>
        <p15:guide id="5" pos="192" userDrawn="1">
          <p15:clr>
            <a:srgbClr val="F26B43"/>
          </p15:clr>
        </p15:guide>
        <p15:guide id="6" pos="7488" userDrawn="1">
          <p15:clr>
            <a:srgbClr val="F26B43"/>
          </p15:clr>
        </p15:guide>
        <p15:guide id="7" orient="horz" pos="9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6.png"/><Relationship Id="rId5" Type="http://schemas.openxmlformats.org/officeDocument/2006/relationships/image" Target="../media/image38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6.png"/><Relationship Id="rId5" Type="http://schemas.openxmlformats.org/officeDocument/2006/relationships/image" Target="../media/image38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6.png"/><Relationship Id="rId5" Type="http://schemas.openxmlformats.org/officeDocument/2006/relationships/image" Target="../media/image38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8.png"/><Relationship Id="rId3" Type="http://schemas.openxmlformats.org/officeDocument/2006/relationships/image" Target="../media/image20.png"/><Relationship Id="rId7" Type="http://schemas.openxmlformats.org/officeDocument/2006/relationships/image" Target="../media/image31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34.png"/><Relationship Id="rId4" Type="http://schemas.openxmlformats.org/officeDocument/2006/relationships/image" Target="../media/image21.png"/><Relationship Id="rId9" Type="http://schemas.openxmlformats.org/officeDocument/2006/relationships/image" Target="../media/image33.png"/><Relationship Id="rId1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6.png"/><Relationship Id="rId3" Type="http://schemas.openxmlformats.org/officeDocument/2006/relationships/image" Target="../media/image20.png"/><Relationship Id="rId7" Type="http://schemas.openxmlformats.org/officeDocument/2006/relationships/image" Target="../media/image31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34.png"/><Relationship Id="rId4" Type="http://schemas.openxmlformats.org/officeDocument/2006/relationships/image" Target="../media/image21.png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9.png"/><Relationship Id="rId3" Type="http://schemas.openxmlformats.org/officeDocument/2006/relationships/image" Target="../media/image20.png"/><Relationship Id="rId7" Type="http://schemas.openxmlformats.org/officeDocument/2006/relationships/image" Target="../media/image31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34.png"/><Relationship Id="rId4" Type="http://schemas.openxmlformats.org/officeDocument/2006/relationships/image" Target="../media/image21.png"/><Relationship Id="rId9" Type="http://schemas.openxmlformats.org/officeDocument/2006/relationships/image" Target="../media/image33.png"/><Relationship Id="rId1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9.png"/><Relationship Id="rId3" Type="http://schemas.openxmlformats.org/officeDocument/2006/relationships/image" Target="../media/image20.png"/><Relationship Id="rId7" Type="http://schemas.openxmlformats.org/officeDocument/2006/relationships/image" Target="../media/image31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5" Type="http://schemas.openxmlformats.org/officeDocument/2006/relationships/image" Target="../media/image16.png"/><Relationship Id="rId10" Type="http://schemas.openxmlformats.org/officeDocument/2006/relationships/image" Target="../media/image34.png"/><Relationship Id="rId4" Type="http://schemas.openxmlformats.org/officeDocument/2006/relationships/image" Target="../media/image21.png"/><Relationship Id="rId9" Type="http://schemas.openxmlformats.org/officeDocument/2006/relationships/image" Target="../media/image33.png"/><Relationship Id="rId1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9.png"/><Relationship Id="rId3" Type="http://schemas.openxmlformats.org/officeDocument/2006/relationships/image" Target="../media/image20.png"/><Relationship Id="rId7" Type="http://schemas.openxmlformats.org/officeDocument/2006/relationships/image" Target="../media/image31.png"/><Relationship Id="rId12" Type="http://schemas.openxmlformats.org/officeDocument/2006/relationships/image" Target="../media/image29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52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5" Type="http://schemas.openxmlformats.org/officeDocument/2006/relationships/image" Target="../media/image51.png"/><Relationship Id="rId10" Type="http://schemas.openxmlformats.org/officeDocument/2006/relationships/image" Target="../media/image34.png"/><Relationship Id="rId4" Type="http://schemas.openxmlformats.org/officeDocument/2006/relationships/image" Target="../media/image21.png"/><Relationship Id="rId9" Type="http://schemas.openxmlformats.org/officeDocument/2006/relationships/image" Target="../media/image33.png"/><Relationship Id="rId1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6.png"/><Relationship Id="rId3" Type="http://schemas.openxmlformats.org/officeDocument/2006/relationships/image" Target="../media/image20.png"/><Relationship Id="rId7" Type="http://schemas.openxmlformats.org/officeDocument/2006/relationships/image" Target="../media/image29.png"/><Relationship Id="rId12" Type="http://schemas.openxmlformats.org/officeDocument/2006/relationships/image" Target="../media/image52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openxmlformats.org/officeDocument/2006/relationships/image" Target="../media/image51.png"/><Relationship Id="rId5" Type="http://schemas.openxmlformats.org/officeDocument/2006/relationships/image" Target="../media/image21.png"/><Relationship Id="rId10" Type="http://schemas.openxmlformats.org/officeDocument/2006/relationships/image" Target="../media/image50.png"/><Relationship Id="rId4" Type="http://schemas.openxmlformats.org/officeDocument/2006/relationships/image" Target="../media/image30.png"/><Relationship Id="rId9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49.png"/><Relationship Id="rId9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0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54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49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1.png"/><Relationship Id="rId11" Type="http://schemas.openxmlformats.org/officeDocument/2006/relationships/image" Target="../media/image22.png"/><Relationship Id="rId5" Type="http://schemas.openxmlformats.org/officeDocument/2006/relationships/image" Target="../media/image60.png"/><Relationship Id="rId15" Type="http://schemas.openxmlformats.org/officeDocument/2006/relationships/image" Target="../media/image56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55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54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49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1.png"/><Relationship Id="rId11" Type="http://schemas.openxmlformats.org/officeDocument/2006/relationships/image" Target="../media/image22.png"/><Relationship Id="rId5" Type="http://schemas.openxmlformats.org/officeDocument/2006/relationships/image" Target="../media/image60.png"/><Relationship Id="rId15" Type="http://schemas.openxmlformats.org/officeDocument/2006/relationships/image" Target="../media/image56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55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3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7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9.png"/><Relationship Id="rId7" Type="http://schemas.openxmlformats.org/officeDocument/2006/relationships/image" Target="../media/image46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5.png"/><Relationship Id="rId5" Type="http://schemas.openxmlformats.org/officeDocument/2006/relationships/image" Target="../media/image66.pn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49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34.png"/><Relationship Id="rId9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1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9.png"/><Relationship Id="rId5" Type="http://schemas.openxmlformats.org/officeDocument/2006/relationships/image" Target="../media/image57.png"/><Relationship Id="rId4" Type="http://schemas.openxmlformats.org/officeDocument/2006/relationships/image" Target="../media/image70.png"/><Relationship Id="rId9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6.png"/><Relationship Id="rId5" Type="http://schemas.openxmlformats.org/officeDocument/2006/relationships/image" Target="../media/image49.png"/><Relationship Id="rId4" Type="http://schemas.openxmlformats.org/officeDocument/2006/relationships/image" Target="../media/image57.png"/><Relationship Id="rId9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0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0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7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1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1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9.png"/><Relationship Id="rId5" Type="http://schemas.openxmlformats.org/officeDocument/2006/relationships/image" Target="../media/image57.png"/><Relationship Id="rId4" Type="http://schemas.openxmlformats.org/officeDocument/2006/relationships/image" Target="../media/image70.png"/><Relationship Id="rId9" Type="http://schemas.openxmlformats.org/officeDocument/2006/relationships/image" Target="../media/image1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1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57.png"/><Relationship Id="rId10" Type="http://schemas.openxmlformats.org/officeDocument/2006/relationships/image" Target="../media/image16.png"/><Relationship Id="rId4" Type="http://schemas.openxmlformats.org/officeDocument/2006/relationships/image" Target="../media/image70.png"/><Relationship Id="rId9" Type="http://schemas.openxmlformats.org/officeDocument/2006/relationships/image" Target="../media/image7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63.png"/><Relationship Id="rId21" Type="http://schemas.openxmlformats.org/officeDocument/2006/relationships/image" Target="../media/image73.png"/><Relationship Id="rId7" Type="http://schemas.openxmlformats.org/officeDocument/2006/relationships/image" Target="../media/image49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31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11" Type="http://schemas.openxmlformats.org/officeDocument/2006/relationships/image" Target="../media/image22.png"/><Relationship Id="rId5" Type="http://schemas.openxmlformats.org/officeDocument/2006/relationships/image" Target="../media/image65.png"/><Relationship Id="rId15" Type="http://schemas.openxmlformats.org/officeDocument/2006/relationships/image" Target="../media/image30.png"/><Relationship Id="rId10" Type="http://schemas.openxmlformats.org/officeDocument/2006/relationships/image" Target="../media/image21.png"/><Relationship Id="rId19" Type="http://schemas.openxmlformats.org/officeDocument/2006/relationships/image" Target="../media/image34.png"/><Relationship Id="rId4" Type="http://schemas.openxmlformats.org/officeDocument/2006/relationships/image" Target="../media/image64.png"/><Relationship Id="rId9" Type="http://schemas.openxmlformats.org/officeDocument/2006/relationships/image" Target="../media/image20.png"/><Relationship Id="rId14" Type="http://schemas.openxmlformats.org/officeDocument/2006/relationships/image" Target="../media/image29.png"/><Relationship Id="rId22" Type="http://schemas.openxmlformats.org/officeDocument/2006/relationships/image" Target="../media/image1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21.png"/><Relationship Id="rId18" Type="http://schemas.openxmlformats.org/officeDocument/2006/relationships/image" Target="../media/image31.png"/><Relationship Id="rId3" Type="http://schemas.openxmlformats.org/officeDocument/2006/relationships/image" Target="../media/image63.png"/><Relationship Id="rId21" Type="http://schemas.openxmlformats.org/officeDocument/2006/relationships/image" Target="../media/image74.png"/><Relationship Id="rId7" Type="http://schemas.openxmlformats.org/officeDocument/2006/relationships/image" Target="../media/image49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44.xml"/><Relationship Id="rId16" Type="http://schemas.openxmlformats.org/officeDocument/2006/relationships/image" Target="../media/image33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11" Type="http://schemas.openxmlformats.org/officeDocument/2006/relationships/image" Target="../media/image20.png"/><Relationship Id="rId5" Type="http://schemas.openxmlformats.org/officeDocument/2006/relationships/image" Target="../media/image65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19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27.png"/><Relationship Id="rId14" Type="http://schemas.openxmlformats.org/officeDocument/2006/relationships/image" Target="../media/image30.png"/><Relationship Id="rId22" Type="http://schemas.openxmlformats.org/officeDocument/2006/relationships/image" Target="../media/image1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21.png"/><Relationship Id="rId18" Type="http://schemas.openxmlformats.org/officeDocument/2006/relationships/image" Target="../media/image31.png"/><Relationship Id="rId3" Type="http://schemas.openxmlformats.org/officeDocument/2006/relationships/image" Target="../media/image63.png"/><Relationship Id="rId21" Type="http://schemas.openxmlformats.org/officeDocument/2006/relationships/image" Target="../media/image22.png"/><Relationship Id="rId7" Type="http://schemas.openxmlformats.org/officeDocument/2006/relationships/image" Target="../media/image49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45.xml"/><Relationship Id="rId16" Type="http://schemas.openxmlformats.org/officeDocument/2006/relationships/image" Target="../media/image33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11" Type="http://schemas.openxmlformats.org/officeDocument/2006/relationships/image" Target="../media/image20.png"/><Relationship Id="rId5" Type="http://schemas.openxmlformats.org/officeDocument/2006/relationships/image" Target="../media/image65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19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27.png"/><Relationship Id="rId14" Type="http://schemas.openxmlformats.org/officeDocument/2006/relationships/image" Target="../media/image30.png"/><Relationship Id="rId22" Type="http://schemas.openxmlformats.org/officeDocument/2006/relationships/image" Target="../media/image1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21.png"/><Relationship Id="rId18" Type="http://schemas.openxmlformats.org/officeDocument/2006/relationships/image" Target="../media/image32.png"/><Relationship Id="rId3" Type="http://schemas.openxmlformats.org/officeDocument/2006/relationships/image" Target="../media/image63.png"/><Relationship Id="rId21" Type="http://schemas.openxmlformats.org/officeDocument/2006/relationships/image" Target="../media/image75.png"/><Relationship Id="rId7" Type="http://schemas.openxmlformats.org/officeDocument/2006/relationships/image" Target="../media/image49.png"/><Relationship Id="rId12" Type="http://schemas.openxmlformats.org/officeDocument/2006/relationships/image" Target="../media/image29.png"/><Relationship Id="rId17" Type="http://schemas.openxmlformats.org/officeDocument/2006/relationships/image" Target="../media/image73.png"/><Relationship Id="rId2" Type="http://schemas.openxmlformats.org/officeDocument/2006/relationships/notesSlide" Target="../notesSlides/notesSlide46.xml"/><Relationship Id="rId16" Type="http://schemas.openxmlformats.org/officeDocument/2006/relationships/image" Target="../media/image7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11" Type="http://schemas.openxmlformats.org/officeDocument/2006/relationships/image" Target="../media/image20.png"/><Relationship Id="rId5" Type="http://schemas.openxmlformats.org/officeDocument/2006/relationships/image" Target="../media/image65.png"/><Relationship Id="rId15" Type="http://schemas.openxmlformats.org/officeDocument/2006/relationships/image" Target="../media/image31.png"/><Relationship Id="rId10" Type="http://schemas.openxmlformats.org/officeDocument/2006/relationships/image" Target="../media/image28.png"/><Relationship Id="rId19" Type="http://schemas.openxmlformats.org/officeDocument/2006/relationships/image" Target="../media/image33.png"/><Relationship Id="rId4" Type="http://schemas.openxmlformats.org/officeDocument/2006/relationships/image" Target="../media/image64.png"/><Relationship Id="rId9" Type="http://schemas.openxmlformats.org/officeDocument/2006/relationships/image" Target="../media/image27.png"/><Relationship Id="rId14" Type="http://schemas.openxmlformats.org/officeDocument/2006/relationships/image" Target="../media/image30.png"/><Relationship Id="rId22" Type="http://schemas.openxmlformats.org/officeDocument/2006/relationships/image" Target="../media/image1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13" Type="http://schemas.openxmlformats.org/officeDocument/2006/relationships/image" Target="../media/image82.png"/><Relationship Id="rId18" Type="http://schemas.openxmlformats.org/officeDocument/2006/relationships/image" Target="../media/image31.png"/><Relationship Id="rId26" Type="http://schemas.openxmlformats.org/officeDocument/2006/relationships/image" Target="../media/image86.svg"/><Relationship Id="rId3" Type="http://schemas.openxmlformats.org/officeDocument/2006/relationships/image" Target="../media/image20.png"/><Relationship Id="rId21" Type="http://schemas.openxmlformats.org/officeDocument/2006/relationships/image" Target="../media/image70.png"/><Relationship Id="rId7" Type="http://schemas.openxmlformats.org/officeDocument/2006/relationships/image" Target="../media/image27.png"/><Relationship Id="rId12" Type="http://schemas.openxmlformats.org/officeDocument/2006/relationships/image" Target="../media/image81.svg"/><Relationship Id="rId17" Type="http://schemas.openxmlformats.org/officeDocument/2006/relationships/image" Target="../media/image30.png"/><Relationship Id="rId25" Type="http://schemas.openxmlformats.org/officeDocument/2006/relationships/image" Target="../media/image37.png"/><Relationship Id="rId2" Type="http://schemas.openxmlformats.org/officeDocument/2006/relationships/notesSlide" Target="../notesSlides/notesSlide49.xml"/><Relationship Id="rId16" Type="http://schemas.openxmlformats.org/officeDocument/2006/relationships/image" Target="../media/image84.sv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8.svg"/><Relationship Id="rId11" Type="http://schemas.openxmlformats.org/officeDocument/2006/relationships/image" Target="../media/image21.png"/><Relationship Id="rId24" Type="http://schemas.openxmlformats.org/officeDocument/2006/relationships/image" Target="../media/image49.png"/><Relationship Id="rId5" Type="http://schemas.openxmlformats.org/officeDocument/2006/relationships/image" Target="../media/image29.png"/><Relationship Id="rId15" Type="http://schemas.openxmlformats.org/officeDocument/2006/relationships/image" Target="../media/image83.png"/><Relationship Id="rId23" Type="http://schemas.openxmlformats.org/officeDocument/2006/relationships/image" Target="../media/image65.png"/><Relationship Id="rId10" Type="http://schemas.openxmlformats.org/officeDocument/2006/relationships/image" Target="../media/image80.svg"/><Relationship Id="rId19" Type="http://schemas.openxmlformats.org/officeDocument/2006/relationships/image" Target="../media/image85.png"/><Relationship Id="rId4" Type="http://schemas.openxmlformats.org/officeDocument/2006/relationships/image" Target="../media/image77.svg"/><Relationship Id="rId9" Type="http://schemas.openxmlformats.org/officeDocument/2006/relationships/image" Target="../media/image63.png"/><Relationship Id="rId14" Type="http://schemas.openxmlformats.org/officeDocument/2006/relationships/image" Target="../media/image28.png"/><Relationship Id="rId22" Type="http://schemas.openxmlformats.org/officeDocument/2006/relationships/image" Target="../media/image64.png"/><Relationship Id="rId27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16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13" Type="http://schemas.openxmlformats.org/officeDocument/2006/relationships/image" Target="../media/image82.png"/><Relationship Id="rId18" Type="http://schemas.openxmlformats.org/officeDocument/2006/relationships/image" Target="../media/image31.png"/><Relationship Id="rId26" Type="http://schemas.openxmlformats.org/officeDocument/2006/relationships/image" Target="../media/image86.svg"/><Relationship Id="rId3" Type="http://schemas.openxmlformats.org/officeDocument/2006/relationships/image" Target="../media/image20.png"/><Relationship Id="rId21" Type="http://schemas.openxmlformats.org/officeDocument/2006/relationships/image" Target="../media/image70.png"/><Relationship Id="rId7" Type="http://schemas.openxmlformats.org/officeDocument/2006/relationships/image" Target="../media/image27.png"/><Relationship Id="rId12" Type="http://schemas.openxmlformats.org/officeDocument/2006/relationships/image" Target="../media/image81.svg"/><Relationship Id="rId17" Type="http://schemas.openxmlformats.org/officeDocument/2006/relationships/image" Target="../media/image30.png"/><Relationship Id="rId25" Type="http://schemas.openxmlformats.org/officeDocument/2006/relationships/image" Target="../media/image37.png"/><Relationship Id="rId2" Type="http://schemas.openxmlformats.org/officeDocument/2006/relationships/notesSlide" Target="../notesSlides/notesSlide50.xml"/><Relationship Id="rId16" Type="http://schemas.openxmlformats.org/officeDocument/2006/relationships/image" Target="../media/image84.sv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8.svg"/><Relationship Id="rId11" Type="http://schemas.openxmlformats.org/officeDocument/2006/relationships/image" Target="../media/image21.png"/><Relationship Id="rId24" Type="http://schemas.openxmlformats.org/officeDocument/2006/relationships/image" Target="../media/image49.png"/><Relationship Id="rId5" Type="http://schemas.openxmlformats.org/officeDocument/2006/relationships/image" Target="../media/image29.png"/><Relationship Id="rId15" Type="http://schemas.openxmlformats.org/officeDocument/2006/relationships/image" Target="../media/image83.png"/><Relationship Id="rId23" Type="http://schemas.openxmlformats.org/officeDocument/2006/relationships/image" Target="../media/image65.png"/><Relationship Id="rId10" Type="http://schemas.openxmlformats.org/officeDocument/2006/relationships/image" Target="../media/image80.svg"/><Relationship Id="rId19" Type="http://schemas.openxmlformats.org/officeDocument/2006/relationships/image" Target="../media/image85.png"/><Relationship Id="rId4" Type="http://schemas.openxmlformats.org/officeDocument/2006/relationships/image" Target="../media/image77.svg"/><Relationship Id="rId9" Type="http://schemas.openxmlformats.org/officeDocument/2006/relationships/image" Target="../media/image63.png"/><Relationship Id="rId14" Type="http://schemas.openxmlformats.org/officeDocument/2006/relationships/image" Target="../media/image28.png"/><Relationship Id="rId22" Type="http://schemas.openxmlformats.org/officeDocument/2006/relationships/image" Target="../media/image64.png"/><Relationship Id="rId27" Type="http://schemas.openxmlformats.org/officeDocument/2006/relationships/image" Target="../media/image1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13" Type="http://schemas.openxmlformats.org/officeDocument/2006/relationships/image" Target="../media/image82.png"/><Relationship Id="rId18" Type="http://schemas.openxmlformats.org/officeDocument/2006/relationships/image" Target="../media/image31.png"/><Relationship Id="rId26" Type="http://schemas.openxmlformats.org/officeDocument/2006/relationships/image" Target="../media/image86.svg"/><Relationship Id="rId3" Type="http://schemas.openxmlformats.org/officeDocument/2006/relationships/image" Target="../media/image20.png"/><Relationship Id="rId21" Type="http://schemas.openxmlformats.org/officeDocument/2006/relationships/image" Target="../media/image70.png"/><Relationship Id="rId7" Type="http://schemas.openxmlformats.org/officeDocument/2006/relationships/image" Target="../media/image27.png"/><Relationship Id="rId12" Type="http://schemas.openxmlformats.org/officeDocument/2006/relationships/image" Target="../media/image81.svg"/><Relationship Id="rId17" Type="http://schemas.openxmlformats.org/officeDocument/2006/relationships/image" Target="../media/image30.png"/><Relationship Id="rId25" Type="http://schemas.openxmlformats.org/officeDocument/2006/relationships/image" Target="../media/image37.png"/><Relationship Id="rId2" Type="http://schemas.openxmlformats.org/officeDocument/2006/relationships/notesSlide" Target="../notesSlides/notesSlide51.xml"/><Relationship Id="rId16" Type="http://schemas.openxmlformats.org/officeDocument/2006/relationships/image" Target="../media/image84.sv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8.svg"/><Relationship Id="rId11" Type="http://schemas.openxmlformats.org/officeDocument/2006/relationships/image" Target="../media/image21.png"/><Relationship Id="rId24" Type="http://schemas.openxmlformats.org/officeDocument/2006/relationships/image" Target="../media/image49.png"/><Relationship Id="rId5" Type="http://schemas.openxmlformats.org/officeDocument/2006/relationships/image" Target="../media/image29.png"/><Relationship Id="rId15" Type="http://schemas.openxmlformats.org/officeDocument/2006/relationships/image" Target="../media/image83.png"/><Relationship Id="rId23" Type="http://schemas.openxmlformats.org/officeDocument/2006/relationships/image" Target="../media/image65.png"/><Relationship Id="rId10" Type="http://schemas.openxmlformats.org/officeDocument/2006/relationships/image" Target="../media/image80.svg"/><Relationship Id="rId19" Type="http://schemas.openxmlformats.org/officeDocument/2006/relationships/image" Target="../media/image85.png"/><Relationship Id="rId4" Type="http://schemas.openxmlformats.org/officeDocument/2006/relationships/image" Target="../media/image77.svg"/><Relationship Id="rId9" Type="http://schemas.openxmlformats.org/officeDocument/2006/relationships/image" Target="../media/image63.png"/><Relationship Id="rId14" Type="http://schemas.openxmlformats.org/officeDocument/2006/relationships/image" Target="../media/image28.png"/><Relationship Id="rId22" Type="http://schemas.openxmlformats.org/officeDocument/2006/relationships/image" Target="../media/image64.png"/><Relationship Id="rId27" Type="http://schemas.openxmlformats.org/officeDocument/2006/relationships/image" Target="../media/image1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13" Type="http://schemas.openxmlformats.org/officeDocument/2006/relationships/image" Target="../media/image82.png"/><Relationship Id="rId18" Type="http://schemas.openxmlformats.org/officeDocument/2006/relationships/image" Target="../media/image31.png"/><Relationship Id="rId26" Type="http://schemas.openxmlformats.org/officeDocument/2006/relationships/image" Target="../media/image86.svg"/><Relationship Id="rId3" Type="http://schemas.openxmlformats.org/officeDocument/2006/relationships/image" Target="../media/image20.png"/><Relationship Id="rId21" Type="http://schemas.openxmlformats.org/officeDocument/2006/relationships/image" Target="../media/image70.png"/><Relationship Id="rId7" Type="http://schemas.openxmlformats.org/officeDocument/2006/relationships/image" Target="../media/image27.png"/><Relationship Id="rId12" Type="http://schemas.openxmlformats.org/officeDocument/2006/relationships/image" Target="../media/image81.svg"/><Relationship Id="rId17" Type="http://schemas.openxmlformats.org/officeDocument/2006/relationships/image" Target="../media/image30.png"/><Relationship Id="rId25" Type="http://schemas.openxmlformats.org/officeDocument/2006/relationships/image" Target="../media/image37.png"/><Relationship Id="rId2" Type="http://schemas.openxmlformats.org/officeDocument/2006/relationships/notesSlide" Target="../notesSlides/notesSlide52.xml"/><Relationship Id="rId16" Type="http://schemas.openxmlformats.org/officeDocument/2006/relationships/image" Target="../media/image84.sv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8.svg"/><Relationship Id="rId11" Type="http://schemas.openxmlformats.org/officeDocument/2006/relationships/image" Target="../media/image21.png"/><Relationship Id="rId24" Type="http://schemas.openxmlformats.org/officeDocument/2006/relationships/image" Target="../media/image49.png"/><Relationship Id="rId5" Type="http://schemas.openxmlformats.org/officeDocument/2006/relationships/image" Target="../media/image29.png"/><Relationship Id="rId15" Type="http://schemas.openxmlformats.org/officeDocument/2006/relationships/image" Target="../media/image83.png"/><Relationship Id="rId23" Type="http://schemas.openxmlformats.org/officeDocument/2006/relationships/image" Target="../media/image65.png"/><Relationship Id="rId10" Type="http://schemas.openxmlformats.org/officeDocument/2006/relationships/image" Target="../media/image80.svg"/><Relationship Id="rId19" Type="http://schemas.openxmlformats.org/officeDocument/2006/relationships/image" Target="../media/image85.png"/><Relationship Id="rId4" Type="http://schemas.openxmlformats.org/officeDocument/2006/relationships/image" Target="../media/image77.svg"/><Relationship Id="rId9" Type="http://schemas.openxmlformats.org/officeDocument/2006/relationships/image" Target="../media/image63.png"/><Relationship Id="rId14" Type="http://schemas.openxmlformats.org/officeDocument/2006/relationships/image" Target="../media/image28.png"/><Relationship Id="rId22" Type="http://schemas.openxmlformats.org/officeDocument/2006/relationships/image" Target="../media/image64.png"/><Relationship Id="rId27" Type="http://schemas.openxmlformats.org/officeDocument/2006/relationships/image" Target="../media/image16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13" Type="http://schemas.openxmlformats.org/officeDocument/2006/relationships/image" Target="../media/image82.png"/><Relationship Id="rId18" Type="http://schemas.openxmlformats.org/officeDocument/2006/relationships/image" Target="../media/image31.png"/><Relationship Id="rId26" Type="http://schemas.openxmlformats.org/officeDocument/2006/relationships/image" Target="../media/image86.svg"/><Relationship Id="rId3" Type="http://schemas.openxmlformats.org/officeDocument/2006/relationships/image" Target="../media/image20.png"/><Relationship Id="rId21" Type="http://schemas.openxmlformats.org/officeDocument/2006/relationships/image" Target="../media/image70.png"/><Relationship Id="rId7" Type="http://schemas.openxmlformats.org/officeDocument/2006/relationships/image" Target="../media/image27.png"/><Relationship Id="rId12" Type="http://schemas.openxmlformats.org/officeDocument/2006/relationships/image" Target="../media/image81.svg"/><Relationship Id="rId17" Type="http://schemas.openxmlformats.org/officeDocument/2006/relationships/image" Target="../media/image30.png"/><Relationship Id="rId25" Type="http://schemas.openxmlformats.org/officeDocument/2006/relationships/image" Target="../media/image37.png"/><Relationship Id="rId2" Type="http://schemas.openxmlformats.org/officeDocument/2006/relationships/notesSlide" Target="../notesSlides/notesSlide53.xml"/><Relationship Id="rId16" Type="http://schemas.openxmlformats.org/officeDocument/2006/relationships/image" Target="../media/image84.sv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8.svg"/><Relationship Id="rId11" Type="http://schemas.openxmlformats.org/officeDocument/2006/relationships/image" Target="../media/image21.png"/><Relationship Id="rId24" Type="http://schemas.openxmlformats.org/officeDocument/2006/relationships/image" Target="../media/image49.png"/><Relationship Id="rId5" Type="http://schemas.openxmlformats.org/officeDocument/2006/relationships/image" Target="../media/image29.png"/><Relationship Id="rId15" Type="http://schemas.openxmlformats.org/officeDocument/2006/relationships/image" Target="../media/image83.png"/><Relationship Id="rId23" Type="http://schemas.openxmlformats.org/officeDocument/2006/relationships/image" Target="../media/image65.png"/><Relationship Id="rId10" Type="http://schemas.openxmlformats.org/officeDocument/2006/relationships/image" Target="../media/image80.svg"/><Relationship Id="rId19" Type="http://schemas.openxmlformats.org/officeDocument/2006/relationships/image" Target="../media/image85.png"/><Relationship Id="rId4" Type="http://schemas.openxmlformats.org/officeDocument/2006/relationships/image" Target="../media/image77.svg"/><Relationship Id="rId9" Type="http://schemas.openxmlformats.org/officeDocument/2006/relationships/image" Target="../media/image63.png"/><Relationship Id="rId14" Type="http://schemas.openxmlformats.org/officeDocument/2006/relationships/image" Target="../media/image28.png"/><Relationship Id="rId22" Type="http://schemas.openxmlformats.org/officeDocument/2006/relationships/image" Target="../media/image64.png"/><Relationship Id="rId27" Type="http://schemas.openxmlformats.org/officeDocument/2006/relationships/image" Target="../media/image16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13" Type="http://schemas.openxmlformats.org/officeDocument/2006/relationships/image" Target="../media/image82.png"/><Relationship Id="rId18" Type="http://schemas.openxmlformats.org/officeDocument/2006/relationships/image" Target="../media/image31.png"/><Relationship Id="rId26" Type="http://schemas.openxmlformats.org/officeDocument/2006/relationships/image" Target="../media/image86.svg"/><Relationship Id="rId3" Type="http://schemas.openxmlformats.org/officeDocument/2006/relationships/image" Target="../media/image20.png"/><Relationship Id="rId21" Type="http://schemas.openxmlformats.org/officeDocument/2006/relationships/image" Target="../media/image70.png"/><Relationship Id="rId7" Type="http://schemas.openxmlformats.org/officeDocument/2006/relationships/image" Target="../media/image27.png"/><Relationship Id="rId12" Type="http://schemas.openxmlformats.org/officeDocument/2006/relationships/image" Target="../media/image81.svg"/><Relationship Id="rId17" Type="http://schemas.openxmlformats.org/officeDocument/2006/relationships/image" Target="../media/image30.png"/><Relationship Id="rId25" Type="http://schemas.openxmlformats.org/officeDocument/2006/relationships/image" Target="../media/image37.png"/><Relationship Id="rId2" Type="http://schemas.openxmlformats.org/officeDocument/2006/relationships/notesSlide" Target="../notesSlides/notesSlide54.xml"/><Relationship Id="rId16" Type="http://schemas.openxmlformats.org/officeDocument/2006/relationships/image" Target="../media/image84.sv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8.svg"/><Relationship Id="rId11" Type="http://schemas.openxmlformats.org/officeDocument/2006/relationships/image" Target="../media/image21.png"/><Relationship Id="rId24" Type="http://schemas.openxmlformats.org/officeDocument/2006/relationships/image" Target="../media/image49.png"/><Relationship Id="rId5" Type="http://schemas.openxmlformats.org/officeDocument/2006/relationships/image" Target="../media/image29.png"/><Relationship Id="rId15" Type="http://schemas.openxmlformats.org/officeDocument/2006/relationships/image" Target="../media/image83.png"/><Relationship Id="rId23" Type="http://schemas.openxmlformats.org/officeDocument/2006/relationships/image" Target="../media/image65.png"/><Relationship Id="rId10" Type="http://schemas.openxmlformats.org/officeDocument/2006/relationships/image" Target="../media/image80.svg"/><Relationship Id="rId19" Type="http://schemas.openxmlformats.org/officeDocument/2006/relationships/image" Target="../media/image85.png"/><Relationship Id="rId4" Type="http://schemas.openxmlformats.org/officeDocument/2006/relationships/image" Target="../media/image77.svg"/><Relationship Id="rId9" Type="http://schemas.openxmlformats.org/officeDocument/2006/relationships/image" Target="../media/image63.png"/><Relationship Id="rId14" Type="http://schemas.openxmlformats.org/officeDocument/2006/relationships/image" Target="../media/image28.png"/><Relationship Id="rId22" Type="http://schemas.openxmlformats.org/officeDocument/2006/relationships/image" Target="../media/image64.png"/><Relationship Id="rId27" Type="http://schemas.openxmlformats.org/officeDocument/2006/relationships/image" Target="../media/image16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21.png"/><Relationship Id="rId18" Type="http://schemas.openxmlformats.org/officeDocument/2006/relationships/image" Target="../media/image32.png"/><Relationship Id="rId3" Type="http://schemas.openxmlformats.org/officeDocument/2006/relationships/image" Target="../media/image63.png"/><Relationship Id="rId21" Type="http://schemas.openxmlformats.org/officeDocument/2006/relationships/image" Target="../media/image75.png"/><Relationship Id="rId7" Type="http://schemas.openxmlformats.org/officeDocument/2006/relationships/image" Target="../media/image49.png"/><Relationship Id="rId12" Type="http://schemas.openxmlformats.org/officeDocument/2006/relationships/image" Target="../media/image29.png"/><Relationship Id="rId17" Type="http://schemas.openxmlformats.org/officeDocument/2006/relationships/image" Target="../media/image73.png"/><Relationship Id="rId2" Type="http://schemas.openxmlformats.org/officeDocument/2006/relationships/notesSlide" Target="../notesSlides/notesSlide55.xml"/><Relationship Id="rId16" Type="http://schemas.openxmlformats.org/officeDocument/2006/relationships/image" Target="../media/image7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11" Type="http://schemas.openxmlformats.org/officeDocument/2006/relationships/image" Target="../media/image20.png"/><Relationship Id="rId5" Type="http://schemas.openxmlformats.org/officeDocument/2006/relationships/image" Target="../media/image65.png"/><Relationship Id="rId15" Type="http://schemas.openxmlformats.org/officeDocument/2006/relationships/image" Target="../media/image31.png"/><Relationship Id="rId23" Type="http://schemas.openxmlformats.org/officeDocument/2006/relationships/image" Target="../media/image16.png"/><Relationship Id="rId10" Type="http://schemas.openxmlformats.org/officeDocument/2006/relationships/image" Target="../media/image28.png"/><Relationship Id="rId19" Type="http://schemas.openxmlformats.org/officeDocument/2006/relationships/image" Target="../media/image33.png"/><Relationship Id="rId4" Type="http://schemas.openxmlformats.org/officeDocument/2006/relationships/image" Target="../media/image64.png"/><Relationship Id="rId9" Type="http://schemas.openxmlformats.org/officeDocument/2006/relationships/image" Target="../media/image27.png"/><Relationship Id="rId14" Type="http://schemas.openxmlformats.org/officeDocument/2006/relationships/image" Target="../media/image30.png"/><Relationship Id="rId22" Type="http://schemas.openxmlformats.org/officeDocument/2006/relationships/image" Target="../media/image2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5.png"/><Relationship Id="rId18" Type="http://schemas.openxmlformats.org/officeDocument/2006/relationships/image" Target="../media/image16.png"/><Relationship Id="rId3" Type="http://schemas.openxmlformats.org/officeDocument/2006/relationships/image" Target="../media/image20.png"/><Relationship Id="rId7" Type="http://schemas.openxmlformats.org/officeDocument/2006/relationships/image" Target="../media/image28.png"/><Relationship Id="rId12" Type="http://schemas.openxmlformats.org/officeDocument/2006/relationships/image" Target="../media/image24.sv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openxmlformats.org/officeDocument/2006/relationships/image" Target="../media/image23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31.png"/><Relationship Id="rId4" Type="http://schemas.openxmlformats.org/officeDocument/2006/relationships/image" Target="../media/image21.png"/><Relationship Id="rId9" Type="http://schemas.openxmlformats.org/officeDocument/2006/relationships/image" Target="../media/image30.png"/><Relationship Id="rId14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11" Type="http://schemas.openxmlformats.org/officeDocument/2006/relationships/image" Target="../media/image16.pn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23.png"/><Relationship Id="rId18" Type="http://schemas.openxmlformats.org/officeDocument/2006/relationships/image" Target="../media/image16.png"/><Relationship Id="rId3" Type="http://schemas.openxmlformats.org/officeDocument/2006/relationships/image" Target="../media/image35.png"/><Relationship Id="rId7" Type="http://schemas.openxmlformats.org/officeDocument/2006/relationships/image" Target="../media/image45.png"/><Relationship Id="rId12" Type="http://schemas.openxmlformats.org/officeDocument/2006/relationships/image" Target="../media/image48.sv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6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svg"/><Relationship Id="rId11" Type="http://schemas.openxmlformats.org/officeDocument/2006/relationships/image" Target="../media/image47.png"/><Relationship Id="rId5" Type="http://schemas.openxmlformats.org/officeDocument/2006/relationships/image" Target="../media/image43.png"/><Relationship Id="rId15" Type="http://schemas.openxmlformats.org/officeDocument/2006/relationships/image" Target="../media/image25.png"/><Relationship Id="rId10" Type="http://schemas.openxmlformats.org/officeDocument/2006/relationships/image" Target="../media/image38.png"/><Relationship Id="rId4" Type="http://schemas.openxmlformats.org/officeDocument/2006/relationships/image" Target="../media/image36.png"/><Relationship Id="rId9" Type="http://schemas.openxmlformats.org/officeDocument/2006/relationships/image" Target="../media/image37.png"/><Relationship Id="rId14" Type="http://schemas.openxmlformats.org/officeDocument/2006/relationships/image" Target="../media/image2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900AA-21D7-4DB9-B29A-FCE955D29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network security.</a:t>
            </a:r>
            <a:br>
              <a:rPr lang="en-US" dirty="0"/>
            </a:br>
            <a:r>
              <a:rPr lang="en-US" sz="4400" dirty="0">
                <a:solidFill>
                  <a:schemeClr val="tx2"/>
                </a:solidFill>
              </a:rPr>
              <a:t>Forward Proxy on AWS Network Firewall &amp; Fargate</a:t>
            </a:r>
            <a:br>
              <a:rPr lang="en-US" sz="4400" dirty="0">
                <a:solidFill>
                  <a:schemeClr val="tx2"/>
                </a:solidFill>
              </a:rPr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CFA2E4-14D1-4BEE-8158-6DE3178BAB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2916" y="4803883"/>
            <a:ext cx="3613177" cy="374061"/>
          </a:xfrm>
        </p:spPr>
        <p:txBody>
          <a:bodyPr/>
          <a:lstStyle/>
          <a:p>
            <a:r>
              <a:rPr lang="en-US" dirty="0"/>
              <a:t>Michal </a:t>
            </a:r>
            <a:r>
              <a:rPr lang="en-US" dirty="0" err="1"/>
              <a:t>Salanci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CCB28F-41BB-4F65-913A-5A05DFE2BC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2916" y="5177945"/>
            <a:ext cx="3792791" cy="574003"/>
          </a:xfrm>
        </p:spPr>
        <p:txBody>
          <a:bodyPr/>
          <a:lstStyle/>
          <a:p>
            <a:r>
              <a:rPr lang="en-US"/>
              <a:t>Lead Architect</a:t>
            </a:r>
          </a:p>
          <a:p>
            <a:r>
              <a:rPr lang="en-US"/>
              <a:t>Deutshe Telekom IT Solutions, Slovakia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C17DEEE-7243-7468-FBEE-5A5F8062CC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2916" y="1492893"/>
            <a:ext cx="3492500" cy="369332"/>
          </a:xfrm>
        </p:spPr>
        <p:txBody>
          <a:bodyPr/>
          <a:lstStyle/>
          <a:p>
            <a:r>
              <a:rPr lang="en-SK" sz="2000"/>
              <a:t>ACD314</a:t>
            </a:r>
            <a:endParaRPr lang="en-SK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55AA477-BA77-8B2B-4B9C-8112351E79C9}"/>
              </a:ext>
            </a:extLst>
          </p:cNvPr>
          <p:cNvGrpSpPr>
            <a:grpSpLocks noChangeAspect="1"/>
          </p:cNvGrpSpPr>
          <p:nvPr/>
        </p:nvGrpSpPr>
        <p:grpSpPr>
          <a:xfrm>
            <a:off x="9429135" y="70442"/>
            <a:ext cx="3175821" cy="426709"/>
            <a:chOff x="6941574" y="355577"/>
            <a:chExt cx="3175821" cy="42670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C395BE9-773F-9408-E003-1FA783CE8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574" y="412954"/>
              <a:ext cx="309401" cy="369332"/>
            </a:xfrm>
            <a:prstGeom prst="rect">
              <a:avLst/>
            </a:prstGeom>
          </p:spPr>
        </p:pic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0047A4FE-8893-8733-2E72-F2842BA12807}"/>
                </a:ext>
              </a:extLst>
            </p:cNvPr>
            <p:cNvSpPr txBox="1">
              <a:spLocks/>
            </p:cNvSpPr>
            <p:nvPr/>
          </p:nvSpPr>
          <p:spPr>
            <a:xfrm>
              <a:off x="7374195" y="355577"/>
              <a:ext cx="2743200" cy="369332"/>
            </a:xfrm>
            <a:prstGeom prst="rect">
              <a:avLst/>
            </a:prstGeom>
          </p:spPr>
          <p:txBody>
            <a:bodyPr vert="horz" lIns="0" tIns="146304" rIns="0" bIns="146304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 spc="-10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>
                  <a:solidFill>
                    <a:srgbClr val="E20074"/>
                  </a:solidFill>
                </a:rPr>
                <a:t>Deutsche Telekom IT Solutions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164671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33DAC7-C3DE-4713-125E-B0D211213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2F9CF7A-B71B-83CA-1929-01B7C338C96D}"/>
              </a:ext>
            </a:extLst>
          </p:cNvPr>
          <p:cNvGrpSpPr>
            <a:grpSpLocks noChangeAspect="1"/>
          </p:cNvGrpSpPr>
          <p:nvPr/>
        </p:nvGrpSpPr>
        <p:grpSpPr>
          <a:xfrm>
            <a:off x="1662134" y="1382755"/>
            <a:ext cx="2899878" cy="671512"/>
            <a:chOff x="590379" y="1380988"/>
            <a:chExt cx="8306049" cy="671512"/>
          </a:xfrm>
        </p:grpSpPr>
        <p:sp>
          <p:nvSpPr>
            <p:cNvPr id="3" name="TextBox 3">
              <a:extLst>
                <a:ext uri="{FF2B5EF4-FFF2-40B4-BE49-F238E27FC236}">
                  <a16:creationId xmlns:a16="http://schemas.microsoft.com/office/drawing/2014/main" id="{D262C11B-76D9-53A7-4880-03870B651263}"/>
                </a:ext>
              </a:extLst>
            </p:cNvPr>
            <p:cNvSpPr/>
            <p:nvPr/>
          </p:nvSpPr>
          <p:spPr>
            <a:xfrm>
              <a:off x="590379" y="1470203"/>
              <a:ext cx="8306049" cy="4417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2400" i="0" u="none" strike="noStrike" kern="1200" spc="0" dirty="0" err="1">
                  <a:ln>
                    <a:noFill/>
                  </a:ln>
                  <a:solidFill>
                    <a:schemeClr val="tx2"/>
                  </a:solidFill>
                  <a:ea typeface="Microsoft YaHei" pitchFamily="2"/>
                  <a:cs typeface="Lucida Sans" pitchFamily="2"/>
                </a:rPr>
                <a:t>Explicit</a:t>
              </a:r>
              <a:endParaRPr lang="sk-SK" sz="2400" i="0" u="none" strike="noStrike" kern="1200" spc="0">
                <a:ln>
                  <a:noFill/>
                </a:ln>
                <a:solidFill>
                  <a:schemeClr val="tx2"/>
                </a:solidFill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0C8D2C72-1240-2479-362E-CC307EC39FE8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D44B6D5-5E7B-5E39-6242-90B0D0C1D80E}"/>
              </a:ext>
            </a:extLst>
          </p:cNvPr>
          <p:cNvGrpSpPr>
            <a:grpSpLocks noChangeAspect="1"/>
          </p:cNvGrpSpPr>
          <p:nvPr/>
        </p:nvGrpSpPr>
        <p:grpSpPr>
          <a:xfrm>
            <a:off x="7839753" y="1397123"/>
            <a:ext cx="2899878" cy="671512"/>
            <a:chOff x="590379" y="1380988"/>
            <a:chExt cx="8306049" cy="671512"/>
          </a:xfrm>
        </p:grpSpPr>
        <p:sp>
          <p:nvSpPr>
            <p:cNvPr id="6" name="TextBox 3">
              <a:extLst>
                <a:ext uri="{FF2B5EF4-FFF2-40B4-BE49-F238E27FC236}">
                  <a16:creationId xmlns:a16="http://schemas.microsoft.com/office/drawing/2014/main" id="{C0BE7CBB-0F69-0E48-6DAA-6B07F54B17B9}"/>
                </a:ext>
              </a:extLst>
            </p:cNvPr>
            <p:cNvSpPr/>
            <p:nvPr/>
          </p:nvSpPr>
          <p:spPr>
            <a:xfrm>
              <a:off x="590379" y="1470203"/>
              <a:ext cx="8306049" cy="4417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2400" i="0" u="none" strike="noStrike" kern="1200" spc="0">
                  <a:ln>
                    <a:noFill/>
                  </a:ln>
                  <a:solidFill>
                    <a:schemeClr val="tx2"/>
                  </a:solidFill>
                  <a:ea typeface="Microsoft YaHei" pitchFamily="2"/>
                  <a:cs typeface="Lucida Sans" pitchFamily="2"/>
                </a:rPr>
                <a:t>Transparent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D5A607AB-AE4F-C8DB-EADD-43A2A171279F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sp>
        <p:nvSpPr>
          <p:cNvPr id="8" name="Titel 1">
            <a:extLst>
              <a:ext uri="{FF2B5EF4-FFF2-40B4-BE49-F238E27FC236}">
                <a16:creationId xmlns:a16="http://schemas.microsoft.com/office/drawing/2014/main" id="{053B24A7-3383-121D-F7AB-5A55FFE3EDE0}"/>
              </a:ext>
            </a:extLst>
          </p:cNvPr>
          <p:cNvSpPr txBox="1">
            <a:spLocks/>
          </p:cNvSpPr>
          <p:nvPr/>
        </p:nvSpPr>
        <p:spPr bwMode="gray">
          <a:xfrm>
            <a:off x="412700" y="538295"/>
            <a:ext cx="11303049" cy="560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 sz="1800"/>
            </a:pPr>
            <a:r>
              <a:rPr lang="sk-SK" sz="3400" b="1" i="0" u="none" strike="noStrike" kern="1200" spc="0">
                <a:ln>
                  <a:noFill/>
                </a:ln>
                <a:solidFill>
                  <a:schemeClr val="accent3"/>
                </a:solidFill>
                <a:ea typeface="Microsoft YaHei" pitchFamily="2"/>
                <a:cs typeface="Lucida Sans" pitchFamily="2"/>
              </a:rPr>
              <a:t>Explicit proxy vs Transparent proxy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CB5FCBC-CEB1-F49A-4EAE-7F8B72E3160C}"/>
              </a:ext>
            </a:extLst>
          </p:cNvPr>
          <p:cNvGrpSpPr>
            <a:grpSpLocks noChangeAspect="1"/>
          </p:cNvGrpSpPr>
          <p:nvPr/>
        </p:nvGrpSpPr>
        <p:grpSpPr>
          <a:xfrm>
            <a:off x="9429135" y="70442"/>
            <a:ext cx="3175821" cy="426709"/>
            <a:chOff x="6941574" y="355577"/>
            <a:chExt cx="3175821" cy="4267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6BB72BF-03A6-9D2A-2AFB-1A916D9CC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574" y="412954"/>
              <a:ext cx="309401" cy="369332"/>
            </a:xfrm>
            <a:prstGeom prst="rect">
              <a:avLst/>
            </a:prstGeom>
          </p:spPr>
        </p:pic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441C989F-543D-74EC-8F7F-A2DA08A3D567}"/>
                </a:ext>
              </a:extLst>
            </p:cNvPr>
            <p:cNvSpPr txBox="1">
              <a:spLocks/>
            </p:cNvSpPr>
            <p:nvPr/>
          </p:nvSpPr>
          <p:spPr>
            <a:xfrm>
              <a:off x="7374195" y="355577"/>
              <a:ext cx="2743200" cy="369332"/>
            </a:xfrm>
            <a:prstGeom prst="rect">
              <a:avLst/>
            </a:prstGeom>
          </p:spPr>
          <p:txBody>
            <a:bodyPr vert="horz" lIns="0" tIns="146304" rIns="0" bIns="146304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 spc="-10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>
                  <a:solidFill>
                    <a:srgbClr val="E20074"/>
                  </a:solidFill>
                </a:rPr>
                <a:t>Deutsche Telekom IT Solutions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4914524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el 1">
            <a:extLst>
              <a:ext uri="{FF2B5EF4-FFF2-40B4-BE49-F238E27FC236}">
                <a16:creationId xmlns:a16="http://schemas.microsoft.com/office/drawing/2014/main" id="{C84F3C2F-0A4F-BFBB-73F4-FCF868AC6EBB}"/>
              </a:ext>
            </a:extLst>
          </p:cNvPr>
          <p:cNvSpPr txBox="1">
            <a:spLocks/>
          </p:cNvSpPr>
          <p:nvPr/>
        </p:nvSpPr>
        <p:spPr bwMode="gray">
          <a:xfrm>
            <a:off x="412700" y="538295"/>
            <a:ext cx="11303049" cy="560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 sz="1800"/>
            </a:pPr>
            <a:r>
              <a:rPr lang="sk-SK" sz="3400" b="1" i="0" u="none" strike="noStrike" kern="1200" spc="0">
                <a:ln>
                  <a:noFill/>
                </a:ln>
                <a:solidFill>
                  <a:schemeClr val="accent3"/>
                </a:solidFill>
                <a:ea typeface="Microsoft YaHei" pitchFamily="2"/>
                <a:cs typeface="Lucida Sans" pitchFamily="2"/>
              </a:rPr>
              <a:t>Listening the traffic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6BE437B-5BC4-0798-9816-8E57CBED1029}"/>
              </a:ext>
            </a:extLst>
          </p:cNvPr>
          <p:cNvGrpSpPr>
            <a:grpSpLocks noChangeAspect="1"/>
          </p:cNvGrpSpPr>
          <p:nvPr/>
        </p:nvGrpSpPr>
        <p:grpSpPr>
          <a:xfrm>
            <a:off x="1662134" y="1382755"/>
            <a:ext cx="2899878" cy="671512"/>
            <a:chOff x="590379" y="1380988"/>
            <a:chExt cx="8306049" cy="67151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C7F8612-D918-9346-9D66-CF2295BEE442}"/>
                </a:ext>
              </a:extLst>
            </p:cNvPr>
            <p:cNvSpPr/>
            <p:nvPr/>
          </p:nvSpPr>
          <p:spPr>
            <a:xfrm>
              <a:off x="590379" y="1470203"/>
              <a:ext cx="8306049" cy="4417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2400" i="0" u="none" strike="noStrike" kern="1200" spc="0">
                  <a:ln>
                    <a:noFill/>
                  </a:ln>
                  <a:solidFill>
                    <a:schemeClr val="tx2"/>
                  </a:solidFill>
                  <a:ea typeface="Microsoft YaHei" pitchFamily="2"/>
                  <a:cs typeface="Lucida Sans" pitchFamily="2"/>
                </a:rPr>
                <a:t>Explicit</a:t>
              </a:r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C53E118C-0A8F-6A54-0C2D-CE33E66C2C30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A6F7EB6-168F-C477-9EDE-DE3BADF12FF8}"/>
              </a:ext>
            </a:extLst>
          </p:cNvPr>
          <p:cNvGrpSpPr>
            <a:grpSpLocks noChangeAspect="1"/>
          </p:cNvGrpSpPr>
          <p:nvPr/>
        </p:nvGrpSpPr>
        <p:grpSpPr>
          <a:xfrm>
            <a:off x="7839753" y="1397123"/>
            <a:ext cx="2899878" cy="671512"/>
            <a:chOff x="590379" y="1380988"/>
            <a:chExt cx="8306049" cy="671512"/>
          </a:xfrm>
        </p:grpSpPr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BBA55A72-613A-3F06-962E-BACD7405E0E8}"/>
                </a:ext>
              </a:extLst>
            </p:cNvPr>
            <p:cNvSpPr/>
            <p:nvPr/>
          </p:nvSpPr>
          <p:spPr>
            <a:xfrm>
              <a:off x="590379" y="1470203"/>
              <a:ext cx="8306049" cy="4417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2400" i="0" u="none" strike="noStrike" kern="1200" spc="0">
                  <a:ln>
                    <a:noFill/>
                  </a:ln>
                  <a:solidFill>
                    <a:schemeClr val="tx2"/>
                  </a:solidFill>
                  <a:ea typeface="Microsoft YaHei" pitchFamily="2"/>
                  <a:cs typeface="Lucida Sans" pitchFamily="2"/>
                </a:rPr>
                <a:t>Transparent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B64DB9B6-AF0B-DA7D-836C-CF484FF09E44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B80E2B8-A71F-261C-C92B-A23AC02BF50D}"/>
              </a:ext>
            </a:extLst>
          </p:cNvPr>
          <p:cNvGrpSpPr>
            <a:grpSpLocks noChangeAspect="1"/>
          </p:cNvGrpSpPr>
          <p:nvPr/>
        </p:nvGrpSpPr>
        <p:grpSpPr>
          <a:xfrm>
            <a:off x="177667" y="3047810"/>
            <a:ext cx="5868812" cy="3133459"/>
            <a:chOff x="198029" y="2338126"/>
            <a:chExt cx="5868812" cy="3133459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946FEB4A-7361-EC38-3561-ED209AA1BD6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08471" y="3382496"/>
              <a:ext cx="5628610" cy="1426283"/>
              <a:chOff x="1503836" y="3342653"/>
              <a:chExt cx="9480415" cy="2402327"/>
            </a:xfrm>
          </p:grpSpPr>
          <p:pic>
            <p:nvPicPr>
              <p:cNvPr id="53" name="Picture 51">
                <a:extLst>
                  <a:ext uri="{FF2B5EF4-FFF2-40B4-BE49-F238E27FC236}">
                    <a16:creationId xmlns:a16="http://schemas.microsoft.com/office/drawing/2014/main" id="{FB873536-2EBB-A5CE-4A5A-A1502A11DB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9665294" y="3737003"/>
                <a:ext cx="1197000" cy="1197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4" name="3D Model 53">
                <a:extLst>
                  <a:ext uri="{FF2B5EF4-FFF2-40B4-BE49-F238E27FC236}">
                    <a16:creationId xmlns:a16="http://schemas.microsoft.com/office/drawing/2014/main" id="{2364048B-E605-5454-D4D3-5865FBB538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1560556" y="3616818"/>
                <a:ext cx="1542004" cy="106542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54A3FB65-8269-102D-47F3-29EBBA6B5A2D}"/>
                  </a:ext>
                </a:extLst>
              </p:cNvPr>
              <p:cNvSpPr/>
              <p:nvPr/>
            </p:nvSpPr>
            <p:spPr>
              <a:xfrm>
                <a:off x="5681133" y="3342653"/>
                <a:ext cx="1426633" cy="2401062"/>
              </a:xfrm>
              <a:prstGeom prst="rect">
                <a:avLst/>
              </a:prstGeom>
              <a:solidFill>
                <a:srgbClr val="FFC00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en-SK"/>
              </a:p>
            </p:txBody>
          </p: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2F200320-562A-2DB5-0AF8-3E6658FAF45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681133" y="3514669"/>
                <a:ext cx="1426632" cy="2230311"/>
                <a:chOff x="3916820" y="2405849"/>
                <a:chExt cx="1426632" cy="2230311"/>
              </a:xfrm>
            </p:grpSpPr>
            <p:sp>
              <p:nvSpPr>
                <p:cNvPr id="59" name="TextBox 37">
                  <a:extLst>
                    <a:ext uri="{FF2B5EF4-FFF2-40B4-BE49-F238E27FC236}">
                      <a16:creationId xmlns:a16="http://schemas.microsoft.com/office/drawing/2014/main" id="{6790F611-64F2-B169-7EEE-D931F35478E2}"/>
                    </a:ext>
                  </a:extLst>
                </p:cNvPr>
                <p:cNvSpPr/>
                <p:nvPr/>
              </p:nvSpPr>
              <p:spPr>
                <a:xfrm>
                  <a:off x="3916820" y="3533777"/>
                  <a:ext cx="1426632" cy="1102383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5000" rIns="90000" bIns="45000" anchor="t" anchorCtr="0" compatLnSpc="0">
                  <a:spAutoFit/>
                </a:bodyPr>
                <a:lstStyle/>
                <a:p>
                  <a:pPr marL="0" marR="0" lvl="0" indent="0" algn="ctr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200" b="0" i="0" u="none" strike="noStrike" kern="1200" spc="0">
                      <a:ln>
                        <a:noFill/>
                      </a:ln>
                      <a:solidFill>
                        <a:schemeClr val="bg1"/>
                      </a:solidFill>
                      <a:latin typeface="Amazon Ember" pitchFamily="18"/>
                      <a:ea typeface="Microsoft YaHei" pitchFamily="2"/>
                      <a:cs typeface="Lucida Sans" pitchFamily="2"/>
                    </a:rPr>
                    <a:t>Forward Proxy </a:t>
                  </a:r>
                </a:p>
                <a:p>
                  <a:pPr marL="0" marR="0" lvl="0" indent="0" algn="ctr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200">
                      <a:solidFill>
                        <a:schemeClr val="bg1"/>
                      </a:solidFill>
                      <a:latin typeface="Amazon Ember" pitchFamily="18"/>
                      <a:ea typeface="Microsoft YaHei" pitchFamily="2"/>
                      <a:cs typeface="Lucida Sans" pitchFamily="2"/>
                    </a:rPr>
                    <a:t>S</a:t>
                  </a:r>
                  <a:r>
                    <a:rPr lang="sk-SK" sz="1200" b="0" i="0" u="none" strike="noStrike" kern="1200" spc="0">
                      <a:ln>
                        <a:noFill/>
                      </a:ln>
                      <a:solidFill>
                        <a:schemeClr val="bg1"/>
                      </a:solidFill>
                      <a:latin typeface="Amazon Ember" pitchFamily="18"/>
                      <a:ea typeface="Microsoft YaHei" pitchFamily="2"/>
                      <a:cs typeface="Lucida Sans" pitchFamily="2"/>
                    </a:rPr>
                    <a:t>erver</a:t>
                  </a:r>
                </a:p>
              </p:txBody>
            </p:sp>
            <p:pic>
              <p:nvPicPr>
                <p:cNvPr id="60" name="Picture 33">
                  <a:extLst>
                    <a:ext uri="{FF2B5EF4-FFF2-40B4-BE49-F238E27FC236}">
                      <a16:creationId xmlns:a16="http://schemas.microsoft.com/office/drawing/2014/main" id="{3F4115B4-AA64-692B-34E3-129ED4C9F0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4021740" y="2405849"/>
                  <a:ext cx="1269720" cy="12697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57" name="TextBox 37">
                <a:extLst>
                  <a:ext uri="{FF2B5EF4-FFF2-40B4-BE49-F238E27FC236}">
                    <a16:creationId xmlns:a16="http://schemas.microsoft.com/office/drawing/2014/main" id="{2D834A23-A7DE-A6B1-C1CC-2FED8A445B92}"/>
                  </a:ext>
                </a:extLst>
              </p:cNvPr>
              <p:cNvSpPr/>
              <p:nvPr/>
            </p:nvSpPr>
            <p:spPr>
              <a:xfrm>
                <a:off x="9469806" y="5032011"/>
                <a:ext cx="1514445" cy="469508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5000" rIns="90000" bIns="45000" anchor="t" anchorCtr="0" compatLnSpc="0">
                <a:spAutoFit/>
              </a:bodyPr>
              <a:lstStyle/>
              <a:p>
                <a:pPr marL="0" marR="0" lvl="0" indent="0" algn="l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 b="0" i="0" u="none" strike="noStrike" kern="1200" spc="0">
                    <a:ln>
                      <a:noFill/>
                    </a:ln>
                    <a:latin typeface="Amazon Ember" pitchFamily="18"/>
                    <a:ea typeface="Microsoft YaHei" pitchFamily="2"/>
                    <a:cs typeface="Lucida Sans" pitchFamily="2"/>
                  </a:rPr>
                  <a:t>Webserver</a:t>
                </a:r>
              </a:p>
            </p:txBody>
          </p:sp>
          <p:sp>
            <p:nvSpPr>
              <p:cNvPr id="58" name="TextBox 37">
                <a:extLst>
                  <a:ext uri="{FF2B5EF4-FFF2-40B4-BE49-F238E27FC236}">
                    <a16:creationId xmlns:a16="http://schemas.microsoft.com/office/drawing/2014/main" id="{3AA814F3-5D3E-1D06-A959-6F924BF1FA62}"/>
                  </a:ext>
                </a:extLst>
              </p:cNvPr>
              <p:cNvSpPr/>
              <p:nvPr/>
            </p:nvSpPr>
            <p:spPr>
              <a:xfrm>
                <a:off x="1503836" y="4745076"/>
                <a:ext cx="1542004" cy="388736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5000" rIns="90000" bIns="45000" anchor="t" anchorCtr="0" compatLnSpc="0">
                <a:spAutoFit/>
              </a:bodyPr>
              <a:lstStyle/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>
                    <a:latin typeface="Amazon Ember" pitchFamily="18"/>
                    <a:ea typeface="Microsoft YaHei" pitchFamily="2"/>
                    <a:cs typeface="Lucida Sans" pitchFamily="2"/>
                  </a:rPr>
                  <a:t>C</a:t>
                </a:r>
                <a:r>
                  <a:rPr lang="sk-SK" sz="1200" b="0" i="0" u="none" strike="noStrike" kern="1200" spc="0">
                    <a:ln>
                      <a:noFill/>
                    </a:ln>
                    <a:latin typeface="Amazon Ember" pitchFamily="18"/>
                    <a:ea typeface="Microsoft YaHei" pitchFamily="2"/>
                    <a:cs typeface="Lucida Sans" pitchFamily="2"/>
                  </a:rPr>
                  <a:t>lient</a:t>
                </a:r>
              </a:p>
            </p:txBody>
          </p:sp>
        </p:grp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39D6F1A-C8BF-5B85-96DB-61CB0CEE8F1B}"/>
                </a:ext>
              </a:extLst>
            </p:cNvPr>
            <p:cNvSpPr/>
            <p:nvPr/>
          </p:nvSpPr>
          <p:spPr>
            <a:xfrm>
              <a:off x="198029" y="2338126"/>
              <a:ext cx="5868812" cy="3133459"/>
            </a:xfrm>
            <a:prstGeom prst="rect">
              <a:avLst/>
            </a:prstGeom>
            <a:noFill/>
            <a:ln w="12700">
              <a:solidFill>
                <a:srgbClr val="1E1E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15BE8D1-D977-C900-56BD-137582EB7903}"/>
              </a:ext>
            </a:extLst>
          </p:cNvPr>
          <p:cNvGrpSpPr>
            <a:grpSpLocks noChangeAspect="1"/>
          </p:cNvGrpSpPr>
          <p:nvPr/>
        </p:nvGrpSpPr>
        <p:grpSpPr>
          <a:xfrm>
            <a:off x="6174422" y="3055388"/>
            <a:ext cx="5868812" cy="3133459"/>
            <a:chOff x="6194784" y="2345704"/>
            <a:chExt cx="5868812" cy="3133459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849672B6-A90D-3991-B5BF-8411BE574C2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229121" y="3340667"/>
              <a:ext cx="5718426" cy="1496420"/>
              <a:chOff x="244159" y="1719263"/>
              <a:chExt cx="12525602" cy="3277747"/>
            </a:xfrm>
          </p:grpSpPr>
          <p:pic>
            <p:nvPicPr>
              <p:cNvPr id="64" name="Picture 51">
                <a:extLst>
                  <a:ext uri="{FF2B5EF4-FFF2-40B4-BE49-F238E27FC236}">
                    <a16:creationId xmlns:a16="http://schemas.microsoft.com/office/drawing/2014/main" id="{93723B85-3DD2-D0C8-F86B-60BB503E73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10903995" y="2361563"/>
                <a:ext cx="1652461" cy="165246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5" name="3D Model 53">
                <a:extLst>
                  <a:ext uri="{FF2B5EF4-FFF2-40B4-BE49-F238E27FC236}">
                    <a16:creationId xmlns:a16="http://schemas.microsoft.com/office/drawing/2014/main" id="{8AFE6993-40D8-31DD-276D-34F8E01707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481004" y="2214984"/>
                <a:ext cx="2128740" cy="147081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16CC6E9F-B0A9-C888-F4DA-B79605CEA814}"/>
                  </a:ext>
                </a:extLst>
              </p:cNvPr>
              <p:cNvSpPr/>
              <p:nvPr/>
            </p:nvSpPr>
            <p:spPr>
              <a:xfrm>
                <a:off x="5963278" y="1719263"/>
                <a:ext cx="1969470" cy="3214097"/>
              </a:xfrm>
              <a:prstGeom prst="rect">
                <a:avLst/>
              </a:prstGeom>
              <a:solidFill>
                <a:srgbClr val="FFC000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en-SK"/>
              </a:p>
            </p:txBody>
          </p: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EDA05309-996A-7FF2-45ED-E649D50DE93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963277" y="1810884"/>
                <a:ext cx="1969470" cy="3186126"/>
                <a:chOff x="3916820" y="2176491"/>
                <a:chExt cx="1426632" cy="2307946"/>
              </a:xfrm>
            </p:grpSpPr>
            <p:sp>
              <p:nvSpPr>
                <p:cNvPr id="90" name="TextBox 37">
                  <a:extLst>
                    <a:ext uri="{FF2B5EF4-FFF2-40B4-BE49-F238E27FC236}">
                      <a16:creationId xmlns:a16="http://schemas.microsoft.com/office/drawing/2014/main" id="{4F10C523-8A85-DB7E-549C-928BCD89CFB8}"/>
                    </a:ext>
                  </a:extLst>
                </p:cNvPr>
                <p:cNvSpPr/>
                <p:nvPr/>
              </p:nvSpPr>
              <p:spPr>
                <a:xfrm>
                  <a:off x="3916820" y="3445974"/>
                  <a:ext cx="1426632" cy="1038463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5000" rIns="90000" bIns="45000" anchor="t" anchorCtr="0" compatLnSpc="0">
                  <a:spAutoFit/>
                </a:bodyPr>
                <a:lstStyle/>
                <a:p>
                  <a:pPr marL="0" marR="0" lvl="0" indent="0" algn="ctr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200" b="0" i="0" u="none" strike="noStrike" kern="1200" spc="0">
                      <a:ln>
                        <a:noFill/>
                      </a:ln>
                      <a:solidFill>
                        <a:schemeClr val="bg1"/>
                      </a:solidFill>
                      <a:latin typeface="Amazon Ember" pitchFamily="18"/>
                      <a:ea typeface="Microsoft YaHei" pitchFamily="2"/>
                      <a:cs typeface="Lucida Sans" pitchFamily="2"/>
                    </a:rPr>
                    <a:t>Forward Proxy </a:t>
                  </a:r>
                </a:p>
                <a:p>
                  <a:pPr marL="0" marR="0" lvl="0" indent="0" algn="ctr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200">
                      <a:solidFill>
                        <a:schemeClr val="bg1"/>
                      </a:solidFill>
                      <a:latin typeface="Amazon Ember" pitchFamily="18"/>
                      <a:ea typeface="Microsoft YaHei" pitchFamily="2"/>
                      <a:cs typeface="Lucida Sans" pitchFamily="2"/>
                    </a:rPr>
                    <a:t>S</a:t>
                  </a:r>
                  <a:r>
                    <a:rPr lang="sk-SK" sz="1200" b="0" i="0" u="none" strike="noStrike" kern="1200" spc="0">
                      <a:ln>
                        <a:noFill/>
                      </a:ln>
                      <a:solidFill>
                        <a:schemeClr val="bg1"/>
                      </a:solidFill>
                      <a:latin typeface="Amazon Ember" pitchFamily="18"/>
                      <a:ea typeface="Microsoft YaHei" pitchFamily="2"/>
                      <a:cs typeface="Lucida Sans" pitchFamily="2"/>
                    </a:rPr>
                    <a:t>erver</a:t>
                  </a:r>
                </a:p>
              </p:txBody>
            </p:sp>
            <p:pic>
              <p:nvPicPr>
                <p:cNvPr id="91" name="Picture 33">
                  <a:extLst>
                    <a:ext uri="{FF2B5EF4-FFF2-40B4-BE49-F238E27FC236}">
                      <a16:creationId xmlns:a16="http://schemas.microsoft.com/office/drawing/2014/main" id="{D26C7A23-A25B-E1C0-F40C-392197FA31D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4021738" y="2176491"/>
                  <a:ext cx="1269721" cy="12697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68" name="TextBox 37">
                <a:extLst>
                  <a:ext uri="{FF2B5EF4-FFF2-40B4-BE49-F238E27FC236}">
                    <a16:creationId xmlns:a16="http://schemas.microsoft.com/office/drawing/2014/main" id="{F8B194F0-4D13-E9D6-6BE2-6918F40E140F}"/>
                  </a:ext>
                </a:extLst>
              </p:cNvPr>
              <p:cNvSpPr/>
              <p:nvPr/>
            </p:nvSpPr>
            <p:spPr>
              <a:xfrm>
                <a:off x="10874083" y="4007821"/>
                <a:ext cx="1895678" cy="610574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5000" rIns="90000" bIns="45000" anchor="t" anchorCtr="0" compatLnSpc="0">
                <a:spAutoFit/>
              </a:bodyPr>
              <a:lstStyle/>
              <a:p>
                <a:pPr marL="0" marR="0" lvl="0" indent="0" algn="l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 b="0" i="0" u="none" strike="noStrike" kern="1200" spc="0">
                    <a:ln>
                      <a:noFill/>
                    </a:ln>
                    <a:latin typeface="Amazon Ember" pitchFamily="18"/>
                    <a:ea typeface="Microsoft YaHei" pitchFamily="2"/>
                    <a:cs typeface="Lucida Sans" pitchFamily="2"/>
                  </a:rPr>
                  <a:t>Webserver</a:t>
                </a:r>
              </a:p>
            </p:txBody>
          </p:sp>
          <p:sp>
            <p:nvSpPr>
              <p:cNvPr id="79" name="TextBox 37">
                <a:extLst>
                  <a:ext uri="{FF2B5EF4-FFF2-40B4-BE49-F238E27FC236}">
                    <a16:creationId xmlns:a16="http://schemas.microsoft.com/office/drawing/2014/main" id="{0B94D17A-3D74-B4BA-7DA8-B154D635C7C8}"/>
                  </a:ext>
                </a:extLst>
              </p:cNvPr>
              <p:cNvSpPr/>
              <p:nvPr/>
            </p:nvSpPr>
            <p:spPr>
              <a:xfrm>
                <a:off x="244159" y="3771369"/>
                <a:ext cx="2128741" cy="536651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5000" rIns="90000" bIns="45000" anchor="t" anchorCtr="0" compatLnSpc="0">
                <a:spAutoFit/>
              </a:bodyPr>
              <a:lstStyle/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>
                    <a:latin typeface="Amazon Ember" pitchFamily="18"/>
                    <a:ea typeface="Microsoft YaHei" pitchFamily="2"/>
                    <a:cs typeface="Lucida Sans" pitchFamily="2"/>
                  </a:rPr>
                  <a:t>C</a:t>
                </a:r>
                <a:r>
                  <a:rPr lang="sk-SK" sz="1200" b="0" i="0" u="none" strike="noStrike" kern="1200" spc="0">
                    <a:ln>
                      <a:noFill/>
                    </a:ln>
                    <a:latin typeface="Amazon Ember" pitchFamily="18"/>
                    <a:ea typeface="Microsoft YaHei" pitchFamily="2"/>
                    <a:cs typeface="Lucida Sans" pitchFamily="2"/>
                  </a:rPr>
                  <a:t>lient</a:t>
                </a:r>
              </a:p>
            </p:txBody>
          </p:sp>
        </p:grp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EE8BD4D9-2252-DE43-6C0D-9E39EBF45059}"/>
                </a:ext>
              </a:extLst>
            </p:cNvPr>
            <p:cNvSpPr/>
            <p:nvPr/>
          </p:nvSpPr>
          <p:spPr>
            <a:xfrm>
              <a:off x="6194784" y="2345704"/>
              <a:ext cx="5868812" cy="3133459"/>
            </a:xfrm>
            <a:prstGeom prst="rect">
              <a:avLst/>
            </a:prstGeom>
            <a:noFill/>
            <a:ln w="12700">
              <a:solidFill>
                <a:srgbClr val="1E1E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A9BF00C-5175-3D29-8FE7-67843F80FD2A}"/>
              </a:ext>
            </a:extLst>
          </p:cNvPr>
          <p:cNvGrpSpPr>
            <a:grpSpLocks noChangeAspect="1"/>
          </p:cNvGrpSpPr>
          <p:nvPr/>
        </p:nvGrpSpPr>
        <p:grpSpPr>
          <a:xfrm>
            <a:off x="2146059" y="3668605"/>
            <a:ext cx="1922727" cy="381746"/>
            <a:chOff x="590379" y="1380988"/>
            <a:chExt cx="8306049" cy="671512"/>
          </a:xfrm>
        </p:grpSpPr>
        <p:sp>
          <p:nvSpPr>
            <p:cNvPr id="11" name="TextBox 3">
              <a:extLst>
                <a:ext uri="{FF2B5EF4-FFF2-40B4-BE49-F238E27FC236}">
                  <a16:creationId xmlns:a16="http://schemas.microsoft.com/office/drawing/2014/main" id="{42AFE03A-0CE4-EB44-7122-F89DC681C214}"/>
                </a:ext>
              </a:extLst>
            </p:cNvPr>
            <p:cNvSpPr/>
            <p:nvPr/>
          </p:nvSpPr>
          <p:spPr>
            <a:xfrm>
              <a:off x="590379" y="1470204"/>
              <a:ext cx="8306049" cy="55564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1400" b="1">
                  <a:solidFill>
                    <a:schemeClr val="accent4"/>
                  </a:solidFill>
                  <a:ea typeface="Microsoft YaHei" pitchFamily="2"/>
                  <a:cs typeface="Lucida Sans" pitchFamily="2"/>
                </a:rPr>
                <a:t>m</a:t>
              </a:r>
              <a:r>
                <a:rPr lang="sk-SK" sz="1400" b="1" i="0" u="none" strike="noStrike" kern="1200" spc="0">
                  <a:ln>
                    <a:noFill/>
                  </a:ln>
                  <a:solidFill>
                    <a:schemeClr val="accent4"/>
                  </a:solidFill>
                  <a:ea typeface="Microsoft YaHei" pitchFamily="2"/>
                  <a:cs typeface="Lucida Sans" pitchFamily="2"/>
                </a:rPr>
                <a:t>yproxy.com:3128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EE48490F-1A0B-68EB-B380-C006EB270A1B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B975EEC-0542-6900-991C-5E534D7425BB}"/>
              </a:ext>
            </a:extLst>
          </p:cNvPr>
          <p:cNvSpPr/>
          <p:nvPr/>
        </p:nvSpPr>
        <p:spPr>
          <a:xfrm>
            <a:off x="177666" y="2565779"/>
            <a:ext cx="5639053" cy="3615490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 err="1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4072A7-B051-369A-0745-B9DEB8EED2DE}"/>
              </a:ext>
            </a:extLst>
          </p:cNvPr>
          <p:cNvSpPr/>
          <p:nvPr/>
        </p:nvSpPr>
        <p:spPr>
          <a:xfrm>
            <a:off x="6236709" y="2586145"/>
            <a:ext cx="5639053" cy="3615490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 err="1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8B5E2B4-9A04-D781-8161-0A059A8E5C3C}"/>
              </a:ext>
            </a:extLst>
          </p:cNvPr>
          <p:cNvGrpSpPr>
            <a:grpSpLocks noChangeAspect="1"/>
          </p:cNvGrpSpPr>
          <p:nvPr/>
        </p:nvGrpSpPr>
        <p:grpSpPr>
          <a:xfrm>
            <a:off x="9429135" y="70442"/>
            <a:ext cx="3175821" cy="426709"/>
            <a:chOff x="6941574" y="355577"/>
            <a:chExt cx="3175821" cy="42670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7643B49-9E5D-06C7-83FD-411A2A34F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574" y="412954"/>
              <a:ext cx="309401" cy="369332"/>
            </a:xfrm>
            <a:prstGeom prst="rect">
              <a:avLst/>
            </a:prstGeom>
          </p:spPr>
        </p:pic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853D6293-72D2-06F7-9749-17225701E45D}"/>
                </a:ext>
              </a:extLst>
            </p:cNvPr>
            <p:cNvSpPr txBox="1">
              <a:spLocks/>
            </p:cNvSpPr>
            <p:nvPr/>
          </p:nvSpPr>
          <p:spPr>
            <a:xfrm>
              <a:off x="7374195" y="355577"/>
              <a:ext cx="2743200" cy="369332"/>
            </a:xfrm>
            <a:prstGeom prst="rect">
              <a:avLst/>
            </a:prstGeom>
          </p:spPr>
          <p:txBody>
            <a:bodyPr vert="horz" lIns="0" tIns="146304" rIns="0" bIns="146304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 spc="-10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>
                  <a:solidFill>
                    <a:srgbClr val="E20074"/>
                  </a:solidFill>
                </a:rPr>
                <a:t>Deutsche Telekom IT Solutions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5373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4B1FA6-08A5-E491-DD39-91B6A8E48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B5C672B-68DF-3234-86C6-8CC2DD8760D0}"/>
              </a:ext>
            </a:extLst>
          </p:cNvPr>
          <p:cNvSpPr/>
          <p:nvPr/>
        </p:nvSpPr>
        <p:spPr>
          <a:xfrm>
            <a:off x="8819760" y="4050351"/>
            <a:ext cx="899140" cy="1467361"/>
          </a:xfrm>
          <a:prstGeom prst="rect">
            <a:avLst/>
          </a:prstGeom>
          <a:solidFill>
            <a:srgbClr val="FFC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CE38941-7FDF-1917-4EAF-AAB6E5FB9AE5}"/>
              </a:ext>
            </a:extLst>
          </p:cNvPr>
          <p:cNvSpPr/>
          <p:nvPr/>
        </p:nvSpPr>
        <p:spPr>
          <a:xfrm>
            <a:off x="2668209" y="4092180"/>
            <a:ext cx="847005" cy="1425532"/>
          </a:xfrm>
          <a:prstGeom prst="rect">
            <a:avLst/>
          </a:prstGeom>
          <a:solidFill>
            <a:srgbClr val="FFC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/>
          </a:p>
        </p:txBody>
      </p:sp>
      <p:sp>
        <p:nvSpPr>
          <p:cNvPr id="43" name="Titel 1">
            <a:extLst>
              <a:ext uri="{FF2B5EF4-FFF2-40B4-BE49-F238E27FC236}">
                <a16:creationId xmlns:a16="http://schemas.microsoft.com/office/drawing/2014/main" id="{3CC8A54F-7728-0EA0-ADD5-91124BC933B5}"/>
              </a:ext>
            </a:extLst>
          </p:cNvPr>
          <p:cNvSpPr txBox="1">
            <a:spLocks/>
          </p:cNvSpPr>
          <p:nvPr/>
        </p:nvSpPr>
        <p:spPr bwMode="gray">
          <a:xfrm>
            <a:off x="412700" y="538295"/>
            <a:ext cx="11303049" cy="560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 sz="1800"/>
            </a:pPr>
            <a:r>
              <a:rPr lang="sk-SK" sz="3400" b="1">
                <a:solidFill>
                  <a:schemeClr val="accent3"/>
                </a:solidFill>
                <a:ea typeface="Microsoft YaHei" pitchFamily="2"/>
                <a:cs typeface="Lucida Sans" pitchFamily="2"/>
              </a:rPr>
              <a:t>Client interaction</a:t>
            </a:r>
            <a:endParaRPr lang="sk-SK" sz="3400" b="1" i="0" u="none" strike="noStrike" kern="1200" spc="0">
              <a:ln>
                <a:noFill/>
              </a:ln>
              <a:solidFill>
                <a:schemeClr val="accent3"/>
              </a:solidFill>
              <a:ea typeface="Microsoft YaHei" pitchFamily="2"/>
              <a:cs typeface="Lucida Sans" pitchFamily="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FA28883-A693-C1C4-7CEE-F48548D6E854}"/>
              </a:ext>
            </a:extLst>
          </p:cNvPr>
          <p:cNvGrpSpPr>
            <a:grpSpLocks noChangeAspect="1"/>
          </p:cNvGrpSpPr>
          <p:nvPr/>
        </p:nvGrpSpPr>
        <p:grpSpPr>
          <a:xfrm>
            <a:off x="1662134" y="1382755"/>
            <a:ext cx="2899878" cy="671512"/>
            <a:chOff x="590379" y="1380988"/>
            <a:chExt cx="8306049" cy="67151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7FA7B6F-8291-926E-3401-40948EA547D7}"/>
                </a:ext>
              </a:extLst>
            </p:cNvPr>
            <p:cNvSpPr/>
            <p:nvPr/>
          </p:nvSpPr>
          <p:spPr>
            <a:xfrm>
              <a:off x="590379" y="1470203"/>
              <a:ext cx="8306049" cy="4417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2400" i="0" u="none" strike="noStrike" kern="1200" spc="0">
                  <a:ln>
                    <a:noFill/>
                  </a:ln>
                  <a:solidFill>
                    <a:schemeClr val="tx2"/>
                  </a:solidFill>
                  <a:ea typeface="Microsoft YaHei" pitchFamily="2"/>
                  <a:cs typeface="Lucida Sans" pitchFamily="2"/>
                </a:rPr>
                <a:t>Explicit</a:t>
              </a:r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08D62D23-C1B7-D77B-5955-04534D4B040E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FD8B62C-7789-74C6-F57F-880BF96868F8}"/>
              </a:ext>
            </a:extLst>
          </p:cNvPr>
          <p:cNvGrpSpPr>
            <a:grpSpLocks noChangeAspect="1"/>
          </p:cNvGrpSpPr>
          <p:nvPr/>
        </p:nvGrpSpPr>
        <p:grpSpPr>
          <a:xfrm>
            <a:off x="7839753" y="1397123"/>
            <a:ext cx="2899878" cy="671512"/>
            <a:chOff x="590379" y="1380988"/>
            <a:chExt cx="8306049" cy="671512"/>
          </a:xfrm>
        </p:grpSpPr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BD0C305C-BED6-12E1-CA7C-792169C7914B}"/>
                </a:ext>
              </a:extLst>
            </p:cNvPr>
            <p:cNvSpPr/>
            <p:nvPr/>
          </p:nvSpPr>
          <p:spPr>
            <a:xfrm>
              <a:off x="590379" y="1470203"/>
              <a:ext cx="8306049" cy="4417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2400" i="0" u="none" strike="noStrike" kern="1200" spc="0">
                  <a:ln>
                    <a:noFill/>
                  </a:ln>
                  <a:solidFill>
                    <a:schemeClr val="tx2"/>
                  </a:solidFill>
                  <a:ea typeface="Microsoft YaHei" pitchFamily="2"/>
                  <a:cs typeface="Lucida Sans" pitchFamily="2"/>
                </a:rPr>
                <a:t>Transparent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92C83C34-677C-FEB0-B714-511077BA200B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EB3F02B-409E-D24F-FA69-43FA428685A1}"/>
              </a:ext>
            </a:extLst>
          </p:cNvPr>
          <p:cNvGrpSpPr>
            <a:grpSpLocks noChangeAspect="1"/>
          </p:cNvGrpSpPr>
          <p:nvPr/>
        </p:nvGrpSpPr>
        <p:grpSpPr>
          <a:xfrm>
            <a:off x="177667" y="3047810"/>
            <a:ext cx="5952548" cy="3133459"/>
            <a:chOff x="198029" y="2338126"/>
            <a:chExt cx="5952548" cy="3133459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3148BF48-F226-D07A-5C8C-A22FFE5F56E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08471" y="3484624"/>
              <a:ext cx="5942106" cy="1324156"/>
              <a:chOff x="1503836" y="3514669"/>
              <a:chExt cx="10008444" cy="2230310"/>
            </a:xfrm>
          </p:grpSpPr>
          <p:pic>
            <p:nvPicPr>
              <p:cNvPr id="53" name="Picture 51">
                <a:extLst>
                  <a:ext uri="{FF2B5EF4-FFF2-40B4-BE49-F238E27FC236}">
                    <a16:creationId xmlns:a16="http://schemas.microsoft.com/office/drawing/2014/main" id="{93D4A16C-9E1A-B8A6-486C-30AE304824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9665294" y="3737003"/>
                <a:ext cx="1197000" cy="1197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4" name="3D Model 53">
                <a:extLst>
                  <a:ext uri="{FF2B5EF4-FFF2-40B4-BE49-F238E27FC236}">
                    <a16:creationId xmlns:a16="http://schemas.microsoft.com/office/drawing/2014/main" id="{02474323-F8DF-8584-7AF3-088B334CCA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1560556" y="3616818"/>
                <a:ext cx="1542004" cy="106542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F417034B-F33A-30F3-4D5C-F64E43D85B0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681133" y="3514669"/>
                <a:ext cx="1426632" cy="2230310"/>
                <a:chOff x="3916820" y="2405849"/>
                <a:chExt cx="1426632" cy="2230310"/>
              </a:xfrm>
            </p:grpSpPr>
            <p:sp>
              <p:nvSpPr>
                <p:cNvPr id="59" name="TextBox 37">
                  <a:extLst>
                    <a:ext uri="{FF2B5EF4-FFF2-40B4-BE49-F238E27FC236}">
                      <a16:creationId xmlns:a16="http://schemas.microsoft.com/office/drawing/2014/main" id="{57FC06B7-632F-EC6C-5C20-D7ED9670E413}"/>
                    </a:ext>
                  </a:extLst>
                </p:cNvPr>
                <p:cNvSpPr/>
                <p:nvPr/>
              </p:nvSpPr>
              <p:spPr>
                <a:xfrm>
                  <a:off x="3916820" y="3533776"/>
                  <a:ext cx="1426632" cy="1102383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5000" rIns="90000" bIns="45000" anchor="t" anchorCtr="0" compatLnSpc="0">
                  <a:spAutoFit/>
                </a:bodyPr>
                <a:lstStyle/>
                <a:p>
                  <a:pPr marL="0" marR="0" lvl="0" indent="0" algn="ctr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200" b="0" i="0" u="none" strike="noStrike" kern="1200" spc="0">
                      <a:ln>
                        <a:noFill/>
                      </a:ln>
                      <a:solidFill>
                        <a:schemeClr val="bg1"/>
                      </a:solidFill>
                      <a:latin typeface="Amazon Ember" pitchFamily="18"/>
                      <a:ea typeface="Microsoft YaHei" pitchFamily="2"/>
                      <a:cs typeface="Lucida Sans" pitchFamily="2"/>
                    </a:rPr>
                    <a:t>Forward Proxy </a:t>
                  </a:r>
                </a:p>
                <a:p>
                  <a:pPr marL="0" marR="0" lvl="0" indent="0" algn="ctr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200">
                      <a:solidFill>
                        <a:schemeClr val="bg1"/>
                      </a:solidFill>
                      <a:latin typeface="Amazon Ember" pitchFamily="18"/>
                      <a:ea typeface="Microsoft YaHei" pitchFamily="2"/>
                      <a:cs typeface="Lucida Sans" pitchFamily="2"/>
                    </a:rPr>
                    <a:t>S</a:t>
                  </a:r>
                  <a:r>
                    <a:rPr lang="sk-SK" sz="1200" b="0" i="0" u="none" strike="noStrike" kern="1200" spc="0">
                      <a:ln>
                        <a:noFill/>
                      </a:ln>
                      <a:solidFill>
                        <a:schemeClr val="bg1"/>
                      </a:solidFill>
                      <a:latin typeface="Amazon Ember" pitchFamily="18"/>
                      <a:ea typeface="Microsoft YaHei" pitchFamily="2"/>
                      <a:cs typeface="Lucida Sans" pitchFamily="2"/>
                    </a:rPr>
                    <a:t>erver</a:t>
                  </a:r>
                </a:p>
              </p:txBody>
            </p:sp>
            <p:pic>
              <p:nvPicPr>
                <p:cNvPr id="60" name="Picture 33">
                  <a:extLst>
                    <a:ext uri="{FF2B5EF4-FFF2-40B4-BE49-F238E27FC236}">
                      <a16:creationId xmlns:a16="http://schemas.microsoft.com/office/drawing/2014/main" id="{9BC7C8D0-0FC0-EF95-75B5-50B0EA55E5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4021740" y="2405849"/>
                  <a:ext cx="1269720" cy="12697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57" name="TextBox 37">
                <a:extLst>
                  <a:ext uri="{FF2B5EF4-FFF2-40B4-BE49-F238E27FC236}">
                    <a16:creationId xmlns:a16="http://schemas.microsoft.com/office/drawing/2014/main" id="{A48C58F8-C099-5164-F7BE-6952F72BFAAB}"/>
                  </a:ext>
                </a:extLst>
              </p:cNvPr>
              <p:cNvSpPr/>
              <p:nvPr/>
            </p:nvSpPr>
            <p:spPr>
              <a:xfrm>
                <a:off x="8772124" y="4918682"/>
                <a:ext cx="2740156" cy="469508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5000" rIns="90000" bIns="45000" anchor="t" anchorCtr="0" compatLnSpc="0">
                <a:spAutoFit/>
              </a:bodyPr>
              <a:lstStyle/>
              <a:p>
                <a:pPr marL="0" marR="0" lvl="0" indent="0" algn="l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>
                    <a:solidFill>
                      <a:srgbClr val="92D050"/>
                    </a:solidFill>
                    <a:latin typeface="Amazon Ember" pitchFamily="18"/>
                    <a:ea typeface="Microsoft YaHei" pitchFamily="2"/>
                    <a:cs typeface="Lucida Sans" pitchFamily="2"/>
                  </a:rPr>
                  <a:t>www.amazon.com</a:t>
                </a:r>
                <a:endParaRPr lang="sk-SK" sz="1200" b="0" i="0" u="none" strike="noStrike" kern="1200" spc="0">
                  <a:ln>
                    <a:noFill/>
                  </a:ln>
                  <a:solidFill>
                    <a:srgbClr val="92D050"/>
                  </a:solidFill>
                  <a:latin typeface="Amazon Ember" pitchFamily="18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58" name="TextBox 37">
                <a:extLst>
                  <a:ext uri="{FF2B5EF4-FFF2-40B4-BE49-F238E27FC236}">
                    <a16:creationId xmlns:a16="http://schemas.microsoft.com/office/drawing/2014/main" id="{85F18DA2-128C-8BEB-8753-521C4CD6C45B}"/>
                  </a:ext>
                </a:extLst>
              </p:cNvPr>
              <p:cNvSpPr/>
              <p:nvPr/>
            </p:nvSpPr>
            <p:spPr>
              <a:xfrm>
                <a:off x="1503836" y="4745076"/>
                <a:ext cx="1542004" cy="388736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5000" rIns="90000" bIns="45000" anchor="t" anchorCtr="0" compatLnSpc="0">
                <a:spAutoFit/>
              </a:bodyPr>
              <a:lstStyle/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>
                    <a:latin typeface="Amazon Ember" pitchFamily="18"/>
                    <a:ea typeface="Microsoft YaHei" pitchFamily="2"/>
                    <a:cs typeface="Lucida Sans" pitchFamily="2"/>
                  </a:rPr>
                  <a:t>C</a:t>
                </a:r>
                <a:r>
                  <a:rPr lang="sk-SK" sz="1200" b="0" i="0" u="none" strike="noStrike" kern="1200" spc="0">
                    <a:ln>
                      <a:noFill/>
                    </a:ln>
                    <a:latin typeface="Amazon Ember" pitchFamily="18"/>
                    <a:ea typeface="Microsoft YaHei" pitchFamily="2"/>
                    <a:cs typeface="Lucida Sans" pitchFamily="2"/>
                  </a:rPr>
                  <a:t>lient</a:t>
                </a:r>
              </a:p>
            </p:txBody>
          </p:sp>
        </p:grp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380C76F-80F4-238F-61FD-77A7872BD0E1}"/>
                </a:ext>
              </a:extLst>
            </p:cNvPr>
            <p:cNvSpPr/>
            <p:nvPr/>
          </p:nvSpPr>
          <p:spPr>
            <a:xfrm>
              <a:off x="198029" y="2338126"/>
              <a:ext cx="5868812" cy="3133459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C67031D-126C-F67F-F05F-78B0C17CF876}"/>
              </a:ext>
            </a:extLst>
          </p:cNvPr>
          <p:cNvGrpSpPr>
            <a:grpSpLocks noChangeAspect="1"/>
          </p:cNvGrpSpPr>
          <p:nvPr/>
        </p:nvGrpSpPr>
        <p:grpSpPr>
          <a:xfrm>
            <a:off x="6174422" y="3055388"/>
            <a:ext cx="5868812" cy="3133459"/>
            <a:chOff x="6194784" y="2345704"/>
            <a:chExt cx="5868812" cy="3133459"/>
          </a:xfrm>
          <a:noFill/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9006C13A-C674-9A9B-9243-FC1515F2134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229121" y="3382495"/>
              <a:ext cx="5621044" cy="1454591"/>
              <a:chOff x="244159" y="1810884"/>
              <a:chExt cx="12312297" cy="3186126"/>
            </a:xfrm>
            <a:grpFill/>
          </p:grpSpPr>
          <p:pic>
            <p:nvPicPr>
              <p:cNvPr id="64" name="Picture 51">
                <a:extLst>
                  <a:ext uri="{FF2B5EF4-FFF2-40B4-BE49-F238E27FC236}">
                    <a16:creationId xmlns:a16="http://schemas.microsoft.com/office/drawing/2014/main" id="{5F6FFC98-EC38-51DC-C3E0-444FA37EC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10903995" y="2361563"/>
                <a:ext cx="1652461" cy="1652463"/>
              </a:xfrm>
              <a:prstGeom prst="rect">
                <a:avLst/>
              </a:prstGeom>
              <a:grpFill/>
              <a:ln>
                <a:noFill/>
              </a:ln>
            </p:spPr>
          </p:pic>
          <p:pic>
            <p:nvPicPr>
              <p:cNvPr id="65" name="3D Model 53">
                <a:extLst>
                  <a:ext uri="{FF2B5EF4-FFF2-40B4-BE49-F238E27FC236}">
                    <a16:creationId xmlns:a16="http://schemas.microsoft.com/office/drawing/2014/main" id="{C4A8BC68-A4BA-D473-409E-C17E589D2A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481004" y="2214984"/>
                <a:ext cx="2128740" cy="1470816"/>
              </a:xfrm>
              <a:prstGeom prst="rect">
                <a:avLst/>
              </a:prstGeom>
              <a:grpFill/>
              <a:ln>
                <a:noFill/>
              </a:ln>
            </p:spPr>
          </p:pic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0207D82E-6C2F-DDF6-41C1-84141755E62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963277" y="1810884"/>
                <a:ext cx="1969470" cy="3186126"/>
                <a:chOff x="3916820" y="2176491"/>
                <a:chExt cx="1426632" cy="2307946"/>
              </a:xfrm>
              <a:grpFill/>
            </p:grpSpPr>
            <p:sp>
              <p:nvSpPr>
                <p:cNvPr id="90" name="TextBox 37">
                  <a:extLst>
                    <a:ext uri="{FF2B5EF4-FFF2-40B4-BE49-F238E27FC236}">
                      <a16:creationId xmlns:a16="http://schemas.microsoft.com/office/drawing/2014/main" id="{9E78D33D-D680-B952-74E1-743140782BB7}"/>
                    </a:ext>
                  </a:extLst>
                </p:cNvPr>
                <p:cNvSpPr/>
                <p:nvPr/>
              </p:nvSpPr>
              <p:spPr>
                <a:xfrm>
                  <a:off x="3916820" y="3445974"/>
                  <a:ext cx="1426632" cy="1038463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grpFill/>
                <a:ln>
                  <a:noFill/>
                  <a:prstDash val="solid"/>
                </a:ln>
              </p:spPr>
              <p:txBody>
                <a:bodyPr vert="horz" wrap="square" lIns="90000" tIns="45000" rIns="90000" bIns="45000" anchor="t" anchorCtr="0" compatLnSpc="0">
                  <a:spAutoFit/>
                </a:bodyPr>
                <a:lstStyle/>
                <a:p>
                  <a:pPr marL="0" marR="0" lvl="0" indent="0" algn="ctr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200" b="0" i="0" u="none" strike="noStrike" kern="1200" spc="0">
                      <a:ln>
                        <a:noFill/>
                      </a:ln>
                      <a:solidFill>
                        <a:schemeClr val="bg1"/>
                      </a:solidFill>
                      <a:latin typeface="Amazon Ember" pitchFamily="18"/>
                      <a:ea typeface="Microsoft YaHei" pitchFamily="2"/>
                      <a:cs typeface="Lucida Sans" pitchFamily="2"/>
                    </a:rPr>
                    <a:t>Forward Proxy </a:t>
                  </a:r>
                </a:p>
                <a:p>
                  <a:pPr marL="0" marR="0" lvl="0" indent="0" algn="ctr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200">
                      <a:solidFill>
                        <a:schemeClr val="bg1"/>
                      </a:solidFill>
                      <a:latin typeface="Amazon Ember" pitchFamily="18"/>
                      <a:ea typeface="Microsoft YaHei" pitchFamily="2"/>
                      <a:cs typeface="Lucida Sans" pitchFamily="2"/>
                    </a:rPr>
                    <a:t>S</a:t>
                  </a:r>
                  <a:r>
                    <a:rPr lang="sk-SK" sz="1200" b="0" i="0" u="none" strike="noStrike" kern="1200" spc="0">
                      <a:ln>
                        <a:noFill/>
                      </a:ln>
                      <a:solidFill>
                        <a:schemeClr val="bg1"/>
                      </a:solidFill>
                      <a:latin typeface="Amazon Ember" pitchFamily="18"/>
                      <a:ea typeface="Microsoft YaHei" pitchFamily="2"/>
                      <a:cs typeface="Lucida Sans" pitchFamily="2"/>
                    </a:rPr>
                    <a:t>erver</a:t>
                  </a:r>
                </a:p>
              </p:txBody>
            </p:sp>
            <p:pic>
              <p:nvPicPr>
                <p:cNvPr id="91" name="Picture 33">
                  <a:extLst>
                    <a:ext uri="{FF2B5EF4-FFF2-40B4-BE49-F238E27FC236}">
                      <a16:creationId xmlns:a16="http://schemas.microsoft.com/office/drawing/2014/main" id="{CF5C1C1B-1165-B5CD-1430-DC2F901CCC3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4021738" y="2176491"/>
                  <a:ext cx="1269721" cy="1269720"/>
                </a:xfrm>
                <a:prstGeom prst="rect">
                  <a:avLst/>
                </a:prstGeom>
                <a:grpFill/>
                <a:ln>
                  <a:noFill/>
                </a:ln>
              </p:spPr>
            </p:pic>
          </p:grpSp>
          <p:sp>
            <p:nvSpPr>
              <p:cNvPr id="79" name="TextBox 37">
                <a:extLst>
                  <a:ext uri="{FF2B5EF4-FFF2-40B4-BE49-F238E27FC236}">
                    <a16:creationId xmlns:a16="http://schemas.microsoft.com/office/drawing/2014/main" id="{EAFC8BEA-AF30-F56C-9662-ABA5F2B0B009}"/>
                  </a:ext>
                </a:extLst>
              </p:cNvPr>
              <p:cNvSpPr/>
              <p:nvPr/>
            </p:nvSpPr>
            <p:spPr>
              <a:xfrm>
                <a:off x="244159" y="3771369"/>
                <a:ext cx="2128741" cy="536651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grpFill/>
              <a:ln>
                <a:noFill/>
                <a:prstDash val="solid"/>
              </a:ln>
            </p:spPr>
            <p:txBody>
              <a:bodyPr vert="horz" wrap="square" lIns="90000" tIns="45000" rIns="90000" bIns="45000" anchor="t" anchorCtr="0" compatLnSpc="0">
                <a:spAutoFit/>
              </a:bodyPr>
              <a:lstStyle/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>
                    <a:latin typeface="Amazon Ember" pitchFamily="18"/>
                    <a:ea typeface="Microsoft YaHei" pitchFamily="2"/>
                    <a:cs typeface="Lucida Sans" pitchFamily="2"/>
                  </a:rPr>
                  <a:t>C</a:t>
                </a:r>
                <a:r>
                  <a:rPr lang="sk-SK" sz="1200" b="0" i="0" u="none" strike="noStrike" kern="1200" spc="0">
                    <a:ln>
                      <a:noFill/>
                    </a:ln>
                    <a:latin typeface="Amazon Ember" pitchFamily="18"/>
                    <a:ea typeface="Microsoft YaHei" pitchFamily="2"/>
                    <a:cs typeface="Lucida Sans" pitchFamily="2"/>
                  </a:rPr>
                  <a:t>lient</a:t>
                </a:r>
              </a:p>
            </p:txBody>
          </p:sp>
        </p:grp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3D58A3C9-3E22-81BF-4D05-6A05B4228A78}"/>
                </a:ext>
              </a:extLst>
            </p:cNvPr>
            <p:cNvSpPr/>
            <p:nvPr/>
          </p:nvSpPr>
          <p:spPr>
            <a:xfrm>
              <a:off x="6194784" y="2345704"/>
              <a:ext cx="5868812" cy="3133459"/>
            </a:xfrm>
            <a:prstGeom prst="rect">
              <a:avLst/>
            </a:prstGeom>
            <a:grpFill/>
            <a:ln w="12700">
              <a:solidFill>
                <a:srgbClr val="1E1E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94CD753-1339-DF22-12C2-36B582A5ECA0}"/>
              </a:ext>
            </a:extLst>
          </p:cNvPr>
          <p:cNvSpPr/>
          <p:nvPr/>
        </p:nvSpPr>
        <p:spPr>
          <a:xfrm>
            <a:off x="177666" y="2565779"/>
            <a:ext cx="5639053" cy="3615490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 err="1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0EE1C6-D3AE-9736-5E52-417D52CC671D}"/>
              </a:ext>
            </a:extLst>
          </p:cNvPr>
          <p:cNvSpPr/>
          <p:nvPr/>
        </p:nvSpPr>
        <p:spPr>
          <a:xfrm>
            <a:off x="6236709" y="2586145"/>
            <a:ext cx="5639053" cy="3615490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 err="1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B05A897-A74C-E595-4AC4-398C3451AEB4}"/>
              </a:ext>
            </a:extLst>
          </p:cNvPr>
          <p:cNvGrpSpPr>
            <a:grpSpLocks noChangeAspect="1"/>
          </p:cNvGrpSpPr>
          <p:nvPr/>
        </p:nvGrpSpPr>
        <p:grpSpPr>
          <a:xfrm>
            <a:off x="316238" y="2806498"/>
            <a:ext cx="5329392" cy="381746"/>
            <a:chOff x="590379" y="1380988"/>
            <a:chExt cx="8306049" cy="671512"/>
          </a:xfrm>
        </p:grpSpPr>
        <p:sp>
          <p:nvSpPr>
            <p:cNvPr id="13" name="TextBox 3">
              <a:extLst>
                <a:ext uri="{FF2B5EF4-FFF2-40B4-BE49-F238E27FC236}">
                  <a16:creationId xmlns:a16="http://schemas.microsoft.com/office/drawing/2014/main" id="{F9558044-55B3-C84C-00D8-F968101B2F1E}"/>
                </a:ext>
              </a:extLst>
            </p:cNvPr>
            <p:cNvSpPr/>
            <p:nvPr/>
          </p:nvSpPr>
          <p:spPr>
            <a:xfrm>
              <a:off x="590379" y="1470204"/>
              <a:ext cx="8306049" cy="55564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en-GB" sz="1400"/>
                <a:t>curl -x http://</a:t>
              </a:r>
              <a:r>
                <a:rPr lang="en-GB" sz="1400">
                  <a:solidFill>
                    <a:schemeClr val="accent4"/>
                  </a:solidFill>
                </a:rPr>
                <a:t>myproxy.com:3128 </a:t>
              </a:r>
              <a:r>
                <a:rPr lang="en-GB" sz="1400"/>
                <a:t>https://</a:t>
              </a:r>
              <a:r>
                <a:rPr lang="en-GB" sz="1400">
                  <a:solidFill>
                    <a:srgbClr val="92D050"/>
                  </a:solidFill>
                </a:rPr>
                <a:t>www.amazon.com</a:t>
              </a:r>
              <a:endParaRPr lang="sk-SK" sz="1400" b="1" i="0" u="none" strike="noStrike" kern="1200" spc="0">
                <a:ln>
                  <a:noFill/>
                </a:ln>
                <a:solidFill>
                  <a:srgbClr val="92D050"/>
                </a:solidFill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E077ED29-8FD0-7819-99FE-8188A7AF0B70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8A17A27-DF25-5381-24F0-C022AA988170}"/>
              </a:ext>
            </a:extLst>
          </p:cNvPr>
          <p:cNvCxnSpPr>
            <a:cxnSpLocks/>
          </p:cNvCxnSpPr>
          <p:nvPr/>
        </p:nvCxnSpPr>
        <p:spPr>
          <a:xfrm flipV="1">
            <a:off x="679535" y="3188244"/>
            <a:ext cx="0" cy="1088423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E77E64F-A74C-2EB6-CA96-50B2D174E2B8}"/>
              </a:ext>
            </a:extLst>
          </p:cNvPr>
          <p:cNvGrpSpPr>
            <a:grpSpLocks noChangeAspect="1"/>
          </p:cNvGrpSpPr>
          <p:nvPr/>
        </p:nvGrpSpPr>
        <p:grpSpPr>
          <a:xfrm>
            <a:off x="2146059" y="3668605"/>
            <a:ext cx="1922727" cy="381746"/>
            <a:chOff x="590379" y="1380988"/>
            <a:chExt cx="8306049" cy="671512"/>
          </a:xfrm>
        </p:grpSpPr>
        <p:sp>
          <p:nvSpPr>
            <p:cNvPr id="23" name="TextBox 3">
              <a:extLst>
                <a:ext uri="{FF2B5EF4-FFF2-40B4-BE49-F238E27FC236}">
                  <a16:creationId xmlns:a16="http://schemas.microsoft.com/office/drawing/2014/main" id="{3543B7D9-0FF6-C133-7B6A-72E0EF089A78}"/>
                </a:ext>
              </a:extLst>
            </p:cNvPr>
            <p:cNvSpPr/>
            <p:nvPr/>
          </p:nvSpPr>
          <p:spPr>
            <a:xfrm>
              <a:off x="590379" y="1470204"/>
              <a:ext cx="8306049" cy="55564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1400" b="1">
                  <a:solidFill>
                    <a:schemeClr val="accent4"/>
                  </a:solidFill>
                  <a:ea typeface="Microsoft YaHei" pitchFamily="2"/>
                  <a:cs typeface="Lucida Sans" pitchFamily="2"/>
                </a:rPr>
                <a:t>m</a:t>
              </a:r>
              <a:r>
                <a:rPr lang="sk-SK" sz="1400" b="1" i="0" u="none" strike="noStrike" kern="1200" spc="0">
                  <a:ln>
                    <a:noFill/>
                  </a:ln>
                  <a:solidFill>
                    <a:schemeClr val="accent4"/>
                  </a:solidFill>
                  <a:ea typeface="Microsoft YaHei" pitchFamily="2"/>
                  <a:cs typeface="Lucida Sans" pitchFamily="2"/>
                </a:rPr>
                <a:t>yproxy.com:3128</a:t>
              </a: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0B0CF166-C118-A188-1777-F5F9044DC771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401A2E-CFBF-A707-745B-B7519B815CA9}"/>
              </a:ext>
            </a:extLst>
          </p:cNvPr>
          <p:cNvGrpSpPr>
            <a:grpSpLocks noChangeAspect="1"/>
          </p:cNvGrpSpPr>
          <p:nvPr/>
        </p:nvGrpSpPr>
        <p:grpSpPr>
          <a:xfrm>
            <a:off x="6386357" y="2851483"/>
            <a:ext cx="5329392" cy="381746"/>
            <a:chOff x="590379" y="1380988"/>
            <a:chExt cx="8306049" cy="671512"/>
          </a:xfrm>
        </p:grpSpPr>
        <p:sp>
          <p:nvSpPr>
            <p:cNvPr id="28" name="TextBox 3">
              <a:extLst>
                <a:ext uri="{FF2B5EF4-FFF2-40B4-BE49-F238E27FC236}">
                  <a16:creationId xmlns:a16="http://schemas.microsoft.com/office/drawing/2014/main" id="{2DDACCC3-C553-89A6-32F8-E6DCDCABBFD8}"/>
                </a:ext>
              </a:extLst>
            </p:cNvPr>
            <p:cNvSpPr/>
            <p:nvPr/>
          </p:nvSpPr>
          <p:spPr>
            <a:xfrm>
              <a:off x="995757" y="1470204"/>
              <a:ext cx="7900669" cy="55564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>
                <a:defRPr sz="1800"/>
              </a:pPr>
              <a:r>
                <a:rPr lang="en-GB" sz="1400"/>
                <a:t>curl -x https://</a:t>
              </a:r>
              <a:r>
                <a:rPr lang="en-GB" sz="1400">
                  <a:solidFill>
                    <a:srgbClr val="92D050"/>
                  </a:solidFill>
                </a:rPr>
                <a:t>www.amazon.com</a:t>
              </a:r>
              <a:endParaRPr lang="sk-SK" sz="1400" b="1" i="0" u="none" strike="noStrike" kern="1200" spc="0">
                <a:ln>
                  <a:noFill/>
                </a:ln>
                <a:solidFill>
                  <a:srgbClr val="92D050"/>
                </a:solidFill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8F385F09-BA15-2CFF-49F3-073DC925D059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494841D-0AC3-0DA6-E2E8-3771E5F88812}"/>
              </a:ext>
            </a:extLst>
          </p:cNvPr>
          <p:cNvCxnSpPr>
            <a:cxnSpLocks/>
          </p:cNvCxnSpPr>
          <p:nvPr/>
        </p:nvCxnSpPr>
        <p:spPr>
          <a:xfrm flipV="1">
            <a:off x="6749654" y="3233229"/>
            <a:ext cx="0" cy="1088423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7">
            <a:extLst>
              <a:ext uri="{FF2B5EF4-FFF2-40B4-BE49-F238E27FC236}">
                <a16:creationId xmlns:a16="http://schemas.microsoft.com/office/drawing/2014/main" id="{91678193-12D4-E121-D271-AE286A493657}"/>
              </a:ext>
            </a:extLst>
          </p:cNvPr>
          <p:cNvSpPr/>
          <p:nvPr/>
        </p:nvSpPr>
        <p:spPr>
          <a:xfrm>
            <a:off x="10606608" y="5050822"/>
            <a:ext cx="1626856" cy="27875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200">
                <a:solidFill>
                  <a:srgbClr val="92D050"/>
                </a:solidFill>
                <a:latin typeface="Amazon Ember" pitchFamily="18"/>
                <a:ea typeface="Microsoft YaHei" pitchFamily="2"/>
                <a:cs typeface="Lucida Sans" pitchFamily="2"/>
              </a:rPr>
              <a:t>www.amazon.com</a:t>
            </a:r>
            <a:endParaRPr lang="sk-SK" sz="1200" b="0" i="0" u="none" strike="noStrike" kern="1200" spc="0">
              <a:ln>
                <a:noFill/>
              </a:ln>
              <a:solidFill>
                <a:srgbClr val="92D050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D77C655-4A07-D1A0-B668-95809046D331}"/>
              </a:ext>
            </a:extLst>
          </p:cNvPr>
          <p:cNvGrpSpPr>
            <a:grpSpLocks noChangeAspect="1"/>
          </p:cNvGrpSpPr>
          <p:nvPr/>
        </p:nvGrpSpPr>
        <p:grpSpPr>
          <a:xfrm>
            <a:off x="292263" y="2798416"/>
            <a:ext cx="5329392" cy="381746"/>
            <a:chOff x="590379" y="1380988"/>
            <a:chExt cx="8306049" cy="671512"/>
          </a:xfrm>
        </p:grpSpPr>
        <p:sp>
          <p:nvSpPr>
            <p:cNvPr id="11" name="TextBox 3">
              <a:extLst>
                <a:ext uri="{FF2B5EF4-FFF2-40B4-BE49-F238E27FC236}">
                  <a16:creationId xmlns:a16="http://schemas.microsoft.com/office/drawing/2014/main" id="{EC0ABBE9-72EB-985F-0784-BBEFD7846522}"/>
                </a:ext>
              </a:extLst>
            </p:cNvPr>
            <p:cNvSpPr/>
            <p:nvPr/>
          </p:nvSpPr>
          <p:spPr>
            <a:xfrm>
              <a:off x="942530" y="1470204"/>
              <a:ext cx="7953898" cy="55564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>
                <a:defRPr sz="1800"/>
              </a:pPr>
              <a:r>
                <a:rPr lang="en-GB" sz="1400"/>
                <a:t>curl https://</a:t>
              </a:r>
              <a:r>
                <a:rPr lang="en-GB" sz="1400">
                  <a:solidFill>
                    <a:srgbClr val="92D050"/>
                  </a:solidFill>
                </a:rPr>
                <a:t>www.amazon.com</a:t>
              </a:r>
              <a:endParaRPr lang="sk-SK" sz="1400" b="1" i="0" u="none" strike="noStrike" kern="1200" spc="0">
                <a:ln>
                  <a:noFill/>
                </a:ln>
                <a:solidFill>
                  <a:srgbClr val="92D050"/>
                </a:solidFill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CD6F13C3-5709-0C3F-1D36-CE03F4D076CE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0E5EB37-0840-9726-D564-CD185284CED3}"/>
              </a:ext>
            </a:extLst>
          </p:cNvPr>
          <p:cNvGrpSpPr>
            <a:grpSpLocks noChangeAspect="1"/>
          </p:cNvGrpSpPr>
          <p:nvPr/>
        </p:nvGrpSpPr>
        <p:grpSpPr>
          <a:xfrm>
            <a:off x="9429135" y="70442"/>
            <a:ext cx="3175821" cy="426709"/>
            <a:chOff x="6941574" y="355577"/>
            <a:chExt cx="3175821" cy="42670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1A038E1-1FE5-87F0-9136-711E08515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574" y="412954"/>
              <a:ext cx="309401" cy="369332"/>
            </a:xfrm>
            <a:prstGeom prst="rect">
              <a:avLst/>
            </a:prstGeom>
          </p:spPr>
        </p:pic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9CDF7998-9916-888B-5002-1D150768E40A}"/>
                </a:ext>
              </a:extLst>
            </p:cNvPr>
            <p:cNvSpPr txBox="1">
              <a:spLocks/>
            </p:cNvSpPr>
            <p:nvPr/>
          </p:nvSpPr>
          <p:spPr>
            <a:xfrm>
              <a:off x="7374195" y="355577"/>
              <a:ext cx="2743200" cy="369332"/>
            </a:xfrm>
            <a:prstGeom prst="rect">
              <a:avLst/>
            </a:prstGeom>
          </p:spPr>
          <p:txBody>
            <a:bodyPr vert="horz" lIns="0" tIns="146304" rIns="0" bIns="146304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 spc="-10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>
                  <a:solidFill>
                    <a:srgbClr val="E20074"/>
                  </a:solidFill>
                </a:rPr>
                <a:t>Deutsche Telekom IT Solutions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96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4" grpId="0" animBg="1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0DF429-D214-16EC-2722-76F0597A1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6751A209-EFAF-1265-CEC3-C2B3C6973FC0}"/>
              </a:ext>
            </a:extLst>
          </p:cNvPr>
          <p:cNvSpPr/>
          <p:nvPr/>
        </p:nvSpPr>
        <p:spPr>
          <a:xfrm>
            <a:off x="8819760" y="4050351"/>
            <a:ext cx="899140" cy="1424895"/>
          </a:xfrm>
          <a:prstGeom prst="rect">
            <a:avLst/>
          </a:prstGeom>
          <a:solidFill>
            <a:srgbClr val="FFC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14506A5-DE63-6CF9-900A-8715A2813858}"/>
              </a:ext>
            </a:extLst>
          </p:cNvPr>
          <p:cNvSpPr/>
          <p:nvPr/>
        </p:nvSpPr>
        <p:spPr>
          <a:xfrm>
            <a:off x="2668209" y="4092180"/>
            <a:ext cx="847005" cy="1383066"/>
          </a:xfrm>
          <a:prstGeom prst="rect">
            <a:avLst/>
          </a:prstGeom>
          <a:solidFill>
            <a:srgbClr val="FFC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/>
          </a:p>
        </p:txBody>
      </p:sp>
      <p:sp>
        <p:nvSpPr>
          <p:cNvPr id="43" name="Titel 1">
            <a:extLst>
              <a:ext uri="{FF2B5EF4-FFF2-40B4-BE49-F238E27FC236}">
                <a16:creationId xmlns:a16="http://schemas.microsoft.com/office/drawing/2014/main" id="{D68475C9-082D-7660-B0DC-F540292E7205}"/>
              </a:ext>
            </a:extLst>
          </p:cNvPr>
          <p:cNvSpPr txBox="1">
            <a:spLocks/>
          </p:cNvSpPr>
          <p:nvPr/>
        </p:nvSpPr>
        <p:spPr bwMode="gray">
          <a:xfrm>
            <a:off x="412700" y="538295"/>
            <a:ext cx="11303049" cy="560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 sz="1800"/>
            </a:pPr>
            <a:r>
              <a:rPr lang="sk-SK" sz="3400" b="1">
                <a:solidFill>
                  <a:schemeClr val="accent3"/>
                </a:solidFill>
                <a:ea typeface="Microsoft YaHei" pitchFamily="2"/>
                <a:cs typeface="Lucida Sans" pitchFamily="2"/>
              </a:rPr>
              <a:t>TCP termination</a:t>
            </a:r>
            <a:endParaRPr lang="sk-SK" sz="3400" b="1" i="0" u="none" strike="noStrike" kern="1200" spc="0">
              <a:ln>
                <a:noFill/>
              </a:ln>
              <a:solidFill>
                <a:schemeClr val="accent3"/>
              </a:solidFill>
              <a:ea typeface="Microsoft YaHei" pitchFamily="2"/>
              <a:cs typeface="Lucida Sans" pitchFamily="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7B17397-54CB-F851-80A1-C5642B8BDB9A}"/>
              </a:ext>
            </a:extLst>
          </p:cNvPr>
          <p:cNvGrpSpPr>
            <a:grpSpLocks noChangeAspect="1"/>
          </p:cNvGrpSpPr>
          <p:nvPr/>
        </p:nvGrpSpPr>
        <p:grpSpPr>
          <a:xfrm>
            <a:off x="1662134" y="1382755"/>
            <a:ext cx="2899878" cy="671512"/>
            <a:chOff x="590379" y="1380988"/>
            <a:chExt cx="8306049" cy="67151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C402740-8452-24C0-3687-2DE41A74F7D8}"/>
                </a:ext>
              </a:extLst>
            </p:cNvPr>
            <p:cNvSpPr/>
            <p:nvPr/>
          </p:nvSpPr>
          <p:spPr>
            <a:xfrm>
              <a:off x="590379" y="1470203"/>
              <a:ext cx="8306049" cy="4417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2400" i="0" u="none" strike="noStrike" kern="1200" spc="0">
                  <a:ln>
                    <a:noFill/>
                  </a:ln>
                  <a:solidFill>
                    <a:schemeClr val="tx2"/>
                  </a:solidFill>
                  <a:ea typeface="Microsoft YaHei" pitchFamily="2"/>
                  <a:cs typeface="Lucida Sans" pitchFamily="2"/>
                </a:rPr>
                <a:t>Explicit</a:t>
              </a:r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9F9594E6-7F89-6C39-CECB-6C4B1324A30F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623F78E-BD7B-17E2-12C1-4DE0E087860D}"/>
              </a:ext>
            </a:extLst>
          </p:cNvPr>
          <p:cNvGrpSpPr>
            <a:grpSpLocks noChangeAspect="1"/>
          </p:cNvGrpSpPr>
          <p:nvPr/>
        </p:nvGrpSpPr>
        <p:grpSpPr>
          <a:xfrm>
            <a:off x="7839753" y="1397123"/>
            <a:ext cx="2899878" cy="671512"/>
            <a:chOff x="590379" y="1380988"/>
            <a:chExt cx="8306049" cy="671512"/>
          </a:xfrm>
        </p:grpSpPr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D8DC0B7D-CB19-9C16-7933-4880E2968301}"/>
                </a:ext>
              </a:extLst>
            </p:cNvPr>
            <p:cNvSpPr/>
            <p:nvPr/>
          </p:nvSpPr>
          <p:spPr>
            <a:xfrm>
              <a:off x="590379" y="1470203"/>
              <a:ext cx="8306049" cy="4417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2400" i="0" u="none" strike="noStrike" kern="1200" spc="0">
                  <a:ln>
                    <a:noFill/>
                  </a:ln>
                  <a:solidFill>
                    <a:schemeClr val="tx2"/>
                  </a:solidFill>
                  <a:ea typeface="Microsoft YaHei" pitchFamily="2"/>
                  <a:cs typeface="Lucida Sans" pitchFamily="2"/>
                </a:rPr>
                <a:t>Transparent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1B7B17FD-42F2-8EE4-B5AB-CCB8656B2DFF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5B7205B-3407-88B4-2129-7FC9BEE37333}"/>
              </a:ext>
            </a:extLst>
          </p:cNvPr>
          <p:cNvGrpSpPr>
            <a:grpSpLocks noChangeAspect="1"/>
          </p:cNvGrpSpPr>
          <p:nvPr/>
        </p:nvGrpSpPr>
        <p:grpSpPr>
          <a:xfrm>
            <a:off x="177667" y="3047810"/>
            <a:ext cx="5952548" cy="3133459"/>
            <a:chOff x="198029" y="2338126"/>
            <a:chExt cx="5952548" cy="3133459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62387C8A-5413-4B30-5191-4FA5630C2EC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08471" y="3484624"/>
              <a:ext cx="5942106" cy="1324156"/>
              <a:chOff x="1503836" y="3514669"/>
              <a:chExt cx="10008444" cy="2230310"/>
            </a:xfrm>
          </p:grpSpPr>
          <p:pic>
            <p:nvPicPr>
              <p:cNvPr id="53" name="Picture 51">
                <a:extLst>
                  <a:ext uri="{FF2B5EF4-FFF2-40B4-BE49-F238E27FC236}">
                    <a16:creationId xmlns:a16="http://schemas.microsoft.com/office/drawing/2014/main" id="{F9D53784-978D-40F6-6CB3-89EB54B8F7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9665294" y="3737003"/>
                <a:ext cx="1197000" cy="1197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4" name="3D Model 53">
                <a:extLst>
                  <a:ext uri="{FF2B5EF4-FFF2-40B4-BE49-F238E27FC236}">
                    <a16:creationId xmlns:a16="http://schemas.microsoft.com/office/drawing/2014/main" id="{98649BB8-8036-EA78-8E65-3ABF2F27C8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1560556" y="3616818"/>
                <a:ext cx="1542004" cy="106542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AEE88C0F-0C1F-FFE7-44C3-C6DD165E473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681133" y="3514669"/>
                <a:ext cx="1426632" cy="2230310"/>
                <a:chOff x="3916820" y="2405849"/>
                <a:chExt cx="1426632" cy="2230310"/>
              </a:xfrm>
            </p:grpSpPr>
            <p:sp>
              <p:nvSpPr>
                <p:cNvPr id="59" name="TextBox 37">
                  <a:extLst>
                    <a:ext uri="{FF2B5EF4-FFF2-40B4-BE49-F238E27FC236}">
                      <a16:creationId xmlns:a16="http://schemas.microsoft.com/office/drawing/2014/main" id="{07EF1CF8-61BB-2198-D6DC-A44F86F6759B}"/>
                    </a:ext>
                  </a:extLst>
                </p:cNvPr>
                <p:cNvSpPr/>
                <p:nvPr/>
              </p:nvSpPr>
              <p:spPr>
                <a:xfrm>
                  <a:off x="3916820" y="3533776"/>
                  <a:ext cx="1426632" cy="1102383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5000" rIns="90000" bIns="45000" anchor="t" anchorCtr="0" compatLnSpc="0">
                  <a:spAutoFit/>
                </a:bodyPr>
                <a:lstStyle/>
                <a:p>
                  <a:pPr marL="0" marR="0" lvl="0" indent="0" algn="ctr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200" b="0" i="0" u="none" strike="noStrike" kern="1200" spc="0">
                      <a:ln>
                        <a:noFill/>
                      </a:ln>
                      <a:solidFill>
                        <a:schemeClr val="bg1"/>
                      </a:solidFill>
                      <a:latin typeface="Amazon Ember" pitchFamily="18"/>
                      <a:ea typeface="Microsoft YaHei" pitchFamily="2"/>
                      <a:cs typeface="Lucida Sans" pitchFamily="2"/>
                    </a:rPr>
                    <a:t>Forward Proxy </a:t>
                  </a:r>
                </a:p>
                <a:p>
                  <a:pPr marL="0" marR="0" lvl="0" indent="0" algn="ctr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200">
                      <a:solidFill>
                        <a:schemeClr val="bg1"/>
                      </a:solidFill>
                      <a:latin typeface="Amazon Ember" pitchFamily="18"/>
                      <a:ea typeface="Microsoft YaHei" pitchFamily="2"/>
                      <a:cs typeface="Lucida Sans" pitchFamily="2"/>
                    </a:rPr>
                    <a:t>S</a:t>
                  </a:r>
                  <a:r>
                    <a:rPr lang="sk-SK" sz="1200" b="0" i="0" u="none" strike="noStrike" kern="1200" spc="0">
                      <a:ln>
                        <a:noFill/>
                      </a:ln>
                      <a:solidFill>
                        <a:schemeClr val="bg1"/>
                      </a:solidFill>
                      <a:latin typeface="Amazon Ember" pitchFamily="18"/>
                      <a:ea typeface="Microsoft YaHei" pitchFamily="2"/>
                      <a:cs typeface="Lucida Sans" pitchFamily="2"/>
                    </a:rPr>
                    <a:t>erver</a:t>
                  </a:r>
                </a:p>
              </p:txBody>
            </p:sp>
            <p:pic>
              <p:nvPicPr>
                <p:cNvPr id="60" name="Picture 33">
                  <a:extLst>
                    <a:ext uri="{FF2B5EF4-FFF2-40B4-BE49-F238E27FC236}">
                      <a16:creationId xmlns:a16="http://schemas.microsoft.com/office/drawing/2014/main" id="{E724B887-7B12-E8C6-0998-96EF90ECFB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4021740" y="2405849"/>
                  <a:ext cx="1269720" cy="12697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57" name="TextBox 37">
                <a:extLst>
                  <a:ext uri="{FF2B5EF4-FFF2-40B4-BE49-F238E27FC236}">
                    <a16:creationId xmlns:a16="http://schemas.microsoft.com/office/drawing/2014/main" id="{C8FEDDBF-7186-879D-F59A-4912E968C91A}"/>
                  </a:ext>
                </a:extLst>
              </p:cNvPr>
              <p:cNvSpPr/>
              <p:nvPr/>
            </p:nvSpPr>
            <p:spPr>
              <a:xfrm>
                <a:off x="8772124" y="4918682"/>
                <a:ext cx="2740156" cy="469508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5000" rIns="90000" bIns="45000" anchor="t" anchorCtr="0" compatLnSpc="0">
                <a:spAutoFit/>
              </a:bodyPr>
              <a:lstStyle/>
              <a:p>
                <a:pPr marL="0" marR="0" lvl="0" indent="0" algn="l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>
                    <a:solidFill>
                      <a:srgbClr val="92D050"/>
                    </a:solidFill>
                    <a:latin typeface="Amazon Ember" pitchFamily="18"/>
                    <a:ea typeface="Microsoft YaHei" pitchFamily="2"/>
                    <a:cs typeface="Lucida Sans" pitchFamily="2"/>
                  </a:rPr>
                  <a:t>www.amazon.com</a:t>
                </a:r>
                <a:endParaRPr lang="sk-SK" sz="1200" b="0" i="0" u="none" strike="noStrike" kern="1200" spc="0">
                  <a:ln>
                    <a:noFill/>
                  </a:ln>
                  <a:solidFill>
                    <a:srgbClr val="92D050"/>
                  </a:solidFill>
                  <a:latin typeface="Amazon Ember" pitchFamily="18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58" name="TextBox 37">
                <a:extLst>
                  <a:ext uri="{FF2B5EF4-FFF2-40B4-BE49-F238E27FC236}">
                    <a16:creationId xmlns:a16="http://schemas.microsoft.com/office/drawing/2014/main" id="{8F870297-AEA8-8A60-2A1E-5D790D596106}"/>
                  </a:ext>
                </a:extLst>
              </p:cNvPr>
              <p:cNvSpPr/>
              <p:nvPr/>
            </p:nvSpPr>
            <p:spPr>
              <a:xfrm>
                <a:off x="1503836" y="4745076"/>
                <a:ext cx="1542004" cy="388736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5000" rIns="90000" bIns="45000" anchor="t" anchorCtr="0" compatLnSpc="0">
                <a:spAutoFit/>
              </a:bodyPr>
              <a:lstStyle/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>
                    <a:latin typeface="Amazon Ember" pitchFamily="18"/>
                    <a:ea typeface="Microsoft YaHei" pitchFamily="2"/>
                    <a:cs typeface="Lucida Sans" pitchFamily="2"/>
                  </a:rPr>
                  <a:t>C</a:t>
                </a:r>
                <a:r>
                  <a:rPr lang="sk-SK" sz="1200" b="0" i="0" u="none" strike="noStrike" kern="1200" spc="0">
                    <a:ln>
                      <a:noFill/>
                    </a:ln>
                    <a:latin typeface="Amazon Ember" pitchFamily="18"/>
                    <a:ea typeface="Microsoft YaHei" pitchFamily="2"/>
                    <a:cs typeface="Lucida Sans" pitchFamily="2"/>
                  </a:rPr>
                  <a:t>lient</a:t>
                </a:r>
              </a:p>
            </p:txBody>
          </p:sp>
        </p:grp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1F319AD-CE64-D291-E393-6B5B3EEBA433}"/>
                </a:ext>
              </a:extLst>
            </p:cNvPr>
            <p:cNvSpPr/>
            <p:nvPr/>
          </p:nvSpPr>
          <p:spPr>
            <a:xfrm>
              <a:off x="198029" y="2338126"/>
              <a:ext cx="5868812" cy="3133459"/>
            </a:xfrm>
            <a:prstGeom prst="rect">
              <a:avLst/>
            </a:prstGeom>
            <a:noFill/>
            <a:ln w="12700">
              <a:solidFill>
                <a:srgbClr val="1E1E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C42454F-5D66-5F4C-0FF6-4BE811447868}"/>
              </a:ext>
            </a:extLst>
          </p:cNvPr>
          <p:cNvGrpSpPr>
            <a:grpSpLocks noChangeAspect="1"/>
          </p:cNvGrpSpPr>
          <p:nvPr/>
        </p:nvGrpSpPr>
        <p:grpSpPr>
          <a:xfrm>
            <a:off x="6174422" y="3055388"/>
            <a:ext cx="5868812" cy="3133459"/>
            <a:chOff x="6194784" y="2345704"/>
            <a:chExt cx="5868812" cy="3133459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5572E0C0-5ED4-393B-31A4-8B8B807D002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229121" y="3382495"/>
              <a:ext cx="5621044" cy="1454591"/>
              <a:chOff x="244159" y="1810884"/>
              <a:chExt cx="12312297" cy="3186126"/>
            </a:xfrm>
          </p:grpSpPr>
          <p:pic>
            <p:nvPicPr>
              <p:cNvPr id="64" name="Picture 51">
                <a:extLst>
                  <a:ext uri="{FF2B5EF4-FFF2-40B4-BE49-F238E27FC236}">
                    <a16:creationId xmlns:a16="http://schemas.microsoft.com/office/drawing/2014/main" id="{2ED53F4B-CBE5-966A-0033-2EA2C77D61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10903995" y="2361563"/>
                <a:ext cx="1652461" cy="165246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5" name="3D Model 53">
                <a:extLst>
                  <a:ext uri="{FF2B5EF4-FFF2-40B4-BE49-F238E27FC236}">
                    <a16:creationId xmlns:a16="http://schemas.microsoft.com/office/drawing/2014/main" id="{F8C60645-07E0-222C-7E47-BA254D1ECC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481004" y="2214984"/>
                <a:ext cx="2128740" cy="1470816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55A864F7-3E5C-5988-B42D-698DFAD3CE5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963277" y="1810884"/>
                <a:ext cx="1969470" cy="3186126"/>
                <a:chOff x="3916820" y="2176491"/>
                <a:chExt cx="1426632" cy="2307946"/>
              </a:xfrm>
            </p:grpSpPr>
            <p:sp>
              <p:nvSpPr>
                <p:cNvPr id="90" name="TextBox 37">
                  <a:extLst>
                    <a:ext uri="{FF2B5EF4-FFF2-40B4-BE49-F238E27FC236}">
                      <a16:creationId xmlns:a16="http://schemas.microsoft.com/office/drawing/2014/main" id="{155781CD-D038-BFD0-2BA8-AA9B48001D22}"/>
                    </a:ext>
                  </a:extLst>
                </p:cNvPr>
                <p:cNvSpPr/>
                <p:nvPr/>
              </p:nvSpPr>
              <p:spPr>
                <a:xfrm>
                  <a:off x="3916820" y="3445974"/>
                  <a:ext cx="1426632" cy="1038463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5000" rIns="90000" bIns="45000" anchor="t" anchorCtr="0" compatLnSpc="0">
                  <a:spAutoFit/>
                </a:bodyPr>
                <a:lstStyle/>
                <a:p>
                  <a:pPr marL="0" marR="0" lvl="0" indent="0" algn="ctr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200" b="0" i="0" u="none" strike="noStrike" kern="1200" spc="0">
                      <a:ln>
                        <a:noFill/>
                      </a:ln>
                      <a:solidFill>
                        <a:schemeClr val="bg1"/>
                      </a:solidFill>
                      <a:latin typeface="Amazon Ember" pitchFamily="18"/>
                      <a:ea typeface="Microsoft YaHei" pitchFamily="2"/>
                      <a:cs typeface="Lucida Sans" pitchFamily="2"/>
                    </a:rPr>
                    <a:t>Forward Proxy </a:t>
                  </a:r>
                </a:p>
                <a:p>
                  <a:pPr marL="0" marR="0" lvl="0" indent="0" algn="ctr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200">
                      <a:solidFill>
                        <a:schemeClr val="bg1"/>
                      </a:solidFill>
                      <a:latin typeface="Amazon Ember" pitchFamily="18"/>
                      <a:ea typeface="Microsoft YaHei" pitchFamily="2"/>
                      <a:cs typeface="Lucida Sans" pitchFamily="2"/>
                    </a:rPr>
                    <a:t>S</a:t>
                  </a:r>
                  <a:r>
                    <a:rPr lang="sk-SK" sz="1200" b="0" i="0" u="none" strike="noStrike" kern="1200" spc="0">
                      <a:ln>
                        <a:noFill/>
                      </a:ln>
                      <a:solidFill>
                        <a:schemeClr val="bg1"/>
                      </a:solidFill>
                      <a:latin typeface="Amazon Ember" pitchFamily="18"/>
                      <a:ea typeface="Microsoft YaHei" pitchFamily="2"/>
                      <a:cs typeface="Lucida Sans" pitchFamily="2"/>
                    </a:rPr>
                    <a:t>erver</a:t>
                  </a:r>
                </a:p>
              </p:txBody>
            </p:sp>
            <p:pic>
              <p:nvPicPr>
                <p:cNvPr id="91" name="Picture 33">
                  <a:extLst>
                    <a:ext uri="{FF2B5EF4-FFF2-40B4-BE49-F238E27FC236}">
                      <a16:creationId xmlns:a16="http://schemas.microsoft.com/office/drawing/2014/main" id="{FA1AA9E3-7E0B-CFE9-978B-7BCD6F019C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4021738" y="2176491"/>
                  <a:ext cx="1269721" cy="12697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79" name="TextBox 37">
                <a:extLst>
                  <a:ext uri="{FF2B5EF4-FFF2-40B4-BE49-F238E27FC236}">
                    <a16:creationId xmlns:a16="http://schemas.microsoft.com/office/drawing/2014/main" id="{F6E23A9A-8160-779D-EF85-A8755E8FA568}"/>
                  </a:ext>
                </a:extLst>
              </p:cNvPr>
              <p:cNvSpPr/>
              <p:nvPr/>
            </p:nvSpPr>
            <p:spPr>
              <a:xfrm>
                <a:off x="244159" y="3771369"/>
                <a:ext cx="2128741" cy="536651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5000" rIns="90000" bIns="45000" anchor="t" anchorCtr="0" compatLnSpc="0">
                <a:spAutoFit/>
              </a:bodyPr>
              <a:lstStyle/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>
                    <a:latin typeface="Amazon Ember" pitchFamily="18"/>
                    <a:ea typeface="Microsoft YaHei" pitchFamily="2"/>
                    <a:cs typeface="Lucida Sans" pitchFamily="2"/>
                  </a:rPr>
                  <a:t>C</a:t>
                </a:r>
                <a:r>
                  <a:rPr lang="sk-SK" sz="1200" b="0" i="0" u="none" strike="noStrike" kern="1200" spc="0">
                    <a:ln>
                      <a:noFill/>
                    </a:ln>
                    <a:latin typeface="Amazon Ember" pitchFamily="18"/>
                    <a:ea typeface="Microsoft YaHei" pitchFamily="2"/>
                    <a:cs typeface="Lucida Sans" pitchFamily="2"/>
                  </a:rPr>
                  <a:t>lient</a:t>
                </a:r>
              </a:p>
            </p:txBody>
          </p:sp>
        </p:grp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6CB0B44-6D35-6D90-A628-25B5DFF21EBD}"/>
                </a:ext>
              </a:extLst>
            </p:cNvPr>
            <p:cNvSpPr/>
            <p:nvPr/>
          </p:nvSpPr>
          <p:spPr>
            <a:xfrm>
              <a:off x="6194784" y="2345704"/>
              <a:ext cx="5868812" cy="3133459"/>
            </a:xfrm>
            <a:prstGeom prst="rect">
              <a:avLst/>
            </a:prstGeom>
            <a:noFill/>
            <a:ln w="12700">
              <a:solidFill>
                <a:srgbClr val="1E1E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E2EC8D8-15D6-CDF7-A73D-6E883D5941F0}"/>
              </a:ext>
            </a:extLst>
          </p:cNvPr>
          <p:cNvSpPr/>
          <p:nvPr/>
        </p:nvSpPr>
        <p:spPr>
          <a:xfrm>
            <a:off x="177666" y="2565779"/>
            <a:ext cx="5639053" cy="3615490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 err="1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8F8F8D-57F4-A261-86F5-A3045B7E69E1}"/>
              </a:ext>
            </a:extLst>
          </p:cNvPr>
          <p:cNvSpPr/>
          <p:nvPr/>
        </p:nvSpPr>
        <p:spPr>
          <a:xfrm>
            <a:off x="6236709" y="2586145"/>
            <a:ext cx="5639053" cy="3615490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 err="1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52454FB-9B4C-23CB-8F08-BF0AA8E0903E}"/>
              </a:ext>
            </a:extLst>
          </p:cNvPr>
          <p:cNvGrpSpPr>
            <a:grpSpLocks noChangeAspect="1"/>
          </p:cNvGrpSpPr>
          <p:nvPr/>
        </p:nvGrpSpPr>
        <p:grpSpPr>
          <a:xfrm>
            <a:off x="316238" y="2806498"/>
            <a:ext cx="5329392" cy="381746"/>
            <a:chOff x="590379" y="1380988"/>
            <a:chExt cx="8306049" cy="671512"/>
          </a:xfrm>
        </p:grpSpPr>
        <p:sp>
          <p:nvSpPr>
            <p:cNvPr id="13" name="TextBox 3">
              <a:extLst>
                <a:ext uri="{FF2B5EF4-FFF2-40B4-BE49-F238E27FC236}">
                  <a16:creationId xmlns:a16="http://schemas.microsoft.com/office/drawing/2014/main" id="{F3E07EF2-A786-4F90-362C-0EE5FBE1ACBC}"/>
                </a:ext>
              </a:extLst>
            </p:cNvPr>
            <p:cNvSpPr/>
            <p:nvPr/>
          </p:nvSpPr>
          <p:spPr>
            <a:xfrm>
              <a:off x="590379" y="1470204"/>
              <a:ext cx="8306049" cy="55564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en-GB" sz="1400"/>
                <a:t>curl -x http://</a:t>
              </a:r>
              <a:r>
                <a:rPr lang="en-GB" sz="1400">
                  <a:solidFill>
                    <a:schemeClr val="accent4"/>
                  </a:solidFill>
                </a:rPr>
                <a:t>myproxy.com:3128 </a:t>
              </a:r>
              <a:r>
                <a:rPr lang="en-GB" sz="1400"/>
                <a:t>https://</a:t>
              </a:r>
              <a:r>
                <a:rPr lang="en-GB" sz="1400">
                  <a:solidFill>
                    <a:srgbClr val="92D050"/>
                  </a:solidFill>
                </a:rPr>
                <a:t>www.amazon.com</a:t>
              </a:r>
              <a:endParaRPr lang="sk-SK" sz="1400" b="1" i="0" u="none" strike="noStrike" kern="1200" spc="0">
                <a:ln>
                  <a:noFill/>
                </a:ln>
                <a:solidFill>
                  <a:srgbClr val="92D050"/>
                </a:solidFill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F6612172-64B5-01FF-319C-1DDA819D64C4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649C5F0-52F3-CB38-5432-09B8DF88BCF7}"/>
              </a:ext>
            </a:extLst>
          </p:cNvPr>
          <p:cNvCxnSpPr>
            <a:cxnSpLocks/>
          </p:cNvCxnSpPr>
          <p:nvPr/>
        </p:nvCxnSpPr>
        <p:spPr>
          <a:xfrm flipV="1">
            <a:off x="679535" y="3188244"/>
            <a:ext cx="0" cy="1088423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6A8E84B-54A5-6B0A-61D2-CAEAE0830750}"/>
              </a:ext>
            </a:extLst>
          </p:cNvPr>
          <p:cNvGrpSpPr>
            <a:grpSpLocks noChangeAspect="1"/>
          </p:cNvGrpSpPr>
          <p:nvPr/>
        </p:nvGrpSpPr>
        <p:grpSpPr>
          <a:xfrm>
            <a:off x="2146059" y="3668605"/>
            <a:ext cx="1922727" cy="381746"/>
            <a:chOff x="590379" y="1380988"/>
            <a:chExt cx="8306049" cy="671512"/>
          </a:xfrm>
        </p:grpSpPr>
        <p:sp>
          <p:nvSpPr>
            <p:cNvPr id="23" name="TextBox 3">
              <a:extLst>
                <a:ext uri="{FF2B5EF4-FFF2-40B4-BE49-F238E27FC236}">
                  <a16:creationId xmlns:a16="http://schemas.microsoft.com/office/drawing/2014/main" id="{F88CE67D-6337-3294-5F5C-1711E3E4BA33}"/>
                </a:ext>
              </a:extLst>
            </p:cNvPr>
            <p:cNvSpPr/>
            <p:nvPr/>
          </p:nvSpPr>
          <p:spPr>
            <a:xfrm>
              <a:off x="590379" y="1470204"/>
              <a:ext cx="8306049" cy="55564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1400" b="1">
                  <a:solidFill>
                    <a:schemeClr val="accent4"/>
                  </a:solidFill>
                  <a:ea typeface="Microsoft YaHei" pitchFamily="2"/>
                  <a:cs typeface="Lucida Sans" pitchFamily="2"/>
                </a:rPr>
                <a:t>m</a:t>
              </a:r>
              <a:r>
                <a:rPr lang="sk-SK" sz="1400" b="1" i="0" u="none" strike="noStrike" kern="1200" spc="0">
                  <a:ln>
                    <a:noFill/>
                  </a:ln>
                  <a:solidFill>
                    <a:schemeClr val="accent4"/>
                  </a:solidFill>
                  <a:ea typeface="Microsoft YaHei" pitchFamily="2"/>
                  <a:cs typeface="Lucida Sans" pitchFamily="2"/>
                </a:rPr>
                <a:t>yproxy.com:3128</a:t>
              </a: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FC490ACE-15EE-10EA-B4B4-67486711569C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EEF40F9-33E3-8582-CE7B-D9E924E770BF}"/>
              </a:ext>
            </a:extLst>
          </p:cNvPr>
          <p:cNvGrpSpPr>
            <a:grpSpLocks noChangeAspect="1"/>
          </p:cNvGrpSpPr>
          <p:nvPr/>
        </p:nvGrpSpPr>
        <p:grpSpPr>
          <a:xfrm>
            <a:off x="6386357" y="2851483"/>
            <a:ext cx="5329392" cy="381746"/>
            <a:chOff x="590379" y="1380988"/>
            <a:chExt cx="8306049" cy="671512"/>
          </a:xfrm>
        </p:grpSpPr>
        <p:sp>
          <p:nvSpPr>
            <p:cNvPr id="28" name="TextBox 3">
              <a:extLst>
                <a:ext uri="{FF2B5EF4-FFF2-40B4-BE49-F238E27FC236}">
                  <a16:creationId xmlns:a16="http://schemas.microsoft.com/office/drawing/2014/main" id="{76A8463F-07D0-4BFB-8624-D50763B56ABE}"/>
                </a:ext>
              </a:extLst>
            </p:cNvPr>
            <p:cNvSpPr/>
            <p:nvPr/>
          </p:nvSpPr>
          <p:spPr>
            <a:xfrm>
              <a:off x="995757" y="1470204"/>
              <a:ext cx="7900669" cy="55564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>
                <a:defRPr sz="1800"/>
              </a:pPr>
              <a:r>
                <a:rPr lang="en-GB" sz="1400"/>
                <a:t>curl -x https://</a:t>
              </a:r>
              <a:r>
                <a:rPr lang="en-GB" sz="1400">
                  <a:solidFill>
                    <a:srgbClr val="92D050"/>
                  </a:solidFill>
                </a:rPr>
                <a:t>www.amazon.com</a:t>
              </a:r>
              <a:endParaRPr lang="sk-SK" sz="1400" b="1" i="0" u="none" strike="noStrike" kern="1200" spc="0">
                <a:ln>
                  <a:noFill/>
                </a:ln>
                <a:solidFill>
                  <a:srgbClr val="92D050"/>
                </a:solidFill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BFFBD759-E590-6712-DE76-B2CC34D45DAA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38AE6FD-B281-5495-DD05-9F1164A897F3}"/>
              </a:ext>
            </a:extLst>
          </p:cNvPr>
          <p:cNvCxnSpPr>
            <a:cxnSpLocks/>
          </p:cNvCxnSpPr>
          <p:nvPr/>
        </p:nvCxnSpPr>
        <p:spPr>
          <a:xfrm flipV="1">
            <a:off x="6749654" y="3233229"/>
            <a:ext cx="0" cy="1088423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7">
            <a:extLst>
              <a:ext uri="{FF2B5EF4-FFF2-40B4-BE49-F238E27FC236}">
                <a16:creationId xmlns:a16="http://schemas.microsoft.com/office/drawing/2014/main" id="{E07556BF-4604-BC27-32B5-B29AB00377E4}"/>
              </a:ext>
            </a:extLst>
          </p:cNvPr>
          <p:cNvSpPr/>
          <p:nvPr/>
        </p:nvSpPr>
        <p:spPr>
          <a:xfrm>
            <a:off x="10606608" y="5050822"/>
            <a:ext cx="1626856" cy="27875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200">
                <a:solidFill>
                  <a:srgbClr val="92D050"/>
                </a:solidFill>
                <a:latin typeface="Amazon Ember" pitchFamily="18"/>
                <a:ea typeface="Microsoft YaHei" pitchFamily="2"/>
                <a:cs typeface="Lucida Sans" pitchFamily="2"/>
              </a:rPr>
              <a:t>www.amazon.com</a:t>
            </a:r>
            <a:endParaRPr lang="sk-SK" sz="1200" b="0" i="0" u="none" strike="noStrike" kern="1200" spc="0">
              <a:ln>
                <a:noFill/>
              </a:ln>
              <a:solidFill>
                <a:srgbClr val="92D050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4B5EF04-3A41-7547-2302-CAE811216369}"/>
              </a:ext>
            </a:extLst>
          </p:cNvPr>
          <p:cNvGrpSpPr>
            <a:grpSpLocks noChangeAspect="1"/>
          </p:cNvGrpSpPr>
          <p:nvPr/>
        </p:nvGrpSpPr>
        <p:grpSpPr>
          <a:xfrm>
            <a:off x="645860" y="5553154"/>
            <a:ext cx="1922727" cy="381746"/>
            <a:chOff x="590379" y="1380988"/>
            <a:chExt cx="8306049" cy="671512"/>
          </a:xfrm>
        </p:grpSpPr>
        <p:sp>
          <p:nvSpPr>
            <p:cNvPr id="11" name="TextBox 3">
              <a:extLst>
                <a:ext uri="{FF2B5EF4-FFF2-40B4-BE49-F238E27FC236}">
                  <a16:creationId xmlns:a16="http://schemas.microsoft.com/office/drawing/2014/main" id="{F920641D-34BD-2F2F-AD00-B3908574A5AE}"/>
                </a:ext>
              </a:extLst>
            </p:cNvPr>
            <p:cNvSpPr/>
            <p:nvPr/>
          </p:nvSpPr>
          <p:spPr>
            <a:xfrm>
              <a:off x="590379" y="1470204"/>
              <a:ext cx="8306049" cy="55564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1400" b="1">
                  <a:solidFill>
                    <a:srgbClr val="94E8FF"/>
                  </a:solidFill>
                  <a:ea typeface="Microsoft YaHei" pitchFamily="2"/>
                  <a:cs typeface="Lucida Sans" pitchFamily="2"/>
                </a:rPr>
                <a:t>TCP session 1</a:t>
              </a:r>
              <a:endParaRPr lang="sk-SK" sz="1400" b="1" i="0" u="none" strike="noStrike" kern="1200" spc="0">
                <a:ln>
                  <a:noFill/>
                </a:ln>
                <a:solidFill>
                  <a:srgbClr val="94E8FF"/>
                </a:solidFill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FB718F26-EB3E-0EEF-50D8-60A073792EB3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2FB6107-B245-2F6E-0ED2-4C117A582FA7}"/>
              </a:ext>
            </a:extLst>
          </p:cNvPr>
          <p:cNvGrpSpPr>
            <a:grpSpLocks noChangeAspect="1"/>
          </p:cNvGrpSpPr>
          <p:nvPr/>
        </p:nvGrpSpPr>
        <p:grpSpPr>
          <a:xfrm>
            <a:off x="3656082" y="5542575"/>
            <a:ext cx="1922727" cy="381746"/>
            <a:chOff x="590379" y="1380988"/>
            <a:chExt cx="8306049" cy="671512"/>
          </a:xfrm>
        </p:grpSpPr>
        <p:sp>
          <p:nvSpPr>
            <p:cNvPr id="18" name="TextBox 3">
              <a:extLst>
                <a:ext uri="{FF2B5EF4-FFF2-40B4-BE49-F238E27FC236}">
                  <a16:creationId xmlns:a16="http://schemas.microsoft.com/office/drawing/2014/main" id="{AE2C870D-272A-63AB-3DC6-CDD6A94EA75F}"/>
                </a:ext>
              </a:extLst>
            </p:cNvPr>
            <p:cNvSpPr/>
            <p:nvPr/>
          </p:nvSpPr>
          <p:spPr>
            <a:xfrm>
              <a:off x="590379" y="1470204"/>
              <a:ext cx="8306049" cy="55564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1400" b="1">
                  <a:solidFill>
                    <a:srgbClr val="94E8FF"/>
                  </a:solidFill>
                  <a:ea typeface="Microsoft YaHei" pitchFamily="2"/>
                  <a:cs typeface="Lucida Sans" pitchFamily="2"/>
                </a:rPr>
                <a:t>TCP session 2</a:t>
              </a:r>
              <a:endParaRPr lang="sk-SK" sz="1400" b="1" i="0" u="none" strike="noStrike" kern="1200" spc="0">
                <a:ln>
                  <a:noFill/>
                </a:ln>
                <a:solidFill>
                  <a:srgbClr val="94E8FF"/>
                </a:solidFill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9D948E6A-BD78-68ED-FCE0-EA3D73E9852A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rgbClr val="94E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793FE51-215C-23E4-DF66-FB61D75DB38C}"/>
              </a:ext>
            </a:extLst>
          </p:cNvPr>
          <p:cNvGrpSpPr>
            <a:grpSpLocks noChangeAspect="1"/>
          </p:cNvGrpSpPr>
          <p:nvPr/>
        </p:nvGrpSpPr>
        <p:grpSpPr>
          <a:xfrm>
            <a:off x="6601835" y="5570937"/>
            <a:ext cx="5101454" cy="381746"/>
            <a:chOff x="590379" y="1380988"/>
            <a:chExt cx="8306049" cy="671512"/>
          </a:xfrm>
        </p:grpSpPr>
        <p:sp>
          <p:nvSpPr>
            <p:cNvPr id="21" name="TextBox 3">
              <a:extLst>
                <a:ext uri="{FF2B5EF4-FFF2-40B4-BE49-F238E27FC236}">
                  <a16:creationId xmlns:a16="http://schemas.microsoft.com/office/drawing/2014/main" id="{580D883B-0086-2042-B3A8-F49046126586}"/>
                </a:ext>
              </a:extLst>
            </p:cNvPr>
            <p:cNvSpPr/>
            <p:nvPr/>
          </p:nvSpPr>
          <p:spPr>
            <a:xfrm>
              <a:off x="590379" y="1470204"/>
              <a:ext cx="8306049" cy="55564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1400" b="1">
                  <a:solidFill>
                    <a:srgbClr val="94E8FF"/>
                  </a:solidFill>
                  <a:ea typeface="Microsoft YaHei" pitchFamily="2"/>
                  <a:cs typeface="Lucida Sans" pitchFamily="2"/>
                </a:rPr>
                <a:t>TCP session 1</a:t>
              </a:r>
              <a:endParaRPr lang="sk-SK" sz="1400" b="1" i="0" u="none" strike="noStrike" kern="1200" spc="0">
                <a:ln>
                  <a:noFill/>
                </a:ln>
                <a:solidFill>
                  <a:srgbClr val="94E8FF"/>
                </a:solidFill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D7DA22D8-6D73-DD71-64DC-BAF27E628650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F863651-16A2-2F0A-D499-99E0985F9E7A}"/>
              </a:ext>
            </a:extLst>
          </p:cNvPr>
          <p:cNvGrpSpPr>
            <a:grpSpLocks noChangeAspect="1"/>
          </p:cNvGrpSpPr>
          <p:nvPr/>
        </p:nvGrpSpPr>
        <p:grpSpPr>
          <a:xfrm>
            <a:off x="9429135" y="70442"/>
            <a:ext cx="3175821" cy="426709"/>
            <a:chOff x="6941574" y="355577"/>
            <a:chExt cx="3175821" cy="42670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24839B46-945B-D729-FD2C-F2FC3C1AA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574" y="412954"/>
              <a:ext cx="309401" cy="369332"/>
            </a:xfrm>
            <a:prstGeom prst="rect">
              <a:avLst/>
            </a:prstGeom>
          </p:spPr>
        </p:pic>
        <p:sp>
          <p:nvSpPr>
            <p:cNvPr id="35" name="Title 1">
              <a:extLst>
                <a:ext uri="{FF2B5EF4-FFF2-40B4-BE49-F238E27FC236}">
                  <a16:creationId xmlns:a16="http://schemas.microsoft.com/office/drawing/2014/main" id="{AA26F134-9268-7B83-2BD5-FBB1D5D41DD3}"/>
                </a:ext>
              </a:extLst>
            </p:cNvPr>
            <p:cNvSpPr txBox="1">
              <a:spLocks/>
            </p:cNvSpPr>
            <p:nvPr/>
          </p:nvSpPr>
          <p:spPr>
            <a:xfrm>
              <a:off x="7374195" y="355577"/>
              <a:ext cx="2743200" cy="369332"/>
            </a:xfrm>
            <a:prstGeom prst="rect">
              <a:avLst/>
            </a:prstGeom>
          </p:spPr>
          <p:txBody>
            <a:bodyPr vert="horz" lIns="0" tIns="146304" rIns="0" bIns="146304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 spc="-10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>
                  <a:solidFill>
                    <a:srgbClr val="E20074"/>
                  </a:solidFill>
                </a:rPr>
                <a:t>Deutsche Telekom IT Solutions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171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4" grpId="0" animBg="1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67B70-CE7D-DDA6-EC6E-EFEA007FD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23835B-31FE-12AF-14E8-F1847FD89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109912"/>
            <a:ext cx="11582400" cy="638175"/>
          </a:xfrm>
        </p:spPr>
        <p:txBody>
          <a:bodyPr/>
          <a:lstStyle/>
          <a:p>
            <a:pPr algn="ctr"/>
            <a:r>
              <a:rPr lang="en-US" sz="4800"/>
              <a:t>‘Serverbased’ version [2019]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FC58A9C-1FD5-BEA9-1015-743EE7461402}"/>
              </a:ext>
            </a:extLst>
          </p:cNvPr>
          <p:cNvGrpSpPr>
            <a:grpSpLocks noChangeAspect="1"/>
          </p:cNvGrpSpPr>
          <p:nvPr/>
        </p:nvGrpSpPr>
        <p:grpSpPr>
          <a:xfrm>
            <a:off x="9429135" y="70442"/>
            <a:ext cx="3175821" cy="426709"/>
            <a:chOff x="6941574" y="355577"/>
            <a:chExt cx="3175821" cy="42670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EB7B2B3-56DB-5003-0EF6-29007EE88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574" y="412954"/>
              <a:ext cx="309401" cy="369332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E7D74DE-04AF-260C-47DB-285A18A709E4}"/>
                </a:ext>
              </a:extLst>
            </p:cNvPr>
            <p:cNvSpPr txBox="1">
              <a:spLocks/>
            </p:cNvSpPr>
            <p:nvPr/>
          </p:nvSpPr>
          <p:spPr>
            <a:xfrm>
              <a:off x="7374195" y="355577"/>
              <a:ext cx="2743200" cy="369332"/>
            </a:xfrm>
            <a:prstGeom prst="rect">
              <a:avLst/>
            </a:prstGeom>
          </p:spPr>
          <p:txBody>
            <a:bodyPr vert="horz" lIns="0" tIns="146304" rIns="0" bIns="146304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 spc="-10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>
                  <a:solidFill>
                    <a:srgbClr val="E20074"/>
                  </a:solidFill>
                </a:rPr>
                <a:t>Deutsche Telekom IT Solutions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3953162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A1F6F4-D2A8-0D71-C2A0-6E32C5395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EC4AAD2-D96F-FCB7-E323-C82E16772BD1}"/>
              </a:ext>
            </a:extLst>
          </p:cNvPr>
          <p:cNvGrpSpPr>
            <a:grpSpLocks noChangeAspect="1"/>
          </p:cNvGrpSpPr>
          <p:nvPr/>
        </p:nvGrpSpPr>
        <p:grpSpPr>
          <a:xfrm>
            <a:off x="255354" y="3056707"/>
            <a:ext cx="1987934" cy="2485189"/>
            <a:chOff x="350280" y="2713382"/>
            <a:chExt cx="2830680" cy="3538737"/>
          </a:xfrm>
        </p:grpSpPr>
        <p:sp>
          <p:nvSpPr>
            <p:cNvPr id="6" name="Rectangle 8">
              <a:extLst>
                <a:ext uri="{FF2B5EF4-FFF2-40B4-BE49-F238E27FC236}">
                  <a16:creationId xmlns:a16="http://schemas.microsoft.com/office/drawing/2014/main" id="{0DDA090A-4FFD-16A3-138E-B4BF5323BF05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7" name="Graphic 9">
              <a:extLst>
                <a:ext uri="{FF2B5EF4-FFF2-40B4-BE49-F238E27FC236}">
                  <a16:creationId xmlns:a16="http://schemas.microsoft.com/office/drawing/2014/main" id="{AA53C993-BF26-37BB-AA45-1AE57C4DF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Rectangle 12">
              <a:extLst>
                <a:ext uri="{FF2B5EF4-FFF2-40B4-BE49-F238E27FC236}">
                  <a16:creationId xmlns:a16="http://schemas.microsoft.com/office/drawing/2014/main" id="{DD174288-9793-F3E5-8EBA-7787DE3E1C80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9" name="Graphic 13">
              <a:extLst>
                <a:ext uri="{FF2B5EF4-FFF2-40B4-BE49-F238E27FC236}">
                  <a16:creationId xmlns:a16="http://schemas.microsoft.com/office/drawing/2014/main" id="{CE64F20F-3A02-5A0D-532E-E7C380A6F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15">
              <a:extLst>
                <a:ext uri="{FF2B5EF4-FFF2-40B4-BE49-F238E27FC236}">
                  <a16:creationId xmlns:a16="http://schemas.microsoft.com/office/drawing/2014/main" id="{416B617E-23E3-9427-606D-669C98816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Box 24">
              <a:extLst>
                <a:ext uri="{FF2B5EF4-FFF2-40B4-BE49-F238E27FC236}">
                  <a16:creationId xmlns:a16="http://schemas.microsoft.com/office/drawing/2014/main" id="{8DC8969D-5F74-FDA9-4AE1-E30C7DA03B96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2" name="Rectangle 26">
              <a:extLst>
                <a:ext uri="{FF2B5EF4-FFF2-40B4-BE49-F238E27FC236}">
                  <a16:creationId xmlns:a16="http://schemas.microsoft.com/office/drawing/2014/main" id="{3D7401EF-73FB-2558-92F6-87777EAA5FE3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C68C09DE-B98A-D1A8-7C69-29D9F4869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raphic 28">
              <a:extLst>
                <a:ext uri="{FF2B5EF4-FFF2-40B4-BE49-F238E27FC236}">
                  <a16:creationId xmlns:a16="http://schemas.microsoft.com/office/drawing/2014/main" id="{0567661F-F761-ED29-8514-F479D6DF3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TextBox 39">
              <a:extLst>
                <a:ext uri="{FF2B5EF4-FFF2-40B4-BE49-F238E27FC236}">
                  <a16:creationId xmlns:a16="http://schemas.microsoft.com/office/drawing/2014/main" id="{31927143-E4F5-7234-4B28-628FE41E6DD5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sp>
        <p:nvSpPr>
          <p:cNvPr id="16" name="Rectangle 8">
            <a:extLst>
              <a:ext uri="{FF2B5EF4-FFF2-40B4-BE49-F238E27FC236}">
                <a16:creationId xmlns:a16="http://schemas.microsoft.com/office/drawing/2014/main" id="{9596F8B9-E1C3-A2D3-190E-B12B907BBFF3}"/>
              </a:ext>
            </a:extLst>
          </p:cNvPr>
          <p:cNvSpPr/>
          <p:nvPr/>
        </p:nvSpPr>
        <p:spPr>
          <a:xfrm>
            <a:off x="4885214" y="3093238"/>
            <a:ext cx="2830680" cy="35387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Service VPC</a:t>
            </a:r>
          </a:p>
        </p:txBody>
      </p:sp>
      <p:pic>
        <p:nvPicPr>
          <p:cNvPr id="17" name="Graphic 9">
            <a:extLst>
              <a:ext uri="{FF2B5EF4-FFF2-40B4-BE49-F238E27FC236}">
                <a16:creationId xmlns:a16="http://schemas.microsoft.com/office/drawing/2014/main" id="{9EE2EBBB-755E-1E32-C33C-9ED4194DACB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877484" y="3089968"/>
            <a:ext cx="427680" cy="45107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26">
            <a:extLst>
              <a:ext uri="{FF2B5EF4-FFF2-40B4-BE49-F238E27FC236}">
                <a16:creationId xmlns:a16="http://schemas.microsoft.com/office/drawing/2014/main" id="{86DD62BC-D663-9D13-7B01-A2263D0D3FED}"/>
              </a:ext>
            </a:extLst>
          </p:cNvPr>
          <p:cNvSpPr/>
          <p:nvPr/>
        </p:nvSpPr>
        <p:spPr>
          <a:xfrm>
            <a:off x="5152961" y="517762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560AAA52-52F0-AE58-73BE-E54C87D47701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456161" y="5637707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raphic 28">
            <a:extLst>
              <a:ext uri="{FF2B5EF4-FFF2-40B4-BE49-F238E27FC236}">
                <a16:creationId xmlns:a16="http://schemas.microsoft.com/office/drawing/2014/main" id="{2637C826-DA16-7E20-E969-D5CE5898237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151161" y="5169347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39">
            <a:extLst>
              <a:ext uri="{FF2B5EF4-FFF2-40B4-BE49-F238E27FC236}">
                <a16:creationId xmlns:a16="http://schemas.microsoft.com/office/drawing/2014/main" id="{ECC386F7-0D51-688A-EEA3-1339F434C8B5}"/>
              </a:ext>
            </a:extLst>
          </p:cNvPr>
          <p:cNvSpPr/>
          <p:nvPr/>
        </p:nvSpPr>
        <p:spPr>
          <a:xfrm>
            <a:off x="5920841" y="6229187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F2A439F-A0C2-004F-1043-AD5A75864B08}"/>
              </a:ext>
            </a:extLst>
          </p:cNvPr>
          <p:cNvGrpSpPr>
            <a:grpSpLocks noChangeAspect="1"/>
          </p:cNvGrpSpPr>
          <p:nvPr/>
        </p:nvGrpSpPr>
        <p:grpSpPr>
          <a:xfrm>
            <a:off x="278578" y="389778"/>
            <a:ext cx="1987934" cy="2485189"/>
            <a:chOff x="350280" y="2713382"/>
            <a:chExt cx="2830680" cy="3538737"/>
          </a:xfrm>
        </p:grpSpPr>
        <p:sp>
          <p:nvSpPr>
            <p:cNvPr id="23" name="Rectangle 8">
              <a:extLst>
                <a:ext uri="{FF2B5EF4-FFF2-40B4-BE49-F238E27FC236}">
                  <a16:creationId xmlns:a16="http://schemas.microsoft.com/office/drawing/2014/main" id="{C0C9E251-27D2-AB49-EAC3-92F2D5320840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24" name="Graphic 9">
              <a:extLst>
                <a:ext uri="{FF2B5EF4-FFF2-40B4-BE49-F238E27FC236}">
                  <a16:creationId xmlns:a16="http://schemas.microsoft.com/office/drawing/2014/main" id="{7A34F64A-C764-F43B-6C1D-441FCBB4E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Rectangle 12">
              <a:extLst>
                <a:ext uri="{FF2B5EF4-FFF2-40B4-BE49-F238E27FC236}">
                  <a16:creationId xmlns:a16="http://schemas.microsoft.com/office/drawing/2014/main" id="{3E598796-D962-F7A7-8161-54F4CF4A9115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26" name="Graphic 13">
              <a:extLst>
                <a:ext uri="{FF2B5EF4-FFF2-40B4-BE49-F238E27FC236}">
                  <a16:creationId xmlns:a16="http://schemas.microsoft.com/office/drawing/2014/main" id="{CD528635-84EE-A283-AEEB-3F74F6CA4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Picture 15">
              <a:extLst>
                <a:ext uri="{FF2B5EF4-FFF2-40B4-BE49-F238E27FC236}">
                  <a16:creationId xmlns:a16="http://schemas.microsoft.com/office/drawing/2014/main" id="{D18C75B3-5FAF-D225-7C1C-1AD5BEE88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TextBox 24">
              <a:extLst>
                <a:ext uri="{FF2B5EF4-FFF2-40B4-BE49-F238E27FC236}">
                  <a16:creationId xmlns:a16="http://schemas.microsoft.com/office/drawing/2014/main" id="{29D3A688-F58A-6C92-4234-BC254380F7C9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9" name="Rectangle 26">
              <a:extLst>
                <a:ext uri="{FF2B5EF4-FFF2-40B4-BE49-F238E27FC236}">
                  <a16:creationId xmlns:a16="http://schemas.microsoft.com/office/drawing/2014/main" id="{65994E0B-5A3B-5D2A-194F-B51AF7A45A11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30" name="Picture 5">
              <a:extLst>
                <a:ext uri="{FF2B5EF4-FFF2-40B4-BE49-F238E27FC236}">
                  <a16:creationId xmlns:a16="http://schemas.microsoft.com/office/drawing/2014/main" id="{113E727E-3F6A-55B6-201E-05EE59298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raphic 28">
              <a:extLst>
                <a:ext uri="{FF2B5EF4-FFF2-40B4-BE49-F238E27FC236}">
                  <a16:creationId xmlns:a16="http://schemas.microsoft.com/office/drawing/2014/main" id="{C6E812ED-6DB4-9DC2-29AF-C0758F83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" name="TextBox 39">
              <a:extLst>
                <a:ext uri="{FF2B5EF4-FFF2-40B4-BE49-F238E27FC236}">
                  <a16:creationId xmlns:a16="http://schemas.microsoft.com/office/drawing/2014/main" id="{7318EFC4-298F-B7E0-459E-C3603C7FCAA3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4345850-E57B-8BD1-8DA9-256A509D4361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89778"/>
            <a:ext cx="1987934" cy="2485189"/>
            <a:chOff x="350280" y="2713382"/>
            <a:chExt cx="2830680" cy="3538737"/>
          </a:xfrm>
        </p:grpSpPr>
        <p:sp>
          <p:nvSpPr>
            <p:cNvPr id="34" name="Rectangle 8">
              <a:extLst>
                <a:ext uri="{FF2B5EF4-FFF2-40B4-BE49-F238E27FC236}">
                  <a16:creationId xmlns:a16="http://schemas.microsoft.com/office/drawing/2014/main" id="{3B03CE3F-AF49-45FF-8F3F-4A3C9B43FB4F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35" name="Graphic 9">
              <a:extLst>
                <a:ext uri="{FF2B5EF4-FFF2-40B4-BE49-F238E27FC236}">
                  <a16:creationId xmlns:a16="http://schemas.microsoft.com/office/drawing/2014/main" id="{3CF72A6E-473F-1A7C-FD88-B487C4404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01460C15-869E-FEC6-BA39-5E825BE870BF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37" name="Graphic 13">
              <a:extLst>
                <a:ext uri="{FF2B5EF4-FFF2-40B4-BE49-F238E27FC236}">
                  <a16:creationId xmlns:a16="http://schemas.microsoft.com/office/drawing/2014/main" id="{E7564308-3C01-77DA-9203-A1B77AA93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0A98BFE9-B84D-AFD6-1E98-1E03A295B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" name="TextBox 24">
              <a:extLst>
                <a:ext uri="{FF2B5EF4-FFF2-40B4-BE49-F238E27FC236}">
                  <a16:creationId xmlns:a16="http://schemas.microsoft.com/office/drawing/2014/main" id="{24957C5A-4D7D-9CC3-3901-413B70FCE793}"/>
                </a:ext>
              </a:extLst>
            </p:cNvPr>
            <p:cNvSpPr/>
            <p:nvPr/>
          </p:nvSpPr>
          <p:spPr>
            <a:xfrm>
              <a:off x="790653" y="4332420"/>
              <a:ext cx="1480678" cy="2452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0" name="Rectangle 26">
              <a:extLst>
                <a:ext uri="{FF2B5EF4-FFF2-40B4-BE49-F238E27FC236}">
                  <a16:creationId xmlns:a16="http://schemas.microsoft.com/office/drawing/2014/main" id="{EE845592-3C90-F6BE-2EBC-7EA4834B6BBB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41" name="Picture 5">
              <a:extLst>
                <a:ext uri="{FF2B5EF4-FFF2-40B4-BE49-F238E27FC236}">
                  <a16:creationId xmlns:a16="http://schemas.microsoft.com/office/drawing/2014/main" id="{28DDD672-C9A3-D1E6-4291-5A5145918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Graphic 28">
              <a:extLst>
                <a:ext uri="{FF2B5EF4-FFF2-40B4-BE49-F238E27FC236}">
                  <a16:creationId xmlns:a16="http://schemas.microsoft.com/office/drawing/2014/main" id="{A6CA629F-C058-AB1E-9D94-9485DBC7B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" name="TextBox 39">
              <a:extLst>
                <a:ext uri="{FF2B5EF4-FFF2-40B4-BE49-F238E27FC236}">
                  <a16:creationId xmlns:a16="http://schemas.microsoft.com/office/drawing/2014/main" id="{55385AB0-88C9-A1F7-14DB-5792C7FE1BFD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0ECE577-A475-0E26-DB81-8EAF5F3A368C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058414"/>
            <a:ext cx="1987934" cy="2485189"/>
            <a:chOff x="350280" y="2713382"/>
            <a:chExt cx="2830680" cy="3538737"/>
          </a:xfrm>
        </p:grpSpPr>
        <p:sp>
          <p:nvSpPr>
            <p:cNvPr id="45" name="Rectangle 8">
              <a:extLst>
                <a:ext uri="{FF2B5EF4-FFF2-40B4-BE49-F238E27FC236}">
                  <a16:creationId xmlns:a16="http://schemas.microsoft.com/office/drawing/2014/main" id="{5C78C76A-471E-52FD-A54A-50467BF2EFA4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46" name="Graphic 9">
              <a:extLst>
                <a:ext uri="{FF2B5EF4-FFF2-40B4-BE49-F238E27FC236}">
                  <a16:creationId xmlns:a16="http://schemas.microsoft.com/office/drawing/2014/main" id="{5345EE80-B3D4-7EEA-82DD-4ABF27C92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" name="Rectangle 12">
              <a:extLst>
                <a:ext uri="{FF2B5EF4-FFF2-40B4-BE49-F238E27FC236}">
                  <a16:creationId xmlns:a16="http://schemas.microsoft.com/office/drawing/2014/main" id="{238C9F35-A5A9-90B8-8F5E-E5A5FA1EF382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48" name="Graphic 13">
              <a:extLst>
                <a:ext uri="{FF2B5EF4-FFF2-40B4-BE49-F238E27FC236}">
                  <a16:creationId xmlns:a16="http://schemas.microsoft.com/office/drawing/2014/main" id="{BEE427BC-53C9-D980-A895-123612FE1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Picture 15">
              <a:extLst>
                <a:ext uri="{FF2B5EF4-FFF2-40B4-BE49-F238E27FC236}">
                  <a16:creationId xmlns:a16="http://schemas.microsoft.com/office/drawing/2014/main" id="{451EDEF7-48DD-C1F7-71CF-62C471D93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" name="TextBox 24">
              <a:extLst>
                <a:ext uri="{FF2B5EF4-FFF2-40B4-BE49-F238E27FC236}">
                  <a16:creationId xmlns:a16="http://schemas.microsoft.com/office/drawing/2014/main" id="{D61A7422-069E-E1B8-671B-2212835DFB41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51" name="Rectangle 26">
              <a:extLst>
                <a:ext uri="{FF2B5EF4-FFF2-40B4-BE49-F238E27FC236}">
                  <a16:creationId xmlns:a16="http://schemas.microsoft.com/office/drawing/2014/main" id="{622E2A5E-EC0A-3FEA-4A9A-578BEF77D3F7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52" name="Picture 5">
              <a:extLst>
                <a:ext uri="{FF2B5EF4-FFF2-40B4-BE49-F238E27FC236}">
                  <a16:creationId xmlns:a16="http://schemas.microsoft.com/office/drawing/2014/main" id="{5044214A-BF39-6B19-AF15-1FCDF6B38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raphic 28">
              <a:extLst>
                <a:ext uri="{FF2B5EF4-FFF2-40B4-BE49-F238E27FC236}">
                  <a16:creationId xmlns:a16="http://schemas.microsoft.com/office/drawing/2014/main" id="{A8C2C540-9758-0050-18BF-A49BE4D92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TextBox 39">
              <a:extLst>
                <a:ext uri="{FF2B5EF4-FFF2-40B4-BE49-F238E27FC236}">
                  <a16:creationId xmlns:a16="http://schemas.microsoft.com/office/drawing/2014/main" id="{E62D6A21-1940-F8E8-8DB1-FC5707AB34B5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7E83D5A-1492-2F21-4312-B2B81731E9A3}"/>
              </a:ext>
            </a:extLst>
          </p:cNvPr>
          <p:cNvCxnSpPr>
            <a:cxnSpLocks/>
            <a:stCxn id="30" idx="3"/>
          </p:cNvCxnSpPr>
          <p:nvPr/>
        </p:nvCxnSpPr>
        <p:spPr>
          <a:xfrm>
            <a:off x="927211" y="2379987"/>
            <a:ext cx="1472905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1482790-4E46-7DE6-E704-CBC5FA8F9A8A}"/>
              </a:ext>
            </a:extLst>
          </p:cNvPr>
          <p:cNvCxnSpPr>
            <a:cxnSpLocks/>
            <a:stCxn id="41" idx="1"/>
          </p:cNvCxnSpPr>
          <p:nvPr/>
        </p:nvCxnSpPr>
        <p:spPr>
          <a:xfrm flipH="1">
            <a:off x="2522883" y="2379987"/>
            <a:ext cx="43909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2986598-0116-4F23-1B68-39DCE54CBC72}"/>
              </a:ext>
            </a:extLst>
          </p:cNvPr>
          <p:cNvCxnSpPr>
            <a:cxnSpLocks/>
          </p:cNvCxnSpPr>
          <p:nvPr/>
        </p:nvCxnSpPr>
        <p:spPr>
          <a:xfrm flipH="1">
            <a:off x="2391635" y="2379987"/>
            <a:ext cx="8481" cy="332765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97918B4-B262-C10F-280E-64878CBBEFFD}"/>
              </a:ext>
            </a:extLst>
          </p:cNvPr>
          <p:cNvCxnSpPr>
            <a:cxnSpLocks/>
          </p:cNvCxnSpPr>
          <p:nvPr/>
        </p:nvCxnSpPr>
        <p:spPr>
          <a:xfrm>
            <a:off x="2522883" y="2391409"/>
            <a:ext cx="0" cy="3316228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10627AB9-991B-87DA-7A3A-067C926DBFB7}"/>
              </a:ext>
            </a:extLst>
          </p:cNvPr>
          <p:cNvCxnSpPr>
            <a:stCxn id="13" idx="3"/>
          </p:cNvCxnSpPr>
          <p:nvPr/>
        </p:nvCxnSpPr>
        <p:spPr>
          <a:xfrm>
            <a:off x="903987" y="5046916"/>
            <a:ext cx="1398763" cy="8909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E73899B-52E8-A2FD-EC9B-279D02945807}"/>
              </a:ext>
            </a:extLst>
          </p:cNvPr>
          <p:cNvCxnSpPr/>
          <p:nvPr/>
        </p:nvCxnSpPr>
        <p:spPr>
          <a:xfrm>
            <a:off x="2302750" y="5055825"/>
            <a:ext cx="0" cy="75162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D29ADD35-FE6F-F186-9F7D-B2C76A1D9D49}"/>
              </a:ext>
            </a:extLst>
          </p:cNvPr>
          <p:cNvCxnSpPr>
            <a:stCxn id="52" idx="1"/>
          </p:cNvCxnSpPr>
          <p:nvPr/>
        </p:nvCxnSpPr>
        <p:spPr>
          <a:xfrm flipH="1" flipV="1">
            <a:off x="2601879" y="5048622"/>
            <a:ext cx="360096" cy="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9A8DB027-2275-B62E-A401-5367A1E81016}"/>
              </a:ext>
            </a:extLst>
          </p:cNvPr>
          <p:cNvCxnSpPr/>
          <p:nvPr/>
        </p:nvCxnSpPr>
        <p:spPr>
          <a:xfrm>
            <a:off x="2601879" y="5046915"/>
            <a:ext cx="0" cy="7605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13">
            <a:extLst>
              <a:ext uri="{FF2B5EF4-FFF2-40B4-BE49-F238E27FC236}">
                <a16:creationId xmlns:a16="http://schemas.microsoft.com/office/drawing/2014/main" id="{58BED955-C08D-296F-593E-CC6786170B48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2191613" y="5647856"/>
            <a:ext cx="507600" cy="507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F1D9319-AB26-DCF6-EA7B-CE3B0DE8918D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2742429" y="5906087"/>
            <a:ext cx="371373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6128EB8B-A5DC-C1E0-C3FA-2398DF55C646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6992921" y="5901656"/>
            <a:ext cx="2211050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13">
            <a:extLst>
              <a:ext uri="{FF2B5EF4-FFF2-40B4-BE49-F238E27FC236}">
                <a16:creationId xmlns:a16="http://schemas.microsoft.com/office/drawing/2014/main" id="{2507E69F-94C7-1855-6146-33E6B3DC5AE2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7896709" y="5662436"/>
            <a:ext cx="507600" cy="5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TextBox 38">
            <a:extLst>
              <a:ext uri="{FF2B5EF4-FFF2-40B4-BE49-F238E27FC236}">
                <a16:creationId xmlns:a16="http://schemas.microsoft.com/office/drawing/2014/main" id="{A3FCFD5B-326B-A87D-E943-100A83790581}"/>
              </a:ext>
            </a:extLst>
          </p:cNvPr>
          <p:cNvSpPr/>
          <p:nvPr/>
        </p:nvSpPr>
        <p:spPr>
          <a:xfrm>
            <a:off x="1897176" y="6180609"/>
            <a:ext cx="1480679" cy="167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>
              <a:ln>
                <a:noFill/>
              </a:ln>
              <a:solidFill>
                <a:srgbClr val="FFFFFF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80" name="TextBox 38">
            <a:extLst>
              <a:ext uri="{FF2B5EF4-FFF2-40B4-BE49-F238E27FC236}">
                <a16:creationId xmlns:a16="http://schemas.microsoft.com/office/drawing/2014/main" id="{F86A6BFC-4684-9D23-45A8-B15ACFEC6994}"/>
              </a:ext>
            </a:extLst>
          </p:cNvPr>
          <p:cNvSpPr/>
          <p:nvPr/>
        </p:nvSpPr>
        <p:spPr>
          <a:xfrm>
            <a:off x="7569435" y="6279253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1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1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1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endParaRPr lang="sk-SK" sz="1100" b="1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81" name="Picture 2" descr="(icon)">
            <a:extLst>
              <a:ext uri="{FF2B5EF4-FFF2-40B4-BE49-F238E27FC236}">
                <a16:creationId xmlns:a16="http://schemas.microsoft.com/office/drawing/2014/main" id="{48933977-C376-FCC0-7676-9040BD80B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500" y="3768905"/>
            <a:ext cx="494500" cy="49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TextBox 39">
            <a:extLst>
              <a:ext uri="{FF2B5EF4-FFF2-40B4-BE49-F238E27FC236}">
                <a16:creationId xmlns:a16="http://schemas.microsoft.com/office/drawing/2014/main" id="{62E6FEA1-F19F-EA12-F2FD-8D7553F9790B}"/>
              </a:ext>
            </a:extLst>
          </p:cNvPr>
          <p:cNvSpPr/>
          <p:nvPr/>
        </p:nvSpPr>
        <p:spPr>
          <a:xfrm>
            <a:off x="5131791" y="4340242"/>
            <a:ext cx="2480108" cy="35343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lvl="0">
              <a:defRPr sz="1800"/>
            </a:pP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Log </a:t>
            </a:r>
            <a:r>
              <a:rPr lang="sk-SK" sz="1100" err="1">
                <a:latin typeface="Amazon Ember" pitchFamily="18"/>
                <a:ea typeface="Microsoft YaHei" pitchFamily="2"/>
                <a:cs typeface="Lucida Sans" pitchFamily="2"/>
              </a:rPr>
              <a:t>gathering</a:t>
            </a: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 and </a:t>
            </a:r>
            <a:r>
              <a:rPr lang="sk-SK" sz="1100" err="1">
                <a:latin typeface="Amazon Ember" pitchFamily="18"/>
                <a:ea typeface="Microsoft YaHei" pitchFamily="2"/>
                <a:cs typeface="Lucida Sans" pitchFamily="2"/>
              </a:rPr>
              <a:t>Analytics</a:t>
            </a: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:</a:t>
            </a:r>
          </a:p>
          <a:p>
            <a:pPr lvl="0">
              <a:defRPr sz="1800"/>
            </a:pPr>
            <a:r>
              <a:rPr lang="sk-SK" sz="1100" err="1">
                <a:latin typeface="Amazon Ember" pitchFamily="18"/>
                <a:ea typeface="Microsoft YaHei" pitchFamily="2"/>
                <a:cs typeface="Lucida Sans" pitchFamily="2"/>
              </a:rPr>
              <a:t>Athena</a:t>
            </a: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, etc... </a:t>
            </a:r>
            <a:endParaRPr lang="sk-SK" sz="1100" b="0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83" name="Picture 4" descr="(icon)">
            <a:extLst>
              <a:ext uri="{FF2B5EF4-FFF2-40B4-BE49-F238E27FC236}">
                <a16:creationId xmlns:a16="http://schemas.microsoft.com/office/drawing/2014/main" id="{4B498C6C-15EB-6789-BE7E-CA078E262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285" y="3778575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(icon)">
            <a:extLst>
              <a:ext uri="{FF2B5EF4-FFF2-40B4-BE49-F238E27FC236}">
                <a16:creationId xmlns:a16="http://schemas.microsoft.com/office/drawing/2014/main" id="{4233E888-63AE-3210-A899-C2392344A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915" y="3781629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" name="Rectangle 29">
            <a:extLst>
              <a:ext uri="{FF2B5EF4-FFF2-40B4-BE49-F238E27FC236}">
                <a16:creationId xmlns:a16="http://schemas.microsoft.com/office/drawing/2014/main" id="{C0ECB6F2-F0AC-66BE-F35A-6BC3F6621BC2}"/>
              </a:ext>
            </a:extLst>
          </p:cNvPr>
          <p:cNvSpPr/>
          <p:nvPr/>
        </p:nvSpPr>
        <p:spPr>
          <a:xfrm>
            <a:off x="8525413" y="3056707"/>
            <a:ext cx="2830680" cy="355878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err="1">
                <a:latin typeface="Arial" pitchFamily="34"/>
                <a:ea typeface="Microsoft YaHei" pitchFamily="2"/>
                <a:cs typeface="Arial" pitchFamily="34"/>
              </a:rPr>
              <a:t>O</a:t>
            </a:r>
            <a:r>
              <a:rPr lang="sk-SK" sz="1000" b="0" i="0" u="none" strike="noStrike" kern="1200" spc="0" err="1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utbound</a:t>
            </a: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 VPC</a:t>
            </a:r>
          </a:p>
        </p:txBody>
      </p:sp>
      <p:pic>
        <p:nvPicPr>
          <p:cNvPr id="133" name="Graphic 30">
            <a:extLst>
              <a:ext uri="{FF2B5EF4-FFF2-40B4-BE49-F238E27FC236}">
                <a16:creationId xmlns:a16="http://schemas.microsoft.com/office/drawing/2014/main" id="{9AF8726C-42DE-F7CA-575A-BB7AE8960F8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525413" y="3055800"/>
            <a:ext cx="427680" cy="451079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Rectangle 34">
            <a:extLst>
              <a:ext uri="{FF2B5EF4-FFF2-40B4-BE49-F238E27FC236}">
                <a16:creationId xmlns:a16="http://schemas.microsoft.com/office/drawing/2014/main" id="{2D6489BE-7C2E-DDB4-349A-F809BD7FFE84}"/>
              </a:ext>
            </a:extLst>
          </p:cNvPr>
          <p:cNvSpPr/>
          <p:nvPr/>
        </p:nvSpPr>
        <p:spPr>
          <a:xfrm>
            <a:off x="8999533" y="5203933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35" name="Picture 5">
            <a:extLst>
              <a:ext uri="{FF2B5EF4-FFF2-40B4-BE49-F238E27FC236}">
                <a16:creationId xmlns:a16="http://schemas.microsoft.com/office/drawing/2014/main" id="{1D384F20-1422-85B7-1224-F142613CFF62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9203971" y="5633276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raphic 36">
            <a:extLst>
              <a:ext uri="{FF2B5EF4-FFF2-40B4-BE49-F238E27FC236}">
                <a16:creationId xmlns:a16="http://schemas.microsoft.com/office/drawing/2014/main" id="{DF49084C-9741-2E20-E678-50480BA3AC3A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998093" y="5195653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TextBox 40">
            <a:extLst>
              <a:ext uri="{FF2B5EF4-FFF2-40B4-BE49-F238E27FC236}">
                <a16:creationId xmlns:a16="http://schemas.microsoft.com/office/drawing/2014/main" id="{567CBD65-6892-E1E4-BDA0-3875CF836860}"/>
              </a:ext>
            </a:extLst>
          </p:cNvPr>
          <p:cNvSpPr/>
          <p:nvPr/>
        </p:nvSpPr>
        <p:spPr>
          <a:xfrm>
            <a:off x="9029773" y="6195373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pic>
        <p:nvPicPr>
          <p:cNvPr id="138" name="Graphic 41">
            <a:extLst>
              <a:ext uri="{FF2B5EF4-FFF2-40B4-BE49-F238E27FC236}">
                <a16:creationId xmlns:a16="http://schemas.microsoft.com/office/drawing/2014/main" id="{3DC0CAB1-CEA9-7D4E-BC6B-D3F61448AE77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8984445" y="3669847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Rectangle 42">
            <a:extLst>
              <a:ext uri="{FF2B5EF4-FFF2-40B4-BE49-F238E27FC236}">
                <a16:creationId xmlns:a16="http://schemas.microsoft.com/office/drawing/2014/main" id="{E31370FC-9F2B-0F09-44B1-5F0102A0F2C2}"/>
              </a:ext>
            </a:extLst>
          </p:cNvPr>
          <p:cNvSpPr/>
          <p:nvPr/>
        </p:nvSpPr>
        <p:spPr>
          <a:xfrm>
            <a:off x="8984445" y="366984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27D9ED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Public subnet</a:t>
            </a:r>
          </a:p>
        </p:txBody>
      </p:sp>
      <p:grpSp>
        <p:nvGrpSpPr>
          <p:cNvPr id="140" name="Group 6">
            <a:extLst>
              <a:ext uri="{FF2B5EF4-FFF2-40B4-BE49-F238E27FC236}">
                <a16:creationId xmlns:a16="http://schemas.microsoft.com/office/drawing/2014/main" id="{A4BC2674-C740-D732-B82E-25B6EF2C734C}"/>
              </a:ext>
            </a:extLst>
          </p:cNvPr>
          <p:cNvGrpSpPr/>
          <p:nvPr/>
        </p:nvGrpSpPr>
        <p:grpSpPr>
          <a:xfrm>
            <a:off x="10818240" y="3005509"/>
            <a:ext cx="1480679" cy="682921"/>
            <a:chOff x="6889680" y="1207799"/>
            <a:chExt cx="1480679" cy="682921"/>
          </a:xfrm>
        </p:grpSpPr>
        <p:sp>
          <p:nvSpPr>
            <p:cNvPr id="141" name="Oval 16">
              <a:extLst>
                <a:ext uri="{FF2B5EF4-FFF2-40B4-BE49-F238E27FC236}">
                  <a16:creationId xmlns:a16="http://schemas.microsoft.com/office/drawing/2014/main" id="{01535615-883D-0B6B-990F-5334491DCDCA}"/>
                </a:ext>
              </a:extLst>
            </p:cNvPr>
            <p:cNvSpPr/>
            <p:nvPr/>
          </p:nvSpPr>
          <p:spPr>
            <a:xfrm>
              <a:off x="7159679" y="1207799"/>
              <a:ext cx="512999" cy="54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2F1570"/>
            </a:solidFill>
            <a:ln w="12600">
              <a:solidFill>
                <a:srgbClr val="120D45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142" name="Graphic 17">
              <a:extLst>
                <a:ext uri="{FF2B5EF4-FFF2-40B4-BE49-F238E27FC236}">
                  <a16:creationId xmlns:a16="http://schemas.microsoft.com/office/drawing/2014/main" id="{328CBF71-0C66-12B1-E3D7-0A7A60248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lum/>
              <a:alphaModFix/>
            </a:blip>
            <a:srcRect/>
            <a:stretch>
              <a:fillRect/>
            </a:stretch>
          </p:blipFill>
          <p:spPr>
            <a:xfrm>
              <a:off x="7159679" y="1207799"/>
              <a:ext cx="512999" cy="54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" name="TextBox 25">
              <a:extLst>
                <a:ext uri="{FF2B5EF4-FFF2-40B4-BE49-F238E27FC236}">
                  <a16:creationId xmlns:a16="http://schemas.microsoft.com/office/drawing/2014/main" id="{306B5563-BA34-7571-8773-E228F675840D}"/>
                </a:ext>
              </a:extLst>
            </p:cNvPr>
            <p:cNvSpPr/>
            <p:nvPr/>
          </p:nvSpPr>
          <p:spPr>
            <a:xfrm>
              <a:off x="6889680" y="1722960"/>
              <a:ext cx="1480679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rial" pitchFamily="18"/>
                  <a:ea typeface="Microsoft YaHei" pitchFamily="2"/>
                  <a:cs typeface="Lucida Sans" pitchFamily="2"/>
                </a:rPr>
                <a:t>Internet Gateway</a:t>
              </a:r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A7559447-3F09-FE83-E934-856E86846156}"/>
              </a:ext>
            </a:extLst>
          </p:cNvPr>
          <p:cNvGrpSpPr>
            <a:grpSpLocks noChangeAspect="1"/>
          </p:cNvGrpSpPr>
          <p:nvPr/>
        </p:nvGrpSpPr>
        <p:grpSpPr>
          <a:xfrm>
            <a:off x="9625390" y="3993439"/>
            <a:ext cx="1480679" cy="742559"/>
            <a:chOff x="10517017" y="1793133"/>
            <a:chExt cx="1480679" cy="742559"/>
          </a:xfrm>
        </p:grpSpPr>
        <p:pic>
          <p:nvPicPr>
            <p:cNvPr id="148" name="Picture 14">
              <a:extLst>
                <a:ext uri="{FF2B5EF4-FFF2-40B4-BE49-F238E27FC236}">
                  <a16:creationId xmlns:a16="http://schemas.microsoft.com/office/drawing/2014/main" id="{D579096E-8F39-27CC-76A2-6F9A9504B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lum/>
              <a:alphaModFix/>
            </a:blip>
            <a:srcRect/>
            <a:stretch>
              <a:fillRect/>
            </a:stretch>
          </p:blipFill>
          <p:spPr>
            <a:xfrm>
              <a:off x="10629700" y="1793133"/>
              <a:ext cx="536760" cy="5367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9" name="TextBox 50">
              <a:extLst>
                <a:ext uri="{FF2B5EF4-FFF2-40B4-BE49-F238E27FC236}">
                  <a16:creationId xmlns:a16="http://schemas.microsoft.com/office/drawing/2014/main" id="{62DB534A-5231-34D4-1FD2-6F1F87D9D59C}"/>
                </a:ext>
              </a:extLst>
            </p:cNvPr>
            <p:cNvSpPr/>
            <p:nvPr/>
          </p:nvSpPr>
          <p:spPr>
            <a:xfrm>
              <a:off x="10517017" y="2363465"/>
              <a:ext cx="1480679" cy="17222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NAT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endPara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B0C0D9B6-BD4E-87A3-6BBC-8AEA2A828923}"/>
              </a:ext>
            </a:extLst>
          </p:cNvPr>
          <p:cNvSpPr txBox="1">
            <a:spLocks/>
          </p:cNvSpPr>
          <p:nvPr/>
        </p:nvSpPr>
        <p:spPr bwMode="gray">
          <a:xfrm>
            <a:off x="4968416" y="538295"/>
            <a:ext cx="6747333" cy="560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 sz="1800"/>
            </a:pPr>
            <a:r>
              <a:rPr lang="sk-SK" sz="3400" b="1" i="0" u="none" strike="noStrike" kern="1200" spc="0">
                <a:ln>
                  <a:noFill/>
                </a:ln>
                <a:solidFill>
                  <a:schemeClr val="accent3"/>
                </a:solidFill>
                <a:ea typeface="Microsoft YaHei" pitchFamily="2"/>
                <a:cs typeface="Lucida Sans" pitchFamily="2"/>
              </a:rPr>
              <a:t>'Serverbased‘ version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0E92BAB-E700-5672-47CF-7A72186A77CB}"/>
              </a:ext>
            </a:extLst>
          </p:cNvPr>
          <p:cNvGrpSpPr>
            <a:grpSpLocks noChangeAspect="1"/>
          </p:cNvGrpSpPr>
          <p:nvPr/>
        </p:nvGrpSpPr>
        <p:grpSpPr>
          <a:xfrm>
            <a:off x="9429135" y="70442"/>
            <a:ext cx="3175821" cy="426709"/>
            <a:chOff x="6941574" y="355577"/>
            <a:chExt cx="3175821" cy="42670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805D6FA-72B9-3577-FB93-CD3C131A6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574" y="412954"/>
              <a:ext cx="309401" cy="369332"/>
            </a:xfrm>
            <a:prstGeom prst="rect">
              <a:avLst/>
            </a:prstGeom>
          </p:spPr>
        </p:pic>
        <p:sp>
          <p:nvSpPr>
            <p:cNvPr id="65" name="Title 1">
              <a:extLst>
                <a:ext uri="{FF2B5EF4-FFF2-40B4-BE49-F238E27FC236}">
                  <a16:creationId xmlns:a16="http://schemas.microsoft.com/office/drawing/2014/main" id="{432BAA9E-01BD-B64D-69D4-E281D897DA5E}"/>
                </a:ext>
              </a:extLst>
            </p:cNvPr>
            <p:cNvSpPr txBox="1">
              <a:spLocks/>
            </p:cNvSpPr>
            <p:nvPr/>
          </p:nvSpPr>
          <p:spPr>
            <a:xfrm>
              <a:off x="7374195" y="355577"/>
              <a:ext cx="2743200" cy="369332"/>
            </a:xfrm>
            <a:prstGeom prst="rect">
              <a:avLst/>
            </a:prstGeom>
          </p:spPr>
          <p:txBody>
            <a:bodyPr vert="horz" lIns="0" tIns="146304" rIns="0" bIns="146304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 spc="-10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>
                  <a:solidFill>
                    <a:srgbClr val="E20074"/>
                  </a:solidFill>
                </a:rPr>
                <a:t>Deutsche Telekom IT Solutions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0298060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EEBE8-FB12-D917-2E95-FF9CF88AD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C996591-C16F-D8F7-3297-73831F99123C}"/>
              </a:ext>
            </a:extLst>
          </p:cNvPr>
          <p:cNvGrpSpPr>
            <a:grpSpLocks noChangeAspect="1"/>
          </p:cNvGrpSpPr>
          <p:nvPr/>
        </p:nvGrpSpPr>
        <p:grpSpPr>
          <a:xfrm>
            <a:off x="255354" y="3056707"/>
            <a:ext cx="1987934" cy="2485189"/>
            <a:chOff x="350280" y="2713382"/>
            <a:chExt cx="2830680" cy="3538737"/>
          </a:xfrm>
        </p:grpSpPr>
        <p:sp>
          <p:nvSpPr>
            <p:cNvPr id="6" name="Rectangle 8">
              <a:extLst>
                <a:ext uri="{FF2B5EF4-FFF2-40B4-BE49-F238E27FC236}">
                  <a16:creationId xmlns:a16="http://schemas.microsoft.com/office/drawing/2014/main" id="{6C066039-1CC5-4615-6B9B-858A38ED567A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7" name="Graphic 9">
              <a:extLst>
                <a:ext uri="{FF2B5EF4-FFF2-40B4-BE49-F238E27FC236}">
                  <a16:creationId xmlns:a16="http://schemas.microsoft.com/office/drawing/2014/main" id="{4EDC3B1F-ADD5-23DB-2967-F04A4A232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Rectangle 12">
              <a:extLst>
                <a:ext uri="{FF2B5EF4-FFF2-40B4-BE49-F238E27FC236}">
                  <a16:creationId xmlns:a16="http://schemas.microsoft.com/office/drawing/2014/main" id="{F5B63B4B-65CD-064A-D5CC-AC240C39C1D6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9" name="Graphic 13">
              <a:extLst>
                <a:ext uri="{FF2B5EF4-FFF2-40B4-BE49-F238E27FC236}">
                  <a16:creationId xmlns:a16="http://schemas.microsoft.com/office/drawing/2014/main" id="{EF1E010F-6F96-40D6-9DE2-F297A2A95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15">
              <a:extLst>
                <a:ext uri="{FF2B5EF4-FFF2-40B4-BE49-F238E27FC236}">
                  <a16:creationId xmlns:a16="http://schemas.microsoft.com/office/drawing/2014/main" id="{1E933747-59C2-2CB5-0F30-4EF69C18B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Box 24">
              <a:extLst>
                <a:ext uri="{FF2B5EF4-FFF2-40B4-BE49-F238E27FC236}">
                  <a16:creationId xmlns:a16="http://schemas.microsoft.com/office/drawing/2014/main" id="{95EAE38D-9172-3480-1DB8-4B56D6815D01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2" name="Rectangle 26">
              <a:extLst>
                <a:ext uri="{FF2B5EF4-FFF2-40B4-BE49-F238E27FC236}">
                  <a16:creationId xmlns:a16="http://schemas.microsoft.com/office/drawing/2014/main" id="{3A634116-BC9F-0FF1-7D98-0A659E7D4BB5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2DE7636C-0671-3B77-A35F-C036B23D4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raphic 28">
              <a:extLst>
                <a:ext uri="{FF2B5EF4-FFF2-40B4-BE49-F238E27FC236}">
                  <a16:creationId xmlns:a16="http://schemas.microsoft.com/office/drawing/2014/main" id="{0E32CD63-400A-B197-4E50-AE9A3364CA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TextBox 39">
              <a:extLst>
                <a:ext uri="{FF2B5EF4-FFF2-40B4-BE49-F238E27FC236}">
                  <a16:creationId xmlns:a16="http://schemas.microsoft.com/office/drawing/2014/main" id="{2D7F4B23-D0AA-509D-7778-3B56FD65F05C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sp>
        <p:nvSpPr>
          <p:cNvPr id="16" name="Rectangle 8">
            <a:extLst>
              <a:ext uri="{FF2B5EF4-FFF2-40B4-BE49-F238E27FC236}">
                <a16:creationId xmlns:a16="http://schemas.microsoft.com/office/drawing/2014/main" id="{5EB9F29A-5E14-598D-E0A8-8A85090B3445}"/>
              </a:ext>
            </a:extLst>
          </p:cNvPr>
          <p:cNvSpPr/>
          <p:nvPr/>
        </p:nvSpPr>
        <p:spPr>
          <a:xfrm>
            <a:off x="4885214" y="3093238"/>
            <a:ext cx="2830680" cy="35387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Service VPC</a:t>
            </a:r>
          </a:p>
        </p:txBody>
      </p:sp>
      <p:pic>
        <p:nvPicPr>
          <p:cNvPr id="17" name="Graphic 9">
            <a:extLst>
              <a:ext uri="{FF2B5EF4-FFF2-40B4-BE49-F238E27FC236}">
                <a16:creationId xmlns:a16="http://schemas.microsoft.com/office/drawing/2014/main" id="{6593305B-2916-F538-CF09-1ED96863906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877484" y="3089968"/>
            <a:ext cx="427680" cy="45107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26">
            <a:extLst>
              <a:ext uri="{FF2B5EF4-FFF2-40B4-BE49-F238E27FC236}">
                <a16:creationId xmlns:a16="http://schemas.microsoft.com/office/drawing/2014/main" id="{0390D967-B5A2-08BB-A55C-EE8955039BE9}"/>
              </a:ext>
            </a:extLst>
          </p:cNvPr>
          <p:cNvSpPr/>
          <p:nvPr/>
        </p:nvSpPr>
        <p:spPr>
          <a:xfrm>
            <a:off x="5152961" y="517762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E09EBBC7-1A15-3884-3BCF-FC50E58AE93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456161" y="5637707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raphic 28">
            <a:extLst>
              <a:ext uri="{FF2B5EF4-FFF2-40B4-BE49-F238E27FC236}">
                <a16:creationId xmlns:a16="http://schemas.microsoft.com/office/drawing/2014/main" id="{5C0E86A7-587F-ED62-B1C2-E4016262821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151161" y="5169347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39">
            <a:extLst>
              <a:ext uri="{FF2B5EF4-FFF2-40B4-BE49-F238E27FC236}">
                <a16:creationId xmlns:a16="http://schemas.microsoft.com/office/drawing/2014/main" id="{00517E1F-C359-BAFD-DF19-F48CB2C0C86B}"/>
              </a:ext>
            </a:extLst>
          </p:cNvPr>
          <p:cNvSpPr/>
          <p:nvPr/>
        </p:nvSpPr>
        <p:spPr>
          <a:xfrm>
            <a:off x="5920841" y="6229187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40B4B40-77E4-9E61-C4E5-22796A2261CF}"/>
              </a:ext>
            </a:extLst>
          </p:cNvPr>
          <p:cNvGrpSpPr>
            <a:grpSpLocks noChangeAspect="1"/>
          </p:cNvGrpSpPr>
          <p:nvPr/>
        </p:nvGrpSpPr>
        <p:grpSpPr>
          <a:xfrm>
            <a:off x="278578" y="389778"/>
            <a:ext cx="1987934" cy="2485189"/>
            <a:chOff x="350280" y="2713382"/>
            <a:chExt cx="2830680" cy="3538737"/>
          </a:xfrm>
        </p:grpSpPr>
        <p:sp>
          <p:nvSpPr>
            <p:cNvPr id="23" name="Rectangle 8">
              <a:extLst>
                <a:ext uri="{FF2B5EF4-FFF2-40B4-BE49-F238E27FC236}">
                  <a16:creationId xmlns:a16="http://schemas.microsoft.com/office/drawing/2014/main" id="{5211F15E-BE2A-8C54-C470-E418A219F5D6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24" name="Graphic 9">
              <a:extLst>
                <a:ext uri="{FF2B5EF4-FFF2-40B4-BE49-F238E27FC236}">
                  <a16:creationId xmlns:a16="http://schemas.microsoft.com/office/drawing/2014/main" id="{BE7CA3B1-7758-9F5C-2621-A13ED6BBD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Rectangle 12">
              <a:extLst>
                <a:ext uri="{FF2B5EF4-FFF2-40B4-BE49-F238E27FC236}">
                  <a16:creationId xmlns:a16="http://schemas.microsoft.com/office/drawing/2014/main" id="{B0EA671A-136F-BD73-0AE7-90FF5FAEE758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26" name="Graphic 13">
              <a:extLst>
                <a:ext uri="{FF2B5EF4-FFF2-40B4-BE49-F238E27FC236}">
                  <a16:creationId xmlns:a16="http://schemas.microsoft.com/office/drawing/2014/main" id="{8E47862F-4A04-1ECD-A543-4F7BB8688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Picture 15">
              <a:extLst>
                <a:ext uri="{FF2B5EF4-FFF2-40B4-BE49-F238E27FC236}">
                  <a16:creationId xmlns:a16="http://schemas.microsoft.com/office/drawing/2014/main" id="{B1760C59-5A78-4F4F-4BD9-E8F8EEF34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TextBox 24">
              <a:extLst>
                <a:ext uri="{FF2B5EF4-FFF2-40B4-BE49-F238E27FC236}">
                  <a16:creationId xmlns:a16="http://schemas.microsoft.com/office/drawing/2014/main" id="{48E4ED0F-35F4-AF0E-611B-FE911B717D3A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9" name="Rectangle 26">
              <a:extLst>
                <a:ext uri="{FF2B5EF4-FFF2-40B4-BE49-F238E27FC236}">
                  <a16:creationId xmlns:a16="http://schemas.microsoft.com/office/drawing/2014/main" id="{CFC7CBA5-9897-0891-881C-98B8FE8A877A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30" name="Picture 5">
              <a:extLst>
                <a:ext uri="{FF2B5EF4-FFF2-40B4-BE49-F238E27FC236}">
                  <a16:creationId xmlns:a16="http://schemas.microsoft.com/office/drawing/2014/main" id="{F41EB012-F8C3-DC3A-06BC-174335191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raphic 28">
              <a:extLst>
                <a:ext uri="{FF2B5EF4-FFF2-40B4-BE49-F238E27FC236}">
                  <a16:creationId xmlns:a16="http://schemas.microsoft.com/office/drawing/2014/main" id="{35165BB4-516C-D7F3-70CF-AA5B09467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" name="TextBox 39">
              <a:extLst>
                <a:ext uri="{FF2B5EF4-FFF2-40B4-BE49-F238E27FC236}">
                  <a16:creationId xmlns:a16="http://schemas.microsoft.com/office/drawing/2014/main" id="{F1D6535D-5831-72EA-933B-03EAED0A6E38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C127597-3BFD-E618-009A-31D16DC954BD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89778"/>
            <a:ext cx="1987934" cy="2485189"/>
            <a:chOff x="350280" y="2713382"/>
            <a:chExt cx="2830680" cy="3538737"/>
          </a:xfrm>
        </p:grpSpPr>
        <p:sp>
          <p:nvSpPr>
            <p:cNvPr id="34" name="Rectangle 8">
              <a:extLst>
                <a:ext uri="{FF2B5EF4-FFF2-40B4-BE49-F238E27FC236}">
                  <a16:creationId xmlns:a16="http://schemas.microsoft.com/office/drawing/2014/main" id="{172E1477-381E-EE9D-A7E6-AF7405DD62CC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35" name="Graphic 9">
              <a:extLst>
                <a:ext uri="{FF2B5EF4-FFF2-40B4-BE49-F238E27FC236}">
                  <a16:creationId xmlns:a16="http://schemas.microsoft.com/office/drawing/2014/main" id="{DF13D070-3049-960B-B2A1-D67EB0BD7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B1255FDC-B2DF-1D0E-FC87-9F1CC4D32453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37" name="Graphic 13">
              <a:extLst>
                <a:ext uri="{FF2B5EF4-FFF2-40B4-BE49-F238E27FC236}">
                  <a16:creationId xmlns:a16="http://schemas.microsoft.com/office/drawing/2014/main" id="{0EC26516-EE11-3930-4403-87D8D22A6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B9DA382D-067D-4A3E-CCA5-34A89C299A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" name="TextBox 24">
              <a:extLst>
                <a:ext uri="{FF2B5EF4-FFF2-40B4-BE49-F238E27FC236}">
                  <a16:creationId xmlns:a16="http://schemas.microsoft.com/office/drawing/2014/main" id="{4DDE2137-8A12-FB82-43E2-1E7500EA1ED9}"/>
                </a:ext>
              </a:extLst>
            </p:cNvPr>
            <p:cNvSpPr/>
            <p:nvPr/>
          </p:nvSpPr>
          <p:spPr>
            <a:xfrm>
              <a:off x="790653" y="4332420"/>
              <a:ext cx="1480678" cy="2452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0" name="Rectangle 26">
              <a:extLst>
                <a:ext uri="{FF2B5EF4-FFF2-40B4-BE49-F238E27FC236}">
                  <a16:creationId xmlns:a16="http://schemas.microsoft.com/office/drawing/2014/main" id="{098CA7C9-D7C5-1B1B-99AF-9B940B4CBC62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41" name="Picture 5">
              <a:extLst>
                <a:ext uri="{FF2B5EF4-FFF2-40B4-BE49-F238E27FC236}">
                  <a16:creationId xmlns:a16="http://schemas.microsoft.com/office/drawing/2014/main" id="{B9D0D790-BC61-B5D6-3F58-4ABBB4A5D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Graphic 28">
              <a:extLst>
                <a:ext uri="{FF2B5EF4-FFF2-40B4-BE49-F238E27FC236}">
                  <a16:creationId xmlns:a16="http://schemas.microsoft.com/office/drawing/2014/main" id="{186B12F5-661A-5936-4D99-FB3F61D44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" name="TextBox 39">
              <a:extLst>
                <a:ext uri="{FF2B5EF4-FFF2-40B4-BE49-F238E27FC236}">
                  <a16:creationId xmlns:a16="http://schemas.microsoft.com/office/drawing/2014/main" id="{EA909737-6267-89BE-B44D-081E13C0698D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D11A292-52E0-0D31-0AF3-9C4FF56EE3A5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058414"/>
            <a:ext cx="1987934" cy="2485189"/>
            <a:chOff x="350280" y="2713382"/>
            <a:chExt cx="2830680" cy="3538737"/>
          </a:xfrm>
        </p:grpSpPr>
        <p:sp>
          <p:nvSpPr>
            <p:cNvPr id="45" name="Rectangle 8">
              <a:extLst>
                <a:ext uri="{FF2B5EF4-FFF2-40B4-BE49-F238E27FC236}">
                  <a16:creationId xmlns:a16="http://schemas.microsoft.com/office/drawing/2014/main" id="{52D591B2-1C82-6C37-149B-329C840A7BF4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46" name="Graphic 9">
              <a:extLst>
                <a:ext uri="{FF2B5EF4-FFF2-40B4-BE49-F238E27FC236}">
                  <a16:creationId xmlns:a16="http://schemas.microsoft.com/office/drawing/2014/main" id="{795EA5A7-6949-FE3F-9B3F-C2ADA265E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" name="Rectangle 12">
              <a:extLst>
                <a:ext uri="{FF2B5EF4-FFF2-40B4-BE49-F238E27FC236}">
                  <a16:creationId xmlns:a16="http://schemas.microsoft.com/office/drawing/2014/main" id="{7617CF45-9CA3-B76C-AE3F-5A703C7267FB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48" name="Graphic 13">
              <a:extLst>
                <a:ext uri="{FF2B5EF4-FFF2-40B4-BE49-F238E27FC236}">
                  <a16:creationId xmlns:a16="http://schemas.microsoft.com/office/drawing/2014/main" id="{56A1D65E-0BCF-72DA-5099-B022FFCDC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Picture 15">
              <a:extLst>
                <a:ext uri="{FF2B5EF4-FFF2-40B4-BE49-F238E27FC236}">
                  <a16:creationId xmlns:a16="http://schemas.microsoft.com/office/drawing/2014/main" id="{F3C2FDE6-04F7-1340-2431-DAC968933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" name="TextBox 24">
              <a:extLst>
                <a:ext uri="{FF2B5EF4-FFF2-40B4-BE49-F238E27FC236}">
                  <a16:creationId xmlns:a16="http://schemas.microsoft.com/office/drawing/2014/main" id="{1526C4A4-1EC3-16A3-6B3D-662178A1B75B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51" name="Rectangle 26">
              <a:extLst>
                <a:ext uri="{FF2B5EF4-FFF2-40B4-BE49-F238E27FC236}">
                  <a16:creationId xmlns:a16="http://schemas.microsoft.com/office/drawing/2014/main" id="{E0E08FD8-4C83-464A-C61E-B21D6F718CB9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52" name="Picture 5">
              <a:extLst>
                <a:ext uri="{FF2B5EF4-FFF2-40B4-BE49-F238E27FC236}">
                  <a16:creationId xmlns:a16="http://schemas.microsoft.com/office/drawing/2014/main" id="{2FAF0DA3-6CF3-34A3-2781-17B1E4DC2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raphic 28">
              <a:extLst>
                <a:ext uri="{FF2B5EF4-FFF2-40B4-BE49-F238E27FC236}">
                  <a16:creationId xmlns:a16="http://schemas.microsoft.com/office/drawing/2014/main" id="{9342ADB9-B63A-CFAC-3E69-1EC6DC868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TextBox 39">
              <a:extLst>
                <a:ext uri="{FF2B5EF4-FFF2-40B4-BE49-F238E27FC236}">
                  <a16:creationId xmlns:a16="http://schemas.microsoft.com/office/drawing/2014/main" id="{A525CDC0-B9AE-A161-1134-8651DAA7CC22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CB7653C-2BCF-B2B8-1FB3-91A5A823AC33}"/>
              </a:ext>
            </a:extLst>
          </p:cNvPr>
          <p:cNvCxnSpPr>
            <a:cxnSpLocks/>
            <a:stCxn id="30" idx="3"/>
          </p:cNvCxnSpPr>
          <p:nvPr/>
        </p:nvCxnSpPr>
        <p:spPr>
          <a:xfrm>
            <a:off x="927211" y="2379987"/>
            <a:ext cx="1472905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27E5FBD-043C-6AD7-BBA0-37437C46FA90}"/>
              </a:ext>
            </a:extLst>
          </p:cNvPr>
          <p:cNvCxnSpPr>
            <a:cxnSpLocks/>
            <a:stCxn id="41" idx="1"/>
          </p:cNvCxnSpPr>
          <p:nvPr/>
        </p:nvCxnSpPr>
        <p:spPr>
          <a:xfrm flipH="1">
            <a:off x="2522883" y="2379987"/>
            <a:ext cx="43909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5E6B958-EB9D-4ED5-F02E-8EB5371D2004}"/>
              </a:ext>
            </a:extLst>
          </p:cNvPr>
          <p:cNvCxnSpPr>
            <a:cxnSpLocks/>
          </p:cNvCxnSpPr>
          <p:nvPr/>
        </p:nvCxnSpPr>
        <p:spPr>
          <a:xfrm flipH="1">
            <a:off x="2391635" y="2379987"/>
            <a:ext cx="8481" cy="332765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C303CCD3-557C-4544-2AC3-9D7B23E7507E}"/>
              </a:ext>
            </a:extLst>
          </p:cNvPr>
          <p:cNvCxnSpPr>
            <a:cxnSpLocks/>
          </p:cNvCxnSpPr>
          <p:nvPr/>
        </p:nvCxnSpPr>
        <p:spPr>
          <a:xfrm>
            <a:off x="2522883" y="2391409"/>
            <a:ext cx="0" cy="3316228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FB14905B-392F-65ED-723C-FEA862A571F0}"/>
              </a:ext>
            </a:extLst>
          </p:cNvPr>
          <p:cNvCxnSpPr>
            <a:stCxn id="13" idx="3"/>
          </p:cNvCxnSpPr>
          <p:nvPr/>
        </p:nvCxnSpPr>
        <p:spPr>
          <a:xfrm>
            <a:off x="903987" y="5046916"/>
            <a:ext cx="1398763" cy="8909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BF615B4D-4739-3D11-A638-91F6CB95756D}"/>
              </a:ext>
            </a:extLst>
          </p:cNvPr>
          <p:cNvCxnSpPr/>
          <p:nvPr/>
        </p:nvCxnSpPr>
        <p:spPr>
          <a:xfrm>
            <a:off x="2302750" y="5055825"/>
            <a:ext cx="0" cy="75162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D24D7852-C42C-DCA5-2C3B-9516C33ACCCF}"/>
              </a:ext>
            </a:extLst>
          </p:cNvPr>
          <p:cNvCxnSpPr>
            <a:stCxn id="52" idx="1"/>
          </p:cNvCxnSpPr>
          <p:nvPr/>
        </p:nvCxnSpPr>
        <p:spPr>
          <a:xfrm flipH="1" flipV="1">
            <a:off x="2601879" y="5048622"/>
            <a:ext cx="360096" cy="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3A7058BD-B671-CFC7-AE38-5C64CC8D29C0}"/>
              </a:ext>
            </a:extLst>
          </p:cNvPr>
          <p:cNvCxnSpPr/>
          <p:nvPr/>
        </p:nvCxnSpPr>
        <p:spPr>
          <a:xfrm>
            <a:off x="2601879" y="5046915"/>
            <a:ext cx="0" cy="7605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13">
            <a:extLst>
              <a:ext uri="{FF2B5EF4-FFF2-40B4-BE49-F238E27FC236}">
                <a16:creationId xmlns:a16="http://schemas.microsoft.com/office/drawing/2014/main" id="{C9D38D24-0937-4906-5C34-16BB7087F188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2191613" y="5647856"/>
            <a:ext cx="507600" cy="507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C5F61A4B-E3DB-ABDE-5CB5-2E363C64939E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2742429" y="5906087"/>
            <a:ext cx="371373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A941DA61-F408-B5BC-1F28-3A4C976DC198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6992921" y="5901656"/>
            <a:ext cx="2211050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13">
            <a:extLst>
              <a:ext uri="{FF2B5EF4-FFF2-40B4-BE49-F238E27FC236}">
                <a16:creationId xmlns:a16="http://schemas.microsoft.com/office/drawing/2014/main" id="{CCF6B75E-DFD6-BD87-E7E9-2D1A86B75501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7896709" y="5662436"/>
            <a:ext cx="507600" cy="5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TextBox 38">
            <a:extLst>
              <a:ext uri="{FF2B5EF4-FFF2-40B4-BE49-F238E27FC236}">
                <a16:creationId xmlns:a16="http://schemas.microsoft.com/office/drawing/2014/main" id="{822DAFA5-8AEA-05D3-307A-CCE8EC5DB92B}"/>
              </a:ext>
            </a:extLst>
          </p:cNvPr>
          <p:cNvSpPr/>
          <p:nvPr/>
        </p:nvSpPr>
        <p:spPr>
          <a:xfrm>
            <a:off x="1897176" y="6180609"/>
            <a:ext cx="1480679" cy="167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>
              <a:ln>
                <a:noFill/>
              </a:ln>
              <a:solidFill>
                <a:srgbClr val="FFFFFF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80" name="TextBox 38">
            <a:extLst>
              <a:ext uri="{FF2B5EF4-FFF2-40B4-BE49-F238E27FC236}">
                <a16:creationId xmlns:a16="http://schemas.microsoft.com/office/drawing/2014/main" id="{B8C91943-F046-7ED3-F58F-36E3AE4BBE5B}"/>
              </a:ext>
            </a:extLst>
          </p:cNvPr>
          <p:cNvSpPr/>
          <p:nvPr/>
        </p:nvSpPr>
        <p:spPr>
          <a:xfrm>
            <a:off x="7569435" y="6279253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1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1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1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endParaRPr lang="sk-SK" sz="1100" b="1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81" name="Picture 2" descr="(icon)">
            <a:extLst>
              <a:ext uri="{FF2B5EF4-FFF2-40B4-BE49-F238E27FC236}">
                <a16:creationId xmlns:a16="http://schemas.microsoft.com/office/drawing/2014/main" id="{0D476750-A4BA-D6D4-C31B-EE562C45B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500" y="3768905"/>
            <a:ext cx="494500" cy="49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TextBox 39">
            <a:extLst>
              <a:ext uri="{FF2B5EF4-FFF2-40B4-BE49-F238E27FC236}">
                <a16:creationId xmlns:a16="http://schemas.microsoft.com/office/drawing/2014/main" id="{BABC7F25-8FB4-5A70-B6EE-067863E07A2B}"/>
              </a:ext>
            </a:extLst>
          </p:cNvPr>
          <p:cNvSpPr/>
          <p:nvPr/>
        </p:nvSpPr>
        <p:spPr>
          <a:xfrm>
            <a:off x="5131791" y="4340242"/>
            <a:ext cx="2480108" cy="35343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lvl="0">
              <a:defRPr sz="1800"/>
            </a:pP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Log </a:t>
            </a:r>
            <a:r>
              <a:rPr lang="sk-SK" sz="1100" err="1">
                <a:latin typeface="Amazon Ember" pitchFamily="18"/>
                <a:ea typeface="Microsoft YaHei" pitchFamily="2"/>
                <a:cs typeface="Lucida Sans" pitchFamily="2"/>
              </a:rPr>
              <a:t>gathering</a:t>
            </a: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 and </a:t>
            </a:r>
            <a:r>
              <a:rPr lang="sk-SK" sz="1100" err="1">
                <a:latin typeface="Amazon Ember" pitchFamily="18"/>
                <a:ea typeface="Microsoft YaHei" pitchFamily="2"/>
                <a:cs typeface="Lucida Sans" pitchFamily="2"/>
              </a:rPr>
              <a:t>Analytics</a:t>
            </a: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:</a:t>
            </a:r>
          </a:p>
          <a:p>
            <a:pPr lvl="0">
              <a:defRPr sz="1800"/>
            </a:pPr>
            <a:r>
              <a:rPr lang="sk-SK" sz="1100" err="1">
                <a:latin typeface="Amazon Ember" pitchFamily="18"/>
                <a:ea typeface="Microsoft YaHei" pitchFamily="2"/>
                <a:cs typeface="Lucida Sans" pitchFamily="2"/>
              </a:rPr>
              <a:t>Athena</a:t>
            </a: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, etc... </a:t>
            </a:r>
            <a:endParaRPr lang="sk-SK" sz="1100" b="0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83" name="Picture 4" descr="(icon)">
            <a:extLst>
              <a:ext uri="{FF2B5EF4-FFF2-40B4-BE49-F238E27FC236}">
                <a16:creationId xmlns:a16="http://schemas.microsoft.com/office/drawing/2014/main" id="{00B90D5A-404C-E94C-F5EE-93BF55BFC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285" y="3778575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(icon)">
            <a:extLst>
              <a:ext uri="{FF2B5EF4-FFF2-40B4-BE49-F238E27FC236}">
                <a16:creationId xmlns:a16="http://schemas.microsoft.com/office/drawing/2014/main" id="{2EF45384-DCD4-D00E-419D-4BF1A25E1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915" y="3781629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" name="Rectangle 29">
            <a:extLst>
              <a:ext uri="{FF2B5EF4-FFF2-40B4-BE49-F238E27FC236}">
                <a16:creationId xmlns:a16="http://schemas.microsoft.com/office/drawing/2014/main" id="{3BEB899E-D675-AE0A-B84E-A4040F2B8AA6}"/>
              </a:ext>
            </a:extLst>
          </p:cNvPr>
          <p:cNvSpPr/>
          <p:nvPr/>
        </p:nvSpPr>
        <p:spPr>
          <a:xfrm>
            <a:off x="8525413" y="3056707"/>
            <a:ext cx="2830680" cy="355878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err="1">
                <a:latin typeface="Arial" pitchFamily="34"/>
                <a:ea typeface="Microsoft YaHei" pitchFamily="2"/>
                <a:cs typeface="Arial" pitchFamily="34"/>
              </a:rPr>
              <a:t>O</a:t>
            </a:r>
            <a:r>
              <a:rPr lang="sk-SK" sz="1000" b="0" i="0" u="none" strike="noStrike" kern="1200" spc="0" err="1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utbound</a:t>
            </a: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 VPC</a:t>
            </a:r>
          </a:p>
        </p:txBody>
      </p:sp>
      <p:pic>
        <p:nvPicPr>
          <p:cNvPr id="133" name="Graphic 30">
            <a:extLst>
              <a:ext uri="{FF2B5EF4-FFF2-40B4-BE49-F238E27FC236}">
                <a16:creationId xmlns:a16="http://schemas.microsoft.com/office/drawing/2014/main" id="{33A07796-26EF-1424-569E-BCEA27D02CB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525413" y="3055800"/>
            <a:ext cx="427680" cy="451079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Rectangle 34">
            <a:extLst>
              <a:ext uri="{FF2B5EF4-FFF2-40B4-BE49-F238E27FC236}">
                <a16:creationId xmlns:a16="http://schemas.microsoft.com/office/drawing/2014/main" id="{15DB2AB8-4503-6B75-3B90-79FB1BB6B867}"/>
              </a:ext>
            </a:extLst>
          </p:cNvPr>
          <p:cNvSpPr/>
          <p:nvPr/>
        </p:nvSpPr>
        <p:spPr>
          <a:xfrm>
            <a:off x="8999533" y="5203933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35" name="Picture 5">
            <a:extLst>
              <a:ext uri="{FF2B5EF4-FFF2-40B4-BE49-F238E27FC236}">
                <a16:creationId xmlns:a16="http://schemas.microsoft.com/office/drawing/2014/main" id="{707F7AA6-D33E-7490-7C79-335AE4C2CF3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9203971" y="5633276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raphic 36">
            <a:extLst>
              <a:ext uri="{FF2B5EF4-FFF2-40B4-BE49-F238E27FC236}">
                <a16:creationId xmlns:a16="http://schemas.microsoft.com/office/drawing/2014/main" id="{D4B978F1-BED8-7ED6-3196-3563769517A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998093" y="5195653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TextBox 40">
            <a:extLst>
              <a:ext uri="{FF2B5EF4-FFF2-40B4-BE49-F238E27FC236}">
                <a16:creationId xmlns:a16="http://schemas.microsoft.com/office/drawing/2014/main" id="{8F1CD0CF-6C1C-C48C-FFDF-0043A081A8E6}"/>
              </a:ext>
            </a:extLst>
          </p:cNvPr>
          <p:cNvSpPr/>
          <p:nvPr/>
        </p:nvSpPr>
        <p:spPr>
          <a:xfrm>
            <a:off x="9029773" y="6195373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pic>
        <p:nvPicPr>
          <p:cNvPr id="138" name="Graphic 41">
            <a:extLst>
              <a:ext uri="{FF2B5EF4-FFF2-40B4-BE49-F238E27FC236}">
                <a16:creationId xmlns:a16="http://schemas.microsoft.com/office/drawing/2014/main" id="{7BC86067-DC68-1C69-9B8A-EFF88C15FB60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8984445" y="3669847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Rectangle 42">
            <a:extLst>
              <a:ext uri="{FF2B5EF4-FFF2-40B4-BE49-F238E27FC236}">
                <a16:creationId xmlns:a16="http://schemas.microsoft.com/office/drawing/2014/main" id="{E3A58F83-56BC-EA4A-0E01-134546A15B1C}"/>
              </a:ext>
            </a:extLst>
          </p:cNvPr>
          <p:cNvSpPr/>
          <p:nvPr/>
        </p:nvSpPr>
        <p:spPr>
          <a:xfrm>
            <a:off x="8984445" y="366984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27D9ED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Public subnet</a:t>
            </a:r>
          </a:p>
        </p:txBody>
      </p:sp>
      <p:grpSp>
        <p:nvGrpSpPr>
          <p:cNvPr id="140" name="Group 6">
            <a:extLst>
              <a:ext uri="{FF2B5EF4-FFF2-40B4-BE49-F238E27FC236}">
                <a16:creationId xmlns:a16="http://schemas.microsoft.com/office/drawing/2014/main" id="{984096AC-390D-6369-0ADD-9914262956D8}"/>
              </a:ext>
            </a:extLst>
          </p:cNvPr>
          <p:cNvGrpSpPr/>
          <p:nvPr/>
        </p:nvGrpSpPr>
        <p:grpSpPr>
          <a:xfrm>
            <a:off x="10818240" y="3005509"/>
            <a:ext cx="1480679" cy="682921"/>
            <a:chOff x="6889680" y="1207799"/>
            <a:chExt cx="1480679" cy="682921"/>
          </a:xfrm>
        </p:grpSpPr>
        <p:sp>
          <p:nvSpPr>
            <p:cNvPr id="141" name="Oval 16">
              <a:extLst>
                <a:ext uri="{FF2B5EF4-FFF2-40B4-BE49-F238E27FC236}">
                  <a16:creationId xmlns:a16="http://schemas.microsoft.com/office/drawing/2014/main" id="{792B238B-27F8-1DFF-C04D-FAD9E26C1C70}"/>
                </a:ext>
              </a:extLst>
            </p:cNvPr>
            <p:cNvSpPr/>
            <p:nvPr/>
          </p:nvSpPr>
          <p:spPr>
            <a:xfrm>
              <a:off x="7159679" y="1207799"/>
              <a:ext cx="512999" cy="54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2F1570"/>
            </a:solidFill>
            <a:ln w="12600">
              <a:solidFill>
                <a:srgbClr val="120D45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142" name="Graphic 17">
              <a:extLst>
                <a:ext uri="{FF2B5EF4-FFF2-40B4-BE49-F238E27FC236}">
                  <a16:creationId xmlns:a16="http://schemas.microsoft.com/office/drawing/2014/main" id="{11371737-EE8C-1BFE-E891-E0A80C10BC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lum/>
              <a:alphaModFix/>
            </a:blip>
            <a:srcRect/>
            <a:stretch>
              <a:fillRect/>
            </a:stretch>
          </p:blipFill>
          <p:spPr>
            <a:xfrm>
              <a:off x="7159679" y="1207799"/>
              <a:ext cx="512999" cy="54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" name="TextBox 25">
              <a:extLst>
                <a:ext uri="{FF2B5EF4-FFF2-40B4-BE49-F238E27FC236}">
                  <a16:creationId xmlns:a16="http://schemas.microsoft.com/office/drawing/2014/main" id="{86916819-F45E-D628-15C3-1025215DC371}"/>
                </a:ext>
              </a:extLst>
            </p:cNvPr>
            <p:cNvSpPr/>
            <p:nvPr/>
          </p:nvSpPr>
          <p:spPr>
            <a:xfrm>
              <a:off x="6889680" y="1722960"/>
              <a:ext cx="1480679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rial" pitchFamily="18"/>
                  <a:ea typeface="Microsoft YaHei" pitchFamily="2"/>
                  <a:cs typeface="Lucida Sans" pitchFamily="2"/>
                </a:rPr>
                <a:t>Internet Gateway</a:t>
              </a:r>
            </a:p>
          </p:txBody>
        </p:sp>
      </p:grpSp>
      <p:pic>
        <p:nvPicPr>
          <p:cNvPr id="145" name="Picture 144">
            <a:extLst>
              <a:ext uri="{FF2B5EF4-FFF2-40B4-BE49-F238E27FC236}">
                <a16:creationId xmlns:a16="http://schemas.microsoft.com/office/drawing/2014/main" id="{7C0F349A-22B9-7936-EF3E-F1CF6BBF6554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9740731" y="4168782"/>
            <a:ext cx="507600" cy="5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0440BF-9447-595B-5BFB-AF760F4466D9}"/>
              </a:ext>
            </a:extLst>
          </p:cNvPr>
          <p:cNvSpPr txBox="1">
            <a:spLocks/>
          </p:cNvSpPr>
          <p:nvPr/>
        </p:nvSpPr>
        <p:spPr bwMode="gray">
          <a:xfrm>
            <a:off x="4968416" y="538295"/>
            <a:ext cx="6747333" cy="560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 sz="1800"/>
            </a:pPr>
            <a:r>
              <a:rPr lang="sk-SK" sz="3400" i="0" u="none" strike="noStrike" kern="1200" spc="0">
                <a:ln>
                  <a:noFill/>
                </a:ln>
                <a:solidFill>
                  <a:schemeClr val="accent3"/>
                </a:solidFill>
                <a:ea typeface="Microsoft YaHei" pitchFamily="2"/>
                <a:cs typeface="Lucida Sans" pitchFamily="2"/>
              </a:rPr>
              <a:t>'Serverbased‘ version</a:t>
            </a:r>
          </a:p>
        </p:txBody>
      </p:sp>
      <p:sp>
        <p:nvSpPr>
          <p:cNvPr id="3" name="TextBox 24">
            <a:extLst>
              <a:ext uri="{FF2B5EF4-FFF2-40B4-BE49-F238E27FC236}">
                <a16:creationId xmlns:a16="http://schemas.microsoft.com/office/drawing/2014/main" id="{028C092D-AED2-D76E-A941-230823C402CC}"/>
              </a:ext>
            </a:extLst>
          </p:cNvPr>
          <p:cNvSpPr/>
          <p:nvPr/>
        </p:nvSpPr>
        <p:spPr>
          <a:xfrm>
            <a:off x="9620178" y="4701719"/>
            <a:ext cx="1480679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NAT Instance</a:t>
            </a:r>
            <a:endParaRPr lang="sk-SK" sz="1100" b="0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3FAF8C1-7415-DE95-34B2-BD17B8740A46}"/>
              </a:ext>
            </a:extLst>
          </p:cNvPr>
          <p:cNvGrpSpPr>
            <a:grpSpLocks noChangeAspect="1"/>
          </p:cNvGrpSpPr>
          <p:nvPr/>
        </p:nvGrpSpPr>
        <p:grpSpPr>
          <a:xfrm>
            <a:off x="9429135" y="70442"/>
            <a:ext cx="3175821" cy="426709"/>
            <a:chOff x="6941574" y="355577"/>
            <a:chExt cx="3175821" cy="426709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3C871F43-6F58-87A2-7783-1025042FE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574" y="412954"/>
              <a:ext cx="309401" cy="369332"/>
            </a:xfrm>
            <a:prstGeom prst="rect">
              <a:avLst/>
            </a:prstGeom>
          </p:spPr>
        </p:pic>
        <p:sp>
          <p:nvSpPr>
            <p:cNvPr id="66" name="Title 1">
              <a:extLst>
                <a:ext uri="{FF2B5EF4-FFF2-40B4-BE49-F238E27FC236}">
                  <a16:creationId xmlns:a16="http://schemas.microsoft.com/office/drawing/2014/main" id="{061C9908-FE63-BE16-CF01-4C9A5E0ACC99}"/>
                </a:ext>
              </a:extLst>
            </p:cNvPr>
            <p:cNvSpPr txBox="1">
              <a:spLocks/>
            </p:cNvSpPr>
            <p:nvPr/>
          </p:nvSpPr>
          <p:spPr>
            <a:xfrm>
              <a:off x="7374195" y="355577"/>
              <a:ext cx="2743200" cy="369332"/>
            </a:xfrm>
            <a:prstGeom prst="rect">
              <a:avLst/>
            </a:prstGeom>
          </p:spPr>
          <p:txBody>
            <a:bodyPr vert="horz" lIns="0" tIns="146304" rIns="0" bIns="146304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 spc="-10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>
                  <a:solidFill>
                    <a:srgbClr val="E20074"/>
                  </a:solidFill>
                </a:rPr>
                <a:t>Deutsche Telekom IT Solutions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8189123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E3E456-7AC1-7D4E-2987-F88F9DCD1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C7B93E5-79AD-238E-5A48-BF581EFEA755}"/>
              </a:ext>
            </a:extLst>
          </p:cNvPr>
          <p:cNvGrpSpPr>
            <a:grpSpLocks noChangeAspect="1"/>
          </p:cNvGrpSpPr>
          <p:nvPr/>
        </p:nvGrpSpPr>
        <p:grpSpPr>
          <a:xfrm>
            <a:off x="255354" y="3056707"/>
            <a:ext cx="1987934" cy="2485189"/>
            <a:chOff x="350280" y="2713382"/>
            <a:chExt cx="2830680" cy="3538737"/>
          </a:xfrm>
        </p:grpSpPr>
        <p:sp>
          <p:nvSpPr>
            <p:cNvPr id="6" name="Rectangle 8">
              <a:extLst>
                <a:ext uri="{FF2B5EF4-FFF2-40B4-BE49-F238E27FC236}">
                  <a16:creationId xmlns:a16="http://schemas.microsoft.com/office/drawing/2014/main" id="{EC09897F-C2C8-DA00-206A-56DC5883FEBE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7" name="Graphic 9">
              <a:extLst>
                <a:ext uri="{FF2B5EF4-FFF2-40B4-BE49-F238E27FC236}">
                  <a16:creationId xmlns:a16="http://schemas.microsoft.com/office/drawing/2014/main" id="{9B086C30-3CF7-C8CB-4FE9-776537875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Rectangle 12">
              <a:extLst>
                <a:ext uri="{FF2B5EF4-FFF2-40B4-BE49-F238E27FC236}">
                  <a16:creationId xmlns:a16="http://schemas.microsoft.com/office/drawing/2014/main" id="{A7395B4E-3C02-7B09-B445-754F85FF1A73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9" name="Graphic 13">
              <a:extLst>
                <a:ext uri="{FF2B5EF4-FFF2-40B4-BE49-F238E27FC236}">
                  <a16:creationId xmlns:a16="http://schemas.microsoft.com/office/drawing/2014/main" id="{9F7AE592-A5EB-C643-599F-700625FEB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15">
              <a:extLst>
                <a:ext uri="{FF2B5EF4-FFF2-40B4-BE49-F238E27FC236}">
                  <a16:creationId xmlns:a16="http://schemas.microsoft.com/office/drawing/2014/main" id="{00B20EDE-7341-5266-CD2E-DC20B0BB3A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Box 24">
              <a:extLst>
                <a:ext uri="{FF2B5EF4-FFF2-40B4-BE49-F238E27FC236}">
                  <a16:creationId xmlns:a16="http://schemas.microsoft.com/office/drawing/2014/main" id="{65A9CF2A-BAFA-74BA-1DB1-D3319EDE847D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2" name="Rectangle 26">
              <a:extLst>
                <a:ext uri="{FF2B5EF4-FFF2-40B4-BE49-F238E27FC236}">
                  <a16:creationId xmlns:a16="http://schemas.microsoft.com/office/drawing/2014/main" id="{5A57123A-9AB4-9007-93BA-9AF229C90907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F5108C42-528B-3F29-6426-01A570DDA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raphic 28">
              <a:extLst>
                <a:ext uri="{FF2B5EF4-FFF2-40B4-BE49-F238E27FC236}">
                  <a16:creationId xmlns:a16="http://schemas.microsoft.com/office/drawing/2014/main" id="{EF4AED4A-4BAB-1A64-F9FA-CB23AF74A1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TextBox 39">
              <a:extLst>
                <a:ext uri="{FF2B5EF4-FFF2-40B4-BE49-F238E27FC236}">
                  <a16:creationId xmlns:a16="http://schemas.microsoft.com/office/drawing/2014/main" id="{7C310B67-3B2B-9825-554A-8DBCC81C48D7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sp>
        <p:nvSpPr>
          <p:cNvPr id="16" name="Rectangle 8">
            <a:extLst>
              <a:ext uri="{FF2B5EF4-FFF2-40B4-BE49-F238E27FC236}">
                <a16:creationId xmlns:a16="http://schemas.microsoft.com/office/drawing/2014/main" id="{709F557E-C9D1-5D5C-6012-713638426D98}"/>
              </a:ext>
            </a:extLst>
          </p:cNvPr>
          <p:cNvSpPr/>
          <p:nvPr/>
        </p:nvSpPr>
        <p:spPr>
          <a:xfrm>
            <a:off x="4885214" y="3093238"/>
            <a:ext cx="2830680" cy="35387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Service VPC</a:t>
            </a:r>
          </a:p>
        </p:txBody>
      </p:sp>
      <p:pic>
        <p:nvPicPr>
          <p:cNvPr id="17" name="Graphic 9">
            <a:extLst>
              <a:ext uri="{FF2B5EF4-FFF2-40B4-BE49-F238E27FC236}">
                <a16:creationId xmlns:a16="http://schemas.microsoft.com/office/drawing/2014/main" id="{1713A8E2-6B85-27D5-5BB3-9C679E517B6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877484" y="3089968"/>
            <a:ext cx="427680" cy="45107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26">
            <a:extLst>
              <a:ext uri="{FF2B5EF4-FFF2-40B4-BE49-F238E27FC236}">
                <a16:creationId xmlns:a16="http://schemas.microsoft.com/office/drawing/2014/main" id="{A43EC8EB-35C6-69F6-0099-246193512A38}"/>
              </a:ext>
            </a:extLst>
          </p:cNvPr>
          <p:cNvSpPr/>
          <p:nvPr/>
        </p:nvSpPr>
        <p:spPr>
          <a:xfrm>
            <a:off x="5152961" y="517762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4F7238D3-B11C-DD22-479B-673AF00F46B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456161" y="5637707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raphic 28">
            <a:extLst>
              <a:ext uri="{FF2B5EF4-FFF2-40B4-BE49-F238E27FC236}">
                <a16:creationId xmlns:a16="http://schemas.microsoft.com/office/drawing/2014/main" id="{D64B1325-C163-9717-5451-E1F57678353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151161" y="5169347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39">
            <a:extLst>
              <a:ext uri="{FF2B5EF4-FFF2-40B4-BE49-F238E27FC236}">
                <a16:creationId xmlns:a16="http://schemas.microsoft.com/office/drawing/2014/main" id="{54F909E1-D12A-2142-4AD4-7CD75E23DEDC}"/>
              </a:ext>
            </a:extLst>
          </p:cNvPr>
          <p:cNvSpPr/>
          <p:nvPr/>
        </p:nvSpPr>
        <p:spPr>
          <a:xfrm>
            <a:off x="5920841" y="6229187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B5C0403-50E8-5532-E34C-B490B7A28413}"/>
              </a:ext>
            </a:extLst>
          </p:cNvPr>
          <p:cNvGrpSpPr>
            <a:grpSpLocks noChangeAspect="1"/>
          </p:cNvGrpSpPr>
          <p:nvPr/>
        </p:nvGrpSpPr>
        <p:grpSpPr>
          <a:xfrm>
            <a:off x="278578" y="389778"/>
            <a:ext cx="1987934" cy="2485189"/>
            <a:chOff x="350280" y="2713382"/>
            <a:chExt cx="2830680" cy="3538737"/>
          </a:xfrm>
        </p:grpSpPr>
        <p:sp>
          <p:nvSpPr>
            <p:cNvPr id="23" name="Rectangle 8">
              <a:extLst>
                <a:ext uri="{FF2B5EF4-FFF2-40B4-BE49-F238E27FC236}">
                  <a16:creationId xmlns:a16="http://schemas.microsoft.com/office/drawing/2014/main" id="{C0F39A8B-4DDA-6AE6-A228-4A40030BC46A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24" name="Graphic 9">
              <a:extLst>
                <a:ext uri="{FF2B5EF4-FFF2-40B4-BE49-F238E27FC236}">
                  <a16:creationId xmlns:a16="http://schemas.microsoft.com/office/drawing/2014/main" id="{E65A1CD8-FA55-0C11-4054-9191F3643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Rectangle 12">
              <a:extLst>
                <a:ext uri="{FF2B5EF4-FFF2-40B4-BE49-F238E27FC236}">
                  <a16:creationId xmlns:a16="http://schemas.microsoft.com/office/drawing/2014/main" id="{727BBDFB-5459-AC9F-ED14-ACCDC8544E85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26" name="Graphic 13">
              <a:extLst>
                <a:ext uri="{FF2B5EF4-FFF2-40B4-BE49-F238E27FC236}">
                  <a16:creationId xmlns:a16="http://schemas.microsoft.com/office/drawing/2014/main" id="{4F5A8E7F-C4AA-CC80-1EBF-5F7D37B8F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Picture 15">
              <a:extLst>
                <a:ext uri="{FF2B5EF4-FFF2-40B4-BE49-F238E27FC236}">
                  <a16:creationId xmlns:a16="http://schemas.microsoft.com/office/drawing/2014/main" id="{E1BF1735-E389-DE4A-1EE3-B0F252317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TextBox 24">
              <a:extLst>
                <a:ext uri="{FF2B5EF4-FFF2-40B4-BE49-F238E27FC236}">
                  <a16:creationId xmlns:a16="http://schemas.microsoft.com/office/drawing/2014/main" id="{E50DA2F5-2390-C385-34F2-A7E368C85F96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9" name="Rectangle 26">
              <a:extLst>
                <a:ext uri="{FF2B5EF4-FFF2-40B4-BE49-F238E27FC236}">
                  <a16:creationId xmlns:a16="http://schemas.microsoft.com/office/drawing/2014/main" id="{11E27A54-F5FC-3AB0-C46B-44DE9CC7580F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30" name="Picture 5">
              <a:extLst>
                <a:ext uri="{FF2B5EF4-FFF2-40B4-BE49-F238E27FC236}">
                  <a16:creationId xmlns:a16="http://schemas.microsoft.com/office/drawing/2014/main" id="{F5E4956E-EFA7-90B6-F2A1-2EC531A59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raphic 28">
              <a:extLst>
                <a:ext uri="{FF2B5EF4-FFF2-40B4-BE49-F238E27FC236}">
                  <a16:creationId xmlns:a16="http://schemas.microsoft.com/office/drawing/2014/main" id="{842305D6-3B59-8B68-4EDE-43D81D882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" name="TextBox 39">
              <a:extLst>
                <a:ext uri="{FF2B5EF4-FFF2-40B4-BE49-F238E27FC236}">
                  <a16:creationId xmlns:a16="http://schemas.microsoft.com/office/drawing/2014/main" id="{3B2D6E53-FFB3-21BF-263F-9069A22E9C78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D1A736C-4417-4CE0-FADC-B9EE24DF26B5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89778"/>
            <a:ext cx="1987934" cy="2485189"/>
            <a:chOff x="350280" y="2713382"/>
            <a:chExt cx="2830680" cy="3538737"/>
          </a:xfrm>
        </p:grpSpPr>
        <p:sp>
          <p:nvSpPr>
            <p:cNvPr id="34" name="Rectangle 8">
              <a:extLst>
                <a:ext uri="{FF2B5EF4-FFF2-40B4-BE49-F238E27FC236}">
                  <a16:creationId xmlns:a16="http://schemas.microsoft.com/office/drawing/2014/main" id="{1A6C5D01-1858-54DA-44F4-040F436B0324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35" name="Graphic 9">
              <a:extLst>
                <a:ext uri="{FF2B5EF4-FFF2-40B4-BE49-F238E27FC236}">
                  <a16:creationId xmlns:a16="http://schemas.microsoft.com/office/drawing/2014/main" id="{595E8EC8-19F5-07C3-35E3-93ACFDE97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B96CA01C-0111-226A-C746-68CF12840B1B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37" name="Graphic 13">
              <a:extLst>
                <a:ext uri="{FF2B5EF4-FFF2-40B4-BE49-F238E27FC236}">
                  <a16:creationId xmlns:a16="http://schemas.microsoft.com/office/drawing/2014/main" id="{57C3BCCB-50EC-3E97-C560-E5773AB167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3F5F2C6D-7F74-81D6-38B1-21FEF1004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" name="TextBox 24">
              <a:extLst>
                <a:ext uri="{FF2B5EF4-FFF2-40B4-BE49-F238E27FC236}">
                  <a16:creationId xmlns:a16="http://schemas.microsoft.com/office/drawing/2014/main" id="{4B44002B-F7FD-81FC-8332-417EC0C0A3C5}"/>
                </a:ext>
              </a:extLst>
            </p:cNvPr>
            <p:cNvSpPr/>
            <p:nvPr/>
          </p:nvSpPr>
          <p:spPr>
            <a:xfrm>
              <a:off x="790653" y="4332420"/>
              <a:ext cx="1480678" cy="2452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0" name="Rectangle 26">
              <a:extLst>
                <a:ext uri="{FF2B5EF4-FFF2-40B4-BE49-F238E27FC236}">
                  <a16:creationId xmlns:a16="http://schemas.microsoft.com/office/drawing/2014/main" id="{9EB05132-C1AF-C63E-64BA-157E0137FBAF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41" name="Picture 5">
              <a:extLst>
                <a:ext uri="{FF2B5EF4-FFF2-40B4-BE49-F238E27FC236}">
                  <a16:creationId xmlns:a16="http://schemas.microsoft.com/office/drawing/2014/main" id="{6D4F2EB4-9A8D-00CE-1E40-4278743205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Graphic 28">
              <a:extLst>
                <a:ext uri="{FF2B5EF4-FFF2-40B4-BE49-F238E27FC236}">
                  <a16:creationId xmlns:a16="http://schemas.microsoft.com/office/drawing/2014/main" id="{2E4BA061-132B-74FC-3893-D3D429550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" name="TextBox 39">
              <a:extLst>
                <a:ext uri="{FF2B5EF4-FFF2-40B4-BE49-F238E27FC236}">
                  <a16:creationId xmlns:a16="http://schemas.microsoft.com/office/drawing/2014/main" id="{10213632-3E79-0428-011C-8BC8C434383B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D332DCB-ADBF-210C-2439-312AF3D7CDBA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058414"/>
            <a:ext cx="1987934" cy="2485189"/>
            <a:chOff x="350280" y="2713382"/>
            <a:chExt cx="2830680" cy="3538737"/>
          </a:xfrm>
        </p:grpSpPr>
        <p:sp>
          <p:nvSpPr>
            <p:cNvPr id="45" name="Rectangle 8">
              <a:extLst>
                <a:ext uri="{FF2B5EF4-FFF2-40B4-BE49-F238E27FC236}">
                  <a16:creationId xmlns:a16="http://schemas.microsoft.com/office/drawing/2014/main" id="{C98833B5-33FC-7B74-50E3-B7F4B0D88071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46" name="Graphic 9">
              <a:extLst>
                <a:ext uri="{FF2B5EF4-FFF2-40B4-BE49-F238E27FC236}">
                  <a16:creationId xmlns:a16="http://schemas.microsoft.com/office/drawing/2014/main" id="{3CCC9EDA-86B4-6762-BE3A-12B11C9A4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" name="Rectangle 12">
              <a:extLst>
                <a:ext uri="{FF2B5EF4-FFF2-40B4-BE49-F238E27FC236}">
                  <a16:creationId xmlns:a16="http://schemas.microsoft.com/office/drawing/2014/main" id="{759D60AD-E8A9-0753-896A-89E2AF2E03C0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48" name="Graphic 13">
              <a:extLst>
                <a:ext uri="{FF2B5EF4-FFF2-40B4-BE49-F238E27FC236}">
                  <a16:creationId xmlns:a16="http://schemas.microsoft.com/office/drawing/2014/main" id="{5B55F674-B4A0-52F8-9791-4948452EF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Picture 15">
              <a:extLst>
                <a:ext uri="{FF2B5EF4-FFF2-40B4-BE49-F238E27FC236}">
                  <a16:creationId xmlns:a16="http://schemas.microsoft.com/office/drawing/2014/main" id="{E507D93D-D511-F932-2EF7-73D27CEEE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" name="TextBox 24">
              <a:extLst>
                <a:ext uri="{FF2B5EF4-FFF2-40B4-BE49-F238E27FC236}">
                  <a16:creationId xmlns:a16="http://schemas.microsoft.com/office/drawing/2014/main" id="{5987038A-4B4A-4775-CC49-3262C26EFE05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51" name="Rectangle 26">
              <a:extLst>
                <a:ext uri="{FF2B5EF4-FFF2-40B4-BE49-F238E27FC236}">
                  <a16:creationId xmlns:a16="http://schemas.microsoft.com/office/drawing/2014/main" id="{CECC809B-D0D0-C267-5C2F-577D6DBD65FE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52" name="Picture 5">
              <a:extLst>
                <a:ext uri="{FF2B5EF4-FFF2-40B4-BE49-F238E27FC236}">
                  <a16:creationId xmlns:a16="http://schemas.microsoft.com/office/drawing/2014/main" id="{1625FE7E-3FA5-8B92-4146-01A06E76F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raphic 28">
              <a:extLst>
                <a:ext uri="{FF2B5EF4-FFF2-40B4-BE49-F238E27FC236}">
                  <a16:creationId xmlns:a16="http://schemas.microsoft.com/office/drawing/2014/main" id="{1C775398-3C29-4DA1-F052-EC43C1185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TextBox 39">
              <a:extLst>
                <a:ext uri="{FF2B5EF4-FFF2-40B4-BE49-F238E27FC236}">
                  <a16:creationId xmlns:a16="http://schemas.microsoft.com/office/drawing/2014/main" id="{0619A333-3736-FFBC-A1D7-6A6BCBBC6177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4C8AA44-AF52-35FA-D006-283CC5155611}"/>
              </a:ext>
            </a:extLst>
          </p:cNvPr>
          <p:cNvCxnSpPr>
            <a:cxnSpLocks/>
            <a:stCxn id="30" idx="3"/>
          </p:cNvCxnSpPr>
          <p:nvPr/>
        </p:nvCxnSpPr>
        <p:spPr>
          <a:xfrm>
            <a:off x="927211" y="2379987"/>
            <a:ext cx="1472905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0362498-AF90-A175-29FB-47EC0F828843}"/>
              </a:ext>
            </a:extLst>
          </p:cNvPr>
          <p:cNvCxnSpPr>
            <a:cxnSpLocks/>
            <a:stCxn id="41" idx="1"/>
          </p:cNvCxnSpPr>
          <p:nvPr/>
        </p:nvCxnSpPr>
        <p:spPr>
          <a:xfrm flipH="1">
            <a:off x="2522883" y="2379987"/>
            <a:ext cx="43909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BF35DAA-5E6F-43E8-B38D-2617BB5767AE}"/>
              </a:ext>
            </a:extLst>
          </p:cNvPr>
          <p:cNvCxnSpPr>
            <a:cxnSpLocks/>
          </p:cNvCxnSpPr>
          <p:nvPr/>
        </p:nvCxnSpPr>
        <p:spPr>
          <a:xfrm flipH="1">
            <a:off x="2391635" y="2379987"/>
            <a:ext cx="8481" cy="332765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712EF332-4BF7-103E-BAF9-617BB0110EE4}"/>
              </a:ext>
            </a:extLst>
          </p:cNvPr>
          <p:cNvCxnSpPr>
            <a:cxnSpLocks/>
          </p:cNvCxnSpPr>
          <p:nvPr/>
        </p:nvCxnSpPr>
        <p:spPr>
          <a:xfrm>
            <a:off x="2522883" y="2391409"/>
            <a:ext cx="0" cy="3316228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C426B9F-F13A-51A9-57AF-CA61AE8FD429}"/>
              </a:ext>
            </a:extLst>
          </p:cNvPr>
          <p:cNvCxnSpPr>
            <a:stCxn id="13" idx="3"/>
          </p:cNvCxnSpPr>
          <p:nvPr/>
        </p:nvCxnSpPr>
        <p:spPr>
          <a:xfrm>
            <a:off x="903987" y="5046916"/>
            <a:ext cx="1398763" cy="8909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83E72E6-6494-6642-DB42-2C67F6DBC44B}"/>
              </a:ext>
            </a:extLst>
          </p:cNvPr>
          <p:cNvCxnSpPr/>
          <p:nvPr/>
        </p:nvCxnSpPr>
        <p:spPr>
          <a:xfrm>
            <a:off x="2302750" y="5055825"/>
            <a:ext cx="0" cy="75162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D7FF964-69D5-17C2-C307-CCC4A66E151A}"/>
              </a:ext>
            </a:extLst>
          </p:cNvPr>
          <p:cNvCxnSpPr>
            <a:stCxn id="52" idx="1"/>
          </p:cNvCxnSpPr>
          <p:nvPr/>
        </p:nvCxnSpPr>
        <p:spPr>
          <a:xfrm flipH="1" flipV="1">
            <a:off x="2601879" y="5048622"/>
            <a:ext cx="360096" cy="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9FA8F0B-B736-95D0-F5B7-9C0E1E5E6F85}"/>
              </a:ext>
            </a:extLst>
          </p:cNvPr>
          <p:cNvCxnSpPr/>
          <p:nvPr/>
        </p:nvCxnSpPr>
        <p:spPr>
          <a:xfrm>
            <a:off x="2601879" y="5046915"/>
            <a:ext cx="0" cy="7605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13">
            <a:extLst>
              <a:ext uri="{FF2B5EF4-FFF2-40B4-BE49-F238E27FC236}">
                <a16:creationId xmlns:a16="http://schemas.microsoft.com/office/drawing/2014/main" id="{CD1D1AE8-51D2-68D0-D02E-CFC9FE5BDBA2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2191613" y="5647856"/>
            <a:ext cx="507600" cy="507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E563E51-BD81-8FAF-B156-D2B15A3D2A0D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2742429" y="5906087"/>
            <a:ext cx="371373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BE685ABA-9BE7-CFC6-391E-F13C42F7E611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6992921" y="5901656"/>
            <a:ext cx="2211050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13">
            <a:extLst>
              <a:ext uri="{FF2B5EF4-FFF2-40B4-BE49-F238E27FC236}">
                <a16:creationId xmlns:a16="http://schemas.microsoft.com/office/drawing/2014/main" id="{17EF378C-CF98-D5D6-3C24-5C09D4CB9B3B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7896709" y="5662436"/>
            <a:ext cx="507600" cy="5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TextBox 38">
            <a:extLst>
              <a:ext uri="{FF2B5EF4-FFF2-40B4-BE49-F238E27FC236}">
                <a16:creationId xmlns:a16="http://schemas.microsoft.com/office/drawing/2014/main" id="{1DE09108-4EF4-F42B-C4A0-9E049040F7CB}"/>
              </a:ext>
            </a:extLst>
          </p:cNvPr>
          <p:cNvSpPr/>
          <p:nvPr/>
        </p:nvSpPr>
        <p:spPr>
          <a:xfrm>
            <a:off x="1897176" y="6180609"/>
            <a:ext cx="1480679" cy="167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>
              <a:ln>
                <a:noFill/>
              </a:ln>
              <a:solidFill>
                <a:srgbClr val="FFFFFF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80" name="TextBox 38">
            <a:extLst>
              <a:ext uri="{FF2B5EF4-FFF2-40B4-BE49-F238E27FC236}">
                <a16:creationId xmlns:a16="http://schemas.microsoft.com/office/drawing/2014/main" id="{BE17DB71-D2DE-C689-A154-0D2CFA8A30C4}"/>
              </a:ext>
            </a:extLst>
          </p:cNvPr>
          <p:cNvSpPr/>
          <p:nvPr/>
        </p:nvSpPr>
        <p:spPr>
          <a:xfrm>
            <a:off x="7569435" y="6279253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1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1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1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endParaRPr lang="sk-SK" sz="1100" b="1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81" name="Picture 2" descr="(icon)">
            <a:extLst>
              <a:ext uri="{FF2B5EF4-FFF2-40B4-BE49-F238E27FC236}">
                <a16:creationId xmlns:a16="http://schemas.microsoft.com/office/drawing/2014/main" id="{BA861F60-82F1-4392-2975-028E5F692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500" y="3768905"/>
            <a:ext cx="494500" cy="49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TextBox 39">
            <a:extLst>
              <a:ext uri="{FF2B5EF4-FFF2-40B4-BE49-F238E27FC236}">
                <a16:creationId xmlns:a16="http://schemas.microsoft.com/office/drawing/2014/main" id="{FF176DBC-6B3F-A2D5-F68E-64A63A7EB6F4}"/>
              </a:ext>
            </a:extLst>
          </p:cNvPr>
          <p:cNvSpPr/>
          <p:nvPr/>
        </p:nvSpPr>
        <p:spPr>
          <a:xfrm>
            <a:off x="5131791" y="4340242"/>
            <a:ext cx="2480108" cy="35343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lvl="0">
              <a:defRPr sz="1800"/>
            </a:pP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Log </a:t>
            </a:r>
            <a:r>
              <a:rPr lang="sk-SK" sz="1100" err="1">
                <a:latin typeface="Amazon Ember" pitchFamily="18"/>
                <a:ea typeface="Microsoft YaHei" pitchFamily="2"/>
                <a:cs typeface="Lucida Sans" pitchFamily="2"/>
              </a:rPr>
              <a:t>gathering</a:t>
            </a: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 and </a:t>
            </a:r>
            <a:r>
              <a:rPr lang="sk-SK" sz="1100" err="1">
                <a:latin typeface="Amazon Ember" pitchFamily="18"/>
                <a:ea typeface="Microsoft YaHei" pitchFamily="2"/>
                <a:cs typeface="Lucida Sans" pitchFamily="2"/>
              </a:rPr>
              <a:t>Analytics</a:t>
            </a: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:</a:t>
            </a:r>
          </a:p>
          <a:p>
            <a:pPr lvl="0">
              <a:defRPr sz="1800"/>
            </a:pPr>
            <a:r>
              <a:rPr lang="sk-SK" sz="1100" err="1">
                <a:latin typeface="Amazon Ember" pitchFamily="18"/>
                <a:ea typeface="Microsoft YaHei" pitchFamily="2"/>
                <a:cs typeface="Lucida Sans" pitchFamily="2"/>
              </a:rPr>
              <a:t>Athena</a:t>
            </a: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, etc... </a:t>
            </a:r>
            <a:endParaRPr lang="sk-SK" sz="1100" b="0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83" name="Picture 4" descr="(icon)">
            <a:extLst>
              <a:ext uri="{FF2B5EF4-FFF2-40B4-BE49-F238E27FC236}">
                <a16:creationId xmlns:a16="http://schemas.microsoft.com/office/drawing/2014/main" id="{EB0CE933-61C7-9F9E-5B12-0E865BEAB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285" y="3778575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(icon)">
            <a:extLst>
              <a:ext uri="{FF2B5EF4-FFF2-40B4-BE49-F238E27FC236}">
                <a16:creationId xmlns:a16="http://schemas.microsoft.com/office/drawing/2014/main" id="{62F4ED48-7E38-15F2-6728-95EA71EAC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915" y="3781629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" name="Rectangle 29">
            <a:extLst>
              <a:ext uri="{FF2B5EF4-FFF2-40B4-BE49-F238E27FC236}">
                <a16:creationId xmlns:a16="http://schemas.microsoft.com/office/drawing/2014/main" id="{4C73926E-BBD6-A005-791E-00A021898F9C}"/>
              </a:ext>
            </a:extLst>
          </p:cNvPr>
          <p:cNvSpPr/>
          <p:nvPr/>
        </p:nvSpPr>
        <p:spPr>
          <a:xfrm>
            <a:off x="8525413" y="3056707"/>
            <a:ext cx="2830680" cy="355878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err="1">
                <a:latin typeface="Arial" pitchFamily="34"/>
                <a:ea typeface="Microsoft YaHei" pitchFamily="2"/>
                <a:cs typeface="Arial" pitchFamily="34"/>
              </a:rPr>
              <a:t>O</a:t>
            </a:r>
            <a:r>
              <a:rPr lang="sk-SK" sz="1000" b="0" i="0" u="none" strike="noStrike" kern="1200" spc="0" err="1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utbound</a:t>
            </a: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 VPC</a:t>
            </a:r>
          </a:p>
        </p:txBody>
      </p:sp>
      <p:pic>
        <p:nvPicPr>
          <p:cNvPr id="133" name="Graphic 30">
            <a:extLst>
              <a:ext uri="{FF2B5EF4-FFF2-40B4-BE49-F238E27FC236}">
                <a16:creationId xmlns:a16="http://schemas.microsoft.com/office/drawing/2014/main" id="{8D22905F-E7B4-8584-347A-00E739DB38A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525413" y="3055800"/>
            <a:ext cx="427680" cy="451079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Rectangle 34">
            <a:extLst>
              <a:ext uri="{FF2B5EF4-FFF2-40B4-BE49-F238E27FC236}">
                <a16:creationId xmlns:a16="http://schemas.microsoft.com/office/drawing/2014/main" id="{32C97773-CA3B-C422-0E56-60107A194354}"/>
              </a:ext>
            </a:extLst>
          </p:cNvPr>
          <p:cNvSpPr/>
          <p:nvPr/>
        </p:nvSpPr>
        <p:spPr>
          <a:xfrm>
            <a:off x="8999533" y="5203933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35" name="Picture 5">
            <a:extLst>
              <a:ext uri="{FF2B5EF4-FFF2-40B4-BE49-F238E27FC236}">
                <a16:creationId xmlns:a16="http://schemas.microsoft.com/office/drawing/2014/main" id="{7BD51051-3AD9-D8A5-4437-A76D882FDDCD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9203971" y="5633276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raphic 36">
            <a:extLst>
              <a:ext uri="{FF2B5EF4-FFF2-40B4-BE49-F238E27FC236}">
                <a16:creationId xmlns:a16="http://schemas.microsoft.com/office/drawing/2014/main" id="{2E5037C6-13E9-00F6-DD16-E2DD2903966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998093" y="5195653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TextBox 40">
            <a:extLst>
              <a:ext uri="{FF2B5EF4-FFF2-40B4-BE49-F238E27FC236}">
                <a16:creationId xmlns:a16="http://schemas.microsoft.com/office/drawing/2014/main" id="{9F7742C5-F79D-D156-D2AE-699BBBEE5EC2}"/>
              </a:ext>
            </a:extLst>
          </p:cNvPr>
          <p:cNvSpPr/>
          <p:nvPr/>
        </p:nvSpPr>
        <p:spPr>
          <a:xfrm>
            <a:off x="9029773" y="6195373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pic>
        <p:nvPicPr>
          <p:cNvPr id="138" name="Graphic 41">
            <a:extLst>
              <a:ext uri="{FF2B5EF4-FFF2-40B4-BE49-F238E27FC236}">
                <a16:creationId xmlns:a16="http://schemas.microsoft.com/office/drawing/2014/main" id="{7B7EAFA7-7C0C-C9A2-B770-B36AE38CFA93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8984445" y="3669847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Rectangle 42">
            <a:extLst>
              <a:ext uri="{FF2B5EF4-FFF2-40B4-BE49-F238E27FC236}">
                <a16:creationId xmlns:a16="http://schemas.microsoft.com/office/drawing/2014/main" id="{BF7881FC-056E-E007-09BA-9818BA25A762}"/>
              </a:ext>
            </a:extLst>
          </p:cNvPr>
          <p:cNvSpPr/>
          <p:nvPr/>
        </p:nvSpPr>
        <p:spPr>
          <a:xfrm>
            <a:off x="8984445" y="366984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27D9ED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Public subnet</a:t>
            </a:r>
          </a:p>
        </p:txBody>
      </p:sp>
      <p:grpSp>
        <p:nvGrpSpPr>
          <p:cNvPr id="140" name="Group 6">
            <a:extLst>
              <a:ext uri="{FF2B5EF4-FFF2-40B4-BE49-F238E27FC236}">
                <a16:creationId xmlns:a16="http://schemas.microsoft.com/office/drawing/2014/main" id="{62BFFB84-1559-2D96-723D-9DE4BCFBF062}"/>
              </a:ext>
            </a:extLst>
          </p:cNvPr>
          <p:cNvGrpSpPr/>
          <p:nvPr/>
        </p:nvGrpSpPr>
        <p:grpSpPr>
          <a:xfrm>
            <a:off x="10818240" y="3005509"/>
            <a:ext cx="1480679" cy="682921"/>
            <a:chOff x="6889680" y="1207799"/>
            <a:chExt cx="1480679" cy="682921"/>
          </a:xfrm>
        </p:grpSpPr>
        <p:sp>
          <p:nvSpPr>
            <p:cNvPr id="141" name="Oval 16">
              <a:extLst>
                <a:ext uri="{FF2B5EF4-FFF2-40B4-BE49-F238E27FC236}">
                  <a16:creationId xmlns:a16="http://schemas.microsoft.com/office/drawing/2014/main" id="{DEE600B8-71A7-7880-EF63-B9FA068C7268}"/>
                </a:ext>
              </a:extLst>
            </p:cNvPr>
            <p:cNvSpPr/>
            <p:nvPr/>
          </p:nvSpPr>
          <p:spPr>
            <a:xfrm>
              <a:off x="7159679" y="1207799"/>
              <a:ext cx="512999" cy="54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2F1570"/>
            </a:solidFill>
            <a:ln w="12600">
              <a:solidFill>
                <a:srgbClr val="120D45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142" name="Graphic 17">
              <a:extLst>
                <a:ext uri="{FF2B5EF4-FFF2-40B4-BE49-F238E27FC236}">
                  <a16:creationId xmlns:a16="http://schemas.microsoft.com/office/drawing/2014/main" id="{229EDE2A-1D1C-8DC4-3F3A-3378CF65B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lum/>
              <a:alphaModFix/>
            </a:blip>
            <a:srcRect/>
            <a:stretch>
              <a:fillRect/>
            </a:stretch>
          </p:blipFill>
          <p:spPr>
            <a:xfrm>
              <a:off x="7159679" y="1207799"/>
              <a:ext cx="512999" cy="54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" name="TextBox 25">
              <a:extLst>
                <a:ext uri="{FF2B5EF4-FFF2-40B4-BE49-F238E27FC236}">
                  <a16:creationId xmlns:a16="http://schemas.microsoft.com/office/drawing/2014/main" id="{54E0CAFD-75C0-D8E4-2459-2DDCC0BDEA52}"/>
                </a:ext>
              </a:extLst>
            </p:cNvPr>
            <p:cNvSpPr/>
            <p:nvPr/>
          </p:nvSpPr>
          <p:spPr>
            <a:xfrm>
              <a:off x="6889680" y="1722960"/>
              <a:ext cx="1480679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rial" pitchFamily="18"/>
                  <a:ea typeface="Microsoft YaHei" pitchFamily="2"/>
                  <a:cs typeface="Lucida Sans" pitchFamily="2"/>
                </a:rPr>
                <a:t>Internet Gateway</a:t>
              </a:r>
            </a:p>
          </p:txBody>
        </p:sp>
      </p:grpSp>
      <p:sp>
        <p:nvSpPr>
          <p:cNvPr id="144" name="TextBox 24">
            <a:extLst>
              <a:ext uri="{FF2B5EF4-FFF2-40B4-BE49-F238E27FC236}">
                <a16:creationId xmlns:a16="http://schemas.microsoft.com/office/drawing/2014/main" id="{F2467893-B3C2-9FC1-1DD2-C1F189ED032F}"/>
              </a:ext>
            </a:extLst>
          </p:cNvPr>
          <p:cNvSpPr/>
          <p:nvPr/>
        </p:nvSpPr>
        <p:spPr>
          <a:xfrm>
            <a:off x="9230025" y="4711266"/>
            <a:ext cx="1768126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NAT Instance + Squid</a:t>
            </a: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proxy</a:t>
            </a:r>
          </a:p>
        </p:txBody>
      </p:sp>
      <p:pic>
        <p:nvPicPr>
          <p:cNvPr id="145" name="Picture 144">
            <a:extLst>
              <a:ext uri="{FF2B5EF4-FFF2-40B4-BE49-F238E27FC236}">
                <a16:creationId xmlns:a16="http://schemas.microsoft.com/office/drawing/2014/main" id="{FFA15549-1B51-1A4A-A87C-56EA88685172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9740731" y="4168782"/>
            <a:ext cx="507600" cy="50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34FE3F24-0F45-127A-326E-FE569FF246CF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10062117" y="4065217"/>
            <a:ext cx="388647" cy="3748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C537BAB-EB24-7C7A-28C8-D91E479FC90C}"/>
              </a:ext>
            </a:extLst>
          </p:cNvPr>
          <p:cNvSpPr txBox="1">
            <a:spLocks/>
          </p:cNvSpPr>
          <p:nvPr/>
        </p:nvSpPr>
        <p:spPr bwMode="gray">
          <a:xfrm>
            <a:off x="4968416" y="538295"/>
            <a:ext cx="6747333" cy="560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 sz="1800"/>
            </a:pPr>
            <a:r>
              <a:rPr lang="sk-SK" sz="3400" b="1" i="0" u="none" strike="noStrike" kern="1200" spc="0">
                <a:ln>
                  <a:noFill/>
                </a:ln>
                <a:solidFill>
                  <a:schemeClr val="accent3"/>
                </a:solidFill>
                <a:ea typeface="Microsoft YaHei" pitchFamily="2"/>
                <a:cs typeface="Lucida Sans" pitchFamily="2"/>
              </a:rPr>
              <a:t>'Serverbased‘ version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1802FB7-7E2B-2411-2E1D-2142B6181FDB}"/>
              </a:ext>
            </a:extLst>
          </p:cNvPr>
          <p:cNvGrpSpPr>
            <a:grpSpLocks noChangeAspect="1"/>
          </p:cNvGrpSpPr>
          <p:nvPr/>
        </p:nvGrpSpPr>
        <p:grpSpPr>
          <a:xfrm>
            <a:off x="9429135" y="70442"/>
            <a:ext cx="3175821" cy="426709"/>
            <a:chOff x="6941574" y="355577"/>
            <a:chExt cx="3175821" cy="42670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230B6FE-7DC4-A028-FD96-A3539F986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574" y="412954"/>
              <a:ext cx="309401" cy="369332"/>
            </a:xfrm>
            <a:prstGeom prst="rect">
              <a:avLst/>
            </a:prstGeom>
          </p:spPr>
        </p:pic>
        <p:sp>
          <p:nvSpPr>
            <p:cNvPr id="65" name="Title 1">
              <a:extLst>
                <a:ext uri="{FF2B5EF4-FFF2-40B4-BE49-F238E27FC236}">
                  <a16:creationId xmlns:a16="http://schemas.microsoft.com/office/drawing/2014/main" id="{82CAEFD8-3C52-3C30-D409-D52AAE6DCE6E}"/>
                </a:ext>
              </a:extLst>
            </p:cNvPr>
            <p:cNvSpPr txBox="1">
              <a:spLocks/>
            </p:cNvSpPr>
            <p:nvPr/>
          </p:nvSpPr>
          <p:spPr>
            <a:xfrm>
              <a:off x="7374195" y="355577"/>
              <a:ext cx="2743200" cy="369332"/>
            </a:xfrm>
            <a:prstGeom prst="rect">
              <a:avLst/>
            </a:prstGeom>
          </p:spPr>
          <p:txBody>
            <a:bodyPr vert="horz" lIns="0" tIns="146304" rIns="0" bIns="146304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 spc="-10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>
                  <a:solidFill>
                    <a:srgbClr val="E20074"/>
                  </a:solidFill>
                </a:rPr>
                <a:t>Deutsche Telekom IT Solutions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9503120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E0EB14-1522-1A03-0B31-831385232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EE25EFB-8C82-5592-8D6C-C9CC77DDD6B2}"/>
              </a:ext>
            </a:extLst>
          </p:cNvPr>
          <p:cNvGrpSpPr>
            <a:grpSpLocks noChangeAspect="1"/>
          </p:cNvGrpSpPr>
          <p:nvPr/>
        </p:nvGrpSpPr>
        <p:grpSpPr>
          <a:xfrm>
            <a:off x="255354" y="3056707"/>
            <a:ext cx="1987934" cy="2485189"/>
            <a:chOff x="350280" y="2713382"/>
            <a:chExt cx="2830680" cy="3538737"/>
          </a:xfrm>
        </p:grpSpPr>
        <p:sp>
          <p:nvSpPr>
            <p:cNvPr id="6" name="Rectangle 8">
              <a:extLst>
                <a:ext uri="{FF2B5EF4-FFF2-40B4-BE49-F238E27FC236}">
                  <a16:creationId xmlns:a16="http://schemas.microsoft.com/office/drawing/2014/main" id="{18D39970-D3B3-C22D-2AAE-B4D0CA4D0B1A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7" name="Graphic 9">
              <a:extLst>
                <a:ext uri="{FF2B5EF4-FFF2-40B4-BE49-F238E27FC236}">
                  <a16:creationId xmlns:a16="http://schemas.microsoft.com/office/drawing/2014/main" id="{BD08858D-D48A-4058-DB3C-2D12AC740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Rectangle 12">
              <a:extLst>
                <a:ext uri="{FF2B5EF4-FFF2-40B4-BE49-F238E27FC236}">
                  <a16:creationId xmlns:a16="http://schemas.microsoft.com/office/drawing/2014/main" id="{257553D9-CEC8-5146-51F4-1425CE9EE6AC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9" name="Graphic 13">
              <a:extLst>
                <a:ext uri="{FF2B5EF4-FFF2-40B4-BE49-F238E27FC236}">
                  <a16:creationId xmlns:a16="http://schemas.microsoft.com/office/drawing/2014/main" id="{30668415-E4F4-E8ED-D2BC-20C564F07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15">
              <a:extLst>
                <a:ext uri="{FF2B5EF4-FFF2-40B4-BE49-F238E27FC236}">
                  <a16:creationId xmlns:a16="http://schemas.microsoft.com/office/drawing/2014/main" id="{8D478AA2-7943-F533-D9AB-2FBA1F038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Box 24">
              <a:extLst>
                <a:ext uri="{FF2B5EF4-FFF2-40B4-BE49-F238E27FC236}">
                  <a16:creationId xmlns:a16="http://schemas.microsoft.com/office/drawing/2014/main" id="{7FDE8CF9-126F-298D-D38E-9197F27ED4D9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2" name="Rectangle 26">
              <a:extLst>
                <a:ext uri="{FF2B5EF4-FFF2-40B4-BE49-F238E27FC236}">
                  <a16:creationId xmlns:a16="http://schemas.microsoft.com/office/drawing/2014/main" id="{9625DC9D-F050-208B-F4F8-3E2E0AD79EC6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85F0A62F-151E-2106-29A5-51FBF4EE6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raphic 28">
              <a:extLst>
                <a:ext uri="{FF2B5EF4-FFF2-40B4-BE49-F238E27FC236}">
                  <a16:creationId xmlns:a16="http://schemas.microsoft.com/office/drawing/2014/main" id="{BFBF03D0-7477-2CE7-B552-2EDD91FBD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TextBox 39">
              <a:extLst>
                <a:ext uri="{FF2B5EF4-FFF2-40B4-BE49-F238E27FC236}">
                  <a16:creationId xmlns:a16="http://schemas.microsoft.com/office/drawing/2014/main" id="{D7EB174F-81B2-479F-6DF4-D831E595425F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sp>
        <p:nvSpPr>
          <p:cNvPr id="16" name="Rectangle 8">
            <a:extLst>
              <a:ext uri="{FF2B5EF4-FFF2-40B4-BE49-F238E27FC236}">
                <a16:creationId xmlns:a16="http://schemas.microsoft.com/office/drawing/2014/main" id="{D111891E-EC0C-2232-F242-A3A2B1E238D7}"/>
              </a:ext>
            </a:extLst>
          </p:cNvPr>
          <p:cNvSpPr/>
          <p:nvPr/>
        </p:nvSpPr>
        <p:spPr>
          <a:xfrm>
            <a:off x="4885214" y="3093238"/>
            <a:ext cx="2830680" cy="35387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Service VPC</a:t>
            </a:r>
          </a:p>
        </p:txBody>
      </p:sp>
      <p:pic>
        <p:nvPicPr>
          <p:cNvPr id="17" name="Graphic 9">
            <a:extLst>
              <a:ext uri="{FF2B5EF4-FFF2-40B4-BE49-F238E27FC236}">
                <a16:creationId xmlns:a16="http://schemas.microsoft.com/office/drawing/2014/main" id="{7BA58E4E-3348-FE9D-A94D-D502EFB31D0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877484" y="3089968"/>
            <a:ext cx="427680" cy="45107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26">
            <a:extLst>
              <a:ext uri="{FF2B5EF4-FFF2-40B4-BE49-F238E27FC236}">
                <a16:creationId xmlns:a16="http://schemas.microsoft.com/office/drawing/2014/main" id="{E3851389-AABA-53B4-910B-4F3EF1829574}"/>
              </a:ext>
            </a:extLst>
          </p:cNvPr>
          <p:cNvSpPr/>
          <p:nvPr/>
        </p:nvSpPr>
        <p:spPr>
          <a:xfrm>
            <a:off x="5152961" y="517762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53A42FBA-1244-6397-BF82-0CB75558C74D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456161" y="5637707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raphic 28">
            <a:extLst>
              <a:ext uri="{FF2B5EF4-FFF2-40B4-BE49-F238E27FC236}">
                <a16:creationId xmlns:a16="http://schemas.microsoft.com/office/drawing/2014/main" id="{1D29303A-5203-8E37-E1D8-EAC0DF8C7DE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151161" y="5169347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39">
            <a:extLst>
              <a:ext uri="{FF2B5EF4-FFF2-40B4-BE49-F238E27FC236}">
                <a16:creationId xmlns:a16="http://schemas.microsoft.com/office/drawing/2014/main" id="{38312092-3C82-CE9B-2369-BEE8CA06E234}"/>
              </a:ext>
            </a:extLst>
          </p:cNvPr>
          <p:cNvSpPr/>
          <p:nvPr/>
        </p:nvSpPr>
        <p:spPr>
          <a:xfrm>
            <a:off x="5920841" y="6229187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3052475-6D53-DF2E-6070-81E85A0C27E3}"/>
              </a:ext>
            </a:extLst>
          </p:cNvPr>
          <p:cNvGrpSpPr>
            <a:grpSpLocks noChangeAspect="1"/>
          </p:cNvGrpSpPr>
          <p:nvPr/>
        </p:nvGrpSpPr>
        <p:grpSpPr>
          <a:xfrm>
            <a:off x="278578" y="389778"/>
            <a:ext cx="1987934" cy="2485189"/>
            <a:chOff x="350280" y="2713382"/>
            <a:chExt cx="2830680" cy="3538737"/>
          </a:xfrm>
        </p:grpSpPr>
        <p:sp>
          <p:nvSpPr>
            <p:cNvPr id="23" name="Rectangle 8">
              <a:extLst>
                <a:ext uri="{FF2B5EF4-FFF2-40B4-BE49-F238E27FC236}">
                  <a16:creationId xmlns:a16="http://schemas.microsoft.com/office/drawing/2014/main" id="{31B1E5E4-5745-FC89-16A9-1839FB1C9E41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24" name="Graphic 9">
              <a:extLst>
                <a:ext uri="{FF2B5EF4-FFF2-40B4-BE49-F238E27FC236}">
                  <a16:creationId xmlns:a16="http://schemas.microsoft.com/office/drawing/2014/main" id="{6A880C09-317C-9716-551D-936B38DDE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Rectangle 12">
              <a:extLst>
                <a:ext uri="{FF2B5EF4-FFF2-40B4-BE49-F238E27FC236}">
                  <a16:creationId xmlns:a16="http://schemas.microsoft.com/office/drawing/2014/main" id="{8ADD92D5-8A5C-B864-4692-8B09354E473C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26" name="Graphic 13">
              <a:extLst>
                <a:ext uri="{FF2B5EF4-FFF2-40B4-BE49-F238E27FC236}">
                  <a16:creationId xmlns:a16="http://schemas.microsoft.com/office/drawing/2014/main" id="{3C8F1407-49F6-2F77-3C79-0B9B7CFE0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Picture 15">
              <a:extLst>
                <a:ext uri="{FF2B5EF4-FFF2-40B4-BE49-F238E27FC236}">
                  <a16:creationId xmlns:a16="http://schemas.microsoft.com/office/drawing/2014/main" id="{AA9C60C7-7A33-009E-62AD-C8422BD80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TextBox 24">
              <a:extLst>
                <a:ext uri="{FF2B5EF4-FFF2-40B4-BE49-F238E27FC236}">
                  <a16:creationId xmlns:a16="http://schemas.microsoft.com/office/drawing/2014/main" id="{95E90300-1AB5-BB3F-E094-F2AF5FB605F6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9" name="Rectangle 26">
              <a:extLst>
                <a:ext uri="{FF2B5EF4-FFF2-40B4-BE49-F238E27FC236}">
                  <a16:creationId xmlns:a16="http://schemas.microsoft.com/office/drawing/2014/main" id="{BEEB1F48-56D7-07E9-9167-C075A04132DE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30" name="Picture 5">
              <a:extLst>
                <a:ext uri="{FF2B5EF4-FFF2-40B4-BE49-F238E27FC236}">
                  <a16:creationId xmlns:a16="http://schemas.microsoft.com/office/drawing/2014/main" id="{31BAC5E8-6A21-D137-0874-16F894B12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raphic 28">
              <a:extLst>
                <a:ext uri="{FF2B5EF4-FFF2-40B4-BE49-F238E27FC236}">
                  <a16:creationId xmlns:a16="http://schemas.microsoft.com/office/drawing/2014/main" id="{37EA2E50-206E-3731-41C0-4A8286959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" name="TextBox 39">
              <a:extLst>
                <a:ext uri="{FF2B5EF4-FFF2-40B4-BE49-F238E27FC236}">
                  <a16:creationId xmlns:a16="http://schemas.microsoft.com/office/drawing/2014/main" id="{8930294B-FDA1-90E3-77D8-5177C63813AB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C7D6C90-B0B5-6F7A-5486-3196DD53AACF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89778"/>
            <a:ext cx="1987934" cy="2485189"/>
            <a:chOff x="350280" y="2713382"/>
            <a:chExt cx="2830680" cy="3538737"/>
          </a:xfrm>
        </p:grpSpPr>
        <p:sp>
          <p:nvSpPr>
            <p:cNvPr id="34" name="Rectangle 8">
              <a:extLst>
                <a:ext uri="{FF2B5EF4-FFF2-40B4-BE49-F238E27FC236}">
                  <a16:creationId xmlns:a16="http://schemas.microsoft.com/office/drawing/2014/main" id="{9BF191FC-CBE3-CCCC-2DD8-47AC23C55D4C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35" name="Graphic 9">
              <a:extLst>
                <a:ext uri="{FF2B5EF4-FFF2-40B4-BE49-F238E27FC236}">
                  <a16:creationId xmlns:a16="http://schemas.microsoft.com/office/drawing/2014/main" id="{95399C71-DF34-B82E-9D52-C1E44806F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9EDBA6AC-EAE2-7AC1-9474-BE5918B2ECDB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37" name="Graphic 13">
              <a:extLst>
                <a:ext uri="{FF2B5EF4-FFF2-40B4-BE49-F238E27FC236}">
                  <a16:creationId xmlns:a16="http://schemas.microsoft.com/office/drawing/2014/main" id="{46D7AF3F-5732-97E1-FDA0-50CC3F25C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A4F23FD5-2819-A9E7-55D3-96EB2FF80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" name="TextBox 24">
              <a:extLst>
                <a:ext uri="{FF2B5EF4-FFF2-40B4-BE49-F238E27FC236}">
                  <a16:creationId xmlns:a16="http://schemas.microsoft.com/office/drawing/2014/main" id="{F08C4BB6-CB1A-3AF8-2E9B-BF8732B13D0E}"/>
                </a:ext>
              </a:extLst>
            </p:cNvPr>
            <p:cNvSpPr/>
            <p:nvPr/>
          </p:nvSpPr>
          <p:spPr>
            <a:xfrm>
              <a:off x="790653" y="4332420"/>
              <a:ext cx="1480678" cy="2452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0" name="Rectangle 26">
              <a:extLst>
                <a:ext uri="{FF2B5EF4-FFF2-40B4-BE49-F238E27FC236}">
                  <a16:creationId xmlns:a16="http://schemas.microsoft.com/office/drawing/2014/main" id="{F78DE5D0-1305-8D88-21E9-0E80F3F08850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41" name="Picture 5">
              <a:extLst>
                <a:ext uri="{FF2B5EF4-FFF2-40B4-BE49-F238E27FC236}">
                  <a16:creationId xmlns:a16="http://schemas.microsoft.com/office/drawing/2014/main" id="{E1309051-30C9-A4B8-A60F-E2945E4BB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Graphic 28">
              <a:extLst>
                <a:ext uri="{FF2B5EF4-FFF2-40B4-BE49-F238E27FC236}">
                  <a16:creationId xmlns:a16="http://schemas.microsoft.com/office/drawing/2014/main" id="{D7D7F3FB-6DAB-7CF3-79EF-B44A41FED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" name="TextBox 39">
              <a:extLst>
                <a:ext uri="{FF2B5EF4-FFF2-40B4-BE49-F238E27FC236}">
                  <a16:creationId xmlns:a16="http://schemas.microsoft.com/office/drawing/2014/main" id="{AB38D89F-FF18-A128-A009-C4AC814E6AEB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C8A3B5A-81B8-E3FC-2105-4F19726712CF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058414"/>
            <a:ext cx="1987934" cy="2485189"/>
            <a:chOff x="350280" y="2713382"/>
            <a:chExt cx="2830680" cy="3538737"/>
          </a:xfrm>
        </p:grpSpPr>
        <p:sp>
          <p:nvSpPr>
            <p:cNvPr id="45" name="Rectangle 8">
              <a:extLst>
                <a:ext uri="{FF2B5EF4-FFF2-40B4-BE49-F238E27FC236}">
                  <a16:creationId xmlns:a16="http://schemas.microsoft.com/office/drawing/2014/main" id="{6B4FAA24-F13F-EF35-0DD0-BDFB61ADD5AF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46" name="Graphic 9">
              <a:extLst>
                <a:ext uri="{FF2B5EF4-FFF2-40B4-BE49-F238E27FC236}">
                  <a16:creationId xmlns:a16="http://schemas.microsoft.com/office/drawing/2014/main" id="{17361BA6-B210-89BC-DDDF-637BB05E4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" name="Rectangle 12">
              <a:extLst>
                <a:ext uri="{FF2B5EF4-FFF2-40B4-BE49-F238E27FC236}">
                  <a16:creationId xmlns:a16="http://schemas.microsoft.com/office/drawing/2014/main" id="{4FD1EA55-76A7-1825-FF43-68824CEBC330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48" name="Graphic 13">
              <a:extLst>
                <a:ext uri="{FF2B5EF4-FFF2-40B4-BE49-F238E27FC236}">
                  <a16:creationId xmlns:a16="http://schemas.microsoft.com/office/drawing/2014/main" id="{A720B39D-8B1A-65BA-42D4-E40D8E18F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Picture 15">
              <a:extLst>
                <a:ext uri="{FF2B5EF4-FFF2-40B4-BE49-F238E27FC236}">
                  <a16:creationId xmlns:a16="http://schemas.microsoft.com/office/drawing/2014/main" id="{E0308BA7-BAD4-69B7-958B-B616C3F8C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" name="TextBox 24">
              <a:extLst>
                <a:ext uri="{FF2B5EF4-FFF2-40B4-BE49-F238E27FC236}">
                  <a16:creationId xmlns:a16="http://schemas.microsoft.com/office/drawing/2014/main" id="{56BD9F83-13E2-09FB-48B6-604A13547037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51" name="Rectangle 26">
              <a:extLst>
                <a:ext uri="{FF2B5EF4-FFF2-40B4-BE49-F238E27FC236}">
                  <a16:creationId xmlns:a16="http://schemas.microsoft.com/office/drawing/2014/main" id="{D454DE33-57A0-E3CE-C15D-E61A3DED75B1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52" name="Picture 5">
              <a:extLst>
                <a:ext uri="{FF2B5EF4-FFF2-40B4-BE49-F238E27FC236}">
                  <a16:creationId xmlns:a16="http://schemas.microsoft.com/office/drawing/2014/main" id="{EE5FACFC-736B-C136-B0CD-10338EF56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raphic 28">
              <a:extLst>
                <a:ext uri="{FF2B5EF4-FFF2-40B4-BE49-F238E27FC236}">
                  <a16:creationId xmlns:a16="http://schemas.microsoft.com/office/drawing/2014/main" id="{9F6C3088-DCA8-DF90-636C-95133B711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TextBox 39">
              <a:extLst>
                <a:ext uri="{FF2B5EF4-FFF2-40B4-BE49-F238E27FC236}">
                  <a16:creationId xmlns:a16="http://schemas.microsoft.com/office/drawing/2014/main" id="{FE54255C-F801-3958-EE65-CE2EBB5019C5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69D0B63-C296-A114-7CAD-B6722B54ADD7}"/>
              </a:ext>
            </a:extLst>
          </p:cNvPr>
          <p:cNvCxnSpPr>
            <a:cxnSpLocks/>
            <a:stCxn id="30" idx="3"/>
          </p:cNvCxnSpPr>
          <p:nvPr/>
        </p:nvCxnSpPr>
        <p:spPr>
          <a:xfrm>
            <a:off x="927211" y="2379987"/>
            <a:ext cx="1472905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2235F974-0927-032A-AF78-D2658E1E1C0A}"/>
              </a:ext>
            </a:extLst>
          </p:cNvPr>
          <p:cNvCxnSpPr>
            <a:cxnSpLocks/>
            <a:stCxn id="41" idx="1"/>
          </p:cNvCxnSpPr>
          <p:nvPr/>
        </p:nvCxnSpPr>
        <p:spPr>
          <a:xfrm flipH="1">
            <a:off x="2522883" y="2379987"/>
            <a:ext cx="43909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99C799D-0715-38CC-45EC-950188307BBF}"/>
              </a:ext>
            </a:extLst>
          </p:cNvPr>
          <p:cNvCxnSpPr>
            <a:cxnSpLocks/>
          </p:cNvCxnSpPr>
          <p:nvPr/>
        </p:nvCxnSpPr>
        <p:spPr>
          <a:xfrm flipH="1">
            <a:off x="2391635" y="2379987"/>
            <a:ext cx="8481" cy="332765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C930AAC3-468A-A67D-CA7A-C45B0DE85A91}"/>
              </a:ext>
            </a:extLst>
          </p:cNvPr>
          <p:cNvCxnSpPr>
            <a:cxnSpLocks/>
          </p:cNvCxnSpPr>
          <p:nvPr/>
        </p:nvCxnSpPr>
        <p:spPr>
          <a:xfrm>
            <a:off x="2522883" y="2391409"/>
            <a:ext cx="0" cy="3316228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D39EB3D2-4FA9-D3C6-A00D-9DB764368339}"/>
              </a:ext>
            </a:extLst>
          </p:cNvPr>
          <p:cNvCxnSpPr>
            <a:stCxn id="13" idx="3"/>
          </p:cNvCxnSpPr>
          <p:nvPr/>
        </p:nvCxnSpPr>
        <p:spPr>
          <a:xfrm>
            <a:off x="903987" y="5046916"/>
            <a:ext cx="1398763" cy="8909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A9A20E1-54D6-38DA-C111-F0B8E5991933}"/>
              </a:ext>
            </a:extLst>
          </p:cNvPr>
          <p:cNvCxnSpPr/>
          <p:nvPr/>
        </p:nvCxnSpPr>
        <p:spPr>
          <a:xfrm>
            <a:off x="2302750" y="5055825"/>
            <a:ext cx="0" cy="75162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60688FB9-8739-D703-EB99-BB76AD03362E}"/>
              </a:ext>
            </a:extLst>
          </p:cNvPr>
          <p:cNvCxnSpPr>
            <a:stCxn id="52" idx="1"/>
          </p:cNvCxnSpPr>
          <p:nvPr/>
        </p:nvCxnSpPr>
        <p:spPr>
          <a:xfrm flipH="1" flipV="1">
            <a:off x="2601879" y="5048622"/>
            <a:ext cx="360096" cy="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6FC476C-1DA5-9739-46BC-63A928BEF135}"/>
              </a:ext>
            </a:extLst>
          </p:cNvPr>
          <p:cNvCxnSpPr/>
          <p:nvPr/>
        </p:nvCxnSpPr>
        <p:spPr>
          <a:xfrm>
            <a:off x="2601879" y="5046915"/>
            <a:ext cx="0" cy="7605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13">
            <a:extLst>
              <a:ext uri="{FF2B5EF4-FFF2-40B4-BE49-F238E27FC236}">
                <a16:creationId xmlns:a16="http://schemas.microsoft.com/office/drawing/2014/main" id="{0ACEA5C5-2F54-30EC-EA44-EB32D2DC6056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2191613" y="5647856"/>
            <a:ext cx="507600" cy="507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89D6C42C-C6EC-B783-448B-E127594C2FCD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2742429" y="5906087"/>
            <a:ext cx="371373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295FA841-9CD1-C7A2-2823-172E360D3563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6992921" y="5901656"/>
            <a:ext cx="2211050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13">
            <a:extLst>
              <a:ext uri="{FF2B5EF4-FFF2-40B4-BE49-F238E27FC236}">
                <a16:creationId xmlns:a16="http://schemas.microsoft.com/office/drawing/2014/main" id="{DEE93F5F-2C24-0005-BB8E-51A1C6E998D8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7896709" y="5662436"/>
            <a:ext cx="507600" cy="5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TextBox 38">
            <a:extLst>
              <a:ext uri="{FF2B5EF4-FFF2-40B4-BE49-F238E27FC236}">
                <a16:creationId xmlns:a16="http://schemas.microsoft.com/office/drawing/2014/main" id="{6B95D300-C534-F00C-C24A-5E4CC82B3A52}"/>
              </a:ext>
            </a:extLst>
          </p:cNvPr>
          <p:cNvSpPr/>
          <p:nvPr/>
        </p:nvSpPr>
        <p:spPr>
          <a:xfrm>
            <a:off x="1897176" y="6180609"/>
            <a:ext cx="1480679" cy="167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>
              <a:ln>
                <a:noFill/>
              </a:ln>
              <a:solidFill>
                <a:srgbClr val="FFFFFF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80" name="TextBox 38">
            <a:extLst>
              <a:ext uri="{FF2B5EF4-FFF2-40B4-BE49-F238E27FC236}">
                <a16:creationId xmlns:a16="http://schemas.microsoft.com/office/drawing/2014/main" id="{7C7CD261-00B1-78E8-7B51-7FBB3AA4A413}"/>
              </a:ext>
            </a:extLst>
          </p:cNvPr>
          <p:cNvSpPr/>
          <p:nvPr/>
        </p:nvSpPr>
        <p:spPr>
          <a:xfrm>
            <a:off x="7569435" y="6279253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1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1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1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endParaRPr lang="sk-SK" sz="1100" b="1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81" name="Picture 2" descr="(icon)">
            <a:extLst>
              <a:ext uri="{FF2B5EF4-FFF2-40B4-BE49-F238E27FC236}">
                <a16:creationId xmlns:a16="http://schemas.microsoft.com/office/drawing/2014/main" id="{9C42FE6D-A538-11C5-FA67-9DDAE2FFD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500" y="3768905"/>
            <a:ext cx="494500" cy="49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TextBox 39">
            <a:extLst>
              <a:ext uri="{FF2B5EF4-FFF2-40B4-BE49-F238E27FC236}">
                <a16:creationId xmlns:a16="http://schemas.microsoft.com/office/drawing/2014/main" id="{D2C3ECDA-0FFA-514F-6EC4-B9E825D69906}"/>
              </a:ext>
            </a:extLst>
          </p:cNvPr>
          <p:cNvSpPr/>
          <p:nvPr/>
        </p:nvSpPr>
        <p:spPr>
          <a:xfrm>
            <a:off x="5131791" y="4340242"/>
            <a:ext cx="2480108" cy="35343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lvl="0">
              <a:defRPr sz="1800"/>
            </a:pP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Log </a:t>
            </a:r>
            <a:r>
              <a:rPr lang="sk-SK" sz="1100" err="1">
                <a:latin typeface="Amazon Ember" pitchFamily="18"/>
                <a:ea typeface="Microsoft YaHei" pitchFamily="2"/>
                <a:cs typeface="Lucida Sans" pitchFamily="2"/>
              </a:rPr>
              <a:t>gathering</a:t>
            </a: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 and </a:t>
            </a:r>
            <a:r>
              <a:rPr lang="sk-SK" sz="1100" err="1">
                <a:latin typeface="Amazon Ember" pitchFamily="18"/>
                <a:ea typeface="Microsoft YaHei" pitchFamily="2"/>
                <a:cs typeface="Lucida Sans" pitchFamily="2"/>
              </a:rPr>
              <a:t>Analytics</a:t>
            </a: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:</a:t>
            </a:r>
          </a:p>
          <a:p>
            <a:pPr lvl="0">
              <a:defRPr sz="1800"/>
            </a:pPr>
            <a:r>
              <a:rPr lang="sk-SK" sz="1100" err="1">
                <a:latin typeface="Amazon Ember" pitchFamily="18"/>
                <a:ea typeface="Microsoft YaHei" pitchFamily="2"/>
                <a:cs typeface="Lucida Sans" pitchFamily="2"/>
              </a:rPr>
              <a:t>Athena</a:t>
            </a: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 , etc... </a:t>
            </a:r>
            <a:endParaRPr lang="sk-SK" sz="1100" b="0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83" name="Picture 4" descr="(icon)">
            <a:extLst>
              <a:ext uri="{FF2B5EF4-FFF2-40B4-BE49-F238E27FC236}">
                <a16:creationId xmlns:a16="http://schemas.microsoft.com/office/drawing/2014/main" id="{FCD8618B-B6C4-4653-A82E-74812347C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285" y="3778575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(icon)">
            <a:extLst>
              <a:ext uri="{FF2B5EF4-FFF2-40B4-BE49-F238E27FC236}">
                <a16:creationId xmlns:a16="http://schemas.microsoft.com/office/drawing/2014/main" id="{87303FC7-A5D4-D1DD-BA76-13318B921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915" y="3781629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" name="Rectangle 29">
            <a:extLst>
              <a:ext uri="{FF2B5EF4-FFF2-40B4-BE49-F238E27FC236}">
                <a16:creationId xmlns:a16="http://schemas.microsoft.com/office/drawing/2014/main" id="{97B9F169-FF5F-BCB8-04C2-20BF4883B9EA}"/>
              </a:ext>
            </a:extLst>
          </p:cNvPr>
          <p:cNvSpPr/>
          <p:nvPr/>
        </p:nvSpPr>
        <p:spPr>
          <a:xfrm>
            <a:off x="8525413" y="3056707"/>
            <a:ext cx="2830680" cy="355878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err="1">
                <a:latin typeface="Arial" pitchFamily="34"/>
                <a:ea typeface="Microsoft YaHei" pitchFamily="2"/>
                <a:cs typeface="Arial" pitchFamily="34"/>
              </a:rPr>
              <a:t>O</a:t>
            </a:r>
            <a:r>
              <a:rPr lang="sk-SK" sz="1000" b="0" i="0" u="none" strike="noStrike" kern="1200" spc="0" err="1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utbound</a:t>
            </a: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 VPC</a:t>
            </a:r>
          </a:p>
        </p:txBody>
      </p:sp>
      <p:pic>
        <p:nvPicPr>
          <p:cNvPr id="133" name="Graphic 30">
            <a:extLst>
              <a:ext uri="{FF2B5EF4-FFF2-40B4-BE49-F238E27FC236}">
                <a16:creationId xmlns:a16="http://schemas.microsoft.com/office/drawing/2014/main" id="{39081F0D-CD6E-A155-F624-EC4D22D5038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525413" y="3055800"/>
            <a:ext cx="427680" cy="451079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Rectangle 34">
            <a:extLst>
              <a:ext uri="{FF2B5EF4-FFF2-40B4-BE49-F238E27FC236}">
                <a16:creationId xmlns:a16="http://schemas.microsoft.com/office/drawing/2014/main" id="{E31325A9-0089-DBF6-0A57-7D871516C88E}"/>
              </a:ext>
            </a:extLst>
          </p:cNvPr>
          <p:cNvSpPr/>
          <p:nvPr/>
        </p:nvSpPr>
        <p:spPr>
          <a:xfrm>
            <a:off x="8999533" y="5203933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35" name="Picture 5">
            <a:extLst>
              <a:ext uri="{FF2B5EF4-FFF2-40B4-BE49-F238E27FC236}">
                <a16:creationId xmlns:a16="http://schemas.microsoft.com/office/drawing/2014/main" id="{3354B77D-CAD5-5A36-C20A-54FAD1BE4F6D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9203971" y="5633276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raphic 36">
            <a:extLst>
              <a:ext uri="{FF2B5EF4-FFF2-40B4-BE49-F238E27FC236}">
                <a16:creationId xmlns:a16="http://schemas.microsoft.com/office/drawing/2014/main" id="{AA7109FB-44B5-630E-7A26-EB5626AD7BB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998093" y="5195653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TextBox 40">
            <a:extLst>
              <a:ext uri="{FF2B5EF4-FFF2-40B4-BE49-F238E27FC236}">
                <a16:creationId xmlns:a16="http://schemas.microsoft.com/office/drawing/2014/main" id="{A6BD27C3-138D-92AE-47F9-02BD72F4E234}"/>
              </a:ext>
            </a:extLst>
          </p:cNvPr>
          <p:cNvSpPr/>
          <p:nvPr/>
        </p:nvSpPr>
        <p:spPr>
          <a:xfrm>
            <a:off x="9029773" y="6195373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pic>
        <p:nvPicPr>
          <p:cNvPr id="138" name="Graphic 41">
            <a:extLst>
              <a:ext uri="{FF2B5EF4-FFF2-40B4-BE49-F238E27FC236}">
                <a16:creationId xmlns:a16="http://schemas.microsoft.com/office/drawing/2014/main" id="{CD8B5FFA-C8D9-7568-8C31-20BF973797E0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8984445" y="3669847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Rectangle 42">
            <a:extLst>
              <a:ext uri="{FF2B5EF4-FFF2-40B4-BE49-F238E27FC236}">
                <a16:creationId xmlns:a16="http://schemas.microsoft.com/office/drawing/2014/main" id="{2C7325BC-7A1E-2F31-3A76-6E4CBA927857}"/>
              </a:ext>
            </a:extLst>
          </p:cNvPr>
          <p:cNvSpPr/>
          <p:nvPr/>
        </p:nvSpPr>
        <p:spPr>
          <a:xfrm>
            <a:off x="8984445" y="366984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27D9ED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Public subnet</a:t>
            </a:r>
          </a:p>
        </p:txBody>
      </p:sp>
      <p:grpSp>
        <p:nvGrpSpPr>
          <p:cNvPr id="140" name="Group 6">
            <a:extLst>
              <a:ext uri="{FF2B5EF4-FFF2-40B4-BE49-F238E27FC236}">
                <a16:creationId xmlns:a16="http://schemas.microsoft.com/office/drawing/2014/main" id="{8CAC00E7-66CF-3DA1-20D6-5E89FA461467}"/>
              </a:ext>
            </a:extLst>
          </p:cNvPr>
          <p:cNvGrpSpPr/>
          <p:nvPr/>
        </p:nvGrpSpPr>
        <p:grpSpPr>
          <a:xfrm>
            <a:off x="10818240" y="3005509"/>
            <a:ext cx="1480679" cy="682921"/>
            <a:chOff x="6889680" y="1207799"/>
            <a:chExt cx="1480679" cy="682921"/>
          </a:xfrm>
        </p:grpSpPr>
        <p:sp>
          <p:nvSpPr>
            <p:cNvPr id="141" name="Oval 16">
              <a:extLst>
                <a:ext uri="{FF2B5EF4-FFF2-40B4-BE49-F238E27FC236}">
                  <a16:creationId xmlns:a16="http://schemas.microsoft.com/office/drawing/2014/main" id="{269AD67C-793B-BB17-DE32-D545BE875C7B}"/>
                </a:ext>
              </a:extLst>
            </p:cNvPr>
            <p:cNvSpPr/>
            <p:nvPr/>
          </p:nvSpPr>
          <p:spPr>
            <a:xfrm>
              <a:off x="7159679" y="1207799"/>
              <a:ext cx="512999" cy="54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2F1570"/>
            </a:solidFill>
            <a:ln w="12600">
              <a:solidFill>
                <a:srgbClr val="120D45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142" name="Graphic 17">
              <a:extLst>
                <a:ext uri="{FF2B5EF4-FFF2-40B4-BE49-F238E27FC236}">
                  <a16:creationId xmlns:a16="http://schemas.microsoft.com/office/drawing/2014/main" id="{FCDBE503-964E-7F57-D4BE-68CE585B8F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lum/>
              <a:alphaModFix/>
            </a:blip>
            <a:srcRect/>
            <a:stretch>
              <a:fillRect/>
            </a:stretch>
          </p:blipFill>
          <p:spPr>
            <a:xfrm>
              <a:off x="7159679" y="1207799"/>
              <a:ext cx="512999" cy="54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" name="TextBox 25">
              <a:extLst>
                <a:ext uri="{FF2B5EF4-FFF2-40B4-BE49-F238E27FC236}">
                  <a16:creationId xmlns:a16="http://schemas.microsoft.com/office/drawing/2014/main" id="{564303C4-E4AB-2549-4262-588C798F9FDE}"/>
                </a:ext>
              </a:extLst>
            </p:cNvPr>
            <p:cNvSpPr/>
            <p:nvPr/>
          </p:nvSpPr>
          <p:spPr>
            <a:xfrm>
              <a:off x="6889680" y="1722960"/>
              <a:ext cx="1480679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rial" pitchFamily="18"/>
                  <a:ea typeface="Microsoft YaHei" pitchFamily="2"/>
                  <a:cs typeface="Lucida Sans" pitchFamily="2"/>
                </a:rPr>
                <a:t>Internet Gateway</a:t>
              </a:r>
            </a:p>
          </p:txBody>
        </p:sp>
      </p:grpSp>
      <p:pic>
        <p:nvPicPr>
          <p:cNvPr id="145" name="Picture 144">
            <a:extLst>
              <a:ext uri="{FF2B5EF4-FFF2-40B4-BE49-F238E27FC236}">
                <a16:creationId xmlns:a16="http://schemas.microsoft.com/office/drawing/2014/main" id="{763BB446-8F83-E2FD-B8D3-4977C7AE83B1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9740731" y="4168782"/>
            <a:ext cx="507600" cy="50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D5276215-1D48-8696-75AD-5A45B21958A2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10062117" y="4065217"/>
            <a:ext cx="388647" cy="3748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traight Connector 18">
            <a:extLst>
              <a:ext uri="{FF2B5EF4-FFF2-40B4-BE49-F238E27FC236}">
                <a16:creationId xmlns:a16="http://schemas.microsoft.com/office/drawing/2014/main" id="{CD79D7D2-78D6-4325-E5CE-0D3179FD969E}"/>
              </a:ext>
            </a:extLst>
          </p:cNvPr>
          <p:cNvSpPr/>
          <p:nvPr/>
        </p:nvSpPr>
        <p:spPr>
          <a:xfrm flipV="1">
            <a:off x="8088580" y="4392157"/>
            <a:ext cx="1662274" cy="3849"/>
          </a:xfrm>
          <a:prstGeom prst="line">
            <a:avLst/>
          </a:prstGeom>
          <a:noFill/>
          <a:ln w="15840">
            <a:solidFill>
              <a:schemeClr val="tx1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8724EE-402F-87E6-1D23-A2560464A353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7795189" y="1498388"/>
            <a:ext cx="609120" cy="6091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11">
            <a:extLst>
              <a:ext uri="{FF2B5EF4-FFF2-40B4-BE49-F238E27FC236}">
                <a16:creationId xmlns:a16="http://schemas.microsoft.com/office/drawing/2014/main" id="{1071C5EB-BE95-A108-94AC-4B9A999D891F}"/>
              </a:ext>
            </a:extLst>
          </p:cNvPr>
          <p:cNvSpPr/>
          <p:nvPr/>
        </p:nvSpPr>
        <p:spPr>
          <a:xfrm>
            <a:off x="7699429" y="2184909"/>
            <a:ext cx="788759" cy="53014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Whitelist</a:t>
            </a:r>
            <a:endParaRPr lang="sk-SK" sz="1100" b="0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Blacklist</a:t>
            </a:r>
            <a:endParaRPr lang="sk-SK" sz="1100" b="0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Squid.conf</a:t>
            </a:r>
            <a:endParaRPr lang="sk-SK" sz="1100" b="0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65" name="Straight Connector 18">
            <a:extLst>
              <a:ext uri="{FF2B5EF4-FFF2-40B4-BE49-F238E27FC236}">
                <a16:creationId xmlns:a16="http://schemas.microsoft.com/office/drawing/2014/main" id="{DA629FD5-6A59-07FB-2EDC-FC01F9F8D323}"/>
              </a:ext>
            </a:extLst>
          </p:cNvPr>
          <p:cNvSpPr/>
          <p:nvPr/>
        </p:nvSpPr>
        <p:spPr>
          <a:xfrm flipH="1" flipV="1">
            <a:off x="8088580" y="2824269"/>
            <a:ext cx="0" cy="1567887"/>
          </a:xfrm>
          <a:prstGeom prst="line">
            <a:avLst/>
          </a:prstGeom>
          <a:noFill/>
          <a:ln w="15840">
            <a:solidFill>
              <a:schemeClr val="tx1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66" name="TextBox 11">
            <a:extLst>
              <a:ext uri="{FF2B5EF4-FFF2-40B4-BE49-F238E27FC236}">
                <a16:creationId xmlns:a16="http://schemas.microsoft.com/office/drawing/2014/main" id="{6F435443-1FF7-8F6B-37E5-B956D2C16E6F}"/>
              </a:ext>
            </a:extLst>
          </p:cNvPr>
          <p:cNvSpPr/>
          <p:nvPr/>
        </p:nvSpPr>
        <p:spPr>
          <a:xfrm>
            <a:off x="7699429" y="2180700"/>
            <a:ext cx="788759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solidFill>
                  <a:srgbClr val="FF0000"/>
                </a:solidFill>
                <a:latin typeface="Amazon Ember" pitchFamily="18"/>
                <a:ea typeface="Microsoft YaHei" pitchFamily="2"/>
                <a:cs typeface="Lucida Sans" pitchFamily="2"/>
              </a:rPr>
              <a:t>Whitelist</a:t>
            </a:r>
            <a:endParaRPr lang="sk-SK" sz="1100" b="0" i="0" u="none" strike="noStrike" kern="1200" spc="0">
              <a:ln>
                <a:noFill/>
              </a:ln>
              <a:solidFill>
                <a:srgbClr val="FF0000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67" name="TextBox 11">
            <a:extLst>
              <a:ext uri="{FF2B5EF4-FFF2-40B4-BE49-F238E27FC236}">
                <a16:creationId xmlns:a16="http://schemas.microsoft.com/office/drawing/2014/main" id="{0FDBD071-701D-59D3-157E-325605FD8F4D}"/>
              </a:ext>
            </a:extLst>
          </p:cNvPr>
          <p:cNvSpPr/>
          <p:nvPr/>
        </p:nvSpPr>
        <p:spPr>
          <a:xfrm>
            <a:off x="7712100" y="4296277"/>
            <a:ext cx="788759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solidFill>
                  <a:srgbClr val="FF0000"/>
                </a:solidFill>
                <a:latin typeface="Amazon Ember" pitchFamily="18"/>
                <a:ea typeface="Microsoft YaHei" pitchFamily="2"/>
                <a:cs typeface="Lucida Sans" pitchFamily="2"/>
              </a:rPr>
              <a:t>Whitelist</a:t>
            </a:r>
            <a:endParaRPr lang="sk-SK" sz="1100" b="0" i="0" u="none" strike="noStrike" kern="1200" spc="0">
              <a:ln>
                <a:noFill/>
              </a:ln>
              <a:solidFill>
                <a:srgbClr val="FF0000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68" name="Titel 1">
            <a:extLst>
              <a:ext uri="{FF2B5EF4-FFF2-40B4-BE49-F238E27FC236}">
                <a16:creationId xmlns:a16="http://schemas.microsoft.com/office/drawing/2014/main" id="{1B0B0EDA-E340-785E-F8C4-5BD192A9CD92}"/>
              </a:ext>
            </a:extLst>
          </p:cNvPr>
          <p:cNvSpPr txBox="1">
            <a:spLocks/>
          </p:cNvSpPr>
          <p:nvPr/>
        </p:nvSpPr>
        <p:spPr bwMode="gray">
          <a:xfrm>
            <a:off x="4968416" y="538295"/>
            <a:ext cx="6747333" cy="560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 sz="1800"/>
            </a:pPr>
            <a:r>
              <a:rPr lang="sk-SK" sz="3400" b="1" i="0" u="none" strike="noStrike" kern="1200" spc="0">
                <a:ln>
                  <a:noFill/>
                </a:ln>
                <a:solidFill>
                  <a:schemeClr val="accent3"/>
                </a:solidFill>
                <a:ea typeface="Microsoft YaHei" pitchFamily="2"/>
                <a:cs typeface="Lucida Sans" pitchFamily="2"/>
              </a:rPr>
              <a:t>'Serverbased‘ version</a:t>
            </a:r>
          </a:p>
        </p:txBody>
      </p:sp>
      <p:sp>
        <p:nvSpPr>
          <p:cNvPr id="69" name="TextBox 24">
            <a:extLst>
              <a:ext uri="{FF2B5EF4-FFF2-40B4-BE49-F238E27FC236}">
                <a16:creationId xmlns:a16="http://schemas.microsoft.com/office/drawing/2014/main" id="{4F4B64FD-EC1A-9940-0743-DCC4D5BC0980}"/>
              </a:ext>
            </a:extLst>
          </p:cNvPr>
          <p:cNvSpPr/>
          <p:nvPr/>
        </p:nvSpPr>
        <p:spPr>
          <a:xfrm>
            <a:off x="9230025" y="4711266"/>
            <a:ext cx="1768126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NAT Instance + Squid</a:t>
            </a: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proxy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B6FDCBC5-4FF0-AE6D-FA2C-E0C98AB1158F}"/>
              </a:ext>
            </a:extLst>
          </p:cNvPr>
          <p:cNvGrpSpPr>
            <a:grpSpLocks noChangeAspect="1"/>
          </p:cNvGrpSpPr>
          <p:nvPr/>
        </p:nvGrpSpPr>
        <p:grpSpPr>
          <a:xfrm>
            <a:off x="9429135" y="70442"/>
            <a:ext cx="3175821" cy="426709"/>
            <a:chOff x="6941574" y="355577"/>
            <a:chExt cx="3175821" cy="426709"/>
          </a:xfrm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C44CADCA-FD73-0786-535A-0E2860918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574" y="412954"/>
              <a:ext cx="309401" cy="369332"/>
            </a:xfrm>
            <a:prstGeom prst="rect">
              <a:avLst/>
            </a:prstGeom>
          </p:spPr>
        </p:pic>
        <p:sp>
          <p:nvSpPr>
            <p:cNvPr id="72" name="Title 1">
              <a:extLst>
                <a:ext uri="{FF2B5EF4-FFF2-40B4-BE49-F238E27FC236}">
                  <a16:creationId xmlns:a16="http://schemas.microsoft.com/office/drawing/2014/main" id="{D3B3DD56-10CA-CACF-6A14-AB00EEDE78FD}"/>
                </a:ext>
              </a:extLst>
            </p:cNvPr>
            <p:cNvSpPr txBox="1">
              <a:spLocks/>
            </p:cNvSpPr>
            <p:nvPr/>
          </p:nvSpPr>
          <p:spPr>
            <a:xfrm>
              <a:off x="7374195" y="355577"/>
              <a:ext cx="2743200" cy="369332"/>
            </a:xfrm>
            <a:prstGeom prst="rect">
              <a:avLst/>
            </a:prstGeom>
          </p:spPr>
          <p:txBody>
            <a:bodyPr vert="horz" lIns="0" tIns="146304" rIns="0" bIns="146304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 spc="-10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>
                  <a:solidFill>
                    <a:srgbClr val="E20074"/>
                  </a:solidFill>
                </a:rPr>
                <a:t>Deutsche Telekom IT Solutions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15367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0" presetClass="path" presetSubtype="0" repeatCount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78 0.30949 " pathEditMode="relative" ptsTypes="AA">
                                      <p:cBhvr>
                                        <p:cTn id="1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10"/>
                            </p:stCondLst>
                            <p:childTnLst>
                              <p:par>
                                <p:cTn id="12" presetID="10" presetClass="exit" presetSubtype="0" repeatCount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20"/>
                            </p:stCondLst>
                            <p:childTnLst>
                              <p:par>
                                <p:cTn id="19" presetID="0" presetClass="path" presetSubtype="0" repeatCount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1901 0 " pathEditMode="relative" ptsTypes="AA">
                                      <p:cBhvr>
                                        <p:cTn id="2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20"/>
                            </p:stCondLst>
                            <p:childTnLst>
                              <p:par>
                                <p:cTn id="22" presetID="10" presetClass="exit" presetSubtype="0" repeatCount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6" grpId="1"/>
      <p:bldP spid="66" grpId="2"/>
      <p:bldP spid="67" grpId="0"/>
      <p:bldP spid="67" grpId="1"/>
      <p:bldP spid="67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C76253-A4A9-28E6-D158-36BF44BDF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DE454AE-730C-D0B7-8D39-2C83027B1D57}"/>
              </a:ext>
            </a:extLst>
          </p:cNvPr>
          <p:cNvGrpSpPr>
            <a:grpSpLocks noChangeAspect="1"/>
          </p:cNvGrpSpPr>
          <p:nvPr/>
        </p:nvGrpSpPr>
        <p:grpSpPr>
          <a:xfrm>
            <a:off x="255354" y="3056707"/>
            <a:ext cx="1987934" cy="2485189"/>
            <a:chOff x="350280" y="2713382"/>
            <a:chExt cx="2830680" cy="3538737"/>
          </a:xfrm>
        </p:grpSpPr>
        <p:sp>
          <p:nvSpPr>
            <p:cNvPr id="6" name="Rectangle 8">
              <a:extLst>
                <a:ext uri="{FF2B5EF4-FFF2-40B4-BE49-F238E27FC236}">
                  <a16:creationId xmlns:a16="http://schemas.microsoft.com/office/drawing/2014/main" id="{6D25F34C-B77F-1FF3-CC12-1645071DDBEC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7" name="Graphic 9">
              <a:extLst>
                <a:ext uri="{FF2B5EF4-FFF2-40B4-BE49-F238E27FC236}">
                  <a16:creationId xmlns:a16="http://schemas.microsoft.com/office/drawing/2014/main" id="{D33284B7-88A4-4AAA-C00E-AA89CBB50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Rectangle 12">
              <a:extLst>
                <a:ext uri="{FF2B5EF4-FFF2-40B4-BE49-F238E27FC236}">
                  <a16:creationId xmlns:a16="http://schemas.microsoft.com/office/drawing/2014/main" id="{3F6AAFB7-396D-51AC-145F-4046D1FEBB97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9" name="Graphic 13">
              <a:extLst>
                <a:ext uri="{FF2B5EF4-FFF2-40B4-BE49-F238E27FC236}">
                  <a16:creationId xmlns:a16="http://schemas.microsoft.com/office/drawing/2014/main" id="{868BE15C-BC7C-7E5C-982A-6912968F3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15">
              <a:extLst>
                <a:ext uri="{FF2B5EF4-FFF2-40B4-BE49-F238E27FC236}">
                  <a16:creationId xmlns:a16="http://schemas.microsoft.com/office/drawing/2014/main" id="{7BBFD4C6-3C56-EBA4-9F39-EEDFA5A97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Box 24">
              <a:extLst>
                <a:ext uri="{FF2B5EF4-FFF2-40B4-BE49-F238E27FC236}">
                  <a16:creationId xmlns:a16="http://schemas.microsoft.com/office/drawing/2014/main" id="{104FBF2E-2060-5BAD-C34F-6EBBCF6658D2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2" name="Rectangle 26">
              <a:extLst>
                <a:ext uri="{FF2B5EF4-FFF2-40B4-BE49-F238E27FC236}">
                  <a16:creationId xmlns:a16="http://schemas.microsoft.com/office/drawing/2014/main" id="{D7343A8B-B325-3F31-BB86-EC4936F7DBCE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1D5E8CF6-58E6-2F38-A385-4660AD4D8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raphic 28">
              <a:extLst>
                <a:ext uri="{FF2B5EF4-FFF2-40B4-BE49-F238E27FC236}">
                  <a16:creationId xmlns:a16="http://schemas.microsoft.com/office/drawing/2014/main" id="{92370FEA-A932-6E28-DB4D-ECF0A7D1D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TextBox 39">
              <a:extLst>
                <a:ext uri="{FF2B5EF4-FFF2-40B4-BE49-F238E27FC236}">
                  <a16:creationId xmlns:a16="http://schemas.microsoft.com/office/drawing/2014/main" id="{AFA1646F-CB39-EDA4-7460-6648F572B3A7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sp>
        <p:nvSpPr>
          <p:cNvPr id="16" name="Rectangle 8">
            <a:extLst>
              <a:ext uri="{FF2B5EF4-FFF2-40B4-BE49-F238E27FC236}">
                <a16:creationId xmlns:a16="http://schemas.microsoft.com/office/drawing/2014/main" id="{8336DCDA-EC82-D3FD-0D67-E2A73325E4C6}"/>
              </a:ext>
            </a:extLst>
          </p:cNvPr>
          <p:cNvSpPr/>
          <p:nvPr/>
        </p:nvSpPr>
        <p:spPr>
          <a:xfrm>
            <a:off x="4885214" y="3093238"/>
            <a:ext cx="2830680" cy="35387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Service VPC</a:t>
            </a:r>
          </a:p>
        </p:txBody>
      </p:sp>
      <p:pic>
        <p:nvPicPr>
          <p:cNvPr id="17" name="Graphic 9">
            <a:extLst>
              <a:ext uri="{FF2B5EF4-FFF2-40B4-BE49-F238E27FC236}">
                <a16:creationId xmlns:a16="http://schemas.microsoft.com/office/drawing/2014/main" id="{E94A4132-AF8D-4F0E-FA89-5A730B415A0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877484" y="3089968"/>
            <a:ext cx="427680" cy="45107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26">
            <a:extLst>
              <a:ext uri="{FF2B5EF4-FFF2-40B4-BE49-F238E27FC236}">
                <a16:creationId xmlns:a16="http://schemas.microsoft.com/office/drawing/2014/main" id="{D10C4A8D-5CC5-4742-0F4A-9C5FC0A05406}"/>
              </a:ext>
            </a:extLst>
          </p:cNvPr>
          <p:cNvSpPr/>
          <p:nvPr/>
        </p:nvSpPr>
        <p:spPr>
          <a:xfrm>
            <a:off x="5152961" y="517762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DEC5D078-C4E6-D051-3C39-0D87DC59740F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456161" y="5637707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raphic 28">
            <a:extLst>
              <a:ext uri="{FF2B5EF4-FFF2-40B4-BE49-F238E27FC236}">
                <a16:creationId xmlns:a16="http://schemas.microsoft.com/office/drawing/2014/main" id="{93001AFE-8208-D3DF-1350-1B2CD40A5A1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151161" y="5169347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39">
            <a:extLst>
              <a:ext uri="{FF2B5EF4-FFF2-40B4-BE49-F238E27FC236}">
                <a16:creationId xmlns:a16="http://schemas.microsoft.com/office/drawing/2014/main" id="{B94547F1-9312-7591-187C-1FF257535AE0}"/>
              </a:ext>
            </a:extLst>
          </p:cNvPr>
          <p:cNvSpPr/>
          <p:nvPr/>
        </p:nvSpPr>
        <p:spPr>
          <a:xfrm>
            <a:off x="5920841" y="6229187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DCEBE70-1EEB-C2BA-E725-92FAD26DA36B}"/>
              </a:ext>
            </a:extLst>
          </p:cNvPr>
          <p:cNvGrpSpPr>
            <a:grpSpLocks noChangeAspect="1"/>
          </p:cNvGrpSpPr>
          <p:nvPr/>
        </p:nvGrpSpPr>
        <p:grpSpPr>
          <a:xfrm>
            <a:off x="278578" y="389778"/>
            <a:ext cx="1987934" cy="2485189"/>
            <a:chOff x="350280" y="2713382"/>
            <a:chExt cx="2830680" cy="3538737"/>
          </a:xfrm>
        </p:grpSpPr>
        <p:sp>
          <p:nvSpPr>
            <p:cNvPr id="23" name="Rectangle 8">
              <a:extLst>
                <a:ext uri="{FF2B5EF4-FFF2-40B4-BE49-F238E27FC236}">
                  <a16:creationId xmlns:a16="http://schemas.microsoft.com/office/drawing/2014/main" id="{776EF0C9-3338-47A7-4927-6AF717D7EFB9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24" name="Graphic 9">
              <a:extLst>
                <a:ext uri="{FF2B5EF4-FFF2-40B4-BE49-F238E27FC236}">
                  <a16:creationId xmlns:a16="http://schemas.microsoft.com/office/drawing/2014/main" id="{AB5A7AF8-698B-F30F-B1DA-89D086800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Rectangle 12">
              <a:extLst>
                <a:ext uri="{FF2B5EF4-FFF2-40B4-BE49-F238E27FC236}">
                  <a16:creationId xmlns:a16="http://schemas.microsoft.com/office/drawing/2014/main" id="{0452FD08-F482-E9DF-9E72-E8369CFF3E95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26" name="Graphic 13">
              <a:extLst>
                <a:ext uri="{FF2B5EF4-FFF2-40B4-BE49-F238E27FC236}">
                  <a16:creationId xmlns:a16="http://schemas.microsoft.com/office/drawing/2014/main" id="{CD524AF0-E5C2-C0A7-A022-0EDD48A62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Picture 15">
              <a:extLst>
                <a:ext uri="{FF2B5EF4-FFF2-40B4-BE49-F238E27FC236}">
                  <a16:creationId xmlns:a16="http://schemas.microsoft.com/office/drawing/2014/main" id="{AB9558AE-C471-F915-D9F8-B81D8E19B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TextBox 24">
              <a:extLst>
                <a:ext uri="{FF2B5EF4-FFF2-40B4-BE49-F238E27FC236}">
                  <a16:creationId xmlns:a16="http://schemas.microsoft.com/office/drawing/2014/main" id="{D72C0BCE-0807-E32C-DBF9-0305EBA9D288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29" name="Rectangle 26">
              <a:extLst>
                <a:ext uri="{FF2B5EF4-FFF2-40B4-BE49-F238E27FC236}">
                  <a16:creationId xmlns:a16="http://schemas.microsoft.com/office/drawing/2014/main" id="{A5B05668-463F-74D6-EA2B-7F7B4CDCF97C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30" name="Picture 5">
              <a:extLst>
                <a:ext uri="{FF2B5EF4-FFF2-40B4-BE49-F238E27FC236}">
                  <a16:creationId xmlns:a16="http://schemas.microsoft.com/office/drawing/2014/main" id="{CC6FF34E-02D4-37D8-8C0B-AFC1CEE52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raphic 28">
              <a:extLst>
                <a:ext uri="{FF2B5EF4-FFF2-40B4-BE49-F238E27FC236}">
                  <a16:creationId xmlns:a16="http://schemas.microsoft.com/office/drawing/2014/main" id="{347A5E69-7A22-D1CD-4AE8-5B47C82E40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" name="TextBox 39">
              <a:extLst>
                <a:ext uri="{FF2B5EF4-FFF2-40B4-BE49-F238E27FC236}">
                  <a16:creationId xmlns:a16="http://schemas.microsoft.com/office/drawing/2014/main" id="{B64AC48C-7D9C-4F59-659D-B7CFC5CF4453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F854182-988F-30D8-8762-6644CFE966E1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89778"/>
            <a:ext cx="1987934" cy="2485189"/>
            <a:chOff x="350280" y="2713382"/>
            <a:chExt cx="2830680" cy="3538737"/>
          </a:xfrm>
        </p:grpSpPr>
        <p:sp>
          <p:nvSpPr>
            <p:cNvPr id="34" name="Rectangle 8">
              <a:extLst>
                <a:ext uri="{FF2B5EF4-FFF2-40B4-BE49-F238E27FC236}">
                  <a16:creationId xmlns:a16="http://schemas.microsoft.com/office/drawing/2014/main" id="{47FB7D33-14FA-165B-DB53-9CF8024AC8EC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35" name="Graphic 9">
              <a:extLst>
                <a:ext uri="{FF2B5EF4-FFF2-40B4-BE49-F238E27FC236}">
                  <a16:creationId xmlns:a16="http://schemas.microsoft.com/office/drawing/2014/main" id="{E211E963-60E3-AB62-3573-D7A2BA123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" name="Rectangle 12">
              <a:extLst>
                <a:ext uri="{FF2B5EF4-FFF2-40B4-BE49-F238E27FC236}">
                  <a16:creationId xmlns:a16="http://schemas.microsoft.com/office/drawing/2014/main" id="{F1E1566F-BEBA-EBED-435C-47A429AD608F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37" name="Graphic 13">
              <a:extLst>
                <a:ext uri="{FF2B5EF4-FFF2-40B4-BE49-F238E27FC236}">
                  <a16:creationId xmlns:a16="http://schemas.microsoft.com/office/drawing/2014/main" id="{F8D4C06F-7999-C442-3C7E-9771B81F1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FB465FD1-D971-1EAC-EBCE-E98991CD4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" name="TextBox 24">
              <a:extLst>
                <a:ext uri="{FF2B5EF4-FFF2-40B4-BE49-F238E27FC236}">
                  <a16:creationId xmlns:a16="http://schemas.microsoft.com/office/drawing/2014/main" id="{1F76C5E6-CCEC-BEE3-7FFA-F6B70B0B24E0}"/>
                </a:ext>
              </a:extLst>
            </p:cNvPr>
            <p:cNvSpPr/>
            <p:nvPr/>
          </p:nvSpPr>
          <p:spPr>
            <a:xfrm>
              <a:off x="790653" y="4332420"/>
              <a:ext cx="1480678" cy="2452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40" name="Rectangle 26">
              <a:extLst>
                <a:ext uri="{FF2B5EF4-FFF2-40B4-BE49-F238E27FC236}">
                  <a16:creationId xmlns:a16="http://schemas.microsoft.com/office/drawing/2014/main" id="{00FB2CF7-E53D-C3D7-6D58-21B63094B783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41" name="Picture 5">
              <a:extLst>
                <a:ext uri="{FF2B5EF4-FFF2-40B4-BE49-F238E27FC236}">
                  <a16:creationId xmlns:a16="http://schemas.microsoft.com/office/drawing/2014/main" id="{8401F823-6C17-DE15-FC0D-600FC4FD7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Graphic 28">
              <a:extLst>
                <a:ext uri="{FF2B5EF4-FFF2-40B4-BE49-F238E27FC236}">
                  <a16:creationId xmlns:a16="http://schemas.microsoft.com/office/drawing/2014/main" id="{8AD92F3E-BC9F-47C6-411C-74FCC21BC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" name="TextBox 39">
              <a:extLst>
                <a:ext uri="{FF2B5EF4-FFF2-40B4-BE49-F238E27FC236}">
                  <a16:creationId xmlns:a16="http://schemas.microsoft.com/office/drawing/2014/main" id="{30288766-B25D-2D67-118C-F8943372095E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D3B0C89-E5F4-604A-8BA7-0D4C854BEE5A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058414"/>
            <a:ext cx="1987934" cy="2485189"/>
            <a:chOff x="350280" y="2713382"/>
            <a:chExt cx="2830680" cy="3538737"/>
          </a:xfrm>
        </p:grpSpPr>
        <p:sp>
          <p:nvSpPr>
            <p:cNvPr id="45" name="Rectangle 8">
              <a:extLst>
                <a:ext uri="{FF2B5EF4-FFF2-40B4-BE49-F238E27FC236}">
                  <a16:creationId xmlns:a16="http://schemas.microsoft.com/office/drawing/2014/main" id="{FE8B8553-760F-3FC1-C6DC-1DD130419A9B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</a:t>
              </a:r>
            </a:p>
          </p:txBody>
        </p:sp>
        <p:pic>
          <p:nvPicPr>
            <p:cNvPr id="46" name="Graphic 9">
              <a:extLst>
                <a:ext uri="{FF2B5EF4-FFF2-40B4-BE49-F238E27FC236}">
                  <a16:creationId xmlns:a16="http://schemas.microsoft.com/office/drawing/2014/main" id="{677F4603-217E-8CD2-1ABD-6D4BE2E4B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" name="Rectangle 12">
              <a:extLst>
                <a:ext uri="{FF2B5EF4-FFF2-40B4-BE49-F238E27FC236}">
                  <a16:creationId xmlns:a16="http://schemas.microsoft.com/office/drawing/2014/main" id="{DFEC4273-18DB-9C16-199C-DB797CB64510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48" name="Graphic 13">
              <a:extLst>
                <a:ext uri="{FF2B5EF4-FFF2-40B4-BE49-F238E27FC236}">
                  <a16:creationId xmlns:a16="http://schemas.microsoft.com/office/drawing/2014/main" id="{2314DF97-08A5-E5A5-9020-FC722F5F5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Picture 15">
              <a:extLst>
                <a:ext uri="{FF2B5EF4-FFF2-40B4-BE49-F238E27FC236}">
                  <a16:creationId xmlns:a16="http://schemas.microsoft.com/office/drawing/2014/main" id="{CF908ACE-D45C-8BE5-DFDA-BBDC1D6A5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" name="TextBox 24">
              <a:extLst>
                <a:ext uri="{FF2B5EF4-FFF2-40B4-BE49-F238E27FC236}">
                  <a16:creationId xmlns:a16="http://schemas.microsoft.com/office/drawing/2014/main" id="{459F3817-6DA9-906B-457C-8A2AF3C30F24}"/>
                </a:ext>
              </a:extLst>
            </p:cNvPr>
            <p:cNvSpPr/>
            <p:nvPr/>
          </p:nvSpPr>
          <p:spPr>
            <a:xfrm>
              <a:off x="790653" y="4332420"/>
              <a:ext cx="1480678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solidFill>
                    <a:srgbClr val="FFFFFF"/>
                  </a:solidFill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51" name="Rectangle 26">
              <a:extLst>
                <a:ext uri="{FF2B5EF4-FFF2-40B4-BE49-F238E27FC236}">
                  <a16:creationId xmlns:a16="http://schemas.microsoft.com/office/drawing/2014/main" id="{444B4F59-F585-FE3E-65B4-2D3DB6B4C276}"/>
                </a:ext>
              </a:extLst>
            </p:cNvPr>
            <p:cNvSpPr/>
            <p:nvPr/>
          </p:nvSpPr>
          <p:spPr>
            <a:xfrm>
              <a:off x="630720" y="484020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52" name="Picture 5">
              <a:extLst>
                <a:ext uri="{FF2B5EF4-FFF2-40B4-BE49-F238E27FC236}">
                  <a16:creationId xmlns:a16="http://schemas.microsoft.com/office/drawing/2014/main" id="{7F893FAD-5EE2-A563-B127-C8B3ECB7C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737128" y="5278921"/>
              <a:ext cx="536761" cy="5367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raphic 28">
              <a:extLst>
                <a:ext uri="{FF2B5EF4-FFF2-40B4-BE49-F238E27FC236}">
                  <a16:creationId xmlns:a16="http://schemas.microsoft.com/office/drawing/2014/main" id="{4FCD68A1-4A59-64F1-945A-4C3BB86CA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483192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TextBox 39">
              <a:extLst>
                <a:ext uri="{FF2B5EF4-FFF2-40B4-BE49-F238E27FC236}">
                  <a16:creationId xmlns:a16="http://schemas.microsoft.com/office/drawing/2014/main" id="{C04B6B84-31B6-D1FE-7029-A3F1F80241E4}"/>
                </a:ext>
              </a:extLst>
            </p:cNvPr>
            <p:cNvSpPr/>
            <p:nvPr/>
          </p:nvSpPr>
          <p:spPr>
            <a:xfrm>
              <a:off x="736920" y="5831946"/>
              <a:ext cx="2057399" cy="2516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9CE39FE-9D20-C72C-3298-0A18AB3D54A9}"/>
              </a:ext>
            </a:extLst>
          </p:cNvPr>
          <p:cNvCxnSpPr>
            <a:cxnSpLocks/>
            <a:stCxn id="30" idx="3"/>
          </p:cNvCxnSpPr>
          <p:nvPr/>
        </p:nvCxnSpPr>
        <p:spPr>
          <a:xfrm>
            <a:off x="927211" y="2379987"/>
            <a:ext cx="1472905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6202EB5-8579-224B-FB0E-09C86A286926}"/>
              </a:ext>
            </a:extLst>
          </p:cNvPr>
          <p:cNvCxnSpPr>
            <a:cxnSpLocks/>
            <a:stCxn id="41" idx="1"/>
          </p:cNvCxnSpPr>
          <p:nvPr/>
        </p:nvCxnSpPr>
        <p:spPr>
          <a:xfrm flipH="1">
            <a:off x="2522883" y="2379987"/>
            <a:ext cx="43909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EEC413E-2C5F-D40D-C93B-83F4316EE06A}"/>
              </a:ext>
            </a:extLst>
          </p:cNvPr>
          <p:cNvCxnSpPr>
            <a:cxnSpLocks/>
          </p:cNvCxnSpPr>
          <p:nvPr/>
        </p:nvCxnSpPr>
        <p:spPr>
          <a:xfrm flipH="1">
            <a:off x="2391635" y="2379987"/>
            <a:ext cx="8481" cy="332765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29BE564-49C4-13C1-0095-7D209718A34A}"/>
              </a:ext>
            </a:extLst>
          </p:cNvPr>
          <p:cNvCxnSpPr>
            <a:cxnSpLocks/>
          </p:cNvCxnSpPr>
          <p:nvPr/>
        </p:nvCxnSpPr>
        <p:spPr>
          <a:xfrm>
            <a:off x="2522883" y="2391409"/>
            <a:ext cx="0" cy="3316228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D19FF55-9DE0-9956-3AE7-AEB7E1B65608}"/>
              </a:ext>
            </a:extLst>
          </p:cNvPr>
          <p:cNvCxnSpPr>
            <a:stCxn id="13" idx="3"/>
          </p:cNvCxnSpPr>
          <p:nvPr/>
        </p:nvCxnSpPr>
        <p:spPr>
          <a:xfrm>
            <a:off x="903987" y="5046916"/>
            <a:ext cx="1398763" cy="8909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E0E2DF5-D61B-6A3C-1473-D60977A8909B}"/>
              </a:ext>
            </a:extLst>
          </p:cNvPr>
          <p:cNvCxnSpPr/>
          <p:nvPr/>
        </p:nvCxnSpPr>
        <p:spPr>
          <a:xfrm>
            <a:off x="2302750" y="5055825"/>
            <a:ext cx="0" cy="75162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FBDC1143-6285-7B5E-86CD-42CAD53D73F1}"/>
              </a:ext>
            </a:extLst>
          </p:cNvPr>
          <p:cNvCxnSpPr>
            <a:stCxn id="52" idx="1"/>
          </p:cNvCxnSpPr>
          <p:nvPr/>
        </p:nvCxnSpPr>
        <p:spPr>
          <a:xfrm flipH="1" flipV="1">
            <a:off x="2601879" y="5048622"/>
            <a:ext cx="360096" cy="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7DB065D8-1955-F6B5-03A7-662DA0EE92FB}"/>
              </a:ext>
            </a:extLst>
          </p:cNvPr>
          <p:cNvCxnSpPr/>
          <p:nvPr/>
        </p:nvCxnSpPr>
        <p:spPr>
          <a:xfrm>
            <a:off x="2601879" y="5046915"/>
            <a:ext cx="0" cy="7605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13">
            <a:extLst>
              <a:ext uri="{FF2B5EF4-FFF2-40B4-BE49-F238E27FC236}">
                <a16:creationId xmlns:a16="http://schemas.microsoft.com/office/drawing/2014/main" id="{6156E4C3-94C6-88C5-E706-C32DEDF2148B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2191613" y="5647856"/>
            <a:ext cx="507600" cy="507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25AB393-423F-8BCB-06E5-C4620E0CAE35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2742429" y="5906087"/>
            <a:ext cx="371373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23C39B8D-C552-331A-DE9C-B1B246B02227}"/>
              </a:ext>
            </a:extLst>
          </p:cNvPr>
          <p:cNvCxnSpPr>
            <a:stCxn id="19" idx="3"/>
          </p:cNvCxnSpPr>
          <p:nvPr/>
        </p:nvCxnSpPr>
        <p:spPr>
          <a:xfrm flipV="1">
            <a:off x="6992921" y="5901656"/>
            <a:ext cx="2211050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13">
            <a:extLst>
              <a:ext uri="{FF2B5EF4-FFF2-40B4-BE49-F238E27FC236}">
                <a16:creationId xmlns:a16="http://schemas.microsoft.com/office/drawing/2014/main" id="{FCBDE280-B30F-E14A-E802-BB932AE0A7A3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7896709" y="5662436"/>
            <a:ext cx="507600" cy="5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TextBox 38">
            <a:extLst>
              <a:ext uri="{FF2B5EF4-FFF2-40B4-BE49-F238E27FC236}">
                <a16:creationId xmlns:a16="http://schemas.microsoft.com/office/drawing/2014/main" id="{9BFCAE1C-7DB5-9D89-CE9C-61FF14466831}"/>
              </a:ext>
            </a:extLst>
          </p:cNvPr>
          <p:cNvSpPr/>
          <p:nvPr/>
        </p:nvSpPr>
        <p:spPr>
          <a:xfrm>
            <a:off x="1897176" y="6180609"/>
            <a:ext cx="1480679" cy="167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>
              <a:ln>
                <a:noFill/>
              </a:ln>
              <a:solidFill>
                <a:srgbClr val="FFFFFF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80" name="TextBox 38">
            <a:extLst>
              <a:ext uri="{FF2B5EF4-FFF2-40B4-BE49-F238E27FC236}">
                <a16:creationId xmlns:a16="http://schemas.microsoft.com/office/drawing/2014/main" id="{B4BD0504-9407-DDDE-5DE8-41189C5AC6A8}"/>
              </a:ext>
            </a:extLst>
          </p:cNvPr>
          <p:cNvSpPr/>
          <p:nvPr/>
        </p:nvSpPr>
        <p:spPr>
          <a:xfrm>
            <a:off x="7569435" y="6279253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1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1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1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endParaRPr lang="sk-SK" sz="1100" b="1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81" name="Picture 2" descr="(icon)">
            <a:extLst>
              <a:ext uri="{FF2B5EF4-FFF2-40B4-BE49-F238E27FC236}">
                <a16:creationId xmlns:a16="http://schemas.microsoft.com/office/drawing/2014/main" id="{1D6504A9-367D-BAAA-E0C6-7ACD8F73B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500" y="3768905"/>
            <a:ext cx="494500" cy="49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TextBox 39">
            <a:extLst>
              <a:ext uri="{FF2B5EF4-FFF2-40B4-BE49-F238E27FC236}">
                <a16:creationId xmlns:a16="http://schemas.microsoft.com/office/drawing/2014/main" id="{3520192E-4E34-A05E-FC37-B74B1B7528AF}"/>
              </a:ext>
            </a:extLst>
          </p:cNvPr>
          <p:cNvSpPr/>
          <p:nvPr/>
        </p:nvSpPr>
        <p:spPr>
          <a:xfrm>
            <a:off x="5131791" y="4340242"/>
            <a:ext cx="2480108" cy="35343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lvl="0">
              <a:defRPr sz="1800"/>
            </a:pP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Log </a:t>
            </a:r>
            <a:r>
              <a:rPr lang="sk-SK" sz="1100" err="1">
                <a:latin typeface="Amazon Ember" pitchFamily="18"/>
                <a:ea typeface="Microsoft YaHei" pitchFamily="2"/>
                <a:cs typeface="Lucida Sans" pitchFamily="2"/>
              </a:rPr>
              <a:t>gathering</a:t>
            </a: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 and </a:t>
            </a:r>
            <a:r>
              <a:rPr lang="sk-SK" sz="1100" err="1">
                <a:latin typeface="Amazon Ember" pitchFamily="18"/>
                <a:ea typeface="Microsoft YaHei" pitchFamily="2"/>
                <a:cs typeface="Lucida Sans" pitchFamily="2"/>
              </a:rPr>
              <a:t>Analytics</a:t>
            </a: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:</a:t>
            </a:r>
          </a:p>
          <a:p>
            <a:pPr lvl="0">
              <a:defRPr sz="1800"/>
            </a:pPr>
            <a:r>
              <a:rPr lang="sk-SK" sz="1100" err="1">
                <a:latin typeface="Amazon Ember" pitchFamily="18"/>
                <a:ea typeface="Microsoft YaHei" pitchFamily="2"/>
                <a:cs typeface="Lucida Sans" pitchFamily="2"/>
              </a:rPr>
              <a:t>Athena</a:t>
            </a:r>
            <a:r>
              <a:rPr lang="sk-SK" sz="1100">
                <a:latin typeface="Amazon Ember" pitchFamily="18"/>
                <a:ea typeface="Microsoft YaHei" pitchFamily="2"/>
                <a:cs typeface="Lucida Sans" pitchFamily="2"/>
              </a:rPr>
              <a:t>, etc... </a:t>
            </a:r>
            <a:endParaRPr lang="sk-SK" sz="1100" b="0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83" name="Picture 4" descr="(icon)">
            <a:extLst>
              <a:ext uri="{FF2B5EF4-FFF2-40B4-BE49-F238E27FC236}">
                <a16:creationId xmlns:a16="http://schemas.microsoft.com/office/drawing/2014/main" id="{7A21FF0F-605A-9400-D131-A05C43244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285" y="3778575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(icon)">
            <a:extLst>
              <a:ext uri="{FF2B5EF4-FFF2-40B4-BE49-F238E27FC236}">
                <a16:creationId xmlns:a16="http://schemas.microsoft.com/office/drawing/2014/main" id="{3A57309A-2C6D-4673-FC9D-3C8F759A9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915" y="3781629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12F82B0-00F9-8DE6-CB3F-99B5BEC9AF4E}"/>
              </a:ext>
            </a:extLst>
          </p:cNvPr>
          <p:cNvCxnSpPr>
            <a:cxnSpLocks/>
          </p:cNvCxnSpPr>
          <p:nvPr/>
        </p:nvCxnSpPr>
        <p:spPr>
          <a:xfrm flipV="1">
            <a:off x="6992921" y="5901656"/>
            <a:ext cx="2211050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9">
            <a:extLst>
              <a:ext uri="{FF2B5EF4-FFF2-40B4-BE49-F238E27FC236}">
                <a16:creationId xmlns:a16="http://schemas.microsoft.com/office/drawing/2014/main" id="{DF04368C-F4D8-241E-61F5-5FC60C7A9A1D}"/>
              </a:ext>
            </a:extLst>
          </p:cNvPr>
          <p:cNvSpPr/>
          <p:nvPr/>
        </p:nvSpPr>
        <p:spPr>
          <a:xfrm>
            <a:off x="8525413" y="3056707"/>
            <a:ext cx="2830680" cy="355878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err="1">
                <a:latin typeface="Arial" pitchFamily="34"/>
                <a:ea typeface="Microsoft YaHei" pitchFamily="2"/>
                <a:cs typeface="Arial" pitchFamily="34"/>
              </a:rPr>
              <a:t>O</a:t>
            </a:r>
            <a:r>
              <a:rPr lang="sk-SK" sz="1000" b="0" i="0" u="none" strike="noStrike" kern="1200" spc="0" err="1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utbound</a:t>
            </a: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 VPC</a:t>
            </a:r>
          </a:p>
        </p:txBody>
      </p:sp>
      <p:pic>
        <p:nvPicPr>
          <p:cNvPr id="86" name="Graphic 30">
            <a:extLst>
              <a:ext uri="{FF2B5EF4-FFF2-40B4-BE49-F238E27FC236}">
                <a16:creationId xmlns:a16="http://schemas.microsoft.com/office/drawing/2014/main" id="{749B01B4-0B72-2687-41C2-D183542402E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525413" y="3055800"/>
            <a:ext cx="427680" cy="451079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Rectangle 34">
            <a:extLst>
              <a:ext uri="{FF2B5EF4-FFF2-40B4-BE49-F238E27FC236}">
                <a16:creationId xmlns:a16="http://schemas.microsoft.com/office/drawing/2014/main" id="{7FCE26CF-1A1A-6A87-2A20-3C0FA1D9E516}"/>
              </a:ext>
            </a:extLst>
          </p:cNvPr>
          <p:cNvSpPr/>
          <p:nvPr/>
        </p:nvSpPr>
        <p:spPr>
          <a:xfrm>
            <a:off x="8999533" y="5203933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14" name="Picture 5">
            <a:extLst>
              <a:ext uri="{FF2B5EF4-FFF2-40B4-BE49-F238E27FC236}">
                <a16:creationId xmlns:a16="http://schemas.microsoft.com/office/drawing/2014/main" id="{231A124E-6B6C-DD55-A3F2-363A94696812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9203971" y="5633276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raphic 36">
            <a:extLst>
              <a:ext uri="{FF2B5EF4-FFF2-40B4-BE49-F238E27FC236}">
                <a16:creationId xmlns:a16="http://schemas.microsoft.com/office/drawing/2014/main" id="{1D2B4BAF-8060-606F-247D-7062A7D0553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998093" y="5195653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TextBox 40">
            <a:extLst>
              <a:ext uri="{FF2B5EF4-FFF2-40B4-BE49-F238E27FC236}">
                <a16:creationId xmlns:a16="http://schemas.microsoft.com/office/drawing/2014/main" id="{7F016AE1-1586-BE14-D0C1-93ABDA4D6DAD}"/>
              </a:ext>
            </a:extLst>
          </p:cNvPr>
          <p:cNvSpPr/>
          <p:nvPr/>
        </p:nvSpPr>
        <p:spPr>
          <a:xfrm>
            <a:off x="9029773" y="6195373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pic>
        <p:nvPicPr>
          <p:cNvPr id="117" name="Graphic 41">
            <a:extLst>
              <a:ext uri="{FF2B5EF4-FFF2-40B4-BE49-F238E27FC236}">
                <a16:creationId xmlns:a16="http://schemas.microsoft.com/office/drawing/2014/main" id="{B2F18CF8-D259-90D2-1FAF-E9A4D9C3FFF7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8984445" y="3669847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Rectangle 42">
            <a:extLst>
              <a:ext uri="{FF2B5EF4-FFF2-40B4-BE49-F238E27FC236}">
                <a16:creationId xmlns:a16="http://schemas.microsoft.com/office/drawing/2014/main" id="{44DDB094-E22B-A1E6-A70B-E970D22F715C}"/>
              </a:ext>
            </a:extLst>
          </p:cNvPr>
          <p:cNvSpPr/>
          <p:nvPr/>
        </p:nvSpPr>
        <p:spPr>
          <a:xfrm>
            <a:off x="8984445" y="366984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27D9ED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Public subnet</a:t>
            </a:r>
          </a:p>
        </p:txBody>
      </p:sp>
      <p:grpSp>
        <p:nvGrpSpPr>
          <p:cNvPr id="119" name="Group 6">
            <a:extLst>
              <a:ext uri="{FF2B5EF4-FFF2-40B4-BE49-F238E27FC236}">
                <a16:creationId xmlns:a16="http://schemas.microsoft.com/office/drawing/2014/main" id="{1B79E9B9-FB07-91CD-53CA-4BBE40A194AE}"/>
              </a:ext>
            </a:extLst>
          </p:cNvPr>
          <p:cNvGrpSpPr/>
          <p:nvPr/>
        </p:nvGrpSpPr>
        <p:grpSpPr>
          <a:xfrm>
            <a:off x="10818240" y="3005509"/>
            <a:ext cx="1480679" cy="682921"/>
            <a:chOff x="6889680" y="1207799"/>
            <a:chExt cx="1480679" cy="682921"/>
          </a:xfrm>
        </p:grpSpPr>
        <p:sp>
          <p:nvSpPr>
            <p:cNvPr id="120" name="Oval 16">
              <a:extLst>
                <a:ext uri="{FF2B5EF4-FFF2-40B4-BE49-F238E27FC236}">
                  <a16:creationId xmlns:a16="http://schemas.microsoft.com/office/drawing/2014/main" id="{AD350D03-F035-8A87-9FAD-EE124CE87C95}"/>
                </a:ext>
              </a:extLst>
            </p:cNvPr>
            <p:cNvSpPr/>
            <p:nvPr/>
          </p:nvSpPr>
          <p:spPr>
            <a:xfrm>
              <a:off x="7159679" y="1207799"/>
              <a:ext cx="512999" cy="54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2F1570"/>
            </a:solidFill>
            <a:ln w="12600">
              <a:solidFill>
                <a:srgbClr val="120D45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121" name="Graphic 17">
              <a:extLst>
                <a:ext uri="{FF2B5EF4-FFF2-40B4-BE49-F238E27FC236}">
                  <a16:creationId xmlns:a16="http://schemas.microsoft.com/office/drawing/2014/main" id="{04F75DC3-C1C7-EEF2-FF54-F593F4974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lum/>
              <a:alphaModFix/>
            </a:blip>
            <a:srcRect/>
            <a:stretch>
              <a:fillRect/>
            </a:stretch>
          </p:blipFill>
          <p:spPr>
            <a:xfrm>
              <a:off x="7159679" y="1207799"/>
              <a:ext cx="512999" cy="54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2" name="TextBox 25">
              <a:extLst>
                <a:ext uri="{FF2B5EF4-FFF2-40B4-BE49-F238E27FC236}">
                  <a16:creationId xmlns:a16="http://schemas.microsoft.com/office/drawing/2014/main" id="{D325D3F1-2BB8-7FC7-736D-BE922410D720}"/>
                </a:ext>
              </a:extLst>
            </p:cNvPr>
            <p:cNvSpPr/>
            <p:nvPr/>
          </p:nvSpPr>
          <p:spPr>
            <a:xfrm>
              <a:off x="6889680" y="1722960"/>
              <a:ext cx="1480679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rial" pitchFamily="18"/>
                  <a:ea typeface="Microsoft YaHei" pitchFamily="2"/>
                  <a:cs typeface="Lucida Sans" pitchFamily="2"/>
                </a:rPr>
                <a:t>Internet Gateway</a:t>
              </a:r>
            </a:p>
          </p:txBody>
        </p:sp>
      </p:grpSp>
      <p:pic>
        <p:nvPicPr>
          <p:cNvPr id="124" name="Picture 123">
            <a:extLst>
              <a:ext uri="{FF2B5EF4-FFF2-40B4-BE49-F238E27FC236}">
                <a16:creationId xmlns:a16="http://schemas.microsoft.com/office/drawing/2014/main" id="{DDAED5BE-9256-CA0F-BF82-160369A568A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9740731" y="4168782"/>
            <a:ext cx="507600" cy="50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DA5AC259-DB01-587C-8BDC-61E71F70C9D6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10062117" y="4065217"/>
            <a:ext cx="388647" cy="374833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Straight Connector 18">
            <a:extLst>
              <a:ext uri="{FF2B5EF4-FFF2-40B4-BE49-F238E27FC236}">
                <a16:creationId xmlns:a16="http://schemas.microsoft.com/office/drawing/2014/main" id="{DCFF0728-4CF6-F784-681B-CE01A1DBD82B}"/>
              </a:ext>
            </a:extLst>
          </p:cNvPr>
          <p:cNvSpPr/>
          <p:nvPr/>
        </p:nvSpPr>
        <p:spPr>
          <a:xfrm flipV="1">
            <a:off x="8088580" y="4392157"/>
            <a:ext cx="1662274" cy="3849"/>
          </a:xfrm>
          <a:prstGeom prst="line">
            <a:avLst/>
          </a:prstGeom>
          <a:noFill/>
          <a:ln w="15840">
            <a:solidFill>
              <a:schemeClr val="tx1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id="{C6A469AD-9E2A-5E40-1449-CC23D8380874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7795189" y="1498388"/>
            <a:ext cx="609120" cy="60912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TextBox 11">
            <a:extLst>
              <a:ext uri="{FF2B5EF4-FFF2-40B4-BE49-F238E27FC236}">
                <a16:creationId xmlns:a16="http://schemas.microsoft.com/office/drawing/2014/main" id="{C2B65612-5974-BD85-8FCC-EC95E365FD4A}"/>
              </a:ext>
            </a:extLst>
          </p:cNvPr>
          <p:cNvSpPr/>
          <p:nvPr/>
        </p:nvSpPr>
        <p:spPr>
          <a:xfrm>
            <a:off x="7699429" y="2184909"/>
            <a:ext cx="788759" cy="53014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Whitelist</a:t>
            </a:r>
            <a:endParaRPr lang="sk-SK" sz="1100" b="0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Blacklist</a:t>
            </a:r>
            <a:endParaRPr lang="sk-SK" sz="1100" b="0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Squid.conf</a:t>
            </a:r>
            <a:endParaRPr lang="sk-SK" sz="1100" b="0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29" name="Straight Connector 18">
            <a:extLst>
              <a:ext uri="{FF2B5EF4-FFF2-40B4-BE49-F238E27FC236}">
                <a16:creationId xmlns:a16="http://schemas.microsoft.com/office/drawing/2014/main" id="{35F696FA-1622-57B4-753C-9A4E29DD4DA0}"/>
              </a:ext>
            </a:extLst>
          </p:cNvPr>
          <p:cNvSpPr/>
          <p:nvPr/>
        </p:nvSpPr>
        <p:spPr>
          <a:xfrm flipH="1" flipV="1">
            <a:off x="8088580" y="2824269"/>
            <a:ext cx="0" cy="1567887"/>
          </a:xfrm>
          <a:prstGeom prst="line">
            <a:avLst/>
          </a:prstGeom>
          <a:noFill/>
          <a:ln w="15840">
            <a:solidFill>
              <a:schemeClr val="tx1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130" name="Graphic 129" descr="Elastic IP address resource icon for the Amazon EC2 service.">
            <a:extLst>
              <a:ext uri="{FF2B5EF4-FFF2-40B4-BE49-F238E27FC236}">
                <a16:creationId xmlns:a16="http://schemas.microsoft.com/office/drawing/2014/main" id="{1967A031-F89C-A04F-B3A3-5B5A448B16B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220686" y="4354549"/>
            <a:ext cx="457200" cy="457200"/>
          </a:xfrm>
          <a:prstGeom prst="rect">
            <a:avLst/>
          </a:prstGeom>
        </p:spPr>
      </p:pic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FDDC9069-82C4-6C6C-0EFD-29E464DD662C}"/>
              </a:ext>
            </a:extLst>
          </p:cNvPr>
          <p:cNvCxnSpPr>
            <a:cxnSpLocks/>
          </p:cNvCxnSpPr>
          <p:nvPr/>
        </p:nvCxnSpPr>
        <p:spPr>
          <a:xfrm flipV="1">
            <a:off x="8878166" y="4583149"/>
            <a:ext cx="0" cy="1174479"/>
          </a:xfrm>
          <a:prstGeom prst="line">
            <a:avLst/>
          </a:prstGeom>
          <a:ln w="19050" cap="rnd">
            <a:solidFill>
              <a:srgbClr val="E97B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11">
            <a:extLst>
              <a:ext uri="{FF2B5EF4-FFF2-40B4-BE49-F238E27FC236}">
                <a16:creationId xmlns:a16="http://schemas.microsoft.com/office/drawing/2014/main" id="{1CA6536E-D596-132B-616E-A4EF3C91D212}"/>
              </a:ext>
            </a:extLst>
          </p:cNvPr>
          <p:cNvSpPr/>
          <p:nvPr/>
        </p:nvSpPr>
        <p:spPr>
          <a:xfrm>
            <a:off x="8770808" y="4993360"/>
            <a:ext cx="788759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1">
                <a:solidFill>
                  <a:srgbClr val="E97B0D"/>
                </a:solidFill>
                <a:latin typeface="Amazon Ember" pitchFamily="18"/>
                <a:ea typeface="Microsoft YaHei" pitchFamily="2"/>
                <a:cs typeface="Lucida Sans" pitchFamily="2"/>
              </a:rPr>
              <a:t>0.0.0.0/0</a:t>
            </a:r>
            <a:endParaRPr lang="sk-SK" sz="1100" b="1" i="0" u="none" strike="noStrike" kern="1200" spc="0">
              <a:ln>
                <a:noFill/>
              </a:ln>
              <a:solidFill>
                <a:srgbClr val="E97B0D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1FCF1D6E-53F7-154F-A2E3-06C164664FA9}"/>
              </a:ext>
            </a:extLst>
          </p:cNvPr>
          <p:cNvCxnSpPr>
            <a:cxnSpLocks/>
          </p:cNvCxnSpPr>
          <p:nvPr/>
        </p:nvCxnSpPr>
        <p:spPr>
          <a:xfrm flipH="1">
            <a:off x="8878166" y="5757628"/>
            <a:ext cx="363773" cy="0"/>
          </a:xfrm>
          <a:prstGeom prst="line">
            <a:avLst/>
          </a:prstGeom>
          <a:ln w="19050" cap="rnd">
            <a:solidFill>
              <a:srgbClr val="E97B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880149E9-054A-5033-87D9-FF5156F50D0D}"/>
              </a:ext>
            </a:extLst>
          </p:cNvPr>
          <p:cNvCxnSpPr>
            <a:cxnSpLocks/>
          </p:cNvCxnSpPr>
          <p:nvPr/>
        </p:nvCxnSpPr>
        <p:spPr>
          <a:xfrm flipH="1">
            <a:off x="8878166" y="4584502"/>
            <a:ext cx="310187" cy="0"/>
          </a:xfrm>
          <a:prstGeom prst="line">
            <a:avLst/>
          </a:prstGeom>
          <a:ln w="19050" cap="rnd">
            <a:solidFill>
              <a:srgbClr val="E97B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1">
            <a:extLst>
              <a:ext uri="{FF2B5EF4-FFF2-40B4-BE49-F238E27FC236}">
                <a16:creationId xmlns:a16="http://schemas.microsoft.com/office/drawing/2014/main" id="{8A7D7838-A59C-3E90-99D3-7E5D51C6F65D}"/>
              </a:ext>
            </a:extLst>
          </p:cNvPr>
          <p:cNvSpPr txBox="1">
            <a:spLocks/>
          </p:cNvSpPr>
          <p:nvPr/>
        </p:nvSpPr>
        <p:spPr bwMode="gray">
          <a:xfrm>
            <a:off x="4968416" y="538295"/>
            <a:ext cx="6747333" cy="560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 sz="1800"/>
            </a:pPr>
            <a:r>
              <a:rPr lang="sk-SK" sz="3400" b="1" i="0" u="none" strike="noStrike" kern="1200" spc="0">
                <a:ln>
                  <a:noFill/>
                </a:ln>
                <a:solidFill>
                  <a:schemeClr val="accent3"/>
                </a:solidFill>
                <a:ea typeface="Microsoft YaHei" pitchFamily="2"/>
                <a:cs typeface="Lucida Sans" pitchFamily="2"/>
              </a:rPr>
              <a:t>'Serverbased‘ version</a:t>
            </a:r>
          </a:p>
        </p:txBody>
      </p:sp>
      <p:sp>
        <p:nvSpPr>
          <p:cNvPr id="65" name="TextBox 24">
            <a:extLst>
              <a:ext uri="{FF2B5EF4-FFF2-40B4-BE49-F238E27FC236}">
                <a16:creationId xmlns:a16="http://schemas.microsoft.com/office/drawing/2014/main" id="{2A4A30AE-0ED1-AE6C-1ADC-3717BD4B7BBD}"/>
              </a:ext>
            </a:extLst>
          </p:cNvPr>
          <p:cNvSpPr/>
          <p:nvPr/>
        </p:nvSpPr>
        <p:spPr>
          <a:xfrm>
            <a:off x="9230025" y="4711266"/>
            <a:ext cx="1768126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NAT Instance + Squid</a:t>
            </a: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proxy</a:t>
            </a:r>
          </a:p>
        </p:txBody>
      </p:sp>
      <p:sp>
        <p:nvSpPr>
          <p:cNvPr id="66" name="TextBox 24">
            <a:extLst>
              <a:ext uri="{FF2B5EF4-FFF2-40B4-BE49-F238E27FC236}">
                <a16:creationId xmlns:a16="http://schemas.microsoft.com/office/drawing/2014/main" id="{1AB13780-DF8F-3A07-6B75-66811233BA21}"/>
              </a:ext>
            </a:extLst>
          </p:cNvPr>
          <p:cNvSpPr/>
          <p:nvPr/>
        </p:nvSpPr>
        <p:spPr>
          <a:xfrm>
            <a:off x="9402987" y="4384356"/>
            <a:ext cx="1768126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EIP</a:t>
            </a:r>
            <a:endParaRPr lang="sk-SK" sz="1100" b="0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55F2181-72A7-91CC-5141-FB159EA42828}"/>
              </a:ext>
            </a:extLst>
          </p:cNvPr>
          <p:cNvGrpSpPr>
            <a:grpSpLocks noChangeAspect="1"/>
          </p:cNvGrpSpPr>
          <p:nvPr/>
        </p:nvGrpSpPr>
        <p:grpSpPr>
          <a:xfrm>
            <a:off x="9429135" y="70442"/>
            <a:ext cx="3175821" cy="426709"/>
            <a:chOff x="6941574" y="355577"/>
            <a:chExt cx="3175821" cy="426709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286BCB19-A662-5F98-21FC-D4A1224A5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574" y="412954"/>
              <a:ext cx="309401" cy="369332"/>
            </a:xfrm>
            <a:prstGeom prst="rect">
              <a:avLst/>
            </a:prstGeom>
          </p:spPr>
        </p:pic>
        <p:sp>
          <p:nvSpPr>
            <p:cNvPr id="69" name="Title 1">
              <a:extLst>
                <a:ext uri="{FF2B5EF4-FFF2-40B4-BE49-F238E27FC236}">
                  <a16:creationId xmlns:a16="http://schemas.microsoft.com/office/drawing/2014/main" id="{7560C79C-B25A-69C8-704C-1067122D5083}"/>
                </a:ext>
              </a:extLst>
            </p:cNvPr>
            <p:cNvSpPr txBox="1">
              <a:spLocks/>
            </p:cNvSpPr>
            <p:nvPr/>
          </p:nvSpPr>
          <p:spPr>
            <a:xfrm>
              <a:off x="7374195" y="355577"/>
              <a:ext cx="2743200" cy="369332"/>
            </a:xfrm>
            <a:prstGeom prst="rect">
              <a:avLst/>
            </a:prstGeom>
          </p:spPr>
          <p:txBody>
            <a:bodyPr vert="horz" lIns="0" tIns="146304" rIns="0" bIns="146304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 spc="-10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>
                  <a:solidFill>
                    <a:srgbClr val="E20074"/>
                  </a:solidFill>
                </a:rPr>
                <a:t>Deutsche Telekom IT Solutions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77733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/>
      <p:bldP spid="6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4AB80-46AF-DD78-15FB-118D73C96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A625F31-F26C-226F-2299-0250D5DB30E0}"/>
              </a:ext>
            </a:extLst>
          </p:cNvPr>
          <p:cNvSpPr txBox="1"/>
          <p:nvPr/>
        </p:nvSpPr>
        <p:spPr>
          <a:xfrm>
            <a:off x="119355" y="103077"/>
            <a:ext cx="11907545" cy="83099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5400" b="1" dirty="0"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Michal Salanci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ptos" panose="020B0004020202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</p:txBody>
      </p:sp>
      <p:pic>
        <p:nvPicPr>
          <p:cNvPr id="49" name="Picture 48" descr="A person with a beard and glasses&#10;&#10;Description automatically generated">
            <a:extLst>
              <a:ext uri="{FF2B5EF4-FFF2-40B4-BE49-F238E27FC236}">
                <a16:creationId xmlns:a16="http://schemas.microsoft.com/office/drawing/2014/main" id="{3EB6632E-291C-429C-3597-15997CFBE4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-249" t="11632" b="15244"/>
          <a:stretch/>
        </p:blipFill>
        <p:spPr>
          <a:xfrm>
            <a:off x="285217" y="1125528"/>
            <a:ext cx="3893083" cy="3846314"/>
          </a:xfrm>
          <a:prstGeom prst="rect">
            <a:avLst/>
          </a:prstGeom>
          <a:ln>
            <a:noFill/>
          </a:ln>
          <a:effectLst/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B92CC69B-9B38-F893-98EE-627E12F8B777}"/>
              </a:ext>
            </a:extLst>
          </p:cNvPr>
          <p:cNvSpPr txBox="1"/>
          <p:nvPr/>
        </p:nvSpPr>
        <p:spPr>
          <a:xfrm>
            <a:off x="4368800" y="1308785"/>
            <a:ext cx="76581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Lead Architect Cybersecurity in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Detusche Telekom IT Solutions, Slovakia</a:t>
            </a:r>
            <a:endParaRPr kumimoji="0" lang="en-US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ptos" panose="020B0004020202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  <a:p>
            <a:pPr algn="ctr">
              <a:defRPr/>
            </a:pPr>
            <a:endParaRPr lang="en-US" dirty="0">
              <a:latin typeface="Aptos" panose="020B0004020202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  <a:p>
            <a:pPr>
              <a:defRPr/>
            </a:pPr>
            <a:endParaRPr lang="en-US" dirty="0">
              <a:latin typeface="Aptos" panose="020B0004020202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  <a:p>
            <a:pPr>
              <a:defRPr/>
            </a:pPr>
            <a:r>
              <a:rPr lang="en-US" dirty="0"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AWS Community Builder since 2023, cat. Containers</a:t>
            </a:r>
          </a:p>
          <a:p>
            <a:pPr>
              <a:defRPr/>
            </a:pPr>
            <a:endParaRPr lang="en-US" dirty="0">
              <a:latin typeface="Aptos" panose="020B0004020202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  <a:p>
            <a:pPr>
              <a:defRPr/>
            </a:pPr>
            <a:endParaRPr lang="en-US" dirty="0">
              <a:latin typeface="Aptos" panose="020B0004020202020204" pitchFamily="34" charset="0"/>
              <a:ea typeface="Amazon Ember Display" panose="020F0603020204020204" pitchFamily="34" charset="0"/>
              <a:cs typeface="Amazon Ember Display" panose="020F0603020204020204" pitchFamily="34" charset="0"/>
            </a:endParaRPr>
          </a:p>
          <a:p>
            <a:pPr>
              <a:defRPr/>
            </a:pPr>
            <a:r>
              <a:rPr lang="en-US" dirty="0">
                <a:latin typeface="Aptos" panose="020B0004020202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rPr>
              <a:t>AWS UG Kosice Leader</a:t>
            </a:r>
          </a:p>
        </p:txBody>
      </p:sp>
      <p:pic>
        <p:nvPicPr>
          <p:cNvPr id="54" name="Picture 53" descr="A logo of a building&#10;&#10;Description automatically generated">
            <a:extLst>
              <a:ext uri="{FF2B5EF4-FFF2-40B4-BE49-F238E27FC236}">
                <a16:creationId xmlns:a16="http://schemas.microsoft.com/office/drawing/2014/main" id="{231222DC-F44E-A5C2-AF34-AFE0EB4C2F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8320" y="3517891"/>
            <a:ext cx="2754579" cy="317737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60033BD-6C34-B419-3284-50EEC658DB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5843" y="3517891"/>
            <a:ext cx="3120313" cy="312031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FEFFEB0-BCAA-A5B3-127E-64BAA94C7F39}"/>
              </a:ext>
            </a:extLst>
          </p:cNvPr>
          <p:cNvGrpSpPr>
            <a:grpSpLocks noChangeAspect="1"/>
          </p:cNvGrpSpPr>
          <p:nvPr/>
        </p:nvGrpSpPr>
        <p:grpSpPr>
          <a:xfrm>
            <a:off x="9429135" y="70442"/>
            <a:ext cx="3175821" cy="426709"/>
            <a:chOff x="6941574" y="355577"/>
            <a:chExt cx="3175821" cy="42670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39A19E1-F846-CF63-73F8-9B5B6D3FB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574" y="412954"/>
              <a:ext cx="309401" cy="369332"/>
            </a:xfrm>
            <a:prstGeom prst="rect">
              <a:avLst/>
            </a:prstGeom>
          </p:spPr>
        </p:pic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315D6979-0A51-5260-B1EA-EE38112456FC}"/>
                </a:ext>
              </a:extLst>
            </p:cNvPr>
            <p:cNvSpPr txBox="1">
              <a:spLocks/>
            </p:cNvSpPr>
            <p:nvPr/>
          </p:nvSpPr>
          <p:spPr>
            <a:xfrm>
              <a:off x="7374195" y="355577"/>
              <a:ext cx="2743200" cy="369332"/>
            </a:xfrm>
            <a:prstGeom prst="rect">
              <a:avLst/>
            </a:prstGeom>
          </p:spPr>
          <p:txBody>
            <a:bodyPr vert="horz" lIns="0" tIns="146304" rIns="0" bIns="146304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 spc="-10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>
                  <a:solidFill>
                    <a:srgbClr val="E20074"/>
                  </a:solidFill>
                </a:rPr>
                <a:t>Deutsche Telekom IT Solutions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2716701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5E39DB-5D4A-5994-E7B4-51EBB2581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>
            <a:extLst>
              <a:ext uri="{FF2B5EF4-FFF2-40B4-BE49-F238E27FC236}">
                <a16:creationId xmlns:a16="http://schemas.microsoft.com/office/drawing/2014/main" id="{27655866-BD03-F228-AA14-E619AD8171A3}"/>
              </a:ext>
            </a:extLst>
          </p:cNvPr>
          <p:cNvSpPr/>
          <p:nvPr/>
        </p:nvSpPr>
        <p:spPr>
          <a:xfrm>
            <a:off x="8525413" y="3056707"/>
            <a:ext cx="2830680" cy="355878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err="1">
                <a:latin typeface="Arial" pitchFamily="34"/>
                <a:ea typeface="Microsoft YaHei" pitchFamily="2"/>
                <a:cs typeface="Arial" pitchFamily="34"/>
              </a:rPr>
              <a:t>O</a:t>
            </a:r>
            <a:r>
              <a:rPr lang="sk-SK" sz="1000" b="0" i="0" u="none" strike="noStrike" kern="1200" spc="0" err="1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utbound</a:t>
            </a: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 VPC</a:t>
            </a:r>
          </a:p>
        </p:txBody>
      </p:sp>
      <p:pic>
        <p:nvPicPr>
          <p:cNvPr id="86" name="Graphic 30">
            <a:extLst>
              <a:ext uri="{FF2B5EF4-FFF2-40B4-BE49-F238E27FC236}">
                <a16:creationId xmlns:a16="http://schemas.microsoft.com/office/drawing/2014/main" id="{1D918611-F078-40B8-1B5B-78111AC6E03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525413" y="3055800"/>
            <a:ext cx="427680" cy="451079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Rectangle 34">
            <a:extLst>
              <a:ext uri="{FF2B5EF4-FFF2-40B4-BE49-F238E27FC236}">
                <a16:creationId xmlns:a16="http://schemas.microsoft.com/office/drawing/2014/main" id="{CA057A27-0087-7D4E-E210-8E5B30331CF8}"/>
              </a:ext>
            </a:extLst>
          </p:cNvPr>
          <p:cNvSpPr/>
          <p:nvPr/>
        </p:nvSpPr>
        <p:spPr>
          <a:xfrm>
            <a:off x="8999533" y="5203933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14" name="Picture 5">
            <a:extLst>
              <a:ext uri="{FF2B5EF4-FFF2-40B4-BE49-F238E27FC236}">
                <a16:creationId xmlns:a16="http://schemas.microsoft.com/office/drawing/2014/main" id="{654EB371-B7FE-39C4-4B0D-12807627207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9203971" y="5633276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raphic 36">
            <a:extLst>
              <a:ext uri="{FF2B5EF4-FFF2-40B4-BE49-F238E27FC236}">
                <a16:creationId xmlns:a16="http://schemas.microsoft.com/office/drawing/2014/main" id="{0E340C12-982B-8D41-4FCD-7FA565C0491A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8998093" y="5195653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TextBox 40">
            <a:extLst>
              <a:ext uri="{FF2B5EF4-FFF2-40B4-BE49-F238E27FC236}">
                <a16:creationId xmlns:a16="http://schemas.microsoft.com/office/drawing/2014/main" id="{4A1FD5F0-0222-04F7-2B2E-DB9CD1DF1CD3}"/>
              </a:ext>
            </a:extLst>
          </p:cNvPr>
          <p:cNvSpPr/>
          <p:nvPr/>
        </p:nvSpPr>
        <p:spPr>
          <a:xfrm>
            <a:off x="9029773" y="6195373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pic>
        <p:nvPicPr>
          <p:cNvPr id="117" name="Graphic 41">
            <a:extLst>
              <a:ext uri="{FF2B5EF4-FFF2-40B4-BE49-F238E27FC236}">
                <a16:creationId xmlns:a16="http://schemas.microsoft.com/office/drawing/2014/main" id="{CCB5EC4D-4F25-AAB6-BEF2-CB4FD61A554D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8984445" y="3669847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Rectangle 42">
            <a:extLst>
              <a:ext uri="{FF2B5EF4-FFF2-40B4-BE49-F238E27FC236}">
                <a16:creationId xmlns:a16="http://schemas.microsoft.com/office/drawing/2014/main" id="{628FC0E9-D538-A830-841A-3175A09F7D35}"/>
              </a:ext>
            </a:extLst>
          </p:cNvPr>
          <p:cNvSpPr/>
          <p:nvPr/>
        </p:nvSpPr>
        <p:spPr>
          <a:xfrm>
            <a:off x="8984445" y="366984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27D9ED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Public subnet</a:t>
            </a:r>
          </a:p>
        </p:txBody>
      </p:sp>
      <p:grpSp>
        <p:nvGrpSpPr>
          <p:cNvPr id="119" name="Group 6">
            <a:extLst>
              <a:ext uri="{FF2B5EF4-FFF2-40B4-BE49-F238E27FC236}">
                <a16:creationId xmlns:a16="http://schemas.microsoft.com/office/drawing/2014/main" id="{BDAE03AA-3CA1-FDCA-3468-FEE69D9D3E9C}"/>
              </a:ext>
            </a:extLst>
          </p:cNvPr>
          <p:cNvGrpSpPr/>
          <p:nvPr/>
        </p:nvGrpSpPr>
        <p:grpSpPr>
          <a:xfrm>
            <a:off x="10818240" y="3005509"/>
            <a:ext cx="1480679" cy="682921"/>
            <a:chOff x="6889680" y="1207799"/>
            <a:chExt cx="1480679" cy="682921"/>
          </a:xfrm>
        </p:grpSpPr>
        <p:sp>
          <p:nvSpPr>
            <p:cNvPr id="120" name="Oval 16">
              <a:extLst>
                <a:ext uri="{FF2B5EF4-FFF2-40B4-BE49-F238E27FC236}">
                  <a16:creationId xmlns:a16="http://schemas.microsoft.com/office/drawing/2014/main" id="{F66A5E79-C039-DF9B-2529-F60B572ABB02}"/>
                </a:ext>
              </a:extLst>
            </p:cNvPr>
            <p:cNvSpPr/>
            <p:nvPr/>
          </p:nvSpPr>
          <p:spPr>
            <a:xfrm>
              <a:off x="7159679" y="1207799"/>
              <a:ext cx="512999" cy="54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2F1570"/>
            </a:solidFill>
            <a:ln w="12600">
              <a:solidFill>
                <a:srgbClr val="120D45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121" name="Graphic 17">
              <a:extLst>
                <a:ext uri="{FF2B5EF4-FFF2-40B4-BE49-F238E27FC236}">
                  <a16:creationId xmlns:a16="http://schemas.microsoft.com/office/drawing/2014/main" id="{1ADC198A-35D9-6951-921B-D0B7157F1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rcRect/>
            <a:stretch>
              <a:fillRect/>
            </a:stretch>
          </p:blipFill>
          <p:spPr>
            <a:xfrm>
              <a:off x="7159679" y="1207799"/>
              <a:ext cx="512999" cy="54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2" name="TextBox 25">
              <a:extLst>
                <a:ext uri="{FF2B5EF4-FFF2-40B4-BE49-F238E27FC236}">
                  <a16:creationId xmlns:a16="http://schemas.microsoft.com/office/drawing/2014/main" id="{E16B6439-4F4B-8FC7-B59C-8767A27B4F7A}"/>
                </a:ext>
              </a:extLst>
            </p:cNvPr>
            <p:cNvSpPr/>
            <p:nvPr/>
          </p:nvSpPr>
          <p:spPr>
            <a:xfrm>
              <a:off x="6889680" y="1722960"/>
              <a:ext cx="1480679" cy="167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rial" pitchFamily="18"/>
                  <a:ea typeface="Microsoft YaHei" pitchFamily="2"/>
                  <a:cs typeface="Lucida Sans" pitchFamily="2"/>
                </a:rPr>
                <a:t>Internet Gateway</a:t>
              </a:r>
            </a:p>
          </p:txBody>
        </p:sp>
      </p:grpSp>
      <p:pic>
        <p:nvPicPr>
          <p:cNvPr id="124" name="Picture 123">
            <a:extLst>
              <a:ext uri="{FF2B5EF4-FFF2-40B4-BE49-F238E27FC236}">
                <a16:creationId xmlns:a16="http://schemas.microsoft.com/office/drawing/2014/main" id="{0326E6CE-FB8C-CE6F-F1AB-89DE1B0EEFF7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9740731" y="4168782"/>
            <a:ext cx="507600" cy="50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FC4DC594-E633-E0D5-C233-A7CC76F2EDE8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10062117" y="4065217"/>
            <a:ext cx="388647" cy="374833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Straight Connector 18">
            <a:extLst>
              <a:ext uri="{FF2B5EF4-FFF2-40B4-BE49-F238E27FC236}">
                <a16:creationId xmlns:a16="http://schemas.microsoft.com/office/drawing/2014/main" id="{AAFB5F54-66EA-7133-E19E-C16AAA77E880}"/>
              </a:ext>
            </a:extLst>
          </p:cNvPr>
          <p:cNvSpPr/>
          <p:nvPr/>
        </p:nvSpPr>
        <p:spPr>
          <a:xfrm flipV="1">
            <a:off x="8088580" y="4392157"/>
            <a:ext cx="1662274" cy="3849"/>
          </a:xfrm>
          <a:prstGeom prst="line">
            <a:avLst/>
          </a:prstGeom>
          <a:noFill/>
          <a:ln w="15840">
            <a:solidFill>
              <a:schemeClr val="tx1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id="{3AA32E52-CAB2-1CE7-E901-33FB0646660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7795189" y="1498388"/>
            <a:ext cx="609120" cy="60912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TextBox 11">
            <a:extLst>
              <a:ext uri="{FF2B5EF4-FFF2-40B4-BE49-F238E27FC236}">
                <a16:creationId xmlns:a16="http://schemas.microsoft.com/office/drawing/2014/main" id="{9DA13D04-4FCD-FE9A-06E7-5AD3B46D16C1}"/>
              </a:ext>
            </a:extLst>
          </p:cNvPr>
          <p:cNvSpPr/>
          <p:nvPr/>
        </p:nvSpPr>
        <p:spPr>
          <a:xfrm>
            <a:off x="7699429" y="2184909"/>
            <a:ext cx="788759" cy="53014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Whitelist</a:t>
            </a:r>
            <a:endParaRPr lang="sk-SK" sz="1100" b="0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Blacklist</a:t>
            </a:r>
            <a:endParaRPr lang="sk-SK" sz="1100" b="0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Squid.conf</a:t>
            </a:r>
            <a:endParaRPr lang="sk-SK" sz="1100" b="0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29" name="Straight Connector 18">
            <a:extLst>
              <a:ext uri="{FF2B5EF4-FFF2-40B4-BE49-F238E27FC236}">
                <a16:creationId xmlns:a16="http://schemas.microsoft.com/office/drawing/2014/main" id="{8DBE3081-E811-33D0-875E-51EE0548595E}"/>
              </a:ext>
            </a:extLst>
          </p:cNvPr>
          <p:cNvSpPr/>
          <p:nvPr/>
        </p:nvSpPr>
        <p:spPr>
          <a:xfrm flipH="1" flipV="1">
            <a:off x="8088580" y="2824269"/>
            <a:ext cx="0" cy="1567887"/>
          </a:xfrm>
          <a:prstGeom prst="line">
            <a:avLst/>
          </a:prstGeom>
          <a:noFill/>
          <a:ln w="15840">
            <a:solidFill>
              <a:schemeClr val="tx1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130" name="Graphic 129" descr="Elastic IP address resource icon for the Amazon EC2 service.">
            <a:extLst>
              <a:ext uri="{FF2B5EF4-FFF2-40B4-BE49-F238E27FC236}">
                <a16:creationId xmlns:a16="http://schemas.microsoft.com/office/drawing/2014/main" id="{5AFEA57C-E7CA-2837-6457-8026C2F8792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220686" y="4354549"/>
            <a:ext cx="457200" cy="457200"/>
          </a:xfrm>
          <a:prstGeom prst="rect">
            <a:avLst/>
          </a:prstGeom>
        </p:spPr>
      </p:pic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BD698E2F-902E-E780-A6A3-E2C88B2C3C73}"/>
              </a:ext>
            </a:extLst>
          </p:cNvPr>
          <p:cNvCxnSpPr>
            <a:cxnSpLocks/>
          </p:cNvCxnSpPr>
          <p:nvPr/>
        </p:nvCxnSpPr>
        <p:spPr>
          <a:xfrm flipV="1">
            <a:off x="8878166" y="4583149"/>
            <a:ext cx="0" cy="1174479"/>
          </a:xfrm>
          <a:prstGeom prst="line">
            <a:avLst/>
          </a:prstGeom>
          <a:ln w="19050" cap="rnd">
            <a:solidFill>
              <a:srgbClr val="E97B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11">
            <a:extLst>
              <a:ext uri="{FF2B5EF4-FFF2-40B4-BE49-F238E27FC236}">
                <a16:creationId xmlns:a16="http://schemas.microsoft.com/office/drawing/2014/main" id="{02C7FB5A-E513-09CE-0452-A8FEC9552B6E}"/>
              </a:ext>
            </a:extLst>
          </p:cNvPr>
          <p:cNvSpPr/>
          <p:nvPr/>
        </p:nvSpPr>
        <p:spPr>
          <a:xfrm>
            <a:off x="8770808" y="4993360"/>
            <a:ext cx="788759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1">
                <a:solidFill>
                  <a:srgbClr val="E97B0D"/>
                </a:solidFill>
                <a:latin typeface="Amazon Ember" pitchFamily="18"/>
                <a:ea typeface="Microsoft YaHei" pitchFamily="2"/>
                <a:cs typeface="Lucida Sans" pitchFamily="2"/>
              </a:rPr>
              <a:t>0.0.0.0/0</a:t>
            </a:r>
            <a:endParaRPr lang="sk-SK" sz="1100" b="1" i="0" u="none" strike="noStrike" kern="1200" spc="0">
              <a:ln>
                <a:noFill/>
              </a:ln>
              <a:solidFill>
                <a:srgbClr val="E97B0D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7FD7393B-C453-9493-1686-C50B9FD8D873}"/>
              </a:ext>
            </a:extLst>
          </p:cNvPr>
          <p:cNvCxnSpPr>
            <a:cxnSpLocks/>
          </p:cNvCxnSpPr>
          <p:nvPr/>
        </p:nvCxnSpPr>
        <p:spPr>
          <a:xfrm flipH="1">
            <a:off x="8878166" y="5757628"/>
            <a:ext cx="363773" cy="0"/>
          </a:xfrm>
          <a:prstGeom prst="line">
            <a:avLst/>
          </a:prstGeom>
          <a:ln w="19050" cap="rnd">
            <a:solidFill>
              <a:srgbClr val="E97B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D8298B96-EE45-EABB-BF3A-B0B4EEA33561}"/>
              </a:ext>
            </a:extLst>
          </p:cNvPr>
          <p:cNvCxnSpPr>
            <a:cxnSpLocks/>
          </p:cNvCxnSpPr>
          <p:nvPr/>
        </p:nvCxnSpPr>
        <p:spPr>
          <a:xfrm flipH="1">
            <a:off x="8878166" y="4584502"/>
            <a:ext cx="310187" cy="0"/>
          </a:xfrm>
          <a:prstGeom prst="line">
            <a:avLst/>
          </a:prstGeom>
          <a:ln w="19050" cap="rnd">
            <a:solidFill>
              <a:srgbClr val="E97B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A679457-A756-718D-4E9A-FE8B1C6624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2800843"/>
              </p:ext>
            </p:extLst>
          </p:nvPr>
        </p:nvGraphicFramePr>
        <p:xfrm>
          <a:off x="690605" y="4566998"/>
          <a:ext cx="5871332" cy="6369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96397">
                  <a:extLst>
                    <a:ext uri="{9D8B030D-6E8A-4147-A177-3AD203B41FA5}">
                      <a16:colId xmlns:a16="http://schemas.microsoft.com/office/drawing/2014/main" val="1093072306"/>
                    </a:ext>
                  </a:extLst>
                </a:gridCol>
                <a:gridCol w="3074935">
                  <a:extLst>
                    <a:ext uri="{9D8B030D-6E8A-4147-A177-3AD203B41FA5}">
                      <a16:colId xmlns:a16="http://schemas.microsoft.com/office/drawing/2014/main" val="2998809679"/>
                    </a:ext>
                  </a:extLst>
                </a:gridCol>
              </a:tblGrid>
              <a:tr h="636935">
                <a:tc>
                  <a:txBody>
                    <a:bodyPr/>
                    <a:lstStyle/>
                    <a:p>
                      <a:pPr marL="0" algn="l" defTabSz="1097278" rtl="0" eaLnBrk="1" latinLnBrk="0" hangingPunct="1"/>
                      <a:r>
                        <a:rPr lang="en-US" sz="2000" kern="1200"/>
                        <a:t>UPGRADING</a:t>
                      </a:r>
                      <a:endParaRPr lang="en-US" sz="2000" strike="sngStrike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52400" marR="76200" marT="38105" marB="38105" anchor="ctr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Unupgradable instance</a:t>
                      </a:r>
                      <a:endParaRPr lang="en-US" sz="2000">
                        <a:solidFill>
                          <a:schemeClr val="bg1"/>
                        </a:solidFill>
                      </a:endParaRPr>
                    </a:p>
                  </a:txBody>
                  <a:tcPr marL="152400" marR="76200" marT="38105" marB="38105" anchor="ctr"/>
                </a:tc>
                <a:extLst>
                  <a:ext uri="{0D108BD9-81ED-4DB2-BD59-A6C34878D82A}">
                    <a16:rowId xmlns:a16="http://schemas.microsoft.com/office/drawing/2014/main" val="993397972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34E13D8-29FA-4A86-A878-EDA5474E6E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2818419"/>
              </p:ext>
            </p:extLst>
          </p:nvPr>
        </p:nvGraphicFramePr>
        <p:xfrm>
          <a:off x="659183" y="3418025"/>
          <a:ext cx="6412945" cy="6369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07031">
                  <a:extLst>
                    <a:ext uri="{9D8B030D-6E8A-4147-A177-3AD203B41FA5}">
                      <a16:colId xmlns:a16="http://schemas.microsoft.com/office/drawing/2014/main" val="276281475"/>
                    </a:ext>
                  </a:extLst>
                </a:gridCol>
                <a:gridCol w="3605914">
                  <a:extLst>
                    <a:ext uri="{9D8B030D-6E8A-4147-A177-3AD203B41FA5}">
                      <a16:colId xmlns:a16="http://schemas.microsoft.com/office/drawing/2014/main" val="4121170167"/>
                    </a:ext>
                  </a:extLst>
                </a:gridCol>
              </a:tblGrid>
              <a:tr h="636935">
                <a:tc>
                  <a:txBody>
                    <a:bodyPr/>
                    <a:lstStyle/>
                    <a:p>
                      <a:pPr marL="0" algn="l" defTabSz="1097278" rtl="0" eaLnBrk="1" latinLnBrk="0" hangingPunct="1"/>
                      <a:r>
                        <a:rPr lang="en-US" sz="2000" kern="1200"/>
                        <a:t>NETWORK TRANSFER</a:t>
                      </a:r>
                      <a:endParaRPr lang="en-US" sz="20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52400" marR="76200" marT="38105" marB="38105" anchor="ctr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Nerwork interface limits</a:t>
                      </a:r>
                      <a:endParaRPr lang="en-US" sz="2000">
                        <a:solidFill>
                          <a:schemeClr val="bg1"/>
                        </a:solidFill>
                      </a:endParaRPr>
                    </a:p>
                  </a:txBody>
                  <a:tcPr marL="152400" marR="76200" marT="38105" marB="38105" anchor="ctr"/>
                </a:tc>
                <a:extLst>
                  <a:ext uri="{0D108BD9-81ED-4DB2-BD59-A6C34878D82A}">
                    <a16:rowId xmlns:a16="http://schemas.microsoft.com/office/drawing/2014/main" val="984748011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D43A1A0-B057-2C6E-E112-90526873C6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5262325"/>
              </p:ext>
            </p:extLst>
          </p:nvPr>
        </p:nvGraphicFramePr>
        <p:xfrm>
          <a:off x="659183" y="2889836"/>
          <a:ext cx="6847404" cy="6369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07031">
                  <a:extLst>
                    <a:ext uri="{9D8B030D-6E8A-4147-A177-3AD203B41FA5}">
                      <a16:colId xmlns:a16="http://schemas.microsoft.com/office/drawing/2014/main" val="500183045"/>
                    </a:ext>
                  </a:extLst>
                </a:gridCol>
                <a:gridCol w="4040373">
                  <a:extLst>
                    <a:ext uri="{9D8B030D-6E8A-4147-A177-3AD203B41FA5}">
                      <a16:colId xmlns:a16="http://schemas.microsoft.com/office/drawing/2014/main" val="3471134537"/>
                    </a:ext>
                  </a:extLst>
                </a:gridCol>
              </a:tblGrid>
              <a:tr h="636935">
                <a:tc>
                  <a:txBody>
                    <a:bodyPr/>
                    <a:lstStyle/>
                    <a:p>
                      <a:pPr marL="0" marR="0" lvl="0" indent="0" algn="l" defTabSz="10972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/>
                        <a:t>SCALING</a:t>
                      </a:r>
                      <a:endParaRPr lang="en-US" sz="20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52400" marR="76200" marT="38105" marB="38105" anchor="ctr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Not possible because of EIP</a:t>
                      </a:r>
                      <a:endParaRPr lang="en-US" sz="2000">
                        <a:solidFill>
                          <a:schemeClr val="bg1"/>
                        </a:solidFill>
                      </a:endParaRPr>
                    </a:p>
                  </a:txBody>
                  <a:tcPr marL="152400" marR="76200" marT="38105" marB="38105" anchor="ctr"/>
                </a:tc>
                <a:extLst>
                  <a:ext uri="{0D108BD9-81ED-4DB2-BD59-A6C34878D82A}">
                    <a16:rowId xmlns:a16="http://schemas.microsoft.com/office/drawing/2014/main" val="57399269"/>
                  </a:ext>
                </a:extLst>
              </a:tr>
            </a:tbl>
          </a:graphicData>
        </a:graphic>
      </p:graphicFrame>
      <p:sp>
        <p:nvSpPr>
          <p:cNvPr id="6" name="Titel 1">
            <a:extLst>
              <a:ext uri="{FF2B5EF4-FFF2-40B4-BE49-F238E27FC236}">
                <a16:creationId xmlns:a16="http://schemas.microsoft.com/office/drawing/2014/main" id="{F97D369D-835D-291C-B5A5-BBBFE9E7C169}"/>
              </a:ext>
            </a:extLst>
          </p:cNvPr>
          <p:cNvSpPr txBox="1">
            <a:spLocks/>
          </p:cNvSpPr>
          <p:nvPr/>
        </p:nvSpPr>
        <p:spPr bwMode="gray">
          <a:xfrm>
            <a:off x="372140" y="538295"/>
            <a:ext cx="11343609" cy="5601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 sz="1800"/>
            </a:pPr>
            <a:r>
              <a:rPr lang="sk-SK" sz="3400" b="1" i="0" u="none" strike="noStrike" kern="1200" spc="0">
                <a:ln>
                  <a:noFill/>
                </a:ln>
                <a:solidFill>
                  <a:schemeClr val="accent3"/>
                </a:solidFill>
                <a:ea typeface="Microsoft YaHei" pitchFamily="2"/>
                <a:cs typeface="Lucida Sans" pitchFamily="2"/>
              </a:rPr>
              <a:t>Limitations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ED1646A-EAE4-01CF-3A68-E31D7CD4BA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073156"/>
              </p:ext>
            </p:extLst>
          </p:nvPr>
        </p:nvGraphicFramePr>
        <p:xfrm>
          <a:off x="690606" y="4007929"/>
          <a:ext cx="6604459" cy="6369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54343">
                  <a:extLst>
                    <a:ext uri="{9D8B030D-6E8A-4147-A177-3AD203B41FA5}">
                      <a16:colId xmlns:a16="http://schemas.microsoft.com/office/drawing/2014/main" val="2015775008"/>
                    </a:ext>
                  </a:extLst>
                </a:gridCol>
                <a:gridCol w="3850116">
                  <a:extLst>
                    <a:ext uri="{9D8B030D-6E8A-4147-A177-3AD203B41FA5}">
                      <a16:colId xmlns:a16="http://schemas.microsoft.com/office/drawing/2014/main" val="2294118229"/>
                    </a:ext>
                  </a:extLst>
                </a:gridCol>
              </a:tblGrid>
              <a:tr h="636935">
                <a:tc>
                  <a:txBody>
                    <a:bodyPr/>
                    <a:lstStyle/>
                    <a:p>
                      <a:pPr marL="0" algn="l" defTabSz="1097278" rtl="0" eaLnBrk="1" latinLnBrk="0" hangingPunct="1"/>
                      <a:r>
                        <a:rPr lang="en-US" sz="2000" kern="1200"/>
                        <a:t>RESILIENCY</a:t>
                      </a:r>
                      <a:endParaRPr lang="en-US" sz="20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52400" marR="76200" marT="38105" marB="38105" anchor="ctr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Took some time to recover</a:t>
                      </a:r>
                      <a:endParaRPr lang="en-US" sz="2000">
                        <a:solidFill>
                          <a:schemeClr val="bg1"/>
                        </a:solidFill>
                      </a:endParaRPr>
                    </a:p>
                  </a:txBody>
                  <a:tcPr marL="152400" marR="76200" marT="38105" marB="38105" anchor="ctr"/>
                </a:tc>
                <a:extLst>
                  <a:ext uri="{0D108BD9-81ED-4DB2-BD59-A6C34878D82A}">
                    <a16:rowId xmlns:a16="http://schemas.microsoft.com/office/drawing/2014/main" val="1201141121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A894BB6-6946-CED0-FC89-F51720FD69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767450"/>
              </p:ext>
            </p:extLst>
          </p:nvPr>
        </p:nvGraphicFramePr>
        <p:xfrm>
          <a:off x="659183" y="5195653"/>
          <a:ext cx="5871332" cy="6369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96397">
                  <a:extLst>
                    <a:ext uri="{9D8B030D-6E8A-4147-A177-3AD203B41FA5}">
                      <a16:colId xmlns:a16="http://schemas.microsoft.com/office/drawing/2014/main" val="1093072306"/>
                    </a:ext>
                  </a:extLst>
                </a:gridCol>
                <a:gridCol w="3074935">
                  <a:extLst>
                    <a:ext uri="{9D8B030D-6E8A-4147-A177-3AD203B41FA5}">
                      <a16:colId xmlns:a16="http://schemas.microsoft.com/office/drawing/2014/main" val="2998809679"/>
                    </a:ext>
                  </a:extLst>
                </a:gridCol>
              </a:tblGrid>
              <a:tr h="636935">
                <a:tc>
                  <a:txBody>
                    <a:bodyPr/>
                    <a:lstStyle/>
                    <a:p>
                      <a:pPr marL="0" algn="l" defTabSz="1097278" rtl="0" eaLnBrk="1" latinLnBrk="0" hangingPunct="1"/>
                      <a:r>
                        <a:rPr lang="en-US" sz="2000" kern="1200"/>
                        <a:t>OPS </a:t>
                      </a:r>
                      <a:r>
                        <a:rPr lang="en-US" sz="2000" strike="noStrike" kern="1200"/>
                        <a:t>OVERHEAD</a:t>
                      </a:r>
                      <a:endParaRPr lang="en-US" sz="2000" strike="noStrike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52400" marR="76200" marT="38105" marB="38105" anchor="ctr"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A lot of manual jobs</a:t>
                      </a:r>
                      <a:endParaRPr lang="en-US" sz="2000">
                        <a:solidFill>
                          <a:schemeClr val="bg1"/>
                        </a:solidFill>
                      </a:endParaRPr>
                    </a:p>
                  </a:txBody>
                  <a:tcPr marL="152400" marR="76200" marT="38105" marB="38105" anchor="ctr"/>
                </a:tc>
                <a:extLst>
                  <a:ext uri="{0D108BD9-81ED-4DB2-BD59-A6C34878D82A}">
                    <a16:rowId xmlns:a16="http://schemas.microsoft.com/office/drawing/2014/main" val="993397972"/>
                  </a:ext>
                </a:extLst>
              </a:tr>
            </a:tbl>
          </a:graphicData>
        </a:graphic>
      </p:graphicFrame>
      <p:sp>
        <p:nvSpPr>
          <p:cNvPr id="9" name="TextBox 24">
            <a:extLst>
              <a:ext uri="{FF2B5EF4-FFF2-40B4-BE49-F238E27FC236}">
                <a16:creationId xmlns:a16="http://schemas.microsoft.com/office/drawing/2014/main" id="{796121FC-64F8-AC20-5E1C-0A92B71459B5}"/>
              </a:ext>
            </a:extLst>
          </p:cNvPr>
          <p:cNvSpPr/>
          <p:nvPr/>
        </p:nvSpPr>
        <p:spPr>
          <a:xfrm>
            <a:off x="9230025" y="4711266"/>
            <a:ext cx="1768126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NAT Instance + Squid</a:t>
            </a: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proxy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27AC055-5F1B-BDC2-7817-9B49243F8BC0}"/>
              </a:ext>
            </a:extLst>
          </p:cNvPr>
          <p:cNvGrpSpPr>
            <a:grpSpLocks noChangeAspect="1"/>
          </p:cNvGrpSpPr>
          <p:nvPr/>
        </p:nvGrpSpPr>
        <p:grpSpPr>
          <a:xfrm>
            <a:off x="9429135" y="70442"/>
            <a:ext cx="3175821" cy="426709"/>
            <a:chOff x="6941574" y="355577"/>
            <a:chExt cx="3175821" cy="42670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3DD29A2-C238-59BF-40E1-F37E70BE2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574" y="412954"/>
              <a:ext cx="309401" cy="369332"/>
            </a:xfrm>
            <a:prstGeom prst="rect">
              <a:avLst/>
            </a:prstGeom>
          </p:spPr>
        </p:pic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A0A911CB-5CC2-3D20-0DA3-4C2E43F7361D}"/>
                </a:ext>
              </a:extLst>
            </p:cNvPr>
            <p:cNvSpPr txBox="1">
              <a:spLocks/>
            </p:cNvSpPr>
            <p:nvPr/>
          </p:nvSpPr>
          <p:spPr>
            <a:xfrm>
              <a:off x="7374195" y="355577"/>
              <a:ext cx="2743200" cy="369332"/>
            </a:xfrm>
            <a:prstGeom prst="rect">
              <a:avLst/>
            </a:prstGeom>
          </p:spPr>
          <p:txBody>
            <a:bodyPr vert="horz" lIns="0" tIns="146304" rIns="0" bIns="146304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 spc="-10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>
                  <a:solidFill>
                    <a:srgbClr val="E20074"/>
                  </a:solidFill>
                </a:rPr>
                <a:t>Deutsche Telekom IT Solutions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38932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157BB4-875A-DC9E-E95F-CF0DCAE02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215F24B-C857-BE83-C0C9-1DB8E6C7D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109912"/>
            <a:ext cx="11582400" cy="638175"/>
          </a:xfrm>
        </p:spPr>
        <p:txBody>
          <a:bodyPr/>
          <a:lstStyle/>
          <a:p>
            <a:pPr algn="ctr"/>
            <a:r>
              <a:rPr lang="en-US" sz="4800"/>
              <a:t>Mitigating issues by going serverless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C03780-0076-C467-69B2-E1A692089715}"/>
              </a:ext>
            </a:extLst>
          </p:cNvPr>
          <p:cNvGrpSpPr>
            <a:grpSpLocks noChangeAspect="1"/>
          </p:cNvGrpSpPr>
          <p:nvPr/>
        </p:nvGrpSpPr>
        <p:grpSpPr>
          <a:xfrm>
            <a:off x="9429135" y="70442"/>
            <a:ext cx="3175821" cy="426709"/>
            <a:chOff x="6941574" y="355577"/>
            <a:chExt cx="3175821" cy="42670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A214EDF-9BF1-CA13-F638-948B8058B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574" y="412954"/>
              <a:ext cx="309401" cy="369332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5CB3C72F-33E9-CAD3-B284-7D20B4B28FF3}"/>
                </a:ext>
              </a:extLst>
            </p:cNvPr>
            <p:cNvSpPr txBox="1">
              <a:spLocks/>
            </p:cNvSpPr>
            <p:nvPr/>
          </p:nvSpPr>
          <p:spPr>
            <a:xfrm>
              <a:off x="7374195" y="355577"/>
              <a:ext cx="2743200" cy="369332"/>
            </a:xfrm>
            <a:prstGeom prst="rect">
              <a:avLst/>
            </a:prstGeom>
          </p:spPr>
          <p:txBody>
            <a:bodyPr vert="horz" lIns="0" tIns="146304" rIns="0" bIns="146304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 spc="-10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>
                  <a:solidFill>
                    <a:srgbClr val="E20074"/>
                  </a:solidFill>
                </a:rPr>
                <a:t>Deutsche Telekom IT Solutions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83524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4DB312-E762-AC9B-87A3-4AB7032626E7}"/>
              </a:ext>
            </a:extLst>
          </p:cNvPr>
          <p:cNvSpPr txBox="1">
            <a:spLocks/>
          </p:cNvSpPr>
          <p:nvPr/>
        </p:nvSpPr>
        <p:spPr bwMode="gray">
          <a:xfrm>
            <a:off x="630438" y="2636594"/>
            <a:ext cx="2955725" cy="49570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EC2 vs Serverless ?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8E2B5BB6-F076-8EE9-F681-C0A17A0E4CD8}"/>
              </a:ext>
            </a:extLst>
          </p:cNvPr>
          <p:cNvSpPr txBox="1">
            <a:spLocks/>
          </p:cNvSpPr>
          <p:nvPr/>
        </p:nvSpPr>
        <p:spPr bwMode="gray">
          <a:xfrm>
            <a:off x="630437" y="3347705"/>
            <a:ext cx="3455789" cy="49570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AWS native vs 3</a:t>
            </a:r>
            <a:r>
              <a:rPr lang="en-US" sz="2400" baseline="30000" dirty="0"/>
              <a:t>rd</a:t>
            </a:r>
            <a:r>
              <a:rPr lang="en-US" sz="2400" dirty="0"/>
              <a:t> party?</a:t>
            </a:r>
          </a:p>
        </p:txBody>
      </p:sp>
      <p:pic>
        <p:nvPicPr>
          <p:cNvPr id="11" name="Picture 10" descr="3D black question marks with one yellow question mark">
            <a:extLst>
              <a:ext uri="{FF2B5EF4-FFF2-40B4-BE49-F238E27FC236}">
                <a16:creationId xmlns:a16="http://schemas.microsoft.com/office/drawing/2014/main" id="{C6A208CB-FA37-0AE7-6B6C-64EB2D774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867" r="16513"/>
          <a:stretch/>
        </p:blipFill>
        <p:spPr>
          <a:xfrm>
            <a:off x="5314950" y="1"/>
            <a:ext cx="6877050" cy="68579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9603EBF-4E5E-9965-EB43-0C91048EC5A6}"/>
              </a:ext>
            </a:extLst>
          </p:cNvPr>
          <p:cNvGrpSpPr>
            <a:grpSpLocks noChangeAspect="1"/>
          </p:cNvGrpSpPr>
          <p:nvPr/>
        </p:nvGrpSpPr>
        <p:grpSpPr>
          <a:xfrm>
            <a:off x="9429135" y="70442"/>
            <a:ext cx="3175821" cy="426709"/>
            <a:chOff x="6941574" y="355577"/>
            <a:chExt cx="3175821" cy="42670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213FEE2-046C-AF8B-0AB1-55D504815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574" y="412954"/>
              <a:ext cx="309401" cy="369332"/>
            </a:xfrm>
            <a:prstGeom prst="rect">
              <a:avLst/>
            </a:prstGeom>
          </p:spPr>
        </p:pic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2902D87B-3C21-BF31-0686-C2221940D5A0}"/>
                </a:ext>
              </a:extLst>
            </p:cNvPr>
            <p:cNvSpPr txBox="1">
              <a:spLocks/>
            </p:cNvSpPr>
            <p:nvPr/>
          </p:nvSpPr>
          <p:spPr>
            <a:xfrm>
              <a:off x="7374195" y="355577"/>
              <a:ext cx="2743200" cy="369332"/>
            </a:xfrm>
            <a:prstGeom prst="rect">
              <a:avLst/>
            </a:prstGeom>
          </p:spPr>
          <p:txBody>
            <a:bodyPr vert="horz" lIns="0" tIns="146304" rIns="0" bIns="146304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 spc="-10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>
                  <a:solidFill>
                    <a:srgbClr val="E20074"/>
                  </a:solidFill>
                </a:rPr>
                <a:t>Deutsche Telekom IT Solutions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357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DA6C4E-D230-A06D-EB23-CEF8112B258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76867" y="2153982"/>
            <a:ext cx="2257424" cy="22574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076D0BA-920D-4763-59AA-2E0142697591}"/>
              </a:ext>
            </a:extLst>
          </p:cNvPr>
          <p:cNvGrpSpPr>
            <a:grpSpLocks noChangeAspect="1"/>
          </p:cNvGrpSpPr>
          <p:nvPr/>
        </p:nvGrpSpPr>
        <p:grpSpPr>
          <a:xfrm>
            <a:off x="3456669" y="1556534"/>
            <a:ext cx="2900135" cy="1120253"/>
            <a:chOff x="3008504" y="1773452"/>
            <a:chExt cx="2900135" cy="1120253"/>
          </a:xfrm>
        </p:grpSpPr>
        <p:pic>
          <p:nvPicPr>
            <p:cNvPr id="7" name="Picture 33">
              <a:extLst>
                <a:ext uri="{FF2B5EF4-FFF2-40B4-BE49-F238E27FC236}">
                  <a16:creationId xmlns:a16="http://schemas.microsoft.com/office/drawing/2014/main" id="{B03A665C-99EA-71DE-74AD-441CC1E0D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3008504" y="1773452"/>
              <a:ext cx="1161810" cy="11202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itel 1">
              <a:extLst>
                <a:ext uri="{FF2B5EF4-FFF2-40B4-BE49-F238E27FC236}">
                  <a16:creationId xmlns:a16="http://schemas.microsoft.com/office/drawing/2014/main" id="{386FFBF2-B5B4-3359-10DF-BC5B1A8590BA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219667" y="2171917"/>
              <a:ext cx="1688972" cy="378001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00" dirty="0">
                  <a:solidFill>
                    <a:schemeClr val="tx1"/>
                  </a:solidFill>
                </a:rPr>
                <a:t>Squid Proxy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F589F89-E828-BF3E-B9CE-5DB4D3419225}"/>
              </a:ext>
            </a:extLst>
          </p:cNvPr>
          <p:cNvGrpSpPr>
            <a:grpSpLocks noChangeAspect="1"/>
          </p:cNvGrpSpPr>
          <p:nvPr/>
        </p:nvGrpSpPr>
        <p:grpSpPr>
          <a:xfrm>
            <a:off x="3286799" y="2586095"/>
            <a:ext cx="2257424" cy="1447842"/>
            <a:chOff x="2838633" y="2893705"/>
            <a:chExt cx="2257424" cy="1447842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A5675F9-C592-85EE-4E9B-F24FBFE14F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38633" y="2893705"/>
              <a:ext cx="1501551" cy="1447842"/>
            </a:xfrm>
            <a:prstGeom prst="rect">
              <a:avLst/>
            </a:prstGeom>
          </p:spPr>
        </p:pic>
        <p:sp>
          <p:nvSpPr>
            <p:cNvPr id="13" name="Titel 1">
              <a:extLst>
                <a:ext uri="{FF2B5EF4-FFF2-40B4-BE49-F238E27FC236}">
                  <a16:creationId xmlns:a16="http://schemas.microsoft.com/office/drawing/2014/main" id="{26686577-E6E8-6292-433A-037E92595A1E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248787" y="3455505"/>
              <a:ext cx="847270" cy="378000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00" dirty="0">
                  <a:solidFill>
                    <a:schemeClr val="tx1"/>
                  </a:solidFill>
                </a:rPr>
                <a:t>NGINX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FB98D67-AF2C-FCB3-809F-8F4B39E7EEAC}"/>
              </a:ext>
            </a:extLst>
          </p:cNvPr>
          <p:cNvGrpSpPr>
            <a:grpSpLocks noChangeAspect="1"/>
          </p:cNvGrpSpPr>
          <p:nvPr/>
        </p:nvGrpSpPr>
        <p:grpSpPr>
          <a:xfrm>
            <a:off x="3456669" y="3867658"/>
            <a:ext cx="2639330" cy="1272698"/>
            <a:chOff x="2824346" y="3712980"/>
            <a:chExt cx="2639330" cy="1272698"/>
          </a:xfrm>
        </p:grpSpPr>
        <p:pic>
          <p:nvPicPr>
            <p:cNvPr id="15" name="Picture 14" descr="A logo with blue squares&#10;&#10;Description automatically generated">
              <a:extLst>
                <a:ext uri="{FF2B5EF4-FFF2-40B4-BE49-F238E27FC236}">
                  <a16:creationId xmlns:a16="http://schemas.microsoft.com/office/drawing/2014/main" id="{C9BF80C4-AC2C-E9D3-2797-8837845DE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7504" r="25640" b="34673"/>
            <a:stretch/>
          </p:blipFill>
          <p:spPr>
            <a:xfrm>
              <a:off x="2824346" y="3712980"/>
              <a:ext cx="1161811" cy="1272698"/>
            </a:xfrm>
            <a:prstGeom prst="rect">
              <a:avLst/>
            </a:prstGeom>
          </p:spPr>
        </p:pic>
        <p:sp>
          <p:nvSpPr>
            <p:cNvPr id="19" name="Titel 1">
              <a:extLst>
                <a:ext uri="{FF2B5EF4-FFF2-40B4-BE49-F238E27FC236}">
                  <a16:creationId xmlns:a16="http://schemas.microsoft.com/office/drawing/2014/main" id="{AEC987AA-647B-E336-AF22-D50F833BB570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3995863" y="4294985"/>
              <a:ext cx="1467813" cy="378000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00" dirty="0">
                  <a:solidFill>
                    <a:schemeClr val="tx1"/>
                  </a:solidFill>
                </a:rPr>
                <a:t>HA Proxy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34" name="Picture 33" descr="A logo of cubes and a circle&#10;&#10;Description automatically generated">
            <a:extLst>
              <a:ext uri="{FF2B5EF4-FFF2-40B4-BE49-F238E27FC236}">
                <a16:creationId xmlns:a16="http://schemas.microsoft.com/office/drawing/2014/main" id="{96C5AD50-C582-66DF-E9A7-5EBE9297DB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1074" y="2123286"/>
            <a:ext cx="2257200" cy="2133605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6AC30EA0-1024-6440-35A0-55F2E4D2DB63}"/>
              </a:ext>
            </a:extLst>
          </p:cNvPr>
          <p:cNvGrpSpPr>
            <a:grpSpLocks noChangeAspect="1"/>
          </p:cNvGrpSpPr>
          <p:nvPr/>
        </p:nvGrpSpPr>
        <p:grpSpPr>
          <a:xfrm>
            <a:off x="296593" y="1434316"/>
            <a:ext cx="1776581" cy="1237915"/>
            <a:chOff x="296593" y="1434316"/>
            <a:chExt cx="1776581" cy="1237915"/>
          </a:xfrm>
        </p:grpSpPr>
        <p:pic>
          <p:nvPicPr>
            <p:cNvPr id="9" name="Picture 33">
              <a:extLst>
                <a:ext uri="{FF2B5EF4-FFF2-40B4-BE49-F238E27FC236}">
                  <a16:creationId xmlns:a16="http://schemas.microsoft.com/office/drawing/2014/main" id="{925E2CE8-F94B-518D-8E65-45C36C12D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790249" y="1551978"/>
              <a:ext cx="1161810" cy="11202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" name="Graphic 4">
              <a:extLst>
                <a:ext uri="{FF2B5EF4-FFF2-40B4-BE49-F238E27FC236}">
                  <a16:creationId xmlns:a16="http://schemas.microsoft.com/office/drawing/2014/main" id="{DA10A5B7-B7BA-04BC-B517-D0EBD7B1987C}"/>
                </a:ext>
              </a:extLst>
            </p:cNvPr>
            <p:cNvSpPr/>
            <p:nvPr/>
          </p:nvSpPr>
          <p:spPr>
            <a:xfrm>
              <a:off x="296593" y="1434316"/>
              <a:ext cx="1776581" cy="1232860"/>
            </a:xfrm>
            <a:custGeom>
              <a:avLst/>
              <a:gdLst>
                <a:gd name="connsiteX0" fmla="*/ 500529 w 599298"/>
                <a:gd name="connsiteY0" fmla="*/ 337049 h 400905"/>
                <a:gd name="connsiteX1" fmla="*/ 527787 w 599298"/>
                <a:gd name="connsiteY1" fmla="*/ 337049 h 400905"/>
                <a:gd name="connsiteX2" fmla="*/ 527787 w 599298"/>
                <a:gd name="connsiteY2" fmla="*/ 63871 h 400905"/>
                <a:gd name="connsiteX3" fmla="*/ 500529 w 599298"/>
                <a:gd name="connsiteY3" fmla="*/ 63871 h 400905"/>
                <a:gd name="connsiteX4" fmla="*/ 500529 w 599298"/>
                <a:gd name="connsiteY4" fmla="*/ 337049 h 400905"/>
                <a:gd name="connsiteX5" fmla="*/ 429031 w 599298"/>
                <a:gd name="connsiteY5" fmla="*/ 337049 h 400905"/>
                <a:gd name="connsiteX6" fmla="*/ 456289 w 599298"/>
                <a:gd name="connsiteY6" fmla="*/ 337049 h 400905"/>
                <a:gd name="connsiteX7" fmla="*/ 456289 w 599298"/>
                <a:gd name="connsiteY7" fmla="*/ 63871 h 400905"/>
                <a:gd name="connsiteX8" fmla="*/ 429031 w 599298"/>
                <a:gd name="connsiteY8" fmla="*/ 63871 h 400905"/>
                <a:gd name="connsiteX9" fmla="*/ 429031 w 599298"/>
                <a:gd name="connsiteY9" fmla="*/ 337049 h 400905"/>
                <a:gd name="connsiteX10" fmla="*/ 357519 w 599298"/>
                <a:gd name="connsiteY10" fmla="*/ 337049 h 400905"/>
                <a:gd name="connsiteX11" fmla="*/ 384777 w 599298"/>
                <a:gd name="connsiteY11" fmla="*/ 337049 h 400905"/>
                <a:gd name="connsiteX12" fmla="*/ 384777 w 599298"/>
                <a:gd name="connsiteY12" fmla="*/ 63871 h 400905"/>
                <a:gd name="connsiteX13" fmla="*/ 357519 w 599298"/>
                <a:gd name="connsiteY13" fmla="*/ 63871 h 400905"/>
                <a:gd name="connsiteX14" fmla="*/ 357519 w 599298"/>
                <a:gd name="connsiteY14" fmla="*/ 337049 h 400905"/>
                <a:gd name="connsiteX15" fmla="*/ 286020 w 599298"/>
                <a:gd name="connsiteY15" fmla="*/ 337049 h 400905"/>
                <a:gd name="connsiteX16" fmla="*/ 313279 w 599298"/>
                <a:gd name="connsiteY16" fmla="*/ 337049 h 400905"/>
                <a:gd name="connsiteX17" fmla="*/ 313279 w 599298"/>
                <a:gd name="connsiteY17" fmla="*/ 63871 h 400905"/>
                <a:gd name="connsiteX18" fmla="*/ 286020 w 599298"/>
                <a:gd name="connsiteY18" fmla="*/ 63871 h 400905"/>
                <a:gd name="connsiteX19" fmla="*/ 286020 w 599298"/>
                <a:gd name="connsiteY19" fmla="*/ 337049 h 400905"/>
                <a:gd name="connsiteX20" fmla="*/ 214508 w 599298"/>
                <a:gd name="connsiteY20" fmla="*/ 337049 h 400905"/>
                <a:gd name="connsiteX21" fmla="*/ 241767 w 599298"/>
                <a:gd name="connsiteY21" fmla="*/ 337049 h 400905"/>
                <a:gd name="connsiteX22" fmla="*/ 241767 w 599298"/>
                <a:gd name="connsiteY22" fmla="*/ 63871 h 400905"/>
                <a:gd name="connsiteX23" fmla="*/ 214508 w 599298"/>
                <a:gd name="connsiteY23" fmla="*/ 63871 h 400905"/>
                <a:gd name="connsiteX24" fmla="*/ 214508 w 599298"/>
                <a:gd name="connsiteY24" fmla="*/ 337049 h 400905"/>
                <a:gd name="connsiteX25" fmla="*/ 143010 w 599298"/>
                <a:gd name="connsiteY25" fmla="*/ 337049 h 400905"/>
                <a:gd name="connsiteX26" fmla="*/ 170268 w 599298"/>
                <a:gd name="connsiteY26" fmla="*/ 337049 h 400905"/>
                <a:gd name="connsiteX27" fmla="*/ 170268 w 599298"/>
                <a:gd name="connsiteY27" fmla="*/ 63871 h 400905"/>
                <a:gd name="connsiteX28" fmla="*/ 143010 w 599298"/>
                <a:gd name="connsiteY28" fmla="*/ 63871 h 400905"/>
                <a:gd name="connsiteX29" fmla="*/ 143010 w 599298"/>
                <a:gd name="connsiteY29" fmla="*/ 337049 h 400905"/>
                <a:gd name="connsiteX30" fmla="*/ 71498 w 599298"/>
                <a:gd name="connsiteY30" fmla="*/ 337049 h 400905"/>
                <a:gd name="connsiteX31" fmla="*/ 98756 w 599298"/>
                <a:gd name="connsiteY31" fmla="*/ 337049 h 400905"/>
                <a:gd name="connsiteX32" fmla="*/ 98756 w 599298"/>
                <a:gd name="connsiteY32" fmla="*/ 63871 h 400905"/>
                <a:gd name="connsiteX33" fmla="*/ 71498 w 599298"/>
                <a:gd name="connsiteY33" fmla="*/ 63871 h 400905"/>
                <a:gd name="connsiteX34" fmla="*/ 71498 w 599298"/>
                <a:gd name="connsiteY34" fmla="*/ 337049 h 400905"/>
                <a:gd name="connsiteX35" fmla="*/ 27245 w 599298"/>
                <a:gd name="connsiteY35" fmla="*/ 372506 h 400905"/>
                <a:gd name="connsiteX36" fmla="*/ 572041 w 599298"/>
                <a:gd name="connsiteY36" fmla="*/ 372506 h 400905"/>
                <a:gd name="connsiteX37" fmla="*/ 572041 w 599298"/>
                <a:gd name="connsiteY37" fmla="*/ 28414 h 400905"/>
                <a:gd name="connsiteX38" fmla="*/ 27245 w 599298"/>
                <a:gd name="connsiteY38" fmla="*/ 28414 h 400905"/>
                <a:gd name="connsiteX39" fmla="*/ 27245 w 599298"/>
                <a:gd name="connsiteY39" fmla="*/ 372506 h 400905"/>
                <a:gd name="connsiteX40" fmla="*/ 585670 w 599298"/>
                <a:gd name="connsiteY40" fmla="*/ 0 h 400905"/>
                <a:gd name="connsiteX41" fmla="*/ 13629 w 599298"/>
                <a:gd name="connsiteY41" fmla="*/ 0 h 400905"/>
                <a:gd name="connsiteX42" fmla="*/ 0 w 599298"/>
                <a:gd name="connsiteY42" fmla="*/ 14200 h 400905"/>
                <a:gd name="connsiteX43" fmla="*/ 0 w 599298"/>
                <a:gd name="connsiteY43" fmla="*/ 386706 h 400905"/>
                <a:gd name="connsiteX44" fmla="*/ 13629 w 599298"/>
                <a:gd name="connsiteY44" fmla="*/ 400906 h 400905"/>
                <a:gd name="connsiteX45" fmla="*/ 585670 w 599298"/>
                <a:gd name="connsiteY45" fmla="*/ 400906 h 400905"/>
                <a:gd name="connsiteX46" fmla="*/ 599299 w 599298"/>
                <a:gd name="connsiteY46" fmla="*/ 386706 h 400905"/>
                <a:gd name="connsiteX47" fmla="*/ 599299 w 599298"/>
                <a:gd name="connsiteY47" fmla="*/ 14200 h 400905"/>
                <a:gd name="connsiteX48" fmla="*/ 585670 w 599298"/>
                <a:gd name="connsiteY48" fmla="*/ 0 h 400905"/>
                <a:gd name="connsiteX49" fmla="*/ 585670 w 599298"/>
                <a:gd name="connsiteY49" fmla="*/ 0 h 400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599298" h="400905">
                  <a:moveTo>
                    <a:pt x="500529" y="337049"/>
                  </a:moveTo>
                  <a:lnTo>
                    <a:pt x="527787" y="337049"/>
                  </a:lnTo>
                  <a:lnTo>
                    <a:pt x="527787" y="63871"/>
                  </a:lnTo>
                  <a:lnTo>
                    <a:pt x="500529" y="63871"/>
                  </a:lnTo>
                  <a:lnTo>
                    <a:pt x="500529" y="337049"/>
                  </a:lnTo>
                  <a:close/>
                  <a:moveTo>
                    <a:pt x="429031" y="337049"/>
                  </a:moveTo>
                  <a:lnTo>
                    <a:pt x="456289" y="337049"/>
                  </a:lnTo>
                  <a:lnTo>
                    <a:pt x="456289" y="63871"/>
                  </a:lnTo>
                  <a:lnTo>
                    <a:pt x="429031" y="63871"/>
                  </a:lnTo>
                  <a:lnTo>
                    <a:pt x="429031" y="337049"/>
                  </a:lnTo>
                  <a:close/>
                  <a:moveTo>
                    <a:pt x="357519" y="337049"/>
                  </a:moveTo>
                  <a:lnTo>
                    <a:pt x="384777" y="337049"/>
                  </a:lnTo>
                  <a:lnTo>
                    <a:pt x="384777" y="63871"/>
                  </a:lnTo>
                  <a:lnTo>
                    <a:pt x="357519" y="63871"/>
                  </a:lnTo>
                  <a:lnTo>
                    <a:pt x="357519" y="337049"/>
                  </a:lnTo>
                  <a:close/>
                  <a:moveTo>
                    <a:pt x="286020" y="337049"/>
                  </a:moveTo>
                  <a:lnTo>
                    <a:pt x="313279" y="337049"/>
                  </a:lnTo>
                  <a:lnTo>
                    <a:pt x="313279" y="63871"/>
                  </a:lnTo>
                  <a:lnTo>
                    <a:pt x="286020" y="63871"/>
                  </a:lnTo>
                  <a:lnTo>
                    <a:pt x="286020" y="337049"/>
                  </a:lnTo>
                  <a:close/>
                  <a:moveTo>
                    <a:pt x="214508" y="337049"/>
                  </a:moveTo>
                  <a:lnTo>
                    <a:pt x="241767" y="337049"/>
                  </a:lnTo>
                  <a:lnTo>
                    <a:pt x="241767" y="63871"/>
                  </a:lnTo>
                  <a:lnTo>
                    <a:pt x="214508" y="63871"/>
                  </a:lnTo>
                  <a:lnTo>
                    <a:pt x="214508" y="337049"/>
                  </a:lnTo>
                  <a:close/>
                  <a:moveTo>
                    <a:pt x="143010" y="337049"/>
                  </a:moveTo>
                  <a:lnTo>
                    <a:pt x="170268" y="337049"/>
                  </a:lnTo>
                  <a:lnTo>
                    <a:pt x="170268" y="63871"/>
                  </a:lnTo>
                  <a:lnTo>
                    <a:pt x="143010" y="63871"/>
                  </a:lnTo>
                  <a:lnTo>
                    <a:pt x="143010" y="337049"/>
                  </a:lnTo>
                  <a:close/>
                  <a:moveTo>
                    <a:pt x="71498" y="337049"/>
                  </a:moveTo>
                  <a:lnTo>
                    <a:pt x="98756" y="337049"/>
                  </a:lnTo>
                  <a:lnTo>
                    <a:pt x="98756" y="63871"/>
                  </a:lnTo>
                  <a:lnTo>
                    <a:pt x="71498" y="63871"/>
                  </a:lnTo>
                  <a:lnTo>
                    <a:pt x="71498" y="337049"/>
                  </a:lnTo>
                  <a:close/>
                  <a:moveTo>
                    <a:pt x="27245" y="372506"/>
                  </a:moveTo>
                  <a:lnTo>
                    <a:pt x="572041" y="372506"/>
                  </a:lnTo>
                  <a:lnTo>
                    <a:pt x="572041" y="28414"/>
                  </a:lnTo>
                  <a:lnTo>
                    <a:pt x="27245" y="28414"/>
                  </a:lnTo>
                  <a:lnTo>
                    <a:pt x="27245" y="372506"/>
                  </a:lnTo>
                  <a:close/>
                  <a:moveTo>
                    <a:pt x="585670" y="0"/>
                  </a:moveTo>
                  <a:lnTo>
                    <a:pt x="13629" y="0"/>
                  </a:lnTo>
                  <a:cubicBezTo>
                    <a:pt x="6092" y="0"/>
                    <a:pt x="0" y="6362"/>
                    <a:pt x="0" y="14200"/>
                  </a:cubicBezTo>
                  <a:lnTo>
                    <a:pt x="0" y="386706"/>
                  </a:lnTo>
                  <a:cubicBezTo>
                    <a:pt x="0" y="394544"/>
                    <a:pt x="6092" y="400906"/>
                    <a:pt x="13629" y="400906"/>
                  </a:cubicBezTo>
                  <a:lnTo>
                    <a:pt x="585670" y="400906"/>
                  </a:lnTo>
                  <a:cubicBezTo>
                    <a:pt x="593207" y="400906"/>
                    <a:pt x="599299" y="394544"/>
                    <a:pt x="599299" y="386706"/>
                  </a:cubicBezTo>
                  <a:lnTo>
                    <a:pt x="599299" y="14200"/>
                  </a:lnTo>
                  <a:cubicBezTo>
                    <a:pt x="599299" y="6362"/>
                    <a:pt x="593207" y="0"/>
                    <a:pt x="585670" y="0"/>
                  </a:cubicBezTo>
                  <a:lnTo>
                    <a:pt x="585670" y="0"/>
                  </a:lnTo>
                  <a:close/>
                </a:path>
              </a:pathLst>
            </a:custGeom>
            <a:solidFill>
              <a:srgbClr val="ED7100"/>
            </a:solidFill>
            <a:ln w="13494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SK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A1934AF-7492-E6B5-5625-F66EE306897D}"/>
              </a:ext>
            </a:extLst>
          </p:cNvPr>
          <p:cNvGrpSpPr>
            <a:grpSpLocks noChangeAspect="1"/>
          </p:cNvGrpSpPr>
          <p:nvPr/>
        </p:nvGrpSpPr>
        <p:grpSpPr>
          <a:xfrm>
            <a:off x="307966" y="2599507"/>
            <a:ext cx="1879651" cy="1447842"/>
            <a:chOff x="307966" y="2599507"/>
            <a:chExt cx="1879651" cy="1447842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EA388A54-51FD-8804-45FE-8A1B57BCC2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86066" y="2599507"/>
              <a:ext cx="1501551" cy="1447842"/>
            </a:xfrm>
            <a:prstGeom prst="rect">
              <a:avLst/>
            </a:prstGeom>
          </p:spPr>
        </p:pic>
        <p:sp>
          <p:nvSpPr>
            <p:cNvPr id="41" name="Graphic 4">
              <a:extLst>
                <a:ext uri="{FF2B5EF4-FFF2-40B4-BE49-F238E27FC236}">
                  <a16:creationId xmlns:a16="http://schemas.microsoft.com/office/drawing/2014/main" id="{6D3261F3-E218-566B-D81F-E01B5E28358D}"/>
                </a:ext>
              </a:extLst>
            </p:cNvPr>
            <p:cNvSpPr/>
            <p:nvPr/>
          </p:nvSpPr>
          <p:spPr>
            <a:xfrm>
              <a:off x="307966" y="2684199"/>
              <a:ext cx="1776581" cy="1232860"/>
            </a:xfrm>
            <a:custGeom>
              <a:avLst/>
              <a:gdLst>
                <a:gd name="connsiteX0" fmla="*/ 500529 w 599298"/>
                <a:gd name="connsiteY0" fmla="*/ 337049 h 400905"/>
                <a:gd name="connsiteX1" fmla="*/ 527787 w 599298"/>
                <a:gd name="connsiteY1" fmla="*/ 337049 h 400905"/>
                <a:gd name="connsiteX2" fmla="*/ 527787 w 599298"/>
                <a:gd name="connsiteY2" fmla="*/ 63871 h 400905"/>
                <a:gd name="connsiteX3" fmla="*/ 500529 w 599298"/>
                <a:gd name="connsiteY3" fmla="*/ 63871 h 400905"/>
                <a:gd name="connsiteX4" fmla="*/ 500529 w 599298"/>
                <a:gd name="connsiteY4" fmla="*/ 337049 h 400905"/>
                <a:gd name="connsiteX5" fmla="*/ 429031 w 599298"/>
                <a:gd name="connsiteY5" fmla="*/ 337049 h 400905"/>
                <a:gd name="connsiteX6" fmla="*/ 456289 w 599298"/>
                <a:gd name="connsiteY6" fmla="*/ 337049 h 400905"/>
                <a:gd name="connsiteX7" fmla="*/ 456289 w 599298"/>
                <a:gd name="connsiteY7" fmla="*/ 63871 h 400905"/>
                <a:gd name="connsiteX8" fmla="*/ 429031 w 599298"/>
                <a:gd name="connsiteY8" fmla="*/ 63871 h 400905"/>
                <a:gd name="connsiteX9" fmla="*/ 429031 w 599298"/>
                <a:gd name="connsiteY9" fmla="*/ 337049 h 400905"/>
                <a:gd name="connsiteX10" fmla="*/ 357519 w 599298"/>
                <a:gd name="connsiteY10" fmla="*/ 337049 h 400905"/>
                <a:gd name="connsiteX11" fmla="*/ 384777 w 599298"/>
                <a:gd name="connsiteY11" fmla="*/ 337049 h 400905"/>
                <a:gd name="connsiteX12" fmla="*/ 384777 w 599298"/>
                <a:gd name="connsiteY12" fmla="*/ 63871 h 400905"/>
                <a:gd name="connsiteX13" fmla="*/ 357519 w 599298"/>
                <a:gd name="connsiteY13" fmla="*/ 63871 h 400905"/>
                <a:gd name="connsiteX14" fmla="*/ 357519 w 599298"/>
                <a:gd name="connsiteY14" fmla="*/ 337049 h 400905"/>
                <a:gd name="connsiteX15" fmla="*/ 286020 w 599298"/>
                <a:gd name="connsiteY15" fmla="*/ 337049 h 400905"/>
                <a:gd name="connsiteX16" fmla="*/ 313279 w 599298"/>
                <a:gd name="connsiteY16" fmla="*/ 337049 h 400905"/>
                <a:gd name="connsiteX17" fmla="*/ 313279 w 599298"/>
                <a:gd name="connsiteY17" fmla="*/ 63871 h 400905"/>
                <a:gd name="connsiteX18" fmla="*/ 286020 w 599298"/>
                <a:gd name="connsiteY18" fmla="*/ 63871 h 400905"/>
                <a:gd name="connsiteX19" fmla="*/ 286020 w 599298"/>
                <a:gd name="connsiteY19" fmla="*/ 337049 h 400905"/>
                <a:gd name="connsiteX20" fmla="*/ 214508 w 599298"/>
                <a:gd name="connsiteY20" fmla="*/ 337049 h 400905"/>
                <a:gd name="connsiteX21" fmla="*/ 241767 w 599298"/>
                <a:gd name="connsiteY21" fmla="*/ 337049 h 400905"/>
                <a:gd name="connsiteX22" fmla="*/ 241767 w 599298"/>
                <a:gd name="connsiteY22" fmla="*/ 63871 h 400905"/>
                <a:gd name="connsiteX23" fmla="*/ 214508 w 599298"/>
                <a:gd name="connsiteY23" fmla="*/ 63871 h 400905"/>
                <a:gd name="connsiteX24" fmla="*/ 214508 w 599298"/>
                <a:gd name="connsiteY24" fmla="*/ 337049 h 400905"/>
                <a:gd name="connsiteX25" fmla="*/ 143010 w 599298"/>
                <a:gd name="connsiteY25" fmla="*/ 337049 h 400905"/>
                <a:gd name="connsiteX26" fmla="*/ 170268 w 599298"/>
                <a:gd name="connsiteY26" fmla="*/ 337049 h 400905"/>
                <a:gd name="connsiteX27" fmla="*/ 170268 w 599298"/>
                <a:gd name="connsiteY27" fmla="*/ 63871 h 400905"/>
                <a:gd name="connsiteX28" fmla="*/ 143010 w 599298"/>
                <a:gd name="connsiteY28" fmla="*/ 63871 h 400905"/>
                <a:gd name="connsiteX29" fmla="*/ 143010 w 599298"/>
                <a:gd name="connsiteY29" fmla="*/ 337049 h 400905"/>
                <a:gd name="connsiteX30" fmla="*/ 71498 w 599298"/>
                <a:gd name="connsiteY30" fmla="*/ 337049 h 400905"/>
                <a:gd name="connsiteX31" fmla="*/ 98756 w 599298"/>
                <a:gd name="connsiteY31" fmla="*/ 337049 h 400905"/>
                <a:gd name="connsiteX32" fmla="*/ 98756 w 599298"/>
                <a:gd name="connsiteY32" fmla="*/ 63871 h 400905"/>
                <a:gd name="connsiteX33" fmla="*/ 71498 w 599298"/>
                <a:gd name="connsiteY33" fmla="*/ 63871 h 400905"/>
                <a:gd name="connsiteX34" fmla="*/ 71498 w 599298"/>
                <a:gd name="connsiteY34" fmla="*/ 337049 h 400905"/>
                <a:gd name="connsiteX35" fmla="*/ 27245 w 599298"/>
                <a:gd name="connsiteY35" fmla="*/ 372506 h 400905"/>
                <a:gd name="connsiteX36" fmla="*/ 572041 w 599298"/>
                <a:gd name="connsiteY36" fmla="*/ 372506 h 400905"/>
                <a:gd name="connsiteX37" fmla="*/ 572041 w 599298"/>
                <a:gd name="connsiteY37" fmla="*/ 28414 h 400905"/>
                <a:gd name="connsiteX38" fmla="*/ 27245 w 599298"/>
                <a:gd name="connsiteY38" fmla="*/ 28414 h 400905"/>
                <a:gd name="connsiteX39" fmla="*/ 27245 w 599298"/>
                <a:gd name="connsiteY39" fmla="*/ 372506 h 400905"/>
                <a:gd name="connsiteX40" fmla="*/ 585670 w 599298"/>
                <a:gd name="connsiteY40" fmla="*/ 0 h 400905"/>
                <a:gd name="connsiteX41" fmla="*/ 13629 w 599298"/>
                <a:gd name="connsiteY41" fmla="*/ 0 h 400905"/>
                <a:gd name="connsiteX42" fmla="*/ 0 w 599298"/>
                <a:gd name="connsiteY42" fmla="*/ 14200 h 400905"/>
                <a:gd name="connsiteX43" fmla="*/ 0 w 599298"/>
                <a:gd name="connsiteY43" fmla="*/ 386706 h 400905"/>
                <a:gd name="connsiteX44" fmla="*/ 13629 w 599298"/>
                <a:gd name="connsiteY44" fmla="*/ 400906 h 400905"/>
                <a:gd name="connsiteX45" fmla="*/ 585670 w 599298"/>
                <a:gd name="connsiteY45" fmla="*/ 400906 h 400905"/>
                <a:gd name="connsiteX46" fmla="*/ 599299 w 599298"/>
                <a:gd name="connsiteY46" fmla="*/ 386706 h 400905"/>
                <a:gd name="connsiteX47" fmla="*/ 599299 w 599298"/>
                <a:gd name="connsiteY47" fmla="*/ 14200 h 400905"/>
                <a:gd name="connsiteX48" fmla="*/ 585670 w 599298"/>
                <a:gd name="connsiteY48" fmla="*/ 0 h 400905"/>
                <a:gd name="connsiteX49" fmla="*/ 585670 w 599298"/>
                <a:gd name="connsiteY49" fmla="*/ 0 h 400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599298" h="400905">
                  <a:moveTo>
                    <a:pt x="500529" y="337049"/>
                  </a:moveTo>
                  <a:lnTo>
                    <a:pt x="527787" y="337049"/>
                  </a:lnTo>
                  <a:lnTo>
                    <a:pt x="527787" y="63871"/>
                  </a:lnTo>
                  <a:lnTo>
                    <a:pt x="500529" y="63871"/>
                  </a:lnTo>
                  <a:lnTo>
                    <a:pt x="500529" y="337049"/>
                  </a:lnTo>
                  <a:close/>
                  <a:moveTo>
                    <a:pt x="429031" y="337049"/>
                  </a:moveTo>
                  <a:lnTo>
                    <a:pt x="456289" y="337049"/>
                  </a:lnTo>
                  <a:lnTo>
                    <a:pt x="456289" y="63871"/>
                  </a:lnTo>
                  <a:lnTo>
                    <a:pt x="429031" y="63871"/>
                  </a:lnTo>
                  <a:lnTo>
                    <a:pt x="429031" y="337049"/>
                  </a:lnTo>
                  <a:close/>
                  <a:moveTo>
                    <a:pt x="357519" y="337049"/>
                  </a:moveTo>
                  <a:lnTo>
                    <a:pt x="384777" y="337049"/>
                  </a:lnTo>
                  <a:lnTo>
                    <a:pt x="384777" y="63871"/>
                  </a:lnTo>
                  <a:lnTo>
                    <a:pt x="357519" y="63871"/>
                  </a:lnTo>
                  <a:lnTo>
                    <a:pt x="357519" y="337049"/>
                  </a:lnTo>
                  <a:close/>
                  <a:moveTo>
                    <a:pt x="286020" y="337049"/>
                  </a:moveTo>
                  <a:lnTo>
                    <a:pt x="313279" y="337049"/>
                  </a:lnTo>
                  <a:lnTo>
                    <a:pt x="313279" y="63871"/>
                  </a:lnTo>
                  <a:lnTo>
                    <a:pt x="286020" y="63871"/>
                  </a:lnTo>
                  <a:lnTo>
                    <a:pt x="286020" y="337049"/>
                  </a:lnTo>
                  <a:close/>
                  <a:moveTo>
                    <a:pt x="214508" y="337049"/>
                  </a:moveTo>
                  <a:lnTo>
                    <a:pt x="241767" y="337049"/>
                  </a:lnTo>
                  <a:lnTo>
                    <a:pt x="241767" y="63871"/>
                  </a:lnTo>
                  <a:lnTo>
                    <a:pt x="214508" y="63871"/>
                  </a:lnTo>
                  <a:lnTo>
                    <a:pt x="214508" y="337049"/>
                  </a:lnTo>
                  <a:close/>
                  <a:moveTo>
                    <a:pt x="143010" y="337049"/>
                  </a:moveTo>
                  <a:lnTo>
                    <a:pt x="170268" y="337049"/>
                  </a:lnTo>
                  <a:lnTo>
                    <a:pt x="170268" y="63871"/>
                  </a:lnTo>
                  <a:lnTo>
                    <a:pt x="143010" y="63871"/>
                  </a:lnTo>
                  <a:lnTo>
                    <a:pt x="143010" y="337049"/>
                  </a:lnTo>
                  <a:close/>
                  <a:moveTo>
                    <a:pt x="71498" y="337049"/>
                  </a:moveTo>
                  <a:lnTo>
                    <a:pt x="98756" y="337049"/>
                  </a:lnTo>
                  <a:lnTo>
                    <a:pt x="98756" y="63871"/>
                  </a:lnTo>
                  <a:lnTo>
                    <a:pt x="71498" y="63871"/>
                  </a:lnTo>
                  <a:lnTo>
                    <a:pt x="71498" y="337049"/>
                  </a:lnTo>
                  <a:close/>
                  <a:moveTo>
                    <a:pt x="27245" y="372506"/>
                  </a:moveTo>
                  <a:lnTo>
                    <a:pt x="572041" y="372506"/>
                  </a:lnTo>
                  <a:lnTo>
                    <a:pt x="572041" y="28414"/>
                  </a:lnTo>
                  <a:lnTo>
                    <a:pt x="27245" y="28414"/>
                  </a:lnTo>
                  <a:lnTo>
                    <a:pt x="27245" y="372506"/>
                  </a:lnTo>
                  <a:close/>
                  <a:moveTo>
                    <a:pt x="585670" y="0"/>
                  </a:moveTo>
                  <a:lnTo>
                    <a:pt x="13629" y="0"/>
                  </a:lnTo>
                  <a:cubicBezTo>
                    <a:pt x="6092" y="0"/>
                    <a:pt x="0" y="6362"/>
                    <a:pt x="0" y="14200"/>
                  </a:cubicBezTo>
                  <a:lnTo>
                    <a:pt x="0" y="386706"/>
                  </a:lnTo>
                  <a:cubicBezTo>
                    <a:pt x="0" y="394544"/>
                    <a:pt x="6092" y="400906"/>
                    <a:pt x="13629" y="400906"/>
                  </a:cubicBezTo>
                  <a:lnTo>
                    <a:pt x="585670" y="400906"/>
                  </a:lnTo>
                  <a:cubicBezTo>
                    <a:pt x="593207" y="400906"/>
                    <a:pt x="599299" y="394544"/>
                    <a:pt x="599299" y="386706"/>
                  </a:cubicBezTo>
                  <a:lnTo>
                    <a:pt x="599299" y="14200"/>
                  </a:lnTo>
                  <a:cubicBezTo>
                    <a:pt x="599299" y="6362"/>
                    <a:pt x="593207" y="0"/>
                    <a:pt x="585670" y="0"/>
                  </a:cubicBezTo>
                  <a:lnTo>
                    <a:pt x="585670" y="0"/>
                  </a:lnTo>
                  <a:close/>
                </a:path>
              </a:pathLst>
            </a:custGeom>
            <a:solidFill>
              <a:srgbClr val="ED7100"/>
            </a:solidFill>
            <a:ln w="13494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SK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C12872D-A3F4-CD10-C8D3-F7DDB427C3E7}"/>
              </a:ext>
            </a:extLst>
          </p:cNvPr>
          <p:cNvGrpSpPr>
            <a:grpSpLocks noChangeAspect="1"/>
          </p:cNvGrpSpPr>
          <p:nvPr/>
        </p:nvGrpSpPr>
        <p:grpSpPr>
          <a:xfrm>
            <a:off x="296592" y="3867658"/>
            <a:ext cx="1776581" cy="1325161"/>
            <a:chOff x="332288" y="3862883"/>
            <a:chExt cx="1776581" cy="1325161"/>
          </a:xfrm>
        </p:grpSpPr>
        <p:pic>
          <p:nvPicPr>
            <p:cNvPr id="37" name="Picture 36" descr="A logo with blue squares&#10;&#10;Description automatically generated">
              <a:extLst>
                <a:ext uri="{FF2B5EF4-FFF2-40B4-BE49-F238E27FC236}">
                  <a16:creationId xmlns:a16="http://schemas.microsoft.com/office/drawing/2014/main" id="{7D78BC44-E0EF-51FF-ED2A-83B2B24196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7504" r="25640" b="34673"/>
            <a:stretch/>
          </p:blipFill>
          <p:spPr>
            <a:xfrm>
              <a:off x="834732" y="3862883"/>
              <a:ext cx="1161811" cy="1272698"/>
            </a:xfrm>
            <a:prstGeom prst="rect">
              <a:avLst/>
            </a:prstGeom>
          </p:spPr>
        </p:pic>
        <p:sp>
          <p:nvSpPr>
            <p:cNvPr id="42" name="Graphic 4">
              <a:extLst>
                <a:ext uri="{FF2B5EF4-FFF2-40B4-BE49-F238E27FC236}">
                  <a16:creationId xmlns:a16="http://schemas.microsoft.com/office/drawing/2014/main" id="{AC13B67B-9A44-E971-B091-116A32AEC5C9}"/>
                </a:ext>
              </a:extLst>
            </p:cNvPr>
            <p:cNvSpPr/>
            <p:nvPr/>
          </p:nvSpPr>
          <p:spPr>
            <a:xfrm>
              <a:off x="332288" y="3955184"/>
              <a:ext cx="1776581" cy="1232860"/>
            </a:xfrm>
            <a:custGeom>
              <a:avLst/>
              <a:gdLst>
                <a:gd name="connsiteX0" fmla="*/ 500529 w 599298"/>
                <a:gd name="connsiteY0" fmla="*/ 337049 h 400905"/>
                <a:gd name="connsiteX1" fmla="*/ 527787 w 599298"/>
                <a:gd name="connsiteY1" fmla="*/ 337049 h 400905"/>
                <a:gd name="connsiteX2" fmla="*/ 527787 w 599298"/>
                <a:gd name="connsiteY2" fmla="*/ 63871 h 400905"/>
                <a:gd name="connsiteX3" fmla="*/ 500529 w 599298"/>
                <a:gd name="connsiteY3" fmla="*/ 63871 h 400905"/>
                <a:gd name="connsiteX4" fmla="*/ 500529 w 599298"/>
                <a:gd name="connsiteY4" fmla="*/ 337049 h 400905"/>
                <a:gd name="connsiteX5" fmla="*/ 429031 w 599298"/>
                <a:gd name="connsiteY5" fmla="*/ 337049 h 400905"/>
                <a:gd name="connsiteX6" fmla="*/ 456289 w 599298"/>
                <a:gd name="connsiteY6" fmla="*/ 337049 h 400905"/>
                <a:gd name="connsiteX7" fmla="*/ 456289 w 599298"/>
                <a:gd name="connsiteY7" fmla="*/ 63871 h 400905"/>
                <a:gd name="connsiteX8" fmla="*/ 429031 w 599298"/>
                <a:gd name="connsiteY8" fmla="*/ 63871 h 400905"/>
                <a:gd name="connsiteX9" fmla="*/ 429031 w 599298"/>
                <a:gd name="connsiteY9" fmla="*/ 337049 h 400905"/>
                <a:gd name="connsiteX10" fmla="*/ 357519 w 599298"/>
                <a:gd name="connsiteY10" fmla="*/ 337049 h 400905"/>
                <a:gd name="connsiteX11" fmla="*/ 384777 w 599298"/>
                <a:gd name="connsiteY11" fmla="*/ 337049 h 400905"/>
                <a:gd name="connsiteX12" fmla="*/ 384777 w 599298"/>
                <a:gd name="connsiteY12" fmla="*/ 63871 h 400905"/>
                <a:gd name="connsiteX13" fmla="*/ 357519 w 599298"/>
                <a:gd name="connsiteY13" fmla="*/ 63871 h 400905"/>
                <a:gd name="connsiteX14" fmla="*/ 357519 w 599298"/>
                <a:gd name="connsiteY14" fmla="*/ 337049 h 400905"/>
                <a:gd name="connsiteX15" fmla="*/ 286020 w 599298"/>
                <a:gd name="connsiteY15" fmla="*/ 337049 h 400905"/>
                <a:gd name="connsiteX16" fmla="*/ 313279 w 599298"/>
                <a:gd name="connsiteY16" fmla="*/ 337049 h 400905"/>
                <a:gd name="connsiteX17" fmla="*/ 313279 w 599298"/>
                <a:gd name="connsiteY17" fmla="*/ 63871 h 400905"/>
                <a:gd name="connsiteX18" fmla="*/ 286020 w 599298"/>
                <a:gd name="connsiteY18" fmla="*/ 63871 h 400905"/>
                <a:gd name="connsiteX19" fmla="*/ 286020 w 599298"/>
                <a:gd name="connsiteY19" fmla="*/ 337049 h 400905"/>
                <a:gd name="connsiteX20" fmla="*/ 214508 w 599298"/>
                <a:gd name="connsiteY20" fmla="*/ 337049 h 400905"/>
                <a:gd name="connsiteX21" fmla="*/ 241767 w 599298"/>
                <a:gd name="connsiteY21" fmla="*/ 337049 h 400905"/>
                <a:gd name="connsiteX22" fmla="*/ 241767 w 599298"/>
                <a:gd name="connsiteY22" fmla="*/ 63871 h 400905"/>
                <a:gd name="connsiteX23" fmla="*/ 214508 w 599298"/>
                <a:gd name="connsiteY23" fmla="*/ 63871 h 400905"/>
                <a:gd name="connsiteX24" fmla="*/ 214508 w 599298"/>
                <a:gd name="connsiteY24" fmla="*/ 337049 h 400905"/>
                <a:gd name="connsiteX25" fmla="*/ 143010 w 599298"/>
                <a:gd name="connsiteY25" fmla="*/ 337049 h 400905"/>
                <a:gd name="connsiteX26" fmla="*/ 170268 w 599298"/>
                <a:gd name="connsiteY26" fmla="*/ 337049 h 400905"/>
                <a:gd name="connsiteX27" fmla="*/ 170268 w 599298"/>
                <a:gd name="connsiteY27" fmla="*/ 63871 h 400905"/>
                <a:gd name="connsiteX28" fmla="*/ 143010 w 599298"/>
                <a:gd name="connsiteY28" fmla="*/ 63871 h 400905"/>
                <a:gd name="connsiteX29" fmla="*/ 143010 w 599298"/>
                <a:gd name="connsiteY29" fmla="*/ 337049 h 400905"/>
                <a:gd name="connsiteX30" fmla="*/ 71498 w 599298"/>
                <a:gd name="connsiteY30" fmla="*/ 337049 h 400905"/>
                <a:gd name="connsiteX31" fmla="*/ 98756 w 599298"/>
                <a:gd name="connsiteY31" fmla="*/ 337049 h 400905"/>
                <a:gd name="connsiteX32" fmla="*/ 98756 w 599298"/>
                <a:gd name="connsiteY32" fmla="*/ 63871 h 400905"/>
                <a:gd name="connsiteX33" fmla="*/ 71498 w 599298"/>
                <a:gd name="connsiteY33" fmla="*/ 63871 h 400905"/>
                <a:gd name="connsiteX34" fmla="*/ 71498 w 599298"/>
                <a:gd name="connsiteY34" fmla="*/ 337049 h 400905"/>
                <a:gd name="connsiteX35" fmla="*/ 27245 w 599298"/>
                <a:gd name="connsiteY35" fmla="*/ 372506 h 400905"/>
                <a:gd name="connsiteX36" fmla="*/ 572041 w 599298"/>
                <a:gd name="connsiteY36" fmla="*/ 372506 h 400905"/>
                <a:gd name="connsiteX37" fmla="*/ 572041 w 599298"/>
                <a:gd name="connsiteY37" fmla="*/ 28414 h 400905"/>
                <a:gd name="connsiteX38" fmla="*/ 27245 w 599298"/>
                <a:gd name="connsiteY38" fmla="*/ 28414 h 400905"/>
                <a:gd name="connsiteX39" fmla="*/ 27245 w 599298"/>
                <a:gd name="connsiteY39" fmla="*/ 372506 h 400905"/>
                <a:gd name="connsiteX40" fmla="*/ 585670 w 599298"/>
                <a:gd name="connsiteY40" fmla="*/ 0 h 400905"/>
                <a:gd name="connsiteX41" fmla="*/ 13629 w 599298"/>
                <a:gd name="connsiteY41" fmla="*/ 0 h 400905"/>
                <a:gd name="connsiteX42" fmla="*/ 0 w 599298"/>
                <a:gd name="connsiteY42" fmla="*/ 14200 h 400905"/>
                <a:gd name="connsiteX43" fmla="*/ 0 w 599298"/>
                <a:gd name="connsiteY43" fmla="*/ 386706 h 400905"/>
                <a:gd name="connsiteX44" fmla="*/ 13629 w 599298"/>
                <a:gd name="connsiteY44" fmla="*/ 400906 h 400905"/>
                <a:gd name="connsiteX45" fmla="*/ 585670 w 599298"/>
                <a:gd name="connsiteY45" fmla="*/ 400906 h 400905"/>
                <a:gd name="connsiteX46" fmla="*/ 599299 w 599298"/>
                <a:gd name="connsiteY46" fmla="*/ 386706 h 400905"/>
                <a:gd name="connsiteX47" fmla="*/ 599299 w 599298"/>
                <a:gd name="connsiteY47" fmla="*/ 14200 h 400905"/>
                <a:gd name="connsiteX48" fmla="*/ 585670 w 599298"/>
                <a:gd name="connsiteY48" fmla="*/ 0 h 400905"/>
                <a:gd name="connsiteX49" fmla="*/ 585670 w 599298"/>
                <a:gd name="connsiteY49" fmla="*/ 0 h 400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599298" h="400905">
                  <a:moveTo>
                    <a:pt x="500529" y="337049"/>
                  </a:moveTo>
                  <a:lnTo>
                    <a:pt x="527787" y="337049"/>
                  </a:lnTo>
                  <a:lnTo>
                    <a:pt x="527787" y="63871"/>
                  </a:lnTo>
                  <a:lnTo>
                    <a:pt x="500529" y="63871"/>
                  </a:lnTo>
                  <a:lnTo>
                    <a:pt x="500529" y="337049"/>
                  </a:lnTo>
                  <a:close/>
                  <a:moveTo>
                    <a:pt x="429031" y="337049"/>
                  </a:moveTo>
                  <a:lnTo>
                    <a:pt x="456289" y="337049"/>
                  </a:lnTo>
                  <a:lnTo>
                    <a:pt x="456289" y="63871"/>
                  </a:lnTo>
                  <a:lnTo>
                    <a:pt x="429031" y="63871"/>
                  </a:lnTo>
                  <a:lnTo>
                    <a:pt x="429031" y="337049"/>
                  </a:lnTo>
                  <a:close/>
                  <a:moveTo>
                    <a:pt x="357519" y="337049"/>
                  </a:moveTo>
                  <a:lnTo>
                    <a:pt x="384777" y="337049"/>
                  </a:lnTo>
                  <a:lnTo>
                    <a:pt x="384777" y="63871"/>
                  </a:lnTo>
                  <a:lnTo>
                    <a:pt x="357519" y="63871"/>
                  </a:lnTo>
                  <a:lnTo>
                    <a:pt x="357519" y="337049"/>
                  </a:lnTo>
                  <a:close/>
                  <a:moveTo>
                    <a:pt x="286020" y="337049"/>
                  </a:moveTo>
                  <a:lnTo>
                    <a:pt x="313279" y="337049"/>
                  </a:lnTo>
                  <a:lnTo>
                    <a:pt x="313279" y="63871"/>
                  </a:lnTo>
                  <a:lnTo>
                    <a:pt x="286020" y="63871"/>
                  </a:lnTo>
                  <a:lnTo>
                    <a:pt x="286020" y="337049"/>
                  </a:lnTo>
                  <a:close/>
                  <a:moveTo>
                    <a:pt x="214508" y="337049"/>
                  </a:moveTo>
                  <a:lnTo>
                    <a:pt x="241767" y="337049"/>
                  </a:lnTo>
                  <a:lnTo>
                    <a:pt x="241767" y="63871"/>
                  </a:lnTo>
                  <a:lnTo>
                    <a:pt x="214508" y="63871"/>
                  </a:lnTo>
                  <a:lnTo>
                    <a:pt x="214508" y="337049"/>
                  </a:lnTo>
                  <a:close/>
                  <a:moveTo>
                    <a:pt x="143010" y="337049"/>
                  </a:moveTo>
                  <a:lnTo>
                    <a:pt x="170268" y="337049"/>
                  </a:lnTo>
                  <a:lnTo>
                    <a:pt x="170268" y="63871"/>
                  </a:lnTo>
                  <a:lnTo>
                    <a:pt x="143010" y="63871"/>
                  </a:lnTo>
                  <a:lnTo>
                    <a:pt x="143010" y="337049"/>
                  </a:lnTo>
                  <a:close/>
                  <a:moveTo>
                    <a:pt x="71498" y="337049"/>
                  </a:moveTo>
                  <a:lnTo>
                    <a:pt x="98756" y="337049"/>
                  </a:lnTo>
                  <a:lnTo>
                    <a:pt x="98756" y="63871"/>
                  </a:lnTo>
                  <a:lnTo>
                    <a:pt x="71498" y="63871"/>
                  </a:lnTo>
                  <a:lnTo>
                    <a:pt x="71498" y="337049"/>
                  </a:lnTo>
                  <a:close/>
                  <a:moveTo>
                    <a:pt x="27245" y="372506"/>
                  </a:moveTo>
                  <a:lnTo>
                    <a:pt x="572041" y="372506"/>
                  </a:lnTo>
                  <a:lnTo>
                    <a:pt x="572041" y="28414"/>
                  </a:lnTo>
                  <a:lnTo>
                    <a:pt x="27245" y="28414"/>
                  </a:lnTo>
                  <a:lnTo>
                    <a:pt x="27245" y="372506"/>
                  </a:lnTo>
                  <a:close/>
                  <a:moveTo>
                    <a:pt x="585670" y="0"/>
                  </a:moveTo>
                  <a:lnTo>
                    <a:pt x="13629" y="0"/>
                  </a:lnTo>
                  <a:cubicBezTo>
                    <a:pt x="6092" y="0"/>
                    <a:pt x="0" y="6362"/>
                    <a:pt x="0" y="14200"/>
                  </a:cubicBezTo>
                  <a:lnTo>
                    <a:pt x="0" y="386706"/>
                  </a:lnTo>
                  <a:cubicBezTo>
                    <a:pt x="0" y="394544"/>
                    <a:pt x="6092" y="400906"/>
                    <a:pt x="13629" y="400906"/>
                  </a:cubicBezTo>
                  <a:lnTo>
                    <a:pt x="585670" y="400906"/>
                  </a:lnTo>
                  <a:cubicBezTo>
                    <a:pt x="593207" y="400906"/>
                    <a:pt x="599299" y="394544"/>
                    <a:pt x="599299" y="386706"/>
                  </a:cubicBezTo>
                  <a:lnTo>
                    <a:pt x="599299" y="14200"/>
                  </a:lnTo>
                  <a:cubicBezTo>
                    <a:pt x="599299" y="6362"/>
                    <a:pt x="593207" y="0"/>
                    <a:pt x="585670" y="0"/>
                  </a:cubicBezTo>
                  <a:lnTo>
                    <a:pt x="585670" y="0"/>
                  </a:lnTo>
                  <a:close/>
                </a:path>
              </a:pathLst>
            </a:custGeom>
            <a:solidFill>
              <a:srgbClr val="ED7100"/>
            </a:solidFill>
            <a:ln w="13494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SK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F985C33-8C7B-040B-9D48-68B21BA083C8}"/>
              </a:ext>
            </a:extLst>
          </p:cNvPr>
          <p:cNvGrpSpPr>
            <a:grpSpLocks noChangeAspect="1"/>
          </p:cNvGrpSpPr>
          <p:nvPr/>
        </p:nvGrpSpPr>
        <p:grpSpPr>
          <a:xfrm>
            <a:off x="9023224" y="1544359"/>
            <a:ext cx="2817644" cy="1120253"/>
            <a:chOff x="3008504" y="1773452"/>
            <a:chExt cx="2817644" cy="1120253"/>
          </a:xfrm>
        </p:grpSpPr>
        <p:pic>
          <p:nvPicPr>
            <p:cNvPr id="25" name="Picture 33">
              <a:extLst>
                <a:ext uri="{FF2B5EF4-FFF2-40B4-BE49-F238E27FC236}">
                  <a16:creationId xmlns:a16="http://schemas.microsoft.com/office/drawing/2014/main" id="{7C039E24-C3C1-E9E0-7CFA-6ACB34EF4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3008504" y="1773452"/>
              <a:ext cx="1161810" cy="11202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Titel 1">
              <a:extLst>
                <a:ext uri="{FF2B5EF4-FFF2-40B4-BE49-F238E27FC236}">
                  <a16:creationId xmlns:a16="http://schemas.microsoft.com/office/drawing/2014/main" id="{D3D2AC37-42CA-456B-C794-3A8CCF95033D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219667" y="2171917"/>
              <a:ext cx="1606481" cy="378001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00" dirty="0">
                  <a:solidFill>
                    <a:schemeClr val="tx1"/>
                  </a:solidFill>
                </a:rPr>
                <a:t>Squid Proxy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C8FE40C-C6D6-3A19-2FAD-828B18666E71}"/>
              </a:ext>
            </a:extLst>
          </p:cNvPr>
          <p:cNvGrpSpPr>
            <a:grpSpLocks noChangeAspect="1"/>
          </p:cNvGrpSpPr>
          <p:nvPr/>
        </p:nvGrpSpPr>
        <p:grpSpPr>
          <a:xfrm>
            <a:off x="8866422" y="2576708"/>
            <a:ext cx="2257424" cy="1447842"/>
            <a:chOff x="2838633" y="2893705"/>
            <a:chExt cx="2257424" cy="1447842"/>
          </a:xfrm>
        </p:grpSpPr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A9600056-EB98-1DA0-2CFE-3EDA2004F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38633" y="2893705"/>
              <a:ext cx="1501551" cy="1447842"/>
            </a:xfrm>
            <a:prstGeom prst="rect">
              <a:avLst/>
            </a:prstGeom>
          </p:spPr>
        </p:pic>
        <p:sp>
          <p:nvSpPr>
            <p:cNvPr id="29" name="Titel 1">
              <a:extLst>
                <a:ext uri="{FF2B5EF4-FFF2-40B4-BE49-F238E27FC236}">
                  <a16:creationId xmlns:a16="http://schemas.microsoft.com/office/drawing/2014/main" id="{C32B6E7E-F6BC-48E3-D49F-9B83FF0610C9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248787" y="3455505"/>
              <a:ext cx="847270" cy="378000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00" dirty="0">
                  <a:solidFill>
                    <a:schemeClr val="tx1"/>
                  </a:solidFill>
                </a:rPr>
                <a:t>NGINX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E673ECD-F066-8881-7EA9-15FF31E82CC6}"/>
              </a:ext>
            </a:extLst>
          </p:cNvPr>
          <p:cNvGrpSpPr>
            <a:grpSpLocks noChangeAspect="1"/>
          </p:cNvGrpSpPr>
          <p:nvPr/>
        </p:nvGrpSpPr>
        <p:grpSpPr>
          <a:xfrm>
            <a:off x="9023224" y="3813314"/>
            <a:ext cx="2502468" cy="1272698"/>
            <a:chOff x="2824346" y="3712980"/>
            <a:chExt cx="2502468" cy="1272698"/>
          </a:xfrm>
        </p:grpSpPr>
        <p:pic>
          <p:nvPicPr>
            <p:cNvPr id="31" name="Picture 30" descr="A logo with blue squares&#10;&#10;Description automatically generated">
              <a:extLst>
                <a:ext uri="{FF2B5EF4-FFF2-40B4-BE49-F238E27FC236}">
                  <a16:creationId xmlns:a16="http://schemas.microsoft.com/office/drawing/2014/main" id="{C23A0031-AB56-E5E5-E4CC-00833E7597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7504" r="25640" b="34673"/>
            <a:stretch/>
          </p:blipFill>
          <p:spPr>
            <a:xfrm>
              <a:off x="2824346" y="3712980"/>
              <a:ext cx="1161811" cy="1272698"/>
            </a:xfrm>
            <a:prstGeom prst="rect">
              <a:avLst/>
            </a:prstGeom>
          </p:spPr>
        </p:pic>
        <p:sp>
          <p:nvSpPr>
            <p:cNvPr id="32" name="Titel 1">
              <a:extLst>
                <a:ext uri="{FF2B5EF4-FFF2-40B4-BE49-F238E27FC236}">
                  <a16:creationId xmlns:a16="http://schemas.microsoft.com/office/drawing/2014/main" id="{DB4C08CE-420B-FB9C-73BB-F48B8C2445A7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3995863" y="4294985"/>
              <a:ext cx="1330951" cy="378000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00" dirty="0">
                  <a:solidFill>
                    <a:schemeClr val="tx1"/>
                  </a:solidFill>
                </a:rPr>
                <a:t>HA Proxy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46" name="Titel 1">
            <a:extLst>
              <a:ext uri="{FF2B5EF4-FFF2-40B4-BE49-F238E27FC236}">
                <a16:creationId xmlns:a16="http://schemas.microsoft.com/office/drawing/2014/main" id="{003824E0-C31A-D0CA-C01F-EAA9E547E21C}"/>
              </a:ext>
            </a:extLst>
          </p:cNvPr>
          <p:cNvSpPr txBox="1">
            <a:spLocks/>
          </p:cNvSpPr>
          <p:nvPr/>
        </p:nvSpPr>
        <p:spPr bwMode="gray">
          <a:xfrm>
            <a:off x="2186143" y="4431253"/>
            <a:ext cx="1046261" cy="3780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>
                <a:solidFill>
                  <a:schemeClr val="tx1"/>
                </a:solidFill>
              </a:rPr>
              <a:t>EC2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7" name="Titel 1">
            <a:extLst>
              <a:ext uri="{FF2B5EF4-FFF2-40B4-BE49-F238E27FC236}">
                <a16:creationId xmlns:a16="http://schemas.microsoft.com/office/drawing/2014/main" id="{FEEFE52E-A2D9-88E1-85D4-37DE168107A7}"/>
              </a:ext>
            </a:extLst>
          </p:cNvPr>
          <p:cNvSpPr txBox="1">
            <a:spLocks/>
          </p:cNvSpPr>
          <p:nvPr/>
        </p:nvSpPr>
        <p:spPr bwMode="gray">
          <a:xfrm>
            <a:off x="7706543" y="4283178"/>
            <a:ext cx="1046261" cy="3780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>
                <a:solidFill>
                  <a:schemeClr val="tx1"/>
                </a:solidFill>
              </a:rPr>
              <a:t>Fargate</a:t>
            </a: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1173EE6-A7FE-1ABA-15E3-5CFE0101AA4B}"/>
              </a:ext>
            </a:extLst>
          </p:cNvPr>
          <p:cNvGrpSpPr>
            <a:grpSpLocks noChangeAspect="1"/>
          </p:cNvGrpSpPr>
          <p:nvPr/>
        </p:nvGrpSpPr>
        <p:grpSpPr>
          <a:xfrm>
            <a:off x="9429135" y="70442"/>
            <a:ext cx="3175821" cy="426709"/>
            <a:chOff x="6941574" y="355577"/>
            <a:chExt cx="3175821" cy="42670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20CADC8-70AE-E0A5-C906-64BF2545B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574" y="412954"/>
              <a:ext cx="309401" cy="369332"/>
            </a:xfrm>
            <a:prstGeom prst="rect">
              <a:avLst/>
            </a:prstGeom>
          </p:spPr>
        </p:pic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259CD305-A95E-98D9-BEE6-74972889B551}"/>
                </a:ext>
              </a:extLst>
            </p:cNvPr>
            <p:cNvSpPr txBox="1">
              <a:spLocks/>
            </p:cNvSpPr>
            <p:nvPr/>
          </p:nvSpPr>
          <p:spPr>
            <a:xfrm>
              <a:off x="7374195" y="355577"/>
              <a:ext cx="2743200" cy="369332"/>
            </a:xfrm>
            <a:prstGeom prst="rect">
              <a:avLst/>
            </a:prstGeom>
          </p:spPr>
          <p:txBody>
            <a:bodyPr vert="horz" lIns="0" tIns="146304" rIns="0" bIns="146304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 spc="-10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>
                  <a:solidFill>
                    <a:srgbClr val="E20074"/>
                  </a:solidFill>
                </a:rPr>
                <a:t>Deutsche Telekom IT Solutions</a:t>
              </a:r>
            </a:p>
          </p:txBody>
        </p:sp>
      </p:grpSp>
      <p:sp>
        <p:nvSpPr>
          <p:cNvPr id="11" name="Titel 1">
            <a:extLst>
              <a:ext uri="{FF2B5EF4-FFF2-40B4-BE49-F238E27FC236}">
                <a16:creationId xmlns:a16="http://schemas.microsoft.com/office/drawing/2014/main" id="{8F7E0573-B8B4-4165-73F1-D2C9E81B42A5}"/>
              </a:ext>
            </a:extLst>
          </p:cNvPr>
          <p:cNvSpPr txBox="1">
            <a:spLocks/>
          </p:cNvSpPr>
          <p:nvPr/>
        </p:nvSpPr>
        <p:spPr bwMode="gray">
          <a:xfrm>
            <a:off x="481013" y="633633"/>
            <a:ext cx="11229974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400" b="1">
                <a:solidFill>
                  <a:schemeClr val="accent3"/>
                </a:solidFill>
              </a:rPr>
              <a:t>EC2? Serverless? AWS Native? 3rd party? </a:t>
            </a:r>
            <a:endParaRPr lang="en-US" sz="34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84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A blue and white logo&#10;&#10;Description automatically generated">
            <a:extLst>
              <a:ext uri="{FF2B5EF4-FFF2-40B4-BE49-F238E27FC236}">
                <a16:creationId xmlns:a16="http://schemas.microsoft.com/office/drawing/2014/main" id="{AE3347F6-2013-2317-95ED-F67709C3F7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13" r="24632"/>
          <a:stretch/>
        </p:blipFill>
        <p:spPr>
          <a:xfrm>
            <a:off x="4326731" y="3119548"/>
            <a:ext cx="1443551" cy="1467182"/>
          </a:xfrm>
          <a:prstGeom prst="rect">
            <a:avLst/>
          </a:prstGeom>
        </p:spPr>
      </p:pic>
      <p:sp>
        <p:nvSpPr>
          <p:cNvPr id="41" name="TextBox 43">
            <a:extLst>
              <a:ext uri="{FF2B5EF4-FFF2-40B4-BE49-F238E27FC236}">
                <a16:creationId xmlns:a16="http://schemas.microsoft.com/office/drawing/2014/main" id="{059C3DAA-EFE3-F803-BC9A-A107A51649CC}"/>
              </a:ext>
            </a:extLst>
          </p:cNvPr>
          <p:cNvSpPr/>
          <p:nvPr/>
        </p:nvSpPr>
        <p:spPr>
          <a:xfrm>
            <a:off x="4174882" y="4599372"/>
            <a:ext cx="1747248" cy="23391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6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GW LoadBalancer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4340173-5609-A3FD-DD4A-D1AC26184336}"/>
              </a:ext>
            </a:extLst>
          </p:cNvPr>
          <p:cNvGrpSpPr>
            <a:grpSpLocks noChangeAspect="1"/>
          </p:cNvGrpSpPr>
          <p:nvPr/>
        </p:nvGrpSpPr>
        <p:grpSpPr>
          <a:xfrm>
            <a:off x="7611555" y="3197433"/>
            <a:ext cx="1656215" cy="1366715"/>
            <a:chOff x="7611555" y="3197433"/>
            <a:chExt cx="1656215" cy="1366715"/>
          </a:xfrm>
        </p:grpSpPr>
        <p:pic>
          <p:nvPicPr>
            <p:cNvPr id="14" name="Picture 13" descr="A red circle with white letters and numbers&#10;&#10;Description automatically generated">
              <a:extLst>
                <a:ext uri="{FF2B5EF4-FFF2-40B4-BE49-F238E27FC236}">
                  <a16:creationId xmlns:a16="http://schemas.microsoft.com/office/drawing/2014/main" id="{C4245FBD-8B7F-BFBB-ACD0-E9F82FD50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58138" y="3197433"/>
              <a:ext cx="1012143" cy="1012143"/>
            </a:xfrm>
            <a:prstGeom prst="rect">
              <a:avLst/>
            </a:prstGeom>
          </p:spPr>
        </p:pic>
        <p:sp>
          <p:nvSpPr>
            <p:cNvPr id="42" name="TextBox 43">
              <a:extLst>
                <a:ext uri="{FF2B5EF4-FFF2-40B4-BE49-F238E27FC236}">
                  <a16:creationId xmlns:a16="http://schemas.microsoft.com/office/drawing/2014/main" id="{87991595-1EF3-FE13-2E3F-46D888BA457D}"/>
                </a:ext>
              </a:extLst>
            </p:cNvPr>
            <p:cNvSpPr/>
            <p:nvPr/>
          </p:nvSpPr>
          <p:spPr>
            <a:xfrm>
              <a:off x="7611555" y="4307090"/>
              <a:ext cx="1656215" cy="257058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6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BIG-IP LTM/APM</a:t>
              </a:r>
            </a:p>
          </p:txBody>
        </p:sp>
      </p:grp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C42D12C8-CDCA-180B-C2F7-71D782EAC7EF}"/>
              </a:ext>
            </a:extLst>
          </p:cNvPr>
          <p:cNvCxnSpPr/>
          <p:nvPr/>
        </p:nvCxnSpPr>
        <p:spPr>
          <a:xfrm>
            <a:off x="1657350" y="3853139"/>
            <a:ext cx="6300788" cy="0"/>
          </a:xfrm>
          <a:prstGeom prst="straightConnector1">
            <a:avLst/>
          </a:prstGeom>
          <a:ln w="28575">
            <a:solidFill>
              <a:schemeClr val="tx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Elbow Connector 72">
            <a:extLst>
              <a:ext uri="{FF2B5EF4-FFF2-40B4-BE49-F238E27FC236}">
                <a16:creationId xmlns:a16="http://schemas.microsoft.com/office/drawing/2014/main" id="{8A4E5354-C36A-94AC-FCF3-774D2466C327}"/>
              </a:ext>
            </a:extLst>
          </p:cNvPr>
          <p:cNvCxnSpPr>
            <a:cxnSpLocks/>
          </p:cNvCxnSpPr>
          <p:nvPr/>
        </p:nvCxnSpPr>
        <p:spPr>
          <a:xfrm rot="10800000">
            <a:off x="5366926" y="2751695"/>
            <a:ext cx="2591212" cy="873248"/>
          </a:xfrm>
          <a:prstGeom prst="bentConnector3">
            <a:avLst>
              <a:gd name="adj1" fmla="val 122231"/>
            </a:avLst>
          </a:prstGeom>
          <a:ln w="28575">
            <a:solidFill>
              <a:schemeClr val="tx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C9BE48E4-CDE7-DB64-5295-381BBB1F41BC}"/>
              </a:ext>
            </a:extLst>
          </p:cNvPr>
          <p:cNvGrpSpPr/>
          <p:nvPr/>
        </p:nvGrpSpPr>
        <p:grpSpPr>
          <a:xfrm>
            <a:off x="9904710" y="981420"/>
            <a:ext cx="1483161" cy="1442216"/>
            <a:chOff x="9904710" y="981420"/>
            <a:chExt cx="1483161" cy="1442216"/>
          </a:xfrm>
        </p:grpSpPr>
        <p:pic>
          <p:nvPicPr>
            <p:cNvPr id="105" name="Picture 104" descr="A black and orange logo&#10;&#10;Description automatically generated">
              <a:extLst>
                <a:ext uri="{FF2B5EF4-FFF2-40B4-BE49-F238E27FC236}">
                  <a16:creationId xmlns:a16="http://schemas.microsoft.com/office/drawing/2014/main" id="{894A31B6-1535-EDDC-CF77-C91421A28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04710" y="981420"/>
              <a:ext cx="1483161" cy="1064420"/>
            </a:xfrm>
            <a:prstGeom prst="rect">
              <a:avLst/>
            </a:prstGeom>
          </p:spPr>
        </p:pic>
        <p:sp>
          <p:nvSpPr>
            <p:cNvPr id="106" name="TextBox 43">
              <a:extLst>
                <a:ext uri="{FF2B5EF4-FFF2-40B4-BE49-F238E27FC236}">
                  <a16:creationId xmlns:a16="http://schemas.microsoft.com/office/drawing/2014/main" id="{AD777EA4-7184-D3E3-744C-53E6942497C2}"/>
                </a:ext>
              </a:extLst>
            </p:cNvPr>
            <p:cNvSpPr/>
            <p:nvPr/>
          </p:nvSpPr>
          <p:spPr>
            <a:xfrm>
              <a:off x="9916258" y="2189726"/>
              <a:ext cx="1471613" cy="23391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6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Palo Alto NFW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27843D4-97BD-6CFD-F6D0-46E610E214AB}"/>
              </a:ext>
            </a:extLst>
          </p:cNvPr>
          <p:cNvGrpSpPr>
            <a:grpSpLocks noChangeAspect="1"/>
          </p:cNvGrpSpPr>
          <p:nvPr/>
        </p:nvGrpSpPr>
        <p:grpSpPr>
          <a:xfrm>
            <a:off x="9861888" y="2404650"/>
            <a:ext cx="1792350" cy="1567335"/>
            <a:chOff x="9861888" y="2404650"/>
            <a:chExt cx="1792350" cy="1567335"/>
          </a:xfrm>
        </p:grpSpPr>
        <p:pic>
          <p:nvPicPr>
            <p:cNvPr id="108" name="Picture 107" descr="A black background with red text&#10;&#10;Description automatically generated">
              <a:extLst>
                <a:ext uri="{FF2B5EF4-FFF2-40B4-BE49-F238E27FC236}">
                  <a16:creationId xmlns:a16="http://schemas.microsoft.com/office/drawing/2014/main" id="{9B3BE626-BCC5-07F5-757B-5F2418D42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61888" y="2404650"/>
              <a:ext cx="1567335" cy="1567335"/>
            </a:xfrm>
            <a:prstGeom prst="rect">
              <a:avLst/>
            </a:prstGeom>
          </p:spPr>
        </p:pic>
        <p:sp>
          <p:nvSpPr>
            <p:cNvPr id="109" name="TextBox 43">
              <a:extLst>
                <a:ext uri="{FF2B5EF4-FFF2-40B4-BE49-F238E27FC236}">
                  <a16:creationId xmlns:a16="http://schemas.microsoft.com/office/drawing/2014/main" id="{D2756AE3-2D92-5FAB-F4D6-7EF7BAE9E0F6}"/>
                </a:ext>
              </a:extLst>
            </p:cNvPr>
            <p:cNvSpPr/>
            <p:nvPr/>
          </p:nvSpPr>
          <p:spPr>
            <a:xfrm>
              <a:off x="10182625" y="3687209"/>
              <a:ext cx="1471613" cy="23391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6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Firepower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E5049A9-3440-E91B-4AC1-7F5E784A6808}"/>
              </a:ext>
            </a:extLst>
          </p:cNvPr>
          <p:cNvGrpSpPr/>
          <p:nvPr/>
        </p:nvGrpSpPr>
        <p:grpSpPr>
          <a:xfrm>
            <a:off x="9904710" y="4515180"/>
            <a:ext cx="1749527" cy="1343385"/>
            <a:chOff x="9904710" y="4515180"/>
            <a:chExt cx="1749527" cy="1343385"/>
          </a:xfrm>
        </p:grpSpPr>
        <p:pic>
          <p:nvPicPr>
            <p:cNvPr id="114" name="Picture 113" descr="A red squares in a black background&#10;&#10;Description automatically generated">
              <a:extLst>
                <a:ext uri="{FF2B5EF4-FFF2-40B4-BE49-F238E27FC236}">
                  <a16:creationId xmlns:a16="http://schemas.microsoft.com/office/drawing/2014/main" id="{E8C729C0-CCD8-E843-2AFF-EF01B2FA6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04710" y="4515180"/>
              <a:ext cx="1343024" cy="962049"/>
            </a:xfrm>
            <a:prstGeom prst="rect">
              <a:avLst/>
            </a:prstGeom>
          </p:spPr>
        </p:pic>
        <p:sp>
          <p:nvSpPr>
            <p:cNvPr id="115" name="TextBox 43">
              <a:extLst>
                <a:ext uri="{FF2B5EF4-FFF2-40B4-BE49-F238E27FC236}">
                  <a16:creationId xmlns:a16="http://schemas.microsoft.com/office/drawing/2014/main" id="{7C0CFE5E-5A65-0958-A0AD-2883B8C958DC}"/>
                </a:ext>
              </a:extLst>
            </p:cNvPr>
            <p:cNvSpPr/>
            <p:nvPr/>
          </p:nvSpPr>
          <p:spPr>
            <a:xfrm>
              <a:off x="10182624" y="5624655"/>
              <a:ext cx="1471613" cy="23391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6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Fortigate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0FDCFED-2A3A-5A1D-98CF-40F322A1AAD1}"/>
              </a:ext>
            </a:extLst>
          </p:cNvPr>
          <p:cNvGrpSpPr>
            <a:grpSpLocks noChangeAspect="1"/>
          </p:cNvGrpSpPr>
          <p:nvPr/>
        </p:nvGrpSpPr>
        <p:grpSpPr>
          <a:xfrm>
            <a:off x="9429135" y="70442"/>
            <a:ext cx="3175821" cy="426709"/>
            <a:chOff x="6941574" y="355577"/>
            <a:chExt cx="3175821" cy="42670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2217B6E-2051-E984-B781-FEF2782F3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574" y="412954"/>
              <a:ext cx="309401" cy="369332"/>
            </a:xfrm>
            <a:prstGeom prst="rect">
              <a:avLst/>
            </a:prstGeom>
          </p:spPr>
        </p:pic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E16A36E2-0AB0-1875-DBE5-45C40A98AB6B}"/>
                </a:ext>
              </a:extLst>
            </p:cNvPr>
            <p:cNvSpPr txBox="1">
              <a:spLocks/>
            </p:cNvSpPr>
            <p:nvPr/>
          </p:nvSpPr>
          <p:spPr>
            <a:xfrm>
              <a:off x="7374195" y="355577"/>
              <a:ext cx="2743200" cy="369332"/>
            </a:xfrm>
            <a:prstGeom prst="rect">
              <a:avLst/>
            </a:prstGeom>
          </p:spPr>
          <p:txBody>
            <a:bodyPr vert="horz" lIns="0" tIns="146304" rIns="0" bIns="146304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 spc="-10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>
                  <a:solidFill>
                    <a:srgbClr val="E20074"/>
                  </a:solidFill>
                </a:rPr>
                <a:t>Deutsche Telekom IT Solutions</a:t>
              </a:r>
            </a:p>
          </p:txBody>
        </p:sp>
      </p:grpSp>
      <p:sp>
        <p:nvSpPr>
          <p:cNvPr id="8" name="Titel 1">
            <a:extLst>
              <a:ext uri="{FF2B5EF4-FFF2-40B4-BE49-F238E27FC236}">
                <a16:creationId xmlns:a16="http://schemas.microsoft.com/office/drawing/2014/main" id="{78163597-90CB-207E-15F9-3578416484E2}"/>
              </a:ext>
            </a:extLst>
          </p:cNvPr>
          <p:cNvSpPr txBox="1">
            <a:spLocks/>
          </p:cNvSpPr>
          <p:nvPr/>
        </p:nvSpPr>
        <p:spPr bwMode="gray">
          <a:xfrm>
            <a:off x="481013" y="633633"/>
            <a:ext cx="11229974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400" b="1">
                <a:solidFill>
                  <a:schemeClr val="accent3"/>
                </a:solidFill>
              </a:rPr>
              <a:t>EC2? Serverless? AWS Native? 3rd party? </a:t>
            </a:r>
            <a:endParaRPr lang="en-US" sz="34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0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73387" y="18481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sp>
        <p:nvSpPr>
          <p:cNvPr id="11" name="Rectangle 19">
            <a:extLst>
              <a:ext uri="{FF2B5EF4-FFF2-40B4-BE49-F238E27FC236}">
                <a16:creationId xmlns:a16="http://schemas.microsoft.com/office/drawing/2014/main" id="{4EF947B1-B860-6070-A6AE-6CC901572FC9}"/>
              </a:ext>
            </a:extLst>
          </p:cNvPr>
          <p:cNvSpPr/>
          <p:nvPr/>
        </p:nvSpPr>
        <p:spPr>
          <a:xfrm>
            <a:off x="1068000" y="2446747"/>
            <a:ext cx="2634788" cy="236685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FF0000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6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Inspection subnet</a:t>
            </a:r>
          </a:p>
        </p:txBody>
      </p:sp>
      <p:pic>
        <p:nvPicPr>
          <p:cNvPr id="12" name="Graphic 20">
            <a:extLst>
              <a:ext uri="{FF2B5EF4-FFF2-40B4-BE49-F238E27FC236}">
                <a16:creationId xmlns:a16="http://schemas.microsoft.com/office/drawing/2014/main" id="{0A0860AB-69C8-F5A0-116D-53FA45C8B22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68000" y="2446747"/>
            <a:ext cx="380520" cy="380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16559739-5D55-C3BE-1208-EF6BE1527B5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335848" y="2910592"/>
            <a:ext cx="1256550" cy="125655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44">
            <a:extLst>
              <a:ext uri="{FF2B5EF4-FFF2-40B4-BE49-F238E27FC236}">
                <a16:creationId xmlns:a16="http://schemas.microsoft.com/office/drawing/2014/main" id="{F0C0AD27-600D-9029-7717-88FCBED81EB2}"/>
              </a:ext>
            </a:extLst>
          </p:cNvPr>
          <p:cNvSpPr/>
          <p:nvPr/>
        </p:nvSpPr>
        <p:spPr>
          <a:xfrm>
            <a:off x="907016" y="4060617"/>
            <a:ext cx="3174406" cy="2570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6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AWS </a:t>
            </a:r>
            <a:r>
              <a:rPr lang="sk-SK" sz="16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Network</a:t>
            </a:r>
            <a:r>
              <a:rPr lang="sk-SK" sz="16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Firewall </a:t>
            </a:r>
            <a:r>
              <a:rPr lang="sk-SK" sz="16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endpoint</a:t>
            </a:r>
            <a:endParaRPr lang="sk-SK" sz="16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pic>
        <p:nvPicPr>
          <p:cNvPr id="15" name="Picture 14" descr="(none)">
            <a:extLst>
              <a:ext uri="{FF2B5EF4-FFF2-40B4-BE49-F238E27FC236}">
                <a16:creationId xmlns:a16="http://schemas.microsoft.com/office/drawing/2014/main" id="{F5724B06-6937-E7F7-0659-0C93ADC95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733" y="2910592"/>
            <a:ext cx="1256550" cy="125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29">
            <a:extLst>
              <a:ext uri="{FF2B5EF4-FFF2-40B4-BE49-F238E27FC236}">
                <a16:creationId xmlns:a16="http://schemas.microsoft.com/office/drawing/2014/main" id="{2499A829-D778-1EDF-0420-4B4E1A2EC2E0}"/>
              </a:ext>
            </a:extLst>
          </p:cNvPr>
          <p:cNvSpPr/>
          <p:nvPr/>
        </p:nvSpPr>
        <p:spPr>
          <a:xfrm>
            <a:off x="871804" y="1694675"/>
            <a:ext cx="5042551" cy="341991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6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VPC</a:t>
            </a:r>
          </a:p>
        </p:txBody>
      </p:sp>
      <p:sp>
        <p:nvSpPr>
          <p:cNvPr id="17" name="Straight Connector 18">
            <a:extLst>
              <a:ext uri="{FF2B5EF4-FFF2-40B4-BE49-F238E27FC236}">
                <a16:creationId xmlns:a16="http://schemas.microsoft.com/office/drawing/2014/main" id="{F0868767-7F34-5F05-A4A2-0794FD4BE283}"/>
              </a:ext>
            </a:extLst>
          </p:cNvPr>
          <p:cNvSpPr/>
          <p:nvPr/>
        </p:nvSpPr>
        <p:spPr>
          <a:xfrm flipH="1" flipV="1">
            <a:off x="3163170" y="3540973"/>
            <a:ext cx="1079236" cy="1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19" name="Graphic 30">
            <a:extLst>
              <a:ext uri="{FF2B5EF4-FFF2-40B4-BE49-F238E27FC236}">
                <a16:creationId xmlns:a16="http://schemas.microsoft.com/office/drawing/2014/main" id="{7A9F9FFE-8BB1-9C70-40A2-71150A44BD6A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871804" y="1694675"/>
            <a:ext cx="427680" cy="45107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44">
            <a:extLst>
              <a:ext uri="{FF2B5EF4-FFF2-40B4-BE49-F238E27FC236}">
                <a16:creationId xmlns:a16="http://schemas.microsoft.com/office/drawing/2014/main" id="{F1F38B57-60A4-5280-2FB2-C122D29D63F4}"/>
              </a:ext>
            </a:extLst>
          </p:cNvPr>
          <p:cNvSpPr/>
          <p:nvPr/>
        </p:nvSpPr>
        <p:spPr>
          <a:xfrm>
            <a:off x="3898984" y="4244743"/>
            <a:ext cx="2378663" cy="25705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6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AWS </a:t>
            </a:r>
            <a:r>
              <a:rPr lang="sk-SK" sz="16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Network</a:t>
            </a:r>
            <a:r>
              <a:rPr lang="sk-SK" sz="16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Firewall</a:t>
            </a: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DB2C0FB5-B509-1C59-84CB-DB448E067DAF}"/>
              </a:ext>
            </a:extLst>
          </p:cNvPr>
          <p:cNvSpPr/>
          <p:nvPr/>
        </p:nvSpPr>
        <p:spPr>
          <a:xfrm>
            <a:off x="6713090" y="1873031"/>
            <a:ext cx="3366714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400" b="1" i="0" u="none" strike="noStrike" kern="1200" spc="0" dirty="0" err="1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Stateful</a:t>
            </a:r>
            <a:r>
              <a:rPr lang="sk-SK" sz="2400" b="1" i="0" u="none" strike="noStrike" kern="1200" spc="0" dirty="0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 </a:t>
            </a:r>
            <a:r>
              <a:rPr lang="sk-SK" sz="2400" b="1" i="0" u="none" strike="noStrike" kern="1200" spc="0" dirty="0" err="1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rules</a:t>
            </a:r>
            <a:endParaRPr lang="sk-SK" sz="2400" b="1" i="0" u="none" strike="noStrike" kern="1200" spc="0" dirty="0">
              <a:ln>
                <a:noFill/>
              </a:ln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2C96054-7FFA-22C4-A151-339A0A8BD468}"/>
              </a:ext>
            </a:extLst>
          </p:cNvPr>
          <p:cNvSpPr/>
          <p:nvPr/>
        </p:nvSpPr>
        <p:spPr>
          <a:xfrm>
            <a:off x="6713089" y="2505604"/>
            <a:ext cx="3182009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400" b="1" i="0" u="none" strike="noStrike" kern="1200" spc="0" dirty="0" err="1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Stateless</a:t>
            </a:r>
            <a:r>
              <a:rPr lang="sk-SK" sz="2400" b="1" i="0" u="none" strike="noStrike" kern="1200" spc="0" dirty="0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 </a:t>
            </a:r>
            <a:r>
              <a:rPr lang="sk-SK" sz="2400" b="1" i="0" u="none" strike="noStrike" kern="1200" spc="0" dirty="0" err="1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rules</a:t>
            </a:r>
            <a:r>
              <a:rPr lang="sk-SK" sz="2400" b="1" i="0" u="none" strike="noStrike" kern="1200" spc="0" dirty="0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 </a:t>
            </a:r>
          </a:p>
        </p:txBody>
      </p:sp>
      <p:sp>
        <p:nvSpPr>
          <p:cNvPr id="24" name="TextBox 21">
            <a:extLst>
              <a:ext uri="{FF2B5EF4-FFF2-40B4-BE49-F238E27FC236}">
                <a16:creationId xmlns:a16="http://schemas.microsoft.com/office/drawing/2014/main" id="{E82AE1C5-FCFC-C029-EF62-C276CB23936A}"/>
              </a:ext>
            </a:extLst>
          </p:cNvPr>
          <p:cNvSpPr/>
          <p:nvPr/>
        </p:nvSpPr>
        <p:spPr>
          <a:xfrm>
            <a:off x="6713088" y="3138177"/>
            <a:ext cx="4571897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400" b="1" i="0" u="none" strike="noStrike" kern="1200" spc="0" dirty="0" err="1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Domain</a:t>
            </a:r>
            <a:r>
              <a:rPr lang="sk-SK" sz="2400" b="1" i="0" u="none" strike="noStrike" kern="1200" spc="0" dirty="0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 </a:t>
            </a:r>
            <a:r>
              <a:rPr lang="sk-SK" sz="2400" b="1" i="0" u="none" strike="noStrike" kern="1200" spc="0" dirty="0" err="1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name</a:t>
            </a:r>
            <a:r>
              <a:rPr lang="sk-SK" sz="2400" b="1" i="0" u="none" strike="noStrike" kern="1200" spc="0" dirty="0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 </a:t>
            </a:r>
            <a:r>
              <a:rPr lang="sk-SK" sz="2400" b="1" i="0" u="none" strike="noStrike" kern="1200" spc="0" dirty="0" err="1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rules</a:t>
            </a:r>
            <a:endParaRPr lang="sk-SK" sz="2400" b="1" i="0" u="none" strike="noStrike" kern="1200" spc="0" dirty="0">
              <a:ln>
                <a:noFill/>
              </a:ln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sp>
        <p:nvSpPr>
          <p:cNvPr id="25" name="TextBox 21">
            <a:extLst>
              <a:ext uri="{FF2B5EF4-FFF2-40B4-BE49-F238E27FC236}">
                <a16:creationId xmlns:a16="http://schemas.microsoft.com/office/drawing/2014/main" id="{0D0FCAB9-1F6D-F991-637A-4371B7972BD2}"/>
              </a:ext>
            </a:extLst>
          </p:cNvPr>
          <p:cNvSpPr/>
          <p:nvPr/>
        </p:nvSpPr>
        <p:spPr>
          <a:xfrm>
            <a:off x="6713087" y="3791981"/>
            <a:ext cx="4571897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400" b="1" i="0" u="none" strike="noStrike" kern="1200" spc="0" dirty="0" err="1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Suricata</a:t>
            </a:r>
            <a:r>
              <a:rPr lang="sk-SK" sz="2400" b="1" i="0" u="none" strike="noStrike" kern="1200" spc="0" dirty="0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 </a:t>
            </a:r>
            <a:r>
              <a:rPr lang="sk-SK" sz="2400" b="1" i="0" u="none" strike="noStrike" kern="1200" spc="0" dirty="0" err="1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compatible</a:t>
            </a:r>
            <a:r>
              <a:rPr lang="sk-SK" sz="2400" b="1" i="0" u="none" strike="noStrike" kern="1200" spc="0" dirty="0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 </a:t>
            </a:r>
            <a:r>
              <a:rPr lang="sk-SK" sz="2400" b="1" i="0" u="none" strike="noStrike" kern="1200" spc="0" dirty="0" err="1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rPr>
              <a:t>rules</a:t>
            </a:r>
            <a:endParaRPr lang="sk-SK" sz="2400" b="1" i="0" u="none" strike="noStrike" kern="1200" spc="0" dirty="0">
              <a:ln>
                <a:noFill/>
              </a:ln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sp>
        <p:nvSpPr>
          <p:cNvPr id="2" name="TextBox 21">
            <a:extLst>
              <a:ext uri="{FF2B5EF4-FFF2-40B4-BE49-F238E27FC236}">
                <a16:creationId xmlns:a16="http://schemas.microsoft.com/office/drawing/2014/main" id="{50DFBF23-6F24-17FC-EA38-C80F84A64E71}"/>
              </a:ext>
            </a:extLst>
          </p:cNvPr>
          <p:cNvSpPr/>
          <p:nvPr/>
        </p:nvSpPr>
        <p:spPr>
          <a:xfrm>
            <a:off x="6713086" y="4467016"/>
            <a:ext cx="4571897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400" b="1" i="0" u="none" strike="noStrike" kern="1200" spc="0" dirty="0" err="1">
                <a:ln>
                  <a:noFill/>
                </a:ln>
                <a:solidFill>
                  <a:srgbClr val="FF0000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Transparent mode only</a:t>
            </a:r>
            <a:endParaRPr lang="sk-SK" sz="2400" b="1" i="0" u="none" strike="noStrike" kern="1200" spc="0" dirty="0">
              <a:ln>
                <a:noFill/>
              </a:ln>
              <a:solidFill>
                <a:srgbClr val="FF0000"/>
              </a:solidFill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5E82B66-70CF-DC35-97DC-CB2A4F48348A}"/>
              </a:ext>
            </a:extLst>
          </p:cNvPr>
          <p:cNvGrpSpPr>
            <a:grpSpLocks noChangeAspect="1"/>
          </p:cNvGrpSpPr>
          <p:nvPr/>
        </p:nvGrpSpPr>
        <p:grpSpPr>
          <a:xfrm>
            <a:off x="9429135" y="70442"/>
            <a:ext cx="3175821" cy="426709"/>
            <a:chOff x="6941574" y="355577"/>
            <a:chExt cx="3175821" cy="42670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8587F85-4B88-3AA9-ED02-1FAF208E1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574" y="412954"/>
              <a:ext cx="309401" cy="369332"/>
            </a:xfrm>
            <a:prstGeom prst="rect">
              <a:avLst/>
            </a:prstGeom>
          </p:spPr>
        </p:pic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B3CF9B3B-A2CC-DE9F-4846-394B9E4E593B}"/>
                </a:ext>
              </a:extLst>
            </p:cNvPr>
            <p:cNvSpPr txBox="1">
              <a:spLocks/>
            </p:cNvSpPr>
            <p:nvPr/>
          </p:nvSpPr>
          <p:spPr>
            <a:xfrm>
              <a:off x="7374195" y="355577"/>
              <a:ext cx="2743200" cy="369332"/>
            </a:xfrm>
            <a:prstGeom prst="rect">
              <a:avLst/>
            </a:prstGeom>
          </p:spPr>
          <p:txBody>
            <a:bodyPr vert="horz" lIns="0" tIns="146304" rIns="0" bIns="146304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 spc="-10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>
                  <a:solidFill>
                    <a:srgbClr val="E20074"/>
                  </a:solidFill>
                </a:rPr>
                <a:t>Deutsche Telekom IT Solutions</a:t>
              </a:r>
            </a:p>
          </p:txBody>
        </p:sp>
      </p:grpSp>
      <p:sp>
        <p:nvSpPr>
          <p:cNvPr id="26" name="Titel 1">
            <a:extLst>
              <a:ext uri="{FF2B5EF4-FFF2-40B4-BE49-F238E27FC236}">
                <a16:creationId xmlns:a16="http://schemas.microsoft.com/office/drawing/2014/main" id="{BDC28BED-23A4-2764-8DA0-EC9ACA404200}"/>
              </a:ext>
            </a:extLst>
          </p:cNvPr>
          <p:cNvSpPr txBox="1">
            <a:spLocks/>
          </p:cNvSpPr>
          <p:nvPr/>
        </p:nvSpPr>
        <p:spPr bwMode="gray">
          <a:xfrm>
            <a:off x="481013" y="633633"/>
            <a:ext cx="11229974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400" b="1">
                <a:solidFill>
                  <a:schemeClr val="accent3"/>
                </a:solidFill>
              </a:rPr>
              <a:t>EC2? Serverless? AWS Native? 3rd party? </a:t>
            </a:r>
            <a:endParaRPr lang="en-US" sz="34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97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16" grpId="0" animBg="1"/>
      <p:bldP spid="17" grpId="0" animBg="1"/>
      <p:bldP spid="21" grpId="0"/>
      <p:bldP spid="22" grpId="0"/>
      <p:bldP spid="24" grpId="0"/>
      <p:bldP spid="25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87674" y="218944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0DC6B2-FF0B-155C-CD61-70C3A355B7F9}"/>
              </a:ext>
            </a:extLst>
          </p:cNvPr>
          <p:cNvSpPr txBox="1"/>
          <p:nvPr/>
        </p:nvSpPr>
        <p:spPr>
          <a:xfrm>
            <a:off x="1187674" y="218944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2D7789A-4E0F-B955-64C8-D3258C3751BA}"/>
              </a:ext>
            </a:extLst>
          </p:cNvPr>
          <p:cNvGrpSpPr>
            <a:grpSpLocks noChangeAspect="1"/>
          </p:cNvGrpSpPr>
          <p:nvPr/>
        </p:nvGrpSpPr>
        <p:grpSpPr>
          <a:xfrm>
            <a:off x="536899" y="3955779"/>
            <a:ext cx="4887945" cy="2524221"/>
            <a:chOff x="1657350" y="735806"/>
            <a:chExt cx="9739048" cy="5029417"/>
          </a:xfrm>
        </p:grpSpPr>
        <p:pic>
          <p:nvPicPr>
            <p:cNvPr id="32" name="Picture 31" descr="A blue and white logo&#10;&#10;Description automatically generated">
              <a:extLst>
                <a:ext uri="{FF2B5EF4-FFF2-40B4-BE49-F238E27FC236}">
                  <a16:creationId xmlns:a16="http://schemas.microsoft.com/office/drawing/2014/main" id="{1F75BC24-582D-9EC7-47FE-406D99A051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713" r="24632"/>
            <a:stretch/>
          </p:blipFill>
          <p:spPr>
            <a:xfrm>
              <a:off x="4326731" y="3119548"/>
              <a:ext cx="1443551" cy="1467182"/>
            </a:xfrm>
            <a:prstGeom prst="rect">
              <a:avLst/>
            </a:prstGeom>
          </p:spPr>
        </p:pic>
        <p:sp>
          <p:nvSpPr>
            <p:cNvPr id="33" name="TextBox 43">
              <a:extLst>
                <a:ext uri="{FF2B5EF4-FFF2-40B4-BE49-F238E27FC236}">
                  <a16:creationId xmlns:a16="http://schemas.microsoft.com/office/drawing/2014/main" id="{A8756F86-4303-0302-97D2-1655F6674196}"/>
                </a:ext>
              </a:extLst>
            </p:cNvPr>
            <p:cNvSpPr/>
            <p:nvPr/>
          </p:nvSpPr>
          <p:spPr>
            <a:xfrm>
              <a:off x="4631118" y="4627764"/>
              <a:ext cx="1471613" cy="3495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GW LB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46BF198-2EE0-D767-7C9A-B552103393B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728402" y="3197433"/>
              <a:ext cx="1471613" cy="1814200"/>
              <a:chOff x="7728402" y="3197433"/>
              <a:chExt cx="1471613" cy="1814200"/>
            </a:xfrm>
          </p:grpSpPr>
          <p:pic>
            <p:nvPicPr>
              <p:cNvPr id="35" name="Picture 34" descr="A red circle with white letters and numbers&#10;&#10;Description automatically generated">
                <a:extLst>
                  <a:ext uri="{FF2B5EF4-FFF2-40B4-BE49-F238E27FC236}">
                    <a16:creationId xmlns:a16="http://schemas.microsoft.com/office/drawing/2014/main" id="{4A53879D-F146-70D3-9DFA-BF8BC1D22C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58138" y="3197433"/>
                <a:ext cx="1012143" cy="1012143"/>
              </a:xfrm>
              <a:prstGeom prst="rect">
                <a:avLst/>
              </a:prstGeom>
            </p:spPr>
          </p:pic>
          <p:sp>
            <p:nvSpPr>
              <p:cNvPr id="36" name="TextBox 43">
                <a:extLst>
                  <a:ext uri="{FF2B5EF4-FFF2-40B4-BE49-F238E27FC236}">
                    <a16:creationId xmlns:a16="http://schemas.microsoft.com/office/drawing/2014/main" id="{568A3251-5B86-FFF5-0BF5-6E5D957BE8F6}"/>
                  </a:ext>
                </a:extLst>
              </p:cNvPr>
              <p:cNvSpPr/>
              <p:nvPr/>
            </p:nvSpPr>
            <p:spPr>
              <a:xfrm>
                <a:off x="7728402" y="4312547"/>
                <a:ext cx="1471613" cy="699086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0" tIns="0" rIns="0" bIns="0" anchor="t" anchorCtr="0" compatLnSpc="0">
                <a:spAutoFit/>
              </a:bodyPr>
              <a:lstStyle/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 b="0" i="0" u="none" strike="noStrike" kern="1200" spc="0" dirty="0">
                    <a:ln>
                      <a:noFill/>
                    </a:ln>
                    <a:latin typeface="+mj-lt"/>
                    <a:ea typeface="Microsoft YaHei" pitchFamily="2"/>
                    <a:cs typeface="Lucida Sans" pitchFamily="2"/>
                  </a:rPr>
                  <a:t>BIG-IP LTM/APM</a:t>
                </a:r>
              </a:p>
            </p:txBody>
          </p:sp>
        </p:grp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00111EBA-7A0F-6CD7-69DC-FED05BC0F958}"/>
                </a:ext>
              </a:extLst>
            </p:cNvPr>
            <p:cNvCxnSpPr/>
            <p:nvPr/>
          </p:nvCxnSpPr>
          <p:spPr>
            <a:xfrm>
              <a:off x="1657350" y="3853139"/>
              <a:ext cx="6300788" cy="0"/>
            </a:xfrm>
            <a:prstGeom prst="straightConnector1">
              <a:avLst/>
            </a:prstGeom>
            <a:ln w="28575">
              <a:solidFill>
                <a:schemeClr val="tx2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Elbow Connector 37">
              <a:extLst>
                <a:ext uri="{FF2B5EF4-FFF2-40B4-BE49-F238E27FC236}">
                  <a16:creationId xmlns:a16="http://schemas.microsoft.com/office/drawing/2014/main" id="{3DF9D9EC-F3E9-10F5-3A03-2A2B36623417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366926" y="2751695"/>
              <a:ext cx="2591212" cy="873248"/>
            </a:xfrm>
            <a:prstGeom prst="bentConnector3">
              <a:avLst>
                <a:gd name="adj1" fmla="val 122231"/>
              </a:avLst>
            </a:prstGeom>
            <a:ln w="28575">
              <a:solidFill>
                <a:schemeClr val="tx2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9" name="Picture 38" descr="A black and orange logo&#10;&#10;Description automatically generated">
              <a:extLst>
                <a:ext uri="{FF2B5EF4-FFF2-40B4-BE49-F238E27FC236}">
                  <a16:creationId xmlns:a16="http://schemas.microsoft.com/office/drawing/2014/main" id="{ECEBA7D1-4A4A-3941-52CC-BD85EF017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19098" y="735806"/>
              <a:ext cx="1483161" cy="1064420"/>
            </a:xfrm>
            <a:prstGeom prst="rect">
              <a:avLst/>
            </a:prstGeom>
          </p:spPr>
        </p:pic>
        <p:sp>
          <p:nvSpPr>
            <p:cNvPr id="40" name="TextBox 43">
              <a:extLst>
                <a:ext uri="{FF2B5EF4-FFF2-40B4-BE49-F238E27FC236}">
                  <a16:creationId xmlns:a16="http://schemas.microsoft.com/office/drawing/2014/main" id="{B0D19F52-1403-A827-3EAE-63A2C5847D64}"/>
                </a:ext>
              </a:extLst>
            </p:cNvPr>
            <p:cNvSpPr/>
            <p:nvPr/>
          </p:nvSpPr>
          <p:spPr>
            <a:xfrm>
              <a:off x="9830647" y="1944111"/>
              <a:ext cx="1471613" cy="69908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Palo Alto NFW</a:t>
              </a:r>
            </a:p>
          </p:txBody>
        </p:sp>
        <p:pic>
          <p:nvPicPr>
            <p:cNvPr id="41" name="Picture 40" descr="A black background with red text&#10;&#10;Description automatically generated">
              <a:extLst>
                <a:ext uri="{FF2B5EF4-FFF2-40B4-BE49-F238E27FC236}">
                  <a16:creationId xmlns:a16="http://schemas.microsoft.com/office/drawing/2014/main" id="{72198114-B63D-6C75-2808-F950EE637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34925" y="2283513"/>
              <a:ext cx="1567335" cy="1567335"/>
            </a:xfrm>
            <a:prstGeom prst="rect">
              <a:avLst/>
            </a:prstGeom>
          </p:spPr>
        </p:pic>
        <p:sp>
          <p:nvSpPr>
            <p:cNvPr id="42" name="TextBox 43">
              <a:extLst>
                <a:ext uri="{FF2B5EF4-FFF2-40B4-BE49-F238E27FC236}">
                  <a16:creationId xmlns:a16="http://schemas.microsoft.com/office/drawing/2014/main" id="{635A6CD6-BF91-F8B3-5934-4E93B9480D67}"/>
                </a:ext>
              </a:extLst>
            </p:cNvPr>
            <p:cNvSpPr/>
            <p:nvPr/>
          </p:nvSpPr>
          <p:spPr>
            <a:xfrm>
              <a:off x="9924785" y="3589176"/>
              <a:ext cx="1471613" cy="3495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Firepower</a:t>
              </a:r>
            </a:p>
          </p:txBody>
        </p:sp>
        <p:pic>
          <p:nvPicPr>
            <p:cNvPr id="43" name="Picture 42" descr="A red squares in a black background&#10;&#10;Description automatically generated">
              <a:extLst>
                <a:ext uri="{FF2B5EF4-FFF2-40B4-BE49-F238E27FC236}">
                  <a16:creationId xmlns:a16="http://schemas.microsoft.com/office/drawing/2014/main" id="{C4B434FD-F0CB-A64A-04F4-B2FF5D53D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819098" y="4269566"/>
              <a:ext cx="1343024" cy="962049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C197BE1-4F4E-D9B6-674A-87B554A8B046}"/>
                </a:ext>
              </a:extLst>
            </p:cNvPr>
            <p:cNvSpPr/>
            <p:nvPr/>
          </p:nvSpPr>
          <p:spPr>
            <a:xfrm>
              <a:off x="9886874" y="5415679"/>
              <a:ext cx="1471613" cy="3495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Fortigate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189DB162-4044-1730-050E-42F38E6B8313}"/>
              </a:ext>
            </a:extLst>
          </p:cNvPr>
          <p:cNvSpPr txBox="1"/>
          <p:nvPr/>
        </p:nvSpPr>
        <p:spPr>
          <a:xfrm>
            <a:off x="7217966" y="407833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6C5024E-1873-303A-E011-9A88F0C1BFA6}"/>
              </a:ext>
            </a:extLst>
          </p:cNvPr>
          <p:cNvGrpSpPr>
            <a:grpSpLocks noChangeAspect="1"/>
          </p:cNvGrpSpPr>
          <p:nvPr/>
        </p:nvGrpSpPr>
        <p:grpSpPr>
          <a:xfrm>
            <a:off x="7022776" y="4538044"/>
            <a:ext cx="3912979" cy="1817584"/>
            <a:chOff x="6994201" y="3739519"/>
            <a:chExt cx="3912979" cy="1817584"/>
          </a:xfrm>
        </p:grpSpPr>
        <p:sp>
          <p:nvSpPr>
            <p:cNvPr id="47" name="Rectangle 19">
              <a:extLst>
                <a:ext uri="{FF2B5EF4-FFF2-40B4-BE49-F238E27FC236}">
                  <a16:creationId xmlns:a16="http://schemas.microsoft.com/office/drawing/2014/main" id="{870C764A-1254-C01A-4918-13627353261C}"/>
                </a:ext>
              </a:extLst>
            </p:cNvPr>
            <p:cNvSpPr/>
            <p:nvPr/>
          </p:nvSpPr>
          <p:spPr>
            <a:xfrm>
              <a:off x="7108460" y="3739519"/>
              <a:ext cx="2023341" cy="181758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FF0000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Inspection subnet</a:t>
              </a:r>
            </a:p>
          </p:txBody>
        </p:sp>
        <p:pic>
          <p:nvPicPr>
            <p:cNvPr id="48" name="Graphic 20">
              <a:extLst>
                <a:ext uri="{FF2B5EF4-FFF2-40B4-BE49-F238E27FC236}">
                  <a16:creationId xmlns:a16="http://schemas.microsoft.com/office/drawing/2014/main" id="{06F09508-F165-733B-534B-C1D2CF6F6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lum/>
              <a:alphaModFix/>
            </a:blip>
            <a:srcRect/>
            <a:stretch>
              <a:fillRect/>
            </a:stretch>
          </p:blipFill>
          <p:spPr>
            <a:xfrm>
              <a:off x="7108460" y="3739519"/>
              <a:ext cx="292214" cy="2922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Picture 11">
              <a:extLst>
                <a:ext uri="{FF2B5EF4-FFF2-40B4-BE49-F238E27FC236}">
                  <a16:creationId xmlns:a16="http://schemas.microsoft.com/office/drawing/2014/main" id="{71CF8794-40F9-75D9-3C06-A2070E6FB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/>
              <a:alphaModFix/>
            </a:blip>
            <a:srcRect/>
            <a:stretch>
              <a:fillRect/>
            </a:stretch>
          </p:blipFill>
          <p:spPr>
            <a:xfrm>
              <a:off x="9617949" y="4095721"/>
              <a:ext cx="964946" cy="9649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" name="TextBox 44">
              <a:extLst>
                <a:ext uri="{FF2B5EF4-FFF2-40B4-BE49-F238E27FC236}">
                  <a16:creationId xmlns:a16="http://schemas.microsoft.com/office/drawing/2014/main" id="{3DA0FDB6-6E89-4CE3-DCCE-62089655E79D}"/>
                </a:ext>
              </a:extLst>
            </p:cNvPr>
            <p:cNvSpPr/>
            <p:nvPr/>
          </p:nvSpPr>
          <p:spPr>
            <a:xfrm>
              <a:off x="6994201" y="5089251"/>
              <a:ext cx="2264790" cy="196776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</a:t>
              </a:r>
              <a:r>
                <a:rPr lang="sk-SK" sz="12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Network</a:t>
              </a: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 Firewall </a:t>
              </a:r>
              <a:r>
                <a:rPr lang="sk-SK" sz="12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endpoint</a:t>
              </a:r>
              <a:endParaRPr lang="sk-SK" sz="12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51" name="Picture 50" descr="(none)">
              <a:extLst>
                <a:ext uri="{FF2B5EF4-FFF2-40B4-BE49-F238E27FC236}">
                  <a16:creationId xmlns:a16="http://schemas.microsoft.com/office/drawing/2014/main" id="{070450C3-57A9-2C54-4573-E92549196B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1834" y="4095721"/>
              <a:ext cx="964946" cy="9649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Straight Connector 18">
              <a:extLst>
                <a:ext uri="{FF2B5EF4-FFF2-40B4-BE49-F238E27FC236}">
                  <a16:creationId xmlns:a16="http://schemas.microsoft.com/office/drawing/2014/main" id="{31980557-DCC1-BF92-DFD7-D6696B97EF4B}"/>
                </a:ext>
              </a:extLst>
            </p:cNvPr>
            <p:cNvSpPr/>
            <p:nvPr/>
          </p:nvSpPr>
          <p:spPr>
            <a:xfrm flipH="1" flipV="1">
              <a:off x="8717411" y="4579811"/>
              <a:ext cx="828781" cy="1"/>
            </a:xfrm>
            <a:prstGeom prst="line">
              <a:avLst/>
            </a:prstGeom>
            <a:noFill/>
            <a:ln w="15840">
              <a:solidFill>
                <a:srgbClr val="BFBFBF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1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55" name="TextBox 44">
              <a:extLst>
                <a:ext uri="{FF2B5EF4-FFF2-40B4-BE49-F238E27FC236}">
                  <a16:creationId xmlns:a16="http://schemas.microsoft.com/office/drawing/2014/main" id="{C0AD752A-468D-CBC9-FFFD-DAE3AF7A14CE}"/>
                </a:ext>
              </a:extLst>
            </p:cNvPr>
            <p:cNvSpPr/>
            <p:nvPr/>
          </p:nvSpPr>
          <p:spPr>
            <a:xfrm>
              <a:off x="9359510" y="5143040"/>
              <a:ext cx="1547670" cy="17543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</a:t>
              </a:r>
              <a:r>
                <a:rPr lang="sk-SK" sz="12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Network</a:t>
              </a: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 Firewall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116AD017-E2C1-2552-E36A-A385803417AB}"/>
              </a:ext>
            </a:extLst>
          </p:cNvPr>
          <p:cNvGrpSpPr>
            <a:grpSpLocks noChangeAspect="1"/>
          </p:cNvGrpSpPr>
          <p:nvPr/>
        </p:nvGrpSpPr>
        <p:grpSpPr>
          <a:xfrm>
            <a:off x="850157" y="1416370"/>
            <a:ext cx="3565107" cy="2237852"/>
            <a:chOff x="492817" y="619002"/>
            <a:chExt cx="3565107" cy="2237852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F3571C3B-61F9-E618-A951-91C691976B8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92817" y="619002"/>
              <a:ext cx="3565107" cy="2237852"/>
              <a:chOff x="296592" y="1390918"/>
              <a:chExt cx="6056783" cy="3801901"/>
            </a:xfrm>
          </p:grpSpPr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77BA894B-FE40-DFC1-678C-333A596EB7B9}"/>
                  </a:ext>
                </a:extLst>
              </p:cNvPr>
              <p:cNvSpPr txBox="1"/>
              <p:nvPr/>
            </p:nvSpPr>
            <p:spPr>
              <a:xfrm>
                <a:off x="1159099" y="1390918"/>
                <a:ext cx="0" cy="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marL="144000" indent="-144000" algn="l">
                  <a:buClr>
                    <a:schemeClr val="tx2"/>
                  </a:buClr>
                  <a:buSzPct val="100000"/>
                  <a:buFont typeface="TeleNeo Office" panose="020B0504040202090203" pitchFamily="34" charset="0"/>
                  <a:buChar char="•"/>
                </a:pPr>
                <a:endParaRPr lang="en-SK"/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4109B64C-AF4F-FBF2-FFCE-F29DA24475F5}"/>
                  </a:ext>
                </a:extLst>
              </p:cNvPr>
              <p:cNvSpPr txBox="1"/>
              <p:nvPr/>
            </p:nvSpPr>
            <p:spPr>
              <a:xfrm>
                <a:off x="1159099" y="1390918"/>
                <a:ext cx="0" cy="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marL="144000" indent="-144000" algn="l">
                  <a:buClr>
                    <a:schemeClr val="tx2"/>
                  </a:buClr>
                  <a:buSzPct val="100000"/>
                  <a:buFont typeface="TeleNeo Office" panose="020B0504040202090203" pitchFamily="34" charset="0"/>
                  <a:buChar char="•"/>
                </a:pPr>
                <a:endParaRPr lang="en-SK"/>
              </a:p>
            </p:txBody>
          </p:sp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321541F2-20C8-9EAD-9B5B-E38894E9EF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1476867" y="2153982"/>
                <a:ext cx="2257424" cy="2257424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70C4E133-1375-0714-1030-C0CBD8904F2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56669" y="1556534"/>
                <a:ext cx="2896706" cy="1120253"/>
                <a:chOff x="3008504" y="1773452"/>
                <a:chExt cx="2896706" cy="1120253"/>
              </a:xfrm>
            </p:grpSpPr>
            <p:pic>
              <p:nvPicPr>
                <p:cNvPr id="97" name="Picture 33">
                  <a:extLst>
                    <a:ext uri="{FF2B5EF4-FFF2-40B4-BE49-F238E27FC236}">
                      <a16:creationId xmlns:a16="http://schemas.microsoft.com/office/drawing/2014/main" id="{ED9B4D7F-FAC9-7AB9-BA5D-B7C4AACA41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3008504" y="1773452"/>
                  <a:ext cx="1161810" cy="112025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98" name="Titel 1">
                  <a:extLst>
                    <a:ext uri="{FF2B5EF4-FFF2-40B4-BE49-F238E27FC236}">
                      <a16:creationId xmlns:a16="http://schemas.microsoft.com/office/drawing/2014/main" id="{58D952F6-4740-266D-3A91-172869D7F4BC}"/>
                    </a:ext>
                  </a:extLst>
                </p:cNvPr>
                <p:cNvSpPr txBox="1">
                  <a:spLocks/>
                </p:cNvSpPr>
                <p:nvPr/>
              </p:nvSpPr>
              <p:spPr bwMode="gray">
                <a:xfrm>
                  <a:off x="4219665" y="2171918"/>
                  <a:ext cx="1685545" cy="269127"/>
                </a:xfrm>
                <a:prstGeom prst="rect">
                  <a:avLst/>
                </a:prstGeom>
              </p:spPr>
              <p:txBody>
                <a:bodyPr vert="horz" lIns="0" tIns="0" rIns="0" bIns="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000" kern="1200">
                      <a:solidFill>
                        <a:schemeClr val="tx2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en-US" sz="1200" dirty="0">
                      <a:solidFill>
                        <a:schemeClr val="tx1"/>
                      </a:solidFill>
                    </a:rPr>
                    <a:t>Squid Proxy</a:t>
                  </a:r>
                  <a:endParaRPr lang="en-US" sz="18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CD9CDC35-D5B2-992E-6E3A-3C2990EE28D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286799" y="2586095"/>
                <a:ext cx="2257424" cy="1447842"/>
                <a:chOff x="2838633" y="2893705"/>
                <a:chExt cx="2257424" cy="1447842"/>
              </a:xfrm>
            </p:grpSpPr>
            <p:pic>
              <p:nvPicPr>
                <p:cNvPr id="95" name="Graphic 94">
                  <a:extLst>
                    <a:ext uri="{FF2B5EF4-FFF2-40B4-BE49-F238E27FC236}">
                      <a16:creationId xmlns:a16="http://schemas.microsoft.com/office/drawing/2014/main" id="{EF7B5610-6D9B-925B-9AE0-2713EE5BED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38633" y="2893705"/>
                  <a:ext cx="1501551" cy="1447842"/>
                </a:xfrm>
                <a:prstGeom prst="rect">
                  <a:avLst/>
                </a:prstGeom>
              </p:spPr>
            </p:pic>
            <p:sp>
              <p:nvSpPr>
                <p:cNvPr id="96" name="Titel 1">
                  <a:extLst>
                    <a:ext uri="{FF2B5EF4-FFF2-40B4-BE49-F238E27FC236}">
                      <a16:creationId xmlns:a16="http://schemas.microsoft.com/office/drawing/2014/main" id="{8ACD5B20-F4FD-4142-58F5-1599E52FED1D}"/>
                    </a:ext>
                  </a:extLst>
                </p:cNvPr>
                <p:cNvSpPr txBox="1">
                  <a:spLocks/>
                </p:cNvSpPr>
                <p:nvPr/>
              </p:nvSpPr>
              <p:spPr bwMode="gray">
                <a:xfrm>
                  <a:off x="4248787" y="3455505"/>
                  <a:ext cx="847270" cy="378000"/>
                </a:xfrm>
                <a:prstGeom prst="rect">
                  <a:avLst/>
                </a:prstGeom>
              </p:spPr>
              <p:txBody>
                <a:bodyPr vert="horz" lIns="0" tIns="0" rIns="0" bIns="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000" kern="1200">
                      <a:solidFill>
                        <a:schemeClr val="tx2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en-US" sz="1200" dirty="0">
                      <a:solidFill>
                        <a:schemeClr val="tx1"/>
                      </a:solidFill>
                    </a:rPr>
                    <a:t>NGINX</a:t>
                  </a:r>
                  <a:endParaRPr lang="en-US" sz="18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B82897AF-7C6D-4626-98E7-D4C24434B2B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56669" y="3867658"/>
                <a:ext cx="2543220" cy="1272698"/>
                <a:chOff x="2824346" y="3712980"/>
                <a:chExt cx="2543220" cy="1272698"/>
              </a:xfrm>
            </p:grpSpPr>
            <p:pic>
              <p:nvPicPr>
                <p:cNvPr id="93" name="Picture 92" descr="A logo with blue squares&#10;&#10;Description automatically generated">
                  <a:extLst>
                    <a:ext uri="{FF2B5EF4-FFF2-40B4-BE49-F238E27FC236}">
                      <a16:creationId xmlns:a16="http://schemas.microsoft.com/office/drawing/2014/main" id="{39027CC6-529C-A443-6F0A-41D2A41DBB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/>
                <a:srcRect l="27504" r="25640" b="34673"/>
                <a:stretch/>
              </p:blipFill>
              <p:spPr>
                <a:xfrm>
                  <a:off x="2824346" y="3712980"/>
                  <a:ext cx="1161811" cy="1272698"/>
                </a:xfrm>
                <a:prstGeom prst="rect">
                  <a:avLst/>
                </a:prstGeom>
              </p:spPr>
            </p:pic>
            <p:sp>
              <p:nvSpPr>
                <p:cNvPr id="94" name="Titel 1">
                  <a:extLst>
                    <a:ext uri="{FF2B5EF4-FFF2-40B4-BE49-F238E27FC236}">
                      <a16:creationId xmlns:a16="http://schemas.microsoft.com/office/drawing/2014/main" id="{42C1701D-2429-FFB3-B0B4-ED42770C38EB}"/>
                    </a:ext>
                  </a:extLst>
                </p:cNvPr>
                <p:cNvSpPr txBox="1">
                  <a:spLocks/>
                </p:cNvSpPr>
                <p:nvPr/>
              </p:nvSpPr>
              <p:spPr bwMode="gray">
                <a:xfrm>
                  <a:off x="3995864" y="4294984"/>
                  <a:ext cx="1371702" cy="286588"/>
                </a:xfrm>
                <a:prstGeom prst="rect">
                  <a:avLst/>
                </a:prstGeom>
              </p:spPr>
              <p:txBody>
                <a:bodyPr vert="horz" lIns="0" tIns="0" rIns="0" bIns="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000" kern="1200">
                      <a:solidFill>
                        <a:schemeClr val="tx2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en-US" sz="1200" dirty="0">
                      <a:solidFill>
                        <a:schemeClr val="tx1"/>
                      </a:solidFill>
                    </a:rPr>
                    <a:t>HA Proxy</a:t>
                  </a:r>
                  <a:endParaRPr lang="en-US" sz="18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C22A332C-7733-57E4-42F6-1651D965F5B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96593" y="1434316"/>
                <a:ext cx="1776581" cy="1237915"/>
                <a:chOff x="296593" y="1434316"/>
                <a:chExt cx="1776581" cy="1237915"/>
              </a:xfrm>
            </p:grpSpPr>
            <p:pic>
              <p:nvPicPr>
                <p:cNvPr id="91" name="Picture 33">
                  <a:extLst>
                    <a:ext uri="{FF2B5EF4-FFF2-40B4-BE49-F238E27FC236}">
                      <a16:creationId xmlns:a16="http://schemas.microsoft.com/office/drawing/2014/main" id="{F153285D-43BC-8865-6CD6-9FDF0CD855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790249" y="1551978"/>
                  <a:ext cx="1161810" cy="112025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92" name="Graphic 4">
                  <a:extLst>
                    <a:ext uri="{FF2B5EF4-FFF2-40B4-BE49-F238E27FC236}">
                      <a16:creationId xmlns:a16="http://schemas.microsoft.com/office/drawing/2014/main" id="{97938881-AACA-82CB-DC14-5C9BB8812D69}"/>
                    </a:ext>
                  </a:extLst>
                </p:cNvPr>
                <p:cNvSpPr/>
                <p:nvPr/>
              </p:nvSpPr>
              <p:spPr>
                <a:xfrm>
                  <a:off x="296593" y="1434316"/>
                  <a:ext cx="1776581" cy="1232860"/>
                </a:xfrm>
                <a:custGeom>
                  <a:avLst/>
                  <a:gdLst>
                    <a:gd name="connsiteX0" fmla="*/ 500529 w 599298"/>
                    <a:gd name="connsiteY0" fmla="*/ 337049 h 400905"/>
                    <a:gd name="connsiteX1" fmla="*/ 527787 w 599298"/>
                    <a:gd name="connsiteY1" fmla="*/ 337049 h 400905"/>
                    <a:gd name="connsiteX2" fmla="*/ 527787 w 599298"/>
                    <a:gd name="connsiteY2" fmla="*/ 63871 h 400905"/>
                    <a:gd name="connsiteX3" fmla="*/ 500529 w 599298"/>
                    <a:gd name="connsiteY3" fmla="*/ 63871 h 400905"/>
                    <a:gd name="connsiteX4" fmla="*/ 500529 w 599298"/>
                    <a:gd name="connsiteY4" fmla="*/ 337049 h 400905"/>
                    <a:gd name="connsiteX5" fmla="*/ 429031 w 599298"/>
                    <a:gd name="connsiteY5" fmla="*/ 337049 h 400905"/>
                    <a:gd name="connsiteX6" fmla="*/ 456289 w 599298"/>
                    <a:gd name="connsiteY6" fmla="*/ 337049 h 400905"/>
                    <a:gd name="connsiteX7" fmla="*/ 456289 w 599298"/>
                    <a:gd name="connsiteY7" fmla="*/ 63871 h 400905"/>
                    <a:gd name="connsiteX8" fmla="*/ 429031 w 599298"/>
                    <a:gd name="connsiteY8" fmla="*/ 63871 h 400905"/>
                    <a:gd name="connsiteX9" fmla="*/ 429031 w 599298"/>
                    <a:gd name="connsiteY9" fmla="*/ 337049 h 400905"/>
                    <a:gd name="connsiteX10" fmla="*/ 357519 w 599298"/>
                    <a:gd name="connsiteY10" fmla="*/ 337049 h 400905"/>
                    <a:gd name="connsiteX11" fmla="*/ 384777 w 599298"/>
                    <a:gd name="connsiteY11" fmla="*/ 337049 h 400905"/>
                    <a:gd name="connsiteX12" fmla="*/ 384777 w 599298"/>
                    <a:gd name="connsiteY12" fmla="*/ 63871 h 400905"/>
                    <a:gd name="connsiteX13" fmla="*/ 357519 w 599298"/>
                    <a:gd name="connsiteY13" fmla="*/ 63871 h 400905"/>
                    <a:gd name="connsiteX14" fmla="*/ 357519 w 599298"/>
                    <a:gd name="connsiteY14" fmla="*/ 337049 h 400905"/>
                    <a:gd name="connsiteX15" fmla="*/ 286020 w 599298"/>
                    <a:gd name="connsiteY15" fmla="*/ 337049 h 400905"/>
                    <a:gd name="connsiteX16" fmla="*/ 313279 w 599298"/>
                    <a:gd name="connsiteY16" fmla="*/ 337049 h 400905"/>
                    <a:gd name="connsiteX17" fmla="*/ 313279 w 599298"/>
                    <a:gd name="connsiteY17" fmla="*/ 63871 h 400905"/>
                    <a:gd name="connsiteX18" fmla="*/ 286020 w 599298"/>
                    <a:gd name="connsiteY18" fmla="*/ 63871 h 400905"/>
                    <a:gd name="connsiteX19" fmla="*/ 286020 w 599298"/>
                    <a:gd name="connsiteY19" fmla="*/ 337049 h 400905"/>
                    <a:gd name="connsiteX20" fmla="*/ 214508 w 599298"/>
                    <a:gd name="connsiteY20" fmla="*/ 337049 h 400905"/>
                    <a:gd name="connsiteX21" fmla="*/ 241767 w 599298"/>
                    <a:gd name="connsiteY21" fmla="*/ 337049 h 400905"/>
                    <a:gd name="connsiteX22" fmla="*/ 241767 w 599298"/>
                    <a:gd name="connsiteY22" fmla="*/ 63871 h 400905"/>
                    <a:gd name="connsiteX23" fmla="*/ 214508 w 599298"/>
                    <a:gd name="connsiteY23" fmla="*/ 63871 h 400905"/>
                    <a:gd name="connsiteX24" fmla="*/ 214508 w 599298"/>
                    <a:gd name="connsiteY24" fmla="*/ 337049 h 400905"/>
                    <a:gd name="connsiteX25" fmla="*/ 143010 w 599298"/>
                    <a:gd name="connsiteY25" fmla="*/ 337049 h 400905"/>
                    <a:gd name="connsiteX26" fmla="*/ 170268 w 599298"/>
                    <a:gd name="connsiteY26" fmla="*/ 337049 h 400905"/>
                    <a:gd name="connsiteX27" fmla="*/ 170268 w 599298"/>
                    <a:gd name="connsiteY27" fmla="*/ 63871 h 400905"/>
                    <a:gd name="connsiteX28" fmla="*/ 143010 w 599298"/>
                    <a:gd name="connsiteY28" fmla="*/ 63871 h 400905"/>
                    <a:gd name="connsiteX29" fmla="*/ 143010 w 599298"/>
                    <a:gd name="connsiteY29" fmla="*/ 337049 h 400905"/>
                    <a:gd name="connsiteX30" fmla="*/ 71498 w 599298"/>
                    <a:gd name="connsiteY30" fmla="*/ 337049 h 400905"/>
                    <a:gd name="connsiteX31" fmla="*/ 98756 w 599298"/>
                    <a:gd name="connsiteY31" fmla="*/ 337049 h 400905"/>
                    <a:gd name="connsiteX32" fmla="*/ 98756 w 599298"/>
                    <a:gd name="connsiteY32" fmla="*/ 63871 h 400905"/>
                    <a:gd name="connsiteX33" fmla="*/ 71498 w 599298"/>
                    <a:gd name="connsiteY33" fmla="*/ 63871 h 400905"/>
                    <a:gd name="connsiteX34" fmla="*/ 71498 w 599298"/>
                    <a:gd name="connsiteY34" fmla="*/ 337049 h 400905"/>
                    <a:gd name="connsiteX35" fmla="*/ 27245 w 599298"/>
                    <a:gd name="connsiteY35" fmla="*/ 372506 h 400905"/>
                    <a:gd name="connsiteX36" fmla="*/ 572041 w 599298"/>
                    <a:gd name="connsiteY36" fmla="*/ 372506 h 400905"/>
                    <a:gd name="connsiteX37" fmla="*/ 572041 w 599298"/>
                    <a:gd name="connsiteY37" fmla="*/ 28414 h 400905"/>
                    <a:gd name="connsiteX38" fmla="*/ 27245 w 599298"/>
                    <a:gd name="connsiteY38" fmla="*/ 28414 h 400905"/>
                    <a:gd name="connsiteX39" fmla="*/ 27245 w 599298"/>
                    <a:gd name="connsiteY39" fmla="*/ 372506 h 400905"/>
                    <a:gd name="connsiteX40" fmla="*/ 585670 w 599298"/>
                    <a:gd name="connsiteY40" fmla="*/ 0 h 400905"/>
                    <a:gd name="connsiteX41" fmla="*/ 13629 w 599298"/>
                    <a:gd name="connsiteY41" fmla="*/ 0 h 400905"/>
                    <a:gd name="connsiteX42" fmla="*/ 0 w 599298"/>
                    <a:gd name="connsiteY42" fmla="*/ 14200 h 400905"/>
                    <a:gd name="connsiteX43" fmla="*/ 0 w 599298"/>
                    <a:gd name="connsiteY43" fmla="*/ 386706 h 400905"/>
                    <a:gd name="connsiteX44" fmla="*/ 13629 w 599298"/>
                    <a:gd name="connsiteY44" fmla="*/ 400906 h 400905"/>
                    <a:gd name="connsiteX45" fmla="*/ 585670 w 599298"/>
                    <a:gd name="connsiteY45" fmla="*/ 400906 h 400905"/>
                    <a:gd name="connsiteX46" fmla="*/ 599299 w 599298"/>
                    <a:gd name="connsiteY46" fmla="*/ 386706 h 400905"/>
                    <a:gd name="connsiteX47" fmla="*/ 599299 w 599298"/>
                    <a:gd name="connsiteY47" fmla="*/ 14200 h 400905"/>
                    <a:gd name="connsiteX48" fmla="*/ 585670 w 599298"/>
                    <a:gd name="connsiteY48" fmla="*/ 0 h 400905"/>
                    <a:gd name="connsiteX49" fmla="*/ 585670 w 599298"/>
                    <a:gd name="connsiteY49" fmla="*/ 0 h 400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599298" h="400905">
                      <a:moveTo>
                        <a:pt x="500529" y="337049"/>
                      </a:moveTo>
                      <a:lnTo>
                        <a:pt x="527787" y="337049"/>
                      </a:lnTo>
                      <a:lnTo>
                        <a:pt x="527787" y="63871"/>
                      </a:lnTo>
                      <a:lnTo>
                        <a:pt x="500529" y="63871"/>
                      </a:lnTo>
                      <a:lnTo>
                        <a:pt x="500529" y="337049"/>
                      </a:lnTo>
                      <a:close/>
                      <a:moveTo>
                        <a:pt x="429031" y="337049"/>
                      </a:moveTo>
                      <a:lnTo>
                        <a:pt x="456289" y="337049"/>
                      </a:lnTo>
                      <a:lnTo>
                        <a:pt x="456289" y="63871"/>
                      </a:lnTo>
                      <a:lnTo>
                        <a:pt x="429031" y="63871"/>
                      </a:lnTo>
                      <a:lnTo>
                        <a:pt x="429031" y="337049"/>
                      </a:lnTo>
                      <a:close/>
                      <a:moveTo>
                        <a:pt x="357519" y="337049"/>
                      </a:moveTo>
                      <a:lnTo>
                        <a:pt x="384777" y="337049"/>
                      </a:lnTo>
                      <a:lnTo>
                        <a:pt x="384777" y="63871"/>
                      </a:lnTo>
                      <a:lnTo>
                        <a:pt x="357519" y="63871"/>
                      </a:lnTo>
                      <a:lnTo>
                        <a:pt x="357519" y="337049"/>
                      </a:lnTo>
                      <a:close/>
                      <a:moveTo>
                        <a:pt x="286020" y="337049"/>
                      </a:moveTo>
                      <a:lnTo>
                        <a:pt x="313279" y="337049"/>
                      </a:lnTo>
                      <a:lnTo>
                        <a:pt x="313279" y="63871"/>
                      </a:lnTo>
                      <a:lnTo>
                        <a:pt x="286020" y="63871"/>
                      </a:lnTo>
                      <a:lnTo>
                        <a:pt x="286020" y="337049"/>
                      </a:lnTo>
                      <a:close/>
                      <a:moveTo>
                        <a:pt x="214508" y="337049"/>
                      </a:moveTo>
                      <a:lnTo>
                        <a:pt x="241767" y="337049"/>
                      </a:lnTo>
                      <a:lnTo>
                        <a:pt x="241767" y="63871"/>
                      </a:lnTo>
                      <a:lnTo>
                        <a:pt x="214508" y="63871"/>
                      </a:lnTo>
                      <a:lnTo>
                        <a:pt x="214508" y="337049"/>
                      </a:lnTo>
                      <a:close/>
                      <a:moveTo>
                        <a:pt x="143010" y="337049"/>
                      </a:moveTo>
                      <a:lnTo>
                        <a:pt x="170268" y="337049"/>
                      </a:lnTo>
                      <a:lnTo>
                        <a:pt x="170268" y="63871"/>
                      </a:lnTo>
                      <a:lnTo>
                        <a:pt x="143010" y="63871"/>
                      </a:lnTo>
                      <a:lnTo>
                        <a:pt x="143010" y="337049"/>
                      </a:lnTo>
                      <a:close/>
                      <a:moveTo>
                        <a:pt x="71498" y="337049"/>
                      </a:moveTo>
                      <a:lnTo>
                        <a:pt x="98756" y="337049"/>
                      </a:lnTo>
                      <a:lnTo>
                        <a:pt x="98756" y="63871"/>
                      </a:lnTo>
                      <a:lnTo>
                        <a:pt x="71498" y="63871"/>
                      </a:lnTo>
                      <a:lnTo>
                        <a:pt x="71498" y="337049"/>
                      </a:lnTo>
                      <a:close/>
                      <a:moveTo>
                        <a:pt x="27245" y="372506"/>
                      </a:moveTo>
                      <a:lnTo>
                        <a:pt x="572041" y="372506"/>
                      </a:lnTo>
                      <a:lnTo>
                        <a:pt x="572041" y="28414"/>
                      </a:lnTo>
                      <a:lnTo>
                        <a:pt x="27245" y="28414"/>
                      </a:lnTo>
                      <a:lnTo>
                        <a:pt x="27245" y="372506"/>
                      </a:lnTo>
                      <a:close/>
                      <a:moveTo>
                        <a:pt x="585670" y="0"/>
                      </a:moveTo>
                      <a:lnTo>
                        <a:pt x="13629" y="0"/>
                      </a:lnTo>
                      <a:cubicBezTo>
                        <a:pt x="6092" y="0"/>
                        <a:pt x="0" y="6362"/>
                        <a:pt x="0" y="14200"/>
                      </a:cubicBezTo>
                      <a:lnTo>
                        <a:pt x="0" y="386706"/>
                      </a:lnTo>
                      <a:cubicBezTo>
                        <a:pt x="0" y="394544"/>
                        <a:pt x="6092" y="400906"/>
                        <a:pt x="13629" y="400906"/>
                      </a:cubicBezTo>
                      <a:lnTo>
                        <a:pt x="585670" y="400906"/>
                      </a:lnTo>
                      <a:cubicBezTo>
                        <a:pt x="593207" y="400906"/>
                        <a:pt x="599299" y="394544"/>
                        <a:pt x="599299" y="386706"/>
                      </a:cubicBezTo>
                      <a:lnTo>
                        <a:pt x="599299" y="14200"/>
                      </a:lnTo>
                      <a:cubicBezTo>
                        <a:pt x="599299" y="6362"/>
                        <a:pt x="593207" y="0"/>
                        <a:pt x="585670" y="0"/>
                      </a:cubicBezTo>
                      <a:lnTo>
                        <a:pt x="585670" y="0"/>
                      </a:lnTo>
                      <a:close/>
                    </a:path>
                  </a:pathLst>
                </a:custGeom>
                <a:solidFill>
                  <a:srgbClr val="ED7100"/>
                </a:solidFill>
                <a:ln w="13494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K"/>
                </a:p>
              </p:txBody>
            </p:sp>
          </p:grp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926CD8E6-885F-A10D-EDEA-65098AD60CF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07966" y="2599507"/>
                <a:ext cx="1879651" cy="1447842"/>
                <a:chOff x="307966" y="2599507"/>
                <a:chExt cx="1879651" cy="1447842"/>
              </a:xfrm>
            </p:grpSpPr>
            <p:pic>
              <p:nvPicPr>
                <p:cNvPr id="89" name="Graphic 88">
                  <a:extLst>
                    <a:ext uri="{FF2B5EF4-FFF2-40B4-BE49-F238E27FC236}">
                      <a16:creationId xmlns:a16="http://schemas.microsoft.com/office/drawing/2014/main" id="{8D17B41E-1A7F-A31E-E94B-9A4D4885AF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6066" y="2599507"/>
                  <a:ext cx="1501551" cy="1447842"/>
                </a:xfrm>
                <a:prstGeom prst="rect">
                  <a:avLst/>
                </a:prstGeom>
              </p:spPr>
            </p:pic>
            <p:sp>
              <p:nvSpPr>
                <p:cNvPr id="90" name="Graphic 4">
                  <a:extLst>
                    <a:ext uri="{FF2B5EF4-FFF2-40B4-BE49-F238E27FC236}">
                      <a16:creationId xmlns:a16="http://schemas.microsoft.com/office/drawing/2014/main" id="{B4A27DCF-88DD-A15F-D5F4-1CF8F1098837}"/>
                    </a:ext>
                  </a:extLst>
                </p:cNvPr>
                <p:cNvSpPr/>
                <p:nvPr/>
              </p:nvSpPr>
              <p:spPr>
                <a:xfrm>
                  <a:off x="307966" y="2684199"/>
                  <a:ext cx="1776581" cy="1232860"/>
                </a:xfrm>
                <a:custGeom>
                  <a:avLst/>
                  <a:gdLst>
                    <a:gd name="connsiteX0" fmla="*/ 500529 w 599298"/>
                    <a:gd name="connsiteY0" fmla="*/ 337049 h 400905"/>
                    <a:gd name="connsiteX1" fmla="*/ 527787 w 599298"/>
                    <a:gd name="connsiteY1" fmla="*/ 337049 h 400905"/>
                    <a:gd name="connsiteX2" fmla="*/ 527787 w 599298"/>
                    <a:gd name="connsiteY2" fmla="*/ 63871 h 400905"/>
                    <a:gd name="connsiteX3" fmla="*/ 500529 w 599298"/>
                    <a:gd name="connsiteY3" fmla="*/ 63871 h 400905"/>
                    <a:gd name="connsiteX4" fmla="*/ 500529 w 599298"/>
                    <a:gd name="connsiteY4" fmla="*/ 337049 h 400905"/>
                    <a:gd name="connsiteX5" fmla="*/ 429031 w 599298"/>
                    <a:gd name="connsiteY5" fmla="*/ 337049 h 400905"/>
                    <a:gd name="connsiteX6" fmla="*/ 456289 w 599298"/>
                    <a:gd name="connsiteY6" fmla="*/ 337049 h 400905"/>
                    <a:gd name="connsiteX7" fmla="*/ 456289 w 599298"/>
                    <a:gd name="connsiteY7" fmla="*/ 63871 h 400905"/>
                    <a:gd name="connsiteX8" fmla="*/ 429031 w 599298"/>
                    <a:gd name="connsiteY8" fmla="*/ 63871 h 400905"/>
                    <a:gd name="connsiteX9" fmla="*/ 429031 w 599298"/>
                    <a:gd name="connsiteY9" fmla="*/ 337049 h 400905"/>
                    <a:gd name="connsiteX10" fmla="*/ 357519 w 599298"/>
                    <a:gd name="connsiteY10" fmla="*/ 337049 h 400905"/>
                    <a:gd name="connsiteX11" fmla="*/ 384777 w 599298"/>
                    <a:gd name="connsiteY11" fmla="*/ 337049 h 400905"/>
                    <a:gd name="connsiteX12" fmla="*/ 384777 w 599298"/>
                    <a:gd name="connsiteY12" fmla="*/ 63871 h 400905"/>
                    <a:gd name="connsiteX13" fmla="*/ 357519 w 599298"/>
                    <a:gd name="connsiteY13" fmla="*/ 63871 h 400905"/>
                    <a:gd name="connsiteX14" fmla="*/ 357519 w 599298"/>
                    <a:gd name="connsiteY14" fmla="*/ 337049 h 400905"/>
                    <a:gd name="connsiteX15" fmla="*/ 286020 w 599298"/>
                    <a:gd name="connsiteY15" fmla="*/ 337049 h 400905"/>
                    <a:gd name="connsiteX16" fmla="*/ 313279 w 599298"/>
                    <a:gd name="connsiteY16" fmla="*/ 337049 h 400905"/>
                    <a:gd name="connsiteX17" fmla="*/ 313279 w 599298"/>
                    <a:gd name="connsiteY17" fmla="*/ 63871 h 400905"/>
                    <a:gd name="connsiteX18" fmla="*/ 286020 w 599298"/>
                    <a:gd name="connsiteY18" fmla="*/ 63871 h 400905"/>
                    <a:gd name="connsiteX19" fmla="*/ 286020 w 599298"/>
                    <a:gd name="connsiteY19" fmla="*/ 337049 h 400905"/>
                    <a:gd name="connsiteX20" fmla="*/ 214508 w 599298"/>
                    <a:gd name="connsiteY20" fmla="*/ 337049 h 400905"/>
                    <a:gd name="connsiteX21" fmla="*/ 241767 w 599298"/>
                    <a:gd name="connsiteY21" fmla="*/ 337049 h 400905"/>
                    <a:gd name="connsiteX22" fmla="*/ 241767 w 599298"/>
                    <a:gd name="connsiteY22" fmla="*/ 63871 h 400905"/>
                    <a:gd name="connsiteX23" fmla="*/ 214508 w 599298"/>
                    <a:gd name="connsiteY23" fmla="*/ 63871 h 400905"/>
                    <a:gd name="connsiteX24" fmla="*/ 214508 w 599298"/>
                    <a:gd name="connsiteY24" fmla="*/ 337049 h 400905"/>
                    <a:gd name="connsiteX25" fmla="*/ 143010 w 599298"/>
                    <a:gd name="connsiteY25" fmla="*/ 337049 h 400905"/>
                    <a:gd name="connsiteX26" fmla="*/ 170268 w 599298"/>
                    <a:gd name="connsiteY26" fmla="*/ 337049 h 400905"/>
                    <a:gd name="connsiteX27" fmla="*/ 170268 w 599298"/>
                    <a:gd name="connsiteY27" fmla="*/ 63871 h 400905"/>
                    <a:gd name="connsiteX28" fmla="*/ 143010 w 599298"/>
                    <a:gd name="connsiteY28" fmla="*/ 63871 h 400905"/>
                    <a:gd name="connsiteX29" fmla="*/ 143010 w 599298"/>
                    <a:gd name="connsiteY29" fmla="*/ 337049 h 400905"/>
                    <a:gd name="connsiteX30" fmla="*/ 71498 w 599298"/>
                    <a:gd name="connsiteY30" fmla="*/ 337049 h 400905"/>
                    <a:gd name="connsiteX31" fmla="*/ 98756 w 599298"/>
                    <a:gd name="connsiteY31" fmla="*/ 337049 h 400905"/>
                    <a:gd name="connsiteX32" fmla="*/ 98756 w 599298"/>
                    <a:gd name="connsiteY32" fmla="*/ 63871 h 400905"/>
                    <a:gd name="connsiteX33" fmla="*/ 71498 w 599298"/>
                    <a:gd name="connsiteY33" fmla="*/ 63871 h 400905"/>
                    <a:gd name="connsiteX34" fmla="*/ 71498 w 599298"/>
                    <a:gd name="connsiteY34" fmla="*/ 337049 h 400905"/>
                    <a:gd name="connsiteX35" fmla="*/ 27245 w 599298"/>
                    <a:gd name="connsiteY35" fmla="*/ 372506 h 400905"/>
                    <a:gd name="connsiteX36" fmla="*/ 572041 w 599298"/>
                    <a:gd name="connsiteY36" fmla="*/ 372506 h 400905"/>
                    <a:gd name="connsiteX37" fmla="*/ 572041 w 599298"/>
                    <a:gd name="connsiteY37" fmla="*/ 28414 h 400905"/>
                    <a:gd name="connsiteX38" fmla="*/ 27245 w 599298"/>
                    <a:gd name="connsiteY38" fmla="*/ 28414 h 400905"/>
                    <a:gd name="connsiteX39" fmla="*/ 27245 w 599298"/>
                    <a:gd name="connsiteY39" fmla="*/ 372506 h 400905"/>
                    <a:gd name="connsiteX40" fmla="*/ 585670 w 599298"/>
                    <a:gd name="connsiteY40" fmla="*/ 0 h 400905"/>
                    <a:gd name="connsiteX41" fmla="*/ 13629 w 599298"/>
                    <a:gd name="connsiteY41" fmla="*/ 0 h 400905"/>
                    <a:gd name="connsiteX42" fmla="*/ 0 w 599298"/>
                    <a:gd name="connsiteY42" fmla="*/ 14200 h 400905"/>
                    <a:gd name="connsiteX43" fmla="*/ 0 w 599298"/>
                    <a:gd name="connsiteY43" fmla="*/ 386706 h 400905"/>
                    <a:gd name="connsiteX44" fmla="*/ 13629 w 599298"/>
                    <a:gd name="connsiteY44" fmla="*/ 400906 h 400905"/>
                    <a:gd name="connsiteX45" fmla="*/ 585670 w 599298"/>
                    <a:gd name="connsiteY45" fmla="*/ 400906 h 400905"/>
                    <a:gd name="connsiteX46" fmla="*/ 599299 w 599298"/>
                    <a:gd name="connsiteY46" fmla="*/ 386706 h 400905"/>
                    <a:gd name="connsiteX47" fmla="*/ 599299 w 599298"/>
                    <a:gd name="connsiteY47" fmla="*/ 14200 h 400905"/>
                    <a:gd name="connsiteX48" fmla="*/ 585670 w 599298"/>
                    <a:gd name="connsiteY48" fmla="*/ 0 h 400905"/>
                    <a:gd name="connsiteX49" fmla="*/ 585670 w 599298"/>
                    <a:gd name="connsiteY49" fmla="*/ 0 h 400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599298" h="400905">
                      <a:moveTo>
                        <a:pt x="500529" y="337049"/>
                      </a:moveTo>
                      <a:lnTo>
                        <a:pt x="527787" y="337049"/>
                      </a:lnTo>
                      <a:lnTo>
                        <a:pt x="527787" y="63871"/>
                      </a:lnTo>
                      <a:lnTo>
                        <a:pt x="500529" y="63871"/>
                      </a:lnTo>
                      <a:lnTo>
                        <a:pt x="500529" y="337049"/>
                      </a:lnTo>
                      <a:close/>
                      <a:moveTo>
                        <a:pt x="429031" y="337049"/>
                      </a:moveTo>
                      <a:lnTo>
                        <a:pt x="456289" y="337049"/>
                      </a:lnTo>
                      <a:lnTo>
                        <a:pt x="456289" y="63871"/>
                      </a:lnTo>
                      <a:lnTo>
                        <a:pt x="429031" y="63871"/>
                      </a:lnTo>
                      <a:lnTo>
                        <a:pt x="429031" y="337049"/>
                      </a:lnTo>
                      <a:close/>
                      <a:moveTo>
                        <a:pt x="357519" y="337049"/>
                      </a:moveTo>
                      <a:lnTo>
                        <a:pt x="384777" y="337049"/>
                      </a:lnTo>
                      <a:lnTo>
                        <a:pt x="384777" y="63871"/>
                      </a:lnTo>
                      <a:lnTo>
                        <a:pt x="357519" y="63871"/>
                      </a:lnTo>
                      <a:lnTo>
                        <a:pt x="357519" y="337049"/>
                      </a:lnTo>
                      <a:close/>
                      <a:moveTo>
                        <a:pt x="286020" y="337049"/>
                      </a:moveTo>
                      <a:lnTo>
                        <a:pt x="313279" y="337049"/>
                      </a:lnTo>
                      <a:lnTo>
                        <a:pt x="313279" y="63871"/>
                      </a:lnTo>
                      <a:lnTo>
                        <a:pt x="286020" y="63871"/>
                      </a:lnTo>
                      <a:lnTo>
                        <a:pt x="286020" y="337049"/>
                      </a:lnTo>
                      <a:close/>
                      <a:moveTo>
                        <a:pt x="214508" y="337049"/>
                      </a:moveTo>
                      <a:lnTo>
                        <a:pt x="241767" y="337049"/>
                      </a:lnTo>
                      <a:lnTo>
                        <a:pt x="241767" y="63871"/>
                      </a:lnTo>
                      <a:lnTo>
                        <a:pt x="214508" y="63871"/>
                      </a:lnTo>
                      <a:lnTo>
                        <a:pt x="214508" y="337049"/>
                      </a:lnTo>
                      <a:close/>
                      <a:moveTo>
                        <a:pt x="143010" y="337049"/>
                      </a:moveTo>
                      <a:lnTo>
                        <a:pt x="170268" y="337049"/>
                      </a:lnTo>
                      <a:lnTo>
                        <a:pt x="170268" y="63871"/>
                      </a:lnTo>
                      <a:lnTo>
                        <a:pt x="143010" y="63871"/>
                      </a:lnTo>
                      <a:lnTo>
                        <a:pt x="143010" y="337049"/>
                      </a:lnTo>
                      <a:close/>
                      <a:moveTo>
                        <a:pt x="71498" y="337049"/>
                      </a:moveTo>
                      <a:lnTo>
                        <a:pt x="98756" y="337049"/>
                      </a:lnTo>
                      <a:lnTo>
                        <a:pt x="98756" y="63871"/>
                      </a:lnTo>
                      <a:lnTo>
                        <a:pt x="71498" y="63871"/>
                      </a:lnTo>
                      <a:lnTo>
                        <a:pt x="71498" y="337049"/>
                      </a:lnTo>
                      <a:close/>
                      <a:moveTo>
                        <a:pt x="27245" y="372506"/>
                      </a:moveTo>
                      <a:lnTo>
                        <a:pt x="572041" y="372506"/>
                      </a:lnTo>
                      <a:lnTo>
                        <a:pt x="572041" y="28414"/>
                      </a:lnTo>
                      <a:lnTo>
                        <a:pt x="27245" y="28414"/>
                      </a:lnTo>
                      <a:lnTo>
                        <a:pt x="27245" y="372506"/>
                      </a:lnTo>
                      <a:close/>
                      <a:moveTo>
                        <a:pt x="585670" y="0"/>
                      </a:moveTo>
                      <a:lnTo>
                        <a:pt x="13629" y="0"/>
                      </a:lnTo>
                      <a:cubicBezTo>
                        <a:pt x="6092" y="0"/>
                        <a:pt x="0" y="6362"/>
                        <a:pt x="0" y="14200"/>
                      </a:cubicBezTo>
                      <a:lnTo>
                        <a:pt x="0" y="386706"/>
                      </a:lnTo>
                      <a:cubicBezTo>
                        <a:pt x="0" y="394544"/>
                        <a:pt x="6092" y="400906"/>
                        <a:pt x="13629" y="400906"/>
                      </a:cubicBezTo>
                      <a:lnTo>
                        <a:pt x="585670" y="400906"/>
                      </a:lnTo>
                      <a:cubicBezTo>
                        <a:pt x="593207" y="400906"/>
                        <a:pt x="599299" y="394544"/>
                        <a:pt x="599299" y="386706"/>
                      </a:cubicBezTo>
                      <a:lnTo>
                        <a:pt x="599299" y="14200"/>
                      </a:lnTo>
                      <a:cubicBezTo>
                        <a:pt x="599299" y="6362"/>
                        <a:pt x="593207" y="0"/>
                        <a:pt x="585670" y="0"/>
                      </a:cubicBezTo>
                      <a:lnTo>
                        <a:pt x="585670" y="0"/>
                      </a:lnTo>
                      <a:close/>
                    </a:path>
                  </a:pathLst>
                </a:custGeom>
                <a:solidFill>
                  <a:srgbClr val="ED7100"/>
                </a:solidFill>
                <a:ln w="13494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K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2B48185A-5A7B-17A3-59DA-D762D67A0CD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96592" y="3867658"/>
                <a:ext cx="1776581" cy="1325161"/>
                <a:chOff x="332288" y="3862883"/>
                <a:chExt cx="1776581" cy="1325161"/>
              </a:xfrm>
            </p:grpSpPr>
            <p:pic>
              <p:nvPicPr>
                <p:cNvPr id="87" name="Picture 86" descr="A logo with blue squares&#10;&#10;Description automatically generated">
                  <a:extLst>
                    <a:ext uri="{FF2B5EF4-FFF2-40B4-BE49-F238E27FC236}">
                      <a16:creationId xmlns:a16="http://schemas.microsoft.com/office/drawing/2014/main" id="{83CAD438-D7AF-4930-5D13-A86865F48C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/>
                <a:srcRect l="27504" r="25640" b="34673"/>
                <a:stretch/>
              </p:blipFill>
              <p:spPr>
                <a:xfrm>
                  <a:off x="834732" y="3862883"/>
                  <a:ext cx="1161811" cy="1272698"/>
                </a:xfrm>
                <a:prstGeom prst="rect">
                  <a:avLst/>
                </a:prstGeom>
              </p:spPr>
            </p:pic>
            <p:sp>
              <p:nvSpPr>
                <p:cNvPr id="88" name="Graphic 4">
                  <a:extLst>
                    <a:ext uri="{FF2B5EF4-FFF2-40B4-BE49-F238E27FC236}">
                      <a16:creationId xmlns:a16="http://schemas.microsoft.com/office/drawing/2014/main" id="{A9A13169-B9F5-4727-1BC2-BB49E64CF7B8}"/>
                    </a:ext>
                  </a:extLst>
                </p:cNvPr>
                <p:cNvSpPr/>
                <p:nvPr/>
              </p:nvSpPr>
              <p:spPr>
                <a:xfrm>
                  <a:off x="332288" y="3955184"/>
                  <a:ext cx="1776581" cy="1232860"/>
                </a:xfrm>
                <a:custGeom>
                  <a:avLst/>
                  <a:gdLst>
                    <a:gd name="connsiteX0" fmla="*/ 500529 w 599298"/>
                    <a:gd name="connsiteY0" fmla="*/ 337049 h 400905"/>
                    <a:gd name="connsiteX1" fmla="*/ 527787 w 599298"/>
                    <a:gd name="connsiteY1" fmla="*/ 337049 h 400905"/>
                    <a:gd name="connsiteX2" fmla="*/ 527787 w 599298"/>
                    <a:gd name="connsiteY2" fmla="*/ 63871 h 400905"/>
                    <a:gd name="connsiteX3" fmla="*/ 500529 w 599298"/>
                    <a:gd name="connsiteY3" fmla="*/ 63871 h 400905"/>
                    <a:gd name="connsiteX4" fmla="*/ 500529 w 599298"/>
                    <a:gd name="connsiteY4" fmla="*/ 337049 h 400905"/>
                    <a:gd name="connsiteX5" fmla="*/ 429031 w 599298"/>
                    <a:gd name="connsiteY5" fmla="*/ 337049 h 400905"/>
                    <a:gd name="connsiteX6" fmla="*/ 456289 w 599298"/>
                    <a:gd name="connsiteY6" fmla="*/ 337049 h 400905"/>
                    <a:gd name="connsiteX7" fmla="*/ 456289 w 599298"/>
                    <a:gd name="connsiteY7" fmla="*/ 63871 h 400905"/>
                    <a:gd name="connsiteX8" fmla="*/ 429031 w 599298"/>
                    <a:gd name="connsiteY8" fmla="*/ 63871 h 400905"/>
                    <a:gd name="connsiteX9" fmla="*/ 429031 w 599298"/>
                    <a:gd name="connsiteY9" fmla="*/ 337049 h 400905"/>
                    <a:gd name="connsiteX10" fmla="*/ 357519 w 599298"/>
                    <a:gd name="connsiteY10" fmla="*/ 337049 h 400905"/>
                    <a:gd name="connsiteX11" fmla="*/ 384777 w 599298"/>
                    <a:gd name="connsiteY11" fmla="*/ 337049 h 400905"/>
                    <a:gd name="connsiteX12" fmla="*/ 384777 w 599298"/>
                    <a:gd name="connsiteY12" fmla="*/ 63871 h 400905"/>
                    <a:gd name="connsiteX13" fmla="*/ 357519 w 599298"/>
                    <a:gd name="connsiteY13" fmla="*/ 63871 h 400905"/>
                    <a:gd name="connsiteX14" fmla="*/ 357519 w 599298"/>
                    <a:gd name="connsiteY14" fmla="*/ 337049 h 400905"/>
                    <a:gd name="connsiteX15" fmla="*/ 286020 w 599298"/>
                    <a:gd name="connsiteY15" fmla="*/ 337049 h 400905"/>
                    <a:gd name="connsiteX16" fmla="*/ 313279 w 599298"/>
                    <a:gd name="connsiteY16" fmla="*/ 337049 h 400905"/>
                    <a:gd name="connsiteX17" fmla="*/ 313279 w 599298"/>
                    <a:gd name="connsiteY17" fmla="*/ 63871 h 400905"/>
                    <a:gd name="connsiteX18" fmla="*/ 286020 w 599298"/>
                    <a:gd name="connsiteY18" fmla="*/ 63871 h 400905"/>
                    <a:gd name="connsiteX19" fmla="*/ 286020 w 599298"/>
                    <a:gd name="connsiteY19" fmla="*/ 337049 h 400905"/>
                    <a:gd name="connsiteX20" fmla="*/ 214508 w 599298"/>
                    <a:gd name="connsiteY20" fmla="*/ 337049 h 400905"/>
                    <a:gd name="connsiteX21" fmla="*/ 241767 w 599298"/>
                    <a:gd name="connsiteY21" fmla="*/ 337049 h 400905"/>
                    <a:gd name="connsiteX22" fmla="*/ 241767 w 599298"/>
                    <a:gd name="connsiteY22" fmla="*/ 63871 h 400905"/>
                    <a:gd name="connsiteX23" fmla="*/ 214508 w 599298"/>
                    <a:gd name="connsiteY23" fmla="*/ 63871 h 400905"/>
                    <a:gd name="connsiteX24" fmla="*/ 214508 w 599298"/>
                    <a:gd name="connsiteY24" fmla="*/ 337049 h 400905"/>
                    <a:gd name="connsiteX25" fmla="*/ 143010 w 599298"/>
                    <a:gd name="connsiteY25" fmla="*/ 337049 h 400905"/>
                    <a:gd name="connsiteX26" fmla="*/ 170268 w 599298"/>
                    <a:gd name="connsiteY26" fmla="*/ 337049 h 400905"/>
                    <a:gd name="connsiteX27" fmla="*/ 170268 w 599298"/>
                    <a:gd name="connsiteY27" fmla="*/ 63871 h 400905"/>
                    <a:gd name="connsiteX28" fmla="*/ 143010 w 599298"/>
                    <a:gd name="connsiteY28" fmla="*/ 63871 h 400905"/>
                    <a:gd name="connsiteX29" fmla="*/ 143010 w 599298"/>
                    <a:gd name="connsiteY29" fmla="*/ 337049 h 400905"/>
                    <a:gd name="connsiteX30" fmla="*/ 71498 w 599298"/>
                    <a:gd name="connsiteY30" fmla="*/ 337049 h 400905"/>
                    <a:gd name="connsiteX31" fmla="*/ 98756 w 599298"/>
                    <a:gd name="connsiteY31" fmla="*/ 337049 h 400905"/>
                    <a:gd name="connsiteX32" fmla="*/ 98756 w 599298"/>
                    <a:gd name="connsiteY32" fmla="*/ 63871 h 400905"/>
                    <a:gd name="connsiteX33" fmla="*/ 71498 w 599298"/>
                    <a:gd name="connsiteY33" fmla="*/ 63871 h 400905"/>
                    <a:gd name="connsiteX34" fmla="*/ 71498 w 599298"/>
                    <a:gd name="connsiteY34" fmla="*/ 337049 h 400905"/>
                    <a:gd name="connsiteX35" fmla="*/ 27245 w 599298"/>
                    <a:gd name="connsiteY35" fmla="*/ 372506 h 400905"/>
                    <a:gd name="connsiteX36" fmla="*/ 572041 w 599298"/>
                    <a:gd name="connsiteY36" fmla="*/ 372506 h 400905"/>
                    <a:gd name="connsiteX37" fmla="*/ 572041 w 599298"/>
                    <a:gd name="connsiteY37" fmla="*/ 28414 h 400905"/>
                    <a:gd name="connsiteX38" fmla="*/ 27245 w 599298"/>
                    <a:gd name="connsiteY38" fmla="*/ 28414 h 400905"/>
                    <a:gd name="connsiteX39" fmla="*/ 27245 w 599298"/>
                    <a:gd name="connsiteY39" fmla="*/ 372506 h 400905"/>
                    <a:gd name="connsiteX40" fmla="*/ 585670 w 599298"/>
                    <a:gd name="connsiteY40" fmla="*/ 0 h 400905"/>
                    <a:gd name="connsiteX41" fmla="*/ 13629 w 599298"/>
                    <a:gd name="connsiteY41" fmla="*/ 0 h 400905"/>
                    <a:gd name="connsiteX42" fmla="*/ 0 w 599298"/>
                    <a:gd name="connsiteY42" fmla="*/ 14200 h 400905"/>
                    <a:gd name="connsiteX43" fmla="*/ 0 w 599298"/>
                    <a:gd name="connsiteY43" fmla="*/ 386706 h 400905"/>
                    <a:gd name="connsiteX44" fmla="*/ 13629 w 599298"/>
                    <a:gd name="connsiteY44" fmla="*/ 400906 h 400905"/>
                    <a:gd name="connsiteX45" fmla="*/ 585670 w 599298"/>
                    <a:gd name="connsiteY45" fmla="*/ 400906 h 400905"/>
                    <a:gd name="connsiteX46" fmla="*/ 599299 w 599298"/>
                    <a:gd name="connsiteY46" fmla="*/ 386706 h 400905"/>
                    <a:gd name="connsiteX47" fmla="*/ 599299 w 599298"/>
                    <a:gd name="connsiteY47" fmla="*/ 14200 h 400905"/>
                    <a:gd name="connsiteX48" fmla="*/ 585670 w 599298"/>
                    <a:gd name="connsiteY48" fmla="*/ 0 h 400905"/>
                    <a:gd name="connsiteX49" fmla="*/ 585670 w 599298"/>
                    <a:gd name="connsiteY49" fmla="*/ 0 h 400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599298" h="400905">
                      <a:moveTo>
                        <a:pt x="500529" y="337049"/>
                      </a:moveTo>
                      <a:lnTo>
                        <a:pt x="527787" y="337049"/>
                      </a:lnTo>
                      <a:lnTo>
                        <a:pt x="527787" y="63871"/>
                      </a:lnTo>
                      <a:lnTo>
                        <a:pt x="500529" y="63871"/>
                      </a:lnTo>
                      <a:lnTo>
                        <a:pt x="500529" y="337049"/>
                      </a:lnTo>
                      <a:close/>
                      <a:moveTo>
                        <a:pt x="429031" y="337049"/>
                      </a:moveTo>
                      <a:lnTo>
                        <a:pt x="456289" y="337049"/>
                      </a:lnTo>
                      <a:lnTo>
                        <a:pt x="456289" y="63871"/>
                      </a:lnTo>
                      <a:lnTo>
                        <a:pt x="429031" y="63871"/>
                      </a:lnTo>
                      <a:lnTo>
                        <a:pt x="429031" y="337049"/>
                      </a:lnTo>
                      <a:close/>
                      <a:moveTo>
                        <a:pt x="357519" y="337049"/>
                      </a:moveTo>
                      <a:lnTo>
                        <a:pt x="384777" y="337049"/>
                      </a:lnTo>
                      <a:lnTo>
                        <a:pt x="384777" y="63871"/>
                      </a:lnTo>
                      <a:lnTo>
                        <a:pt x="357519" y="63871"/>
                      </a:lnTo>
                      <a:lnTo>
                        <a:pt x="357519" y="337049"/>
                      </a:lnTo>
                      <a:close/>
                      <a:moveTo>
                        <a:pt x="286020" y="337049"/>
                      </a:moveTo>
                      <a:lnTo>
                        <a:pt x="313279" y="337049"/>
                      </a:lnTo>
                      <a:lnTo>
                        <a:pt x="313279" y="63871"/>
                      </a:lnTo>
                      <a:lnTo>
                        <a:pt x="286020" y="63871"/>
                      </a:lnTo>
                      <a:lnTo>
                        <a:pt x="286020" y="337049"/>
                      </a:lnTo>
                      <a:close/>
                      <a:moveTo>
                        <a:pt x="214508" y="337049"/>
                      </a:moveTo>
                      <a:lnTo>
                        <a:pt x="241767" y="337049"/>
                      </a:lnTo>
                      <a:lnTo>
                        <a:pt x="241767" y="63871"/>
                      </a:lnTo>
                      <a:lnTo>
                        <a:pt x="214508" y="63871"/>
                      </a:lnTo>
                      <a:lnTo>
                        <a:pt x="214508" y="337049"/>
                      </a:lnTo>
                      <a:close/>
                      <a:moveTo>
                        <a:pt x="143010" y="337049"/>
                      </a:moveTo>
                      <a:lnTo>
                        <a:pt x="170268" y="337049"/>
                      </a:lnTo>
                      <a:lnTo>
                        <a:pt x="170268" y="63871"/>
                      </a:lnTo>
                      <a:lnTo>
                        <a:pt x="143010" y="63871"/>
                      </a:lnTo>
                      <a:lnTo>
                        <a:pt x="143010" y="337049"/>
                      </a:lnTo>
                      <a:close/>
                      <a:moveTo>
                        <a:pt x="71498" y="337049"/>
                      </a:moveTo>
                      <a:lnTo>
                        <a:pt x="98756" y="337049"/>
                      </a:lnTo>
                      <a:lnTo>
                        <a:pt x="98756" y="63871"/>
                      </a:lnTo>
                      <a:lnTo>
                        <a:pt x="71498" y="63871"/>
                      </a:lnTo>
                      <a:lnTo>
                        <a:pt x="71498" y="337049"/>
                      </a:lnTo>
                      <a:close/>
                      <a:moveTo>
                        <a:pt x="27245" y="372506"/>
                      </a:moveTo>
                      <a:lnTo>
                        <a:pt x="572041" y="372506"/>
                      </a:lnTo>
                      <a:lnTo>
                        <a:pt x="572041" y="28414"/>
                      </a:lnTo>
                      <a:lnTo>
                        <a:pt x="27245" y="28414"/>
                      </a:lnTo>
                      <a:lnTo>
                        <a:pt x="27245" y="372506"/>
                      </a:lnTo>
                      <a:close/>
                      <a:moveTo>
                        <a:pt x="585670" y="0"/>
                      </a:moveTo>
                      <a:lnTo>
                        <a:pt x="13629" y="0"/>
                      </a:lnTo>
                      <a:cubicBezTo>
                        <a:pt x="6092" y="0"/>
                        <a:pt x="0" y="6362"/>
                        <a:pt x="0" y="14200"/>
                      </a:cubicBezTo>
                      <a:lnTo>
                        <a:pt x="0" y="386706"/>
                      </a:lnTo>
                      <a:cubicBezTo>
                        <a:pt x="0" y="394544"/>
                        <a:pt x="6092" y="400906"/>
                        <a:pt x="13629" y="400906"/>
                      </a:cubicBezTo>
                      <a:lnTo>
                        <a:pt x="585670" y="400906"/>
                      </a:lnTo>
                      <a:cubicBezTo>
                        <a:pt x="593207" y="400906"/>
                        <a:pt x="599299" y="394544"/>
                        <a:pt x="599299" y="386706"/>
                      </a:cubicBezTo>
                      <a:lnTo>
                        <a:pt x="599299" y="14200"/>
                      </a:lnTo>
                      <a:cubicBezTo>
                        <a:pt x="599299" y="6362"/>
                        <a:pt x="593207" y="0"/>
                        <a:pt x="585670" y="0"/>
                      </a:cubicBezTo>
                      <a:lnTo>
                        <a:pt x="585670" y="0"/>
                      </a:lnTo>
                      <a:close/>
                    </a:path>
                  </a:pathLst>
                </a:custGeom>
                <a:solidFill>
                  <a:srgbClr val="ED7100"/>
                </a:solidFill>
                <a:ln w="13494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K"/>
                </a:p>
              </p:txBody>
            </p:sp>
          </p:grpSp>
        </p:grpSp>
        <p:sp>
          <p:nvSpPr>
            <p:cNvPr id="110" name="Titel 1">
              <a:extLst>
                <a:ext uri="{FF2B5EF4-FFF2-40B4-BE49-F238E27FC236}">
                  <a16:creationId xmlns:a16="http://schemas.microsoft.com/office/drawing/2014/main" id="{F857A4FF-7F6E-85F2-C5F9-68E3FBD416C0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376087" y="2444516"/>
              <a:ext cx="1046261" cy="378001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EC2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B2B11D20-6ADB-117D-230A-A52EFFB8DB71}"/>
              </a:ext>
            </a:extLst>
          </p:cNvPr>
          <p:cNvGrpSpPr>
            <a:grpSpLocks noChangeAspect="1"/>
          </p:cNvGrpSpPr>
          <p:nvPr/>
        </p:nvGrpSpPr>
        <p:grpSpPr>
          <a:xfrm>
            <a:off x="4935712" y="1484870"/>
            <a:ext cx="3219459" cy="2084666"/>
            <a:chOff x="9106379" y="728211"/>
            <a:chExt cx="3219459" cy="2084666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EA8EF752-2655-DBF6-8A73-2F64817FEFD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106379" y="728211"/>
              <a:ext cx="3219459" cy="2084666"/>
              <a:chOff x="7101074" y="1544359"/>
              <a:chExt cx="5469561" cy="3541653"/>
            </a:xfrm>
          </p:grpSpPr>
          <p:pic>
            <p:nvPicPr>
              <p:cNvPr id="100" name="Picture 99" descr="A logo of cubes and a circle&#10;&#10;Description automatically generated">
                <a:extLst>
                  <a:ext uri="{FF2B5EF4-FFF2-40B4-BE49-F238E27FC236}">
                    <a16:creationId xmlns:a16="http://schemas.microsoft.com/office/drawing/2014/main" id="{CF8A1474-793F-1F1A-F061-50B6E6C11E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101074" y="2123286"/>
                <a:ext cx="2257200" cy="2133605"/>
              </a:xfrm>
              <a:prstGeom prst="rect">
                <a:avLst/>
              </a:prstGeom>
            </p:spPr>
          </p:pic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A2EE81F5-BB52-029A-8EDE-9F3C39C5721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023224" y="1544359"/>
                <a:ext cx="3547411" cy="1120253"/>
                <a:chOff x="3008504" y="1773452"/>
                <a:chExt cx="3547411" cy="1120253"/>
              </a:xfrm>
            </p:grpSpPr>
            <p:pic>
              <p:nvPicPr>
                <p:cNvPr id="108" name="Picture 33">
                  <a:extLst>
                    <a:ext uri="{FF2B5EF4-FFF2-40B4-BE49-F238E27FC236}">
                      <a16:creationId xmlns:a16="http://schemas.microsoft.com/office/drawing/2014/main" id="{9B8D9904-5FD6-EAD2-2C24-DFDAF2EE12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3008504" y="1773452"/>
                  <a:ext cx="1161810" cy="112025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09" name="Titel 1">
                  <a:extLst>
                    <a:ext uri="{FF2B5EF4-FFF2-40B4-BE49-F238E27FC236}">
                      <a16:creationId xmlns:a16="http://schemas.microsoft.com/office/drawing/2014/main" id="{E38ED401-3D95-1F17-38CE-FA4577B5278B}"/>
                    </a:ext>
                  </a:extLst>
                </p:cNvPr>
                <p:cNvSpPr txBox="1">
                  <a:spLocks/>
                </p:cNvSpPr>
                <p:nvPr/>
              </p:nvSpPr>
              <p:spPr bwMode="gray">
                <a:xfrm>
                  <a:off x="4219665" y="2171917"/>
                  <a:ext cx="2336250" cy="378000"/>
                </a:xfrm>
                <a:prstGeom prst="rect">
                  <a:avLst/>
                </a:prstGeom>
              </p:spPr>
              <p:txBody>
                <a:bodyPr vert="horz" lIns="0" tIns="0" rIns="0" bIns="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000" kern="1200">
                      <a:solidFill>
                        <a:schemeClr val="tx2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en-US" sz="1200" dirty="0">
                      <a:solidFill>
                        <a:schemeClr val="tx1"/>
                      </a:solidFill>
                    </a:rPr>
                    <a:t>Squid Proxy</a:t>
                  </a:r>
                  <a:endParaRPr lang="en-US" sz="18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4D9DE1D9-0D20-54F9-3580-B0D40A0643D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866422" y="2576708"/>
                <a:ext cx="2257424" cy="1447842"/>
                <a:chOff x="2838633" y="2893705"/>
                <a:chExt cx="2257424" cy="1447842"/>
              </a:xfrm>
            </p:grpSpPr>
            <p:pic>
              <p:nvPicPr>
                <p:cNvPr id="106" name="Graphic 105">
                  <a:extLst>
                    <a:ext uri="{FF2B5EF4-FFF2-40B4-BE49-F238E27FC236}">
                      <a16:creationId xmlns:a16="http://schemas.microsoft.com/office/drawing/2014/main" id="{7262A787-F62E-1A66-B0FC-39136212C6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38633" y="2893705"/>
                  <a:ext cx="1501551" cy="1447842"/>
                </a:xfrm>
                <a:prstGeom prst="rect">
                  <a:avLst/>
                </a:prstGeom>
              </p:spPr>
            </p:pic>
            <p:sp>
              <p:nvSpPr>
                <p:cNvPr id="107" name="Titel 1">
                  <a:extLst>
                    <a:ext uri="{FF2B5EF4-FFF2-40B4-BE49-F238E27FC236}">
                      <a16:creationId xmlns:a16="http://schemas.microsoft.com/office/drawing/2014/main" id="{6C956B15-BD99-2840-DAAF-7C3949BE5AD5}"/>
                    </a:ext>
                  </a:extLst>
                </p:cNvPr>
                <p:cNvSpPr txBox="1">
                  <a:spLocks/>
                </p:cNvSpPr>
                <p:nvPr/>
              </p:nvSpPr>
              <p:spPr bwMode="gray">
                <a:xfrm>
                  <a:off x="4248787" y="3455505"/>
                  <a:ext cx="847270" cy="378000"/>
                </a:xfrm>
                <a:prstGeom prst="rect">
                  <a:avLst/>
                </a:prstGeom>
              </p:spPr>
              <p:txBody>
                <a:bodyPr vert="horz" lIns="0" tIns="0" rIns="0" bIns="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000" kern="1200">
                      <a:solidFill>
                        <a:schemeClr val="tx2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en-US" sz="1200" dirty="0">
                      <a:solidFill>
                        <a:schemeClr val="tx1"/>
                      </a:solidFill>
                    </a:rPr>
                    <a:t>NGINX</a:t>
                  </a:r>
                  <a:endParaRPr lang="en-US" sz="18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D7B2FBD6-601E-452E-147F-E7D9189D59F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023224" y="3813314"/>
                <a:ext cx="2844114" cy="1272698"/>
                <a:chOff x="2824346" y="3712980"/>
                <a:chExt cx="2844114" cy="1272698"/>
              </a:xfrm>
            </p:grpSpPr>
            <p:pic>
              <p:nvPicPr>
                <p:cNvPr id="104" name="Picture 103" descr="A logo with blue squares&#10;&#10;Description automatically generated">
                  <a:extLst>
                    <a:ext uri="{FF2B5EF4-FFF2-40B4-BE49-F238E27FC236}">
                      <a16:creationId xmlns:a16="http://schemas.microsoft.com/office/drawing/2014/main" id="{C6322AD8-3F4A-D7DB-A20F-74B710D72C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/>
                <a:srcRect l="27504" r="25640" b="34673"/>
                <a:stretch/>
              </p:blipFill>
              <p:spPr>
                <a:xfrm>
                  <a:off x="2824346" y="3712980"/>
                  <a:ext cx="1161811" cy="1272698"/>
                </a:xfrm>
                <a:prstGeom prst="rect">
                  <a:avLst/>
                </a:prstGeom>
              </p:spPr>
            </p:pic>
            <p:sp>
              <p:nvSpPr>
                <p:cNvPr id="105" name="Titel 1">
                  <a:extLst>
                    <a:ext uri="{FF2B5EF4-FFF2-40B4-BE49-F238E27FC236}">
                      <a16:creationId xmlns:a16="http://schemas.microsoft.com/office/drawing/2014/main" id="{1B3D0615-E854-E40B-BE32-54F626EB431D}"/>
                    </a:ext>
                  </a:extLst>
                </p:cNvPr>
                <p:cNvSpPr txBox="1">
                  <a:spLocks/>
                </p:cNvSpPr>
                <p:nvPr/>
              </p:nvSpPr>
              <p:spPr bwMode="gray">
                <a:xfrm>
                  <a:off x="3995863" y="4294984"/>
                  <a:ext cx="1672597" cy="334304"/>
                </a:xfrm>
                <a:prstGeom prst="rect">
                  <a:avLst/>
                </a:prstGeom>
              </p:spPr>
              <p:txBody>
                <a:bodyPr vert="horz" lIns="0" tIns="0" rIns="0" bIns="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000" kern="1200">
                      <a:solidFill>
                        <a:schemeClr val="tx2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en-US" sz="1200" dirty="0">
                      <a:solidFill>
                        <a:schemeClr val="tx1"/>
                      </a:solidFill>
                    </a:rPr>
                    <a:t>HA Proxy</a:t>
                  </a:r>
                  <a:endParaRPr lang="en-US" sz="18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111" name="Titel 1">
              <a:extLst>
                <a:ext uri="{FF2B5EF4-FFF2-40B4-BE49-F238E27FC236}">
                  <a16:creationId xmlns:a16="http://schemas.microsoft.com/office/drawing/2014/main" id="{3B09C52B-0C80-41F7-0B3D-2B4D14700421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9247557" y="2368248"/>
              <a:ext cx="1046261" cy="378001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Fargate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14" name="Titel 1">
            <a:extLst>
              <a:ext uri="{FF2B5EF4-FFF2-40B4-BE49-F238E27FC236}">
                <a16:creationId xmlns:a16="http://schemas.microsoft.com/office/drawing/2014/main" id="{D88613C5-EF05-C074-279A-D42F45EC63FC}"/>
              </a:ext>
            </a:extLst>
          </p:cNvPr>
          <p:cNvSpPr txBox="1">
            <a:spLocks/>
          </p:cNvSpPr>
          <p:nvPr/>
        </p:nvSpPr>
        <p:spPr bwMode="gray">
          <a:xfrm>
            <a:off x="485776" y="337643"/>
            <a:ext cx="11229974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400" b="1">
                <a:solidFill>
                  <a:schemeClr val="accent3"/>
                </a:solidFill>
              </a:rPr>
              <a:t>Transparent proxy final decision</a:t>
            </a:r>
            <a:endParaRPr lang="en-US" sz="3400" dirty="0">
              <a:solidFill>
                <a:schemeClr val="accent3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17B8ADB-64F3-95E2-BCF7-DE38E3BE956B}"/>
              </a:ext>
            </a:extLst>
          </p:cNvPr>
          <p:cNvGrpSpPr>
            <a:grpSpLocks noChangeAspect="1"/>
          </p:cNvGrpSpPr>
          <p:nvPr/>
        </p:nvGrpSpPr>
        <p:grpSpPr>
          <a:xfrm>
            <a:off x="9429135" y="70442"/>
            <a:ext cx="3175821" cy="426709"/>
            <a:chOff x="6941574" y="355577"/>
            <a:chExt cx="3175821" cy="42670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825274D-179D-2AFD-DB53-FA3823601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574" y="412954"/>
              <a:ext cx="309401" cy="369332"/>
            </a:xfrm>
            <a:prstGeom prst="rect">
              <a:avLst/>
            </a:prstGeom>
          </p:spPr>
        </p:pic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C234F86E-9573-628E-F0EB-29CD7940D63B}"/>
                </a:ext>
              </a:extLst>
            </p:cNvPr>
            <p:cNvSpPr txBox="1">
              <a:spLocks/>
            </p:cNvSpPr>
            <p:nvPr/>
          </p:nvSpPr>
          <p:spPr>
            <a:xfrm>
              <a:off x="7374195" y="355577"/>
              <a:ext cx="2743200" cy="369332"/>
            </a:xfrm>
            <a:prstGeom prst="rect">
              <a:avLst/>
            </a:prstGeom>
          </p:spPr>
          <p:txBody>
            <a:bodyPr vert="horz" lIns="0" tIns="146304" rIns="0" bIns="146304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 spc="-10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>
                  <a:solidFill>
                    <a:srgbClr val="E20074"/>
                  </a:solidFill>
                </a:rPr>
                <a:t>Deutsche Telekom IT Solutions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755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87674" y="218944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0DC6B2-FF0B-155C-CD61-70C3A355B7F9}"/>
              </a:ext>
            </a:extLst>
          </p:cNvPr>
          <p:cNvSpPr txBox="1"/>
          <p:nvPr/>
        </p:nvSpPr>
        <p:spPr>
          <a:xfrm>
            <a:off x="1187674" y="218944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2D7789A-4E0F-B955-64C8-D3258C3751BA}"/>
              </a:ext>
            </a:extLst>
          </p:cNvPr>
          <p:cNvGrpSpPr>
            <a:grpSpLocks noChangeAspect="1"/>
          </p:cNvGrpSpPr>
          <p:nvPr/>
        </p:nvGrpSpPr>
        <p:grpSpPr>
          <a:xfrm>
            <a:off x="536899" y="3955779"/>
            <a:ext cx="4887945" cy="2524221"/>
            <a:chOff x="1657350" y="735806"/>
            <a:chExt cx="9739048" cy="5029417"/>
          </a:xfrm>
        </p:grpSpPr>
        <p:pic>
          <p:nvPicPr>
            <p:cNvPr id="32" name="Picture 31" descr="A blue and white logo&#10;&#10;Description automatically generated">
              <a:extLst>
                <a:ext uri="{FF2B5EF4-FFF2-40B4-BE49-F238E27FC236}">
                  <a16:creationId xmlns:a16="http://schemas.microsoft.com/office/drawing/2014/main" id="{1F75BC24-582D-9EC7-47FE-406D99A051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713" r="24632"/>
            <a:stretch/>
          </p:blipFill>
          <p:spPr>
            <a:xfrm>
              <a:off x="4326731" y="3119548"/>
              <a:ext cx="1443551" cy="1467182"/>
            </a:xfrm>
            <a:prstGeom prst="rect">
              <a:avLst/>
            </a:prstGeom>
          </p:spPr>
        </p:pic>
        <p:sp>
          <p:nvSpPr>
            <p:cNvPr id="33" name="TextBox 43">
              <a:extLst>
                <a:ext uri="{FF2B5EF4-FFF2-40B4-BE49-F238E27FC236}">
                  <a16:creationId xmlns:a16="http://schemas.microsoft.com/office/drawing/2014/main" id="{A8756F86-4303-0302-97D2-1655F6674196}"/>
                </a:ext>
              </a:extLst>
            </p:cNvPr>
            <p:cNvSpPr/>
            <p:nvPr/>
          </p:nvSpPr>
          <p:spPr>
            <a:xfrm>
              <a:off x="4631118" y="4627764"/>
              <a:ext cx="1471613" cy="3495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GW LB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46BF198-2EE0-D767-7C9A-B552103393B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728402" y="3197433"/>
              <a:ext cx="1471613" cy="1814200"/>
              <a:chOff x="7728402" y="3197433"/>
              <a:chExt cx="1471613" cy="1814200"/>
            </a:xfrm>
          </p:grpSpPr>
          <p:pic>
            <p:nvPicPr>
              <p:cNvPr id="35" name="Picture 34" descr="A red circle with white letters and numbers&#10;&#10;Description automatically generated">
                <a:extLst>
                  <a:ext uri="{FF2B5EF4-FFF2-40B4-BE49-F238E27FC236}">
                    <a16:creationId xmlns:a16="http://schemas.microsoft.com/office/drawing/2014/main" id="{4A53879D-F146-70D3-9DFA-BF8BC1D22C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58138" y="3197433"/>
                <a:ext cx="1012143" cy="1012143"/>
              </a:xfrm>
              <a:prstGeom prst="rect">
                <a:avLst/>
              </a:prstGeom>
            </p:spPr>
          </p:pic>
          <p:sp>
            <p:nvSpPr>
              <p:cNvPr id="36" name="TextBox 43">
                <a:extLst>
                  <a:ext uri="{FF2B5EF4-FFF2-40B4-BE49-F238E27FC236}">
                    <a16:creationId xmlns:a16="http://schemas.microsoft.com/office/drawing/2014/main" id="{568A3251-5B86-FFF5-0BF5-6E5D957BE8F6}"/>
                  </a:ext>
                </a:extLst>
              </p:cNvPr>
              <p:cNvSpPr/>
              <p:nvPr/>
            </p:nvSpPr>
            <p:spPr>
              <a:xfrm>
                <a:off x="7728402" y="4312547"/>
                <a:ext cx="1471613" cy="699086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0" tIns="0" rIns="0" bIns="0" anchor="t" anchorCtr="0" compatLnSpc="0">
                <a:spAutoFit/>
              </a:bodyPr>
              <a:lstStyle/>
              <a:p>
                <a:pPr marL="0" marR="0" lvl="0" indent="0" algn="ctr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200" b="0" i="0" u="none" strike="noStrike" kern="1200" spc="0" dirty="0">
                    <a:ln>
                      <a:noFill/>
                    </a:ln>
                    <a:latin typeface="+mj-lt"/>
                    <a:ea typeface="Microsoft YaHei" pitchFamily="2"/>
                    <a:cs typeface="Lucida Sans" pitchFamily="2"/>
                  </a:rPr>
                  <a:t>BIG-IP LTM/APM</a:t>
                </a:r>
              </a:p>
            </p:txBody>
          </p:sp>
        </p:grp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00111EBA-7A0F-6CD7-69DC-FED05BC0F958}"/>
                </a:ext>
              </a:extLst>
            </p:cNvPr>
            <p:cNvCxnSpPr/>
            <p:nvPr/>
          </p:nvCxnSpPr>
          <p:spPr>
            <a:xfrm>
              <a:off x="1657350" y="3853139"/>
              <a:ext cx="6300788" cy="0"/>
            </a:xfrm>
            <a:prstGeom prst="straightConnector1">
              <a:avLst/>
            </a:prstGeom>
            <a:ln w="28575">
              <a:solidFill>
                <a:schemeClr val="tx2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Elbow Connector 37">
              <a:extLst>
                <a:ext uri="{FF2B5EF4-FFF2-40B4-BE49-F238E27FC236}">
                  <a16:creationId xmlns:a16="http://schemas.microsoft.com/office/drawing/2014/main" id="{3DF9D9EC-F3E9-10F5-3A03-2A2B36623417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366926" y="2751695"/>
              <a:ext cx="2591212" cy="873248"/>
            </a:xfrm>
            <a:prstGeom prst="bentConnector3">
              <a:avLst>
                <a:gd name="adj1" fmla="val 122231"/>
              </a:avLst>
            </a:prstGeom>
            <a:ln w="28575">
              <a:solidFill>
                <a:schemeClr val="tx2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9" name="Picture 38" descr="A black and orange logo&#10;&#10;Description automatically generated">
              <a:extLst>
                <a:ext uri="{FF2B5EF4-FFF2-40B4-BE49-F238E27FC236}">
                  <a16:creationId xmlns:a16="http://schemas.microsoft.com/office/drawing/2014/main" id="{ECEBA7D1-4A4A-3941-52CC-BD85EF017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19098" y="735806"/>
              <a:ext cx="1483161" cy="1064420"/>
            </a:xfrm>
            <a:prstGeom prst="rect">
              <a:avLst/>
            </a:prstGeom>
          </p:spPr>
        </p:pic>
        <p:sp>
          <p:nvSpPr>
            <p:cNvPr id="40" name="TextBox 43">
              <a:extLst>
                <a:ext uri="{FF2B5EF4-FFF2-40B4-BE49-F238E27FC236}">
                  <a16:creationId xmlns:a16="http://schemas.microsoft.com/office/drawing/2014/main" id="{B0D19F52-1403-A827-3EAE-63A2C5847D64}"/>
                </a:ext>
              </a:extLst>
            </p:cNvPr>
            <p:cNvSpPr/>
            <p:nvPr/>
          </p:nvSpPr>
          <p:spPr>
            <a:xfrm>
              <a:off x="9830647" y="1944111"/>
              <a:ext cx="1471613" cy="69908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Palo Alto NFW</a:t>
              </a:r>
            </a:p>
          </p:txBody>
        </p:sp>
        <p:pic>
          <p:nvPicPr>
            <p:cNvPr id="41" name="Picture 40" descr="A black background with red text&#10;&#10;Description automatically generated">
              <a:extLst>
                <a:ext uri="{FF2B5EF4-FFF2-40B4-BE49-F238E27FC236}">
                  <a16:creationId xmlns:a16="http://schemas.microsoft.com/office/drawing/2014/main" id="{72198114-B63D-6C75-2808-F950EE637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34925" y="2283513"/>
              <a:ext cx="1567335" cy="1567335"/>
            </a:xfrm>
            <a:prstGeom prst="rect">
              <a:avLst/>
            </a:prstGeom>
          </p:spPr>
        </p:pic>
        <p:sp>
          <p:nvSpPr>
            <p:cNvPr id="42" name="TextBox 43">
              <a:extLst>
                <a:ext uri="{FF2B5EF4-FFF2-40B4-BE49-F238E27FC236}">
                  <a16:creationId xmlns:a16="http://schemas.microsoft.com/office/drawing/2014/main" id="{635A6CD6-BF91-F8B3-5934-4E93B9480D67}"/>
                </a:ext>
              </a:extLst>
            </p:cNvPr>
            <p:cNvSpPr/>
            <p:nvPr/>
          </p:nvSpPr>
          <p:spPr>
            <a:xfrm>
              <a:off x="9924785" y="3589176"/>
              <a:ext cx="1471613" cy="3495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Firepower</a:t>
              </a:r>
            </a:p>
          </p:txBody>
        </p:sp>
        <p:pic>
          <p:nvPicPr>
            <p:cNvPr id="43" name="Picture 42" descr="A red squares in a black background&#10;&#10;Description automatically generated">
              <a:extLst>
                <a:ext uri="{FF2B5EF4-FFF2-40B4-BE49-F238E27FC236}">
                  <a16:creationId xmlns:a16="http://schemas.microsoft.com/office/drawing/2014/main" id="{C4B434FD-F0CB-A64A-04F4-B2FF5D53D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819098" y="4269566"/>
              <a:ext cx="1343024" cy="962049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C197BE1-4F4E-D9B6-674A-87B554A8B046}"/>
                </a:ext>
              </a:extLst>
            </p:cNvPr>
            <p:cNvSpPr/>
            <p:nvPr/>
          </p:nvSpPr>
          <p:spPr>
            <a:xfrm>
              <a:off x="9886874" y="5415679"/>
              <a:ext cx="1471613" cy="3495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Fortigate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189DB162-4044-1730-050E-42F38E6B8313}"/>
              </a:ext>
            </a:extLst>
          </p:cNvPr>
          <p:cNvSpPr txBox="1"/>
          <p:nvPr/>
        </p:nvSpPr>
        <p:spPr>
          <a:xfrm>
            <a:off x="7217966" y="407833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6C5024E-1873-303A-E011-9A88F0C1BFA6}"/>
              </a:ext>
            </a:extLst>
          </p:cNvPr>
          <p:cNvGrpSpPr>
            <a:grpSpLocks noChangeAspect="1"/>
          </p:cNvGrpSpPr>
          <p:nvPr/>
        </p:nvGrpSpPr>
        <p:grpSpPr>
          <a:xfrm>
            <a:off x="7123295" y="4538044"/>
            <a:ext cx="3812460" cy="1817584"/>
            <a:chOff x="7094720" y="3739519"/>
            <a:chExt cx="3812460" cy="1817584"/>
          </a:xfrm>
        </p:grpSpPr>
        <p:sp>
          <p:nvSpPr>
            <p:cNvPr id="47" name="Rectangle 19">
              <a:extLst>
                <a:ext uri="{FF2B5EF4-FFF2-40B4-BE49-F238E27FC236}">
                  <a16:creationId xmlns:a16="http://schemas.microsoft.com/office/drawing/2014/main" id="{870C764A-1254-C01A-4918-13627353261C}"/>
                </a:ext>
              </a:extLst>
            </p:cNvPr>
            <p:cNvSpPr/>
            <p:nvPr/>
          </p:nvSpPr>
          <p:spPr>
            <a:xfrm>
              <a:off x="7108460" y="3739519"/>
              <a:ext cx="2023341" cy="181758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FF0000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Inspection subnet</a:t>
              </a:r>
            </a:p>
          </p:txBody>
        </p:sp>
        <p:pic>
          <p:nvPicPr>
            <p:cNvPr id="48" name="Graphic 20">
              <a:extLst>
                <a:ext uri="{FF2B5EF4-FFF2-40B4-BE49-F238E27FC236}">
                  <a16:creationId xmlns:a16="http://schemas.microsoft.com/office/drawing/2014/main" id="{06F09508-F165-733B-534B-C1D2CF6F6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lum/>
              <a:alphaModFix/>
            </a:blip>
            <a:srcRect/>
            <a:stretch>
              <a:fillRect/>
            </a:stretch>
          </p:blipFill>
          <p:spPr>
            <a:xfrm>
              <a:off x="7108460" y="3739519"/>
              <a:ext cx="292214" cy="2922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Picture 11">
              <a:extLst>
                <a:ext uri="{FF2B5EF4-FFF2-40B4-BE49-F238E27FC236}">
                  <a16:creationId xmlns:a16="http://schemas.microsoft.com/office/drawing/2014/main" id="{71CF8794-40F9-75D9-3C06-A2070E6FB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/>
              <a:alphaModFix/>
            </a:blip>
            <a:srcRect/>
            <a:stretch>
              <a:fillRect/>
            </a:stretch>
          </p:blipFill>
          <p:spPr>
            <a:xfrm>
              <a:off x="9617949" y="4095721"/>
              <a:ext cx="964946" cy="9649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" name="TextBox 44">
              <a:extLst>
                <a:ext uri="{FF2B5EF4-FFF2-40B4-BE49-F238E27FC236}">
                  <a16:creationId xmlns:a16="http://schemas.microsoft.com/office/drawing/2014/main" id="{3DA0FDB6-6E89-4CE3-DCCE-62089655E79D}"/>
                </a:ext>
              </a:extLst>
            </p:cNvPr>
            <p:cNvSpPr/>
            <p:nvPr/>
          </p:nvSpPr>
          <p:spPr>
            <a:xfrm>
              <a:off x="7094720" y="5089233"/>
              <a:ext cx="2046780" cy="17543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</a:t>
              </a:r>
              <a:r>
                <a:rPr lang="sk-SK" sz="12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Network</a:t>
              </a: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 Firewall </a:t>
              </a:r>
              <a:r>
                <a:rPr lang="sk-SK" sz="12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endpoint</a:t>
              </a:r>
              <a:endParaRPr lang="sk-SK" sz="12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51" name="Picture 50" descr="(none)">
              <a:extLst>
                <a:ext uri="{FF2B5EF4-FFF2-40B4-BE49-F238E27FC236}">
                  <a16:creationId xmlns:a16="http://schemas.microsoft.com/office/drawing/2014/main" id="{070450C3-57A9-2C54-4573-E92549196B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1834" y="4095721"/>
              <a:ext cx="964946" cy="9649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Straight Connector 18">
              <a:extLst>
                <a:ext uri="{FF2B5EF4-FFF2-40B4-BE49-F238E27FC236}">
                  <a16:creationId xmlns:a16="http://schemas.microsoft.com/office/drawing/2014/main" id="{31980557-DCC1-BF92-DFD7-D6696B97EF4B}"/>
                </a:ext>
              </a:extLst>
            </p:cNvPr>
            <p:cNvSpPr/>
            <p:nvPr/>
          </p:nvSpPr>
          <p:spPr>
            <a:xfrm flipH="1" flipV="1">
              <a:off x="8717411" y="4579811"/>
              <a:ext cx="828781" cy="1"/>
            </a:xfrm>
            <a:prstGeom prst="line">
              <a:avLst/>
            </a:prstGeom>
            <a:noFill/>
            <a:ln w="15840">
              <a:solidFill>
                <a:srgbClr val="BFBFBF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1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200" b="0" i="0" u="none" strike="noStrike" kern="120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55" name="TextBox 44">
              <a:extLst>
                <a:ext uri="{FF2B5EF4-FFF2-40B4-BE49-F238E27FC236}">
                  <a16:creationId xmlns:a16="http://schemas.microsoft.com/office/drawing/2014/main" id="{C0AD752A-468D-CBC9-FFFD-DAE3AF7A14CE}"/>
                </a:ext>
              </a:extLst>
            </p:cNvPr>
            <p:cNvSpPr/>
            <p:nvPr/>
          </p:nvSpPr>
          <p:spPr>
            <a:xfrm>
              <a:off x="9359510" y="5143040"/>
              <a:ext cx="1547670" cy="17543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</a:t>
              </a:r>
              <a:r>
                <a:rPr lang="sk-SK" sz="12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Network</a:t>
              </a:r>
              <a:r>
                <a:rPr lang="sk-SK" sz="12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 Firewall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116AD017-E2C1-2552-E36A-A385803417AB}"/>
              </a:ext>
            </a:extLst>
          </p:cNvPr>
          <p:cNvGrpSpPr>
            <a:grpSpLocks noChangeAspect="1"/>
          </p:cNvGrpSpPr>
          <p:nvPr/>
        </p:nvGrpSpPr>
        <p:grpSpPr>
          <a:xfrm>
            <a:off x="850157" y="1416370"/>
            <a:ext cx="3188817" cy="2237852"/>
            <a:chOff x="492817" y="619002"/>
            <a:chExt cx="3188817" cy="2237852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F3571C3B-61F9-E618-A951-91C691976B8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92817" y="619002"/>
              <a:ext cx="3188817" cy="2237852"/>
              <a:chOff x="296592" y="1390918"/>
              <a:chExt cx="5417501" cy="3801901"/>
            </a:xfrm>
          </p:grpSpPr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77BA894B-FE40-DFC1-678C-333A596EB7B9}"/>
                  </a:ext>
                </a:extLst>
              </p:cNvPr>
              <p:cNvSpPr txBox="1"/>
              <p:nvPr/>
            </p:nvSpPr>
            <p:spPr>
              <a:xfrm>
                <a:off x="1159099" y="1390918"/>
                <a:ext cx="0" cy="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marL="144000" indent="-144000" algn="l">
                  <a:buClr>
                    <a:schemeClr val="tx2"/>
                  </a:buClr>
                  <a:buSzPct val="100000"/>
                  <a:buFont typeface="TeleNeo Office" panose="020B0504040202090203" pitchFamily="34" charset="0"/>
                  <a:buChar char="•"/>
                </a:pPr>
                <a:endParaRPr lang="en-SK"/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4109B64C-AF4F-FBF2-FFCE-F29DA24475F5}"/>
                  </a:ext>
                </a:extLst>
              </p:cNvPr>
              <p:cNvSpPr txBox="1"/>
              <p:nvPr/>
            </p:nvSpPr>
            <p:spPr>
              <a:xfrm>
                <a:off x="1159099" y="1390918"/>
                <a:ext cx="0" cy="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marL="144000" indent="-144000" algn="l">
                  <a:buClr>
                    <a:schemeClr val="tx2"/>
                  </a:buClr>
                  <a:buSzPct val="100000"/>
                  <a:buFont typeface="TeleNeo Office" panose="020B0504040202090203" pitchFamily="34" charset="0"/>
                  <a:buChar char="•"/>
                </a:pPr>
                <a:endParaRPr lang="en-SK"/>
              </a:p>
            </p:txBody>
          </p:sp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321541F2-20C8-9EAD-9B5B-E38894E9EF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1476867" y="2153982"/>
                <a:ext cx="2257424" cy="2257424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70C4E133-1375-0714-1030-C0CBD8904F2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56669" y="1556534"/>
                <a:ext cx="2257424" cy="1120253"/>
                <a:chOff x="3008504" y="1773452"/>
                <a:chExt cx="2257424" cy="1120253"/>
              </a:xfrm>
            </p:grpSpPr>
            <p:pic>
              <p:nvPicPr>
                <p:cNvPr id="97" name="Picture 33">
                  <a:extLst>
                    <a:ext uri="{FF2B5EF4-FFF2-40B4-BE49-F238E27FC236}">
                      <a16:creationId xmlns:a16="http://schemas.microsoft.com/office/drawing/2014/main" id="{ED9B4D7F-FAC9-7AB9-BA5D-B7C4AACA41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3008504" y="1773452"/>
                  <a:ext cx="1161810" cy="112025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98" name="Titel 1">
                  <a:extLst>
                    <a:ext uri="{FF2B5EF4-FFF2-40B4-BE49-F238E27FC236}">
                      <a16:creationId xmlns:a16="http://schemas.microsoft.com/office/drawing/2014/main" id="{58D952F6-4740-266D-3A91-172869D7F4BC}"/>
                    </a:ext>
                  </a:extLst>
                </p:cNvPr>
                <p:cNvSpPr txBox="1">
                  <a:spLocks/>
                </p:cNvSpPr>
                <p:nvPr/>
              </p:nvSpPr>
              <p:spPr bwMode="gray">
                <a:xfrm>
                  <a:off x="4219667" y="2171917"/>
                  <a:ext cx="1046261" cy="378001"/>
                </a:xfrm>
                <a:prstGeom prst="rect">
                  <a:avLst/>
                </a:prstGeom>
              </p:spPr>
              <p:txBody>
                <a:bodyPr vert="horz" lIns="0" tIns="0" rIns="0" bIns="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000" kern="1200">
                      <a:solidFill>
                        <a:schemeClr val="tx2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en-US" sz="1200" dirty="0">
                      <a:solidFill>
                        <a:schemeClr val="tx1"/>
                      </a:solidFill>
                    </a:rPr>
                    <a:t>Squid Proxy</a:t>
                  </a:r>
                  <a:endParaRPr lang="en-US" sz="18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CD9CDC35-D5B2-992E-6E3A-3C2990EE28D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286799" y="2586095"/>
                <a:ext cx="2257424" cy="1447842"/>
                <a:chOff x="2838633" y="2893705"/>
                <a:chExt cx="2257424" cy="1447842"/>
              </a:xfrm>
            </p:grpSpPr>
            <p:pic>
              <p:nvPicPr>
                <p:cNvPr id="95" name="Graphic 94">
                  <a:extLst>
                    <a:ext uri="{FF2B5EF4-FFF2-40B4-BE49-F238E27FC236}">
                      <a16:creationId xmlns:a16="http://schemas.microsoft.com/office/drawing/2014/main" id="{EF7B5610-6D9B-925B-9AE0-2713EE5BED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38633" y="2893705"/>
                  <a:ext cx="1501551" cy="1447842"/>
                </a:xfrm>
                <a:prstGeom prst="rect">
                  <a:avLst/>
                </a:prstGeom>
              </p:spPr>
            </p:pic>
            <p:sp>
              <p:nvSpPr>
                <p:cNvPr id="96" name="Titel 1">
                  <a:extLst>
                    <a:ext uri="{FF2B5EF4-FFF2-40B4-BE49-F238E27FC236}">
                      <a16:creationId xmlns:a16="http://schemas.microsoft.com/office/drawing/2014/main" id="{8ACD5B20-F4FD-4142-58F5-1599E52FED1D}"/>
                    </a:ext>
                  </a:extLst>
                </p:cNvPr>
                <p:cNvSpPr txBox="1">
                  <a:spLocks/>
                </p:cNvSpPr>
                <p:nvPr/>
              </p:nvSpPr>
              <p:spPr bwMode="gray">
                <a:xfrm>
                  <a:off x="4248787" y="3455505"/>
                  <a:ext cx="847270" cy="378000"/>
                </a:xfrm>
                <a:prstGeom prst="rect">
                  <a:avLst/>
                </a:prstGeom>
              </p:spPr>
              <p:txBody>
                <a:bodyPr vert="horz" lIns="0" tIns="0" rIns="0" bIns="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000" kern="1200">
                      <a:solidFill>
                        <a:schemeClr val="tx2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en-US" sz="1200" dirty="0">
                      <a:solidFill>
                        <a:schemeClr val="tx1"/>
                      </a:solidFill>
                    </a:rPr>
                    <a:t>NGINX</a:t>
                  </a:r>
                  <a:endParaRPr lang="en-US" sz="18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B82897AF-7C6D-4626-98E7-D4C24434B2B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56669" y="3867658"/>
                <a:ext cx="2018788" cy="1272698"/>
                <a:chOff x="2824346" y="3712980"/>
                <a:chExt cx="2018788" cy="1272698"/>
              </a:xfrm>
            </p:grpSpPr>
            <p:pic>
              <p:nvPicPr>
                <p:cNvPr id="93" name="Picture 92" descr="A logo with blue squares&#10;&#10;Description automatically generated">
                  <a:extLst>
                    <a:ext uri="{FF2B5EF4-FFF2-40B4-BE49-F238E27FC236}">
                      <a16:creationId xmlns:a16="http://schemas.microsoft.com/office/drawing/2014/main" id="{39027CC6-529C-A443-6F0A-41D2A41DBB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/>
                <a:srcRect l="27504" r="25640" b="34673"/>
                <a:stretch/>
              </p:blipFill>
              <p:spPr>
                <a:xfrm>
                  <a:off x="2824346" y="3712980"/>
                  <a:ext cx="1161811" cy="1272698"/>
                </a:xfrm>
                <a:prstGeom prst="rect">
                  <a:avLst/>
                </a:prstGeom>
              </p:spPr>
            </p:pic>
            <p:sp>
              <p:nvSpPr>
                <p:cNvPr id="94" name="Titel 1">
                  <a:extLst>
                    <a:ext uri="{FF2B5EF4-FFF2-40B4-BE49-F238E27FC236}">
                      <a16:creationId xmlns:a16="http://schemas.microsoft.com/office/drawing/2014/main" id="{42C1701D-2429-FFB3-B0B4-ED42770C38EB}"/>
                    </a:ext>
                  </a:extLst>
                </p:cNvPr>
                <p:cNvSpPr txBox="1">
                  <a:spLocks/>
                </p:cNvSpPr>
                <p:nvPr/>
              </p:nvSpPr>
              <p:spPr bwMode="gray">
                <a:xfrm>
                  <a:off x="3995864" y="4294985"/>
                  <a:ext cx="847270" cy="378000"/>
                </a:xfrm>
                <a:prstGeom prst="rect">
                  <a:avLst/>
                </a:prstGeom>
              </p:spPr>
              <p:txBody>
                <a:bodyPr vert="horz" lIns="0" tIns="0" rIns="0" bIns="0" rtlCol="0" anchor="t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000" kern="1200">
                      <a:solidFill>
                        <a:schemeClr val="tx2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en-US" sz="1200" dirty="0">
                      <a:solidFill>
                        <a:schemeClr val="tx1"/>
                      </a:solidFill>
                    </a:rPr>
                    <a:t>HA Proxy</a:t>
                  </a:r>
                  <a:endParaRPr lang="en-US" sz="18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C22A332C-7733-57E4-42F6-1651D965F5B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96593" y="1434316"/>
                <a:ext cx="1776581" cy="1237915"/>
                <a:chOff x="296593" y="1434316"/>
                <a:chExt cx="1776581" cy="1237915"/>
              </a:xfrm>
            </p:grpSpPr>
            <p:pic>
              <p:nvPicPr>
                <p:cNvPr id="91" name="Picture 33">
                  <a:extLst>
                    <a:ext uri="{FF2B5EF4-FFF2-40B4-BE49-F238E27FC236}">
                      <a16:creationId xmlns:a16="http://schemas.microsoft.com/office/drawing/2014/main" id="{F153285D-43BC-8865-6CD6-9FDF0CD855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790249" y="1551978"/>
                  <a:ext cx="1161810" cy="112025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92" name="Graphic 4">
                  <a:extLst>
                    <a:ext uri="{FF2B5EF4-FFF2-40B4-BE49-F238E27FC236}">
                      <a16:creationId xmlns:a16="http://schemas.microsoft.com/office/drawing/2014/main" id="{97938881-AACA-82CB-DC14-5C9BB8812D69}"/>
                    </a:ext>
                  </a:extLst>
                </p:cNvPr>
                <p:cNvSpPr/>
                <p:nvPr/>
              </p:nvSpPr>
              <p:spPr>
                <a:xfrm>
                  <a:off x="296593" y="1434316"/>
                  <a:ext cx="1776581" cy="1232860"/>
                </a:xfrm>
                <a:custGeom>
                  <a:avLst/>
                  <a:gdLst>
                    <a:gd name="connsiteX0" fmla="*/ 500529 w 599298"/>
                    <a:gd name="connsiteY0" fmla="*/ 337049 h 400905"/>
                    <a:gd name="connsiteX1" fmla="*/ 527787 w 599298"/>
                    <a:gd name="connsiteY1" fmla="*/ 337049 h 400905"/>
                    <a:gd name="connsiteX2" fmla="*/ 527787 w 599298"/>
                    <a:gd name="connsiteY2" fmla="*/ 63871 h 400905"/>
                    <a:gd name="connsiteX3" fmla="*/ 500529 w 599298"/>
                    <a:gd name="connsiteY3" fmla="*/ 63871 h 400905"/>
                    <a:gd name="connsiteX4" fmla="*/ 500529 w 599298"/>
                    <a:gd name="connsiteY4" fmla="*/ 337049 h 400905"/>
                    <a:gd name="connsiteX5" fmla="*/ 429031 w 599298"/>
                    <a:gd name="connsiteY5" fmla="*/ 337049 h 400905"/>
                    <a:gd name="connsiteX6" fmla="*/ 456289 w 599298"/>
                    <a:gd name="connsiteY6" fmla="*/ 337049 h 400905"/>
                    <a:gd name="connsiteX7" fmla="*/ 456289 w 599298"/>
                    <a:gd name="connsiteY7" fmla="*/ 63871 h 400905"/>
                    <a:gd name="connsiteX8" fmla="*/ 429031 w 599298"/>
                    <a:gd name="connsiteY8" fmla="*/ 63871 h 400905"/>
                    <a:gd name="connsiteX9" fmla="*/ 429031 w 599298"/>
                    <a:gd name="connsiteY9" fmla="*/ 337049 h 400905"/>
                    <a:gd name="connsiteX10" fmla="*/ 357519 w 599298"/>
                    <a:gd name="connsiteY10" fmla="*/ 337049 h 400905"/>
                    <a:gd name="connsiteX11" fmla="*/ 384777 w 599298"/>
                    <a:gd name="connsiteY11" fmla="*/ 337049 h 400905"/>
                    <a:gd name="connsiteX12" fmla="*/ 384777 w 599298"/>
                    <a:gd name="connsiteY12" fmla="*/ 63871 h 400905"/>
                    <a:gd name="connsiteX13" fmla="*/ 357519 w 599298"/>
                    <a:gd name="connsiteY13" fmla="*/ 63871 h 400905"/>
                    <a:gd name="connsiteX14" fmla="*/ 357519 w 599298"/>
                    <a:gd name="connsiteY14" fmla="*/ 337049 h 400905"/>
                    <a:gd name="connsiteX15" fmla="*/ 286020 w 599298"/>
                    <a:gd name="connsiteY15" fmla="*/ 337049 h 400905"/>
                    <a:gd name="connsiteX16" fmla="*/ 313279 w 599298"/>
                    <a:gd name="connsiteY16" fmla="*/ 337049 h 400905"/>
                    <a:gd name="connsiteX17" fmla="*/ 313279 w 599298"/>
                    <a:gd name="connsiteY17" fmla="*/ 63871 h 400905"/>
                    <a:gd name="connsiteX18" fmla="*/ 286020 w 599298"/>
                    <a:gd name="connsiteY18" fmla="*/ 63871 h 400905"/>
                    <a:gd name="connsiteX19" fmla="*/ 286020 w 599298"/>
                    <a:gd name="connsiteY19" fmla="*/ 337049 h 400905"/>
                    <a:gd name="connsiteX20" fmla="*/ 214508 w 599298"/>
                    <a:gd name="connsiteY20" fmla="*/ 337049 h 400905"/>
                    <a:gd name="connsiteX21" fmla="*/ 241767 w 599298"/>
                    <a:gd name="connsiteY21" fmla="*/ 337049 h 400905"/>
                    <a:gd name="connsiteX22" fmla="*/ 241767 w 599298"/>
                    <a:gd name="connsiteY22" fmla="*/ 63871 h 400905"/>
                    <a:gd name="connsiteX23" fmla="*/ 214508 w 599298"/>
                    <a:gd name="connsiteY23" fmla="*/ 63871 h 400905"/>
                    <a:gd name="connsiteX24" fmla="*/ 214508 w 599298"/>
                    <a:gd name="connsiteY24" fmla="*/ 337049 h 400905"/>
                    <a:gd name="connsiteX25" fmla="*/ 143010 w 599298"/>
                    <a:gd name="connsiteY25" fmla="*/ 337049 h 400905"/>
                    <a:gd name="connsiteX26" fmla="*/ 170268 w 599298"/>
                    <a:gd name="connsiteY26" fmla="*/ 337049 h 400905"/>
                    <a:gd name="connsiteX27" fmla="*/ 170268 w 599298"/>
                    <a:gd name="connsiteY27" fmla="*/ 63871 h 400905"/>
                    <a:gd name="connsiteX28" fmla="*/ 143010 w 599298"/>
                    <a:gd name="connsiteY28" fmla="*/ 63871 h 400905"/>
                    <a:gd name="connsiteX29" fmla="*/ 143010 w 599298"/>
                    <a:gd name="connsiteY29" fmla="*/ 337049 h 400905"/>
                    <a:gd name="connsiteX30" fmla="*/ 71498 w 599298"/>
                    <a:gd name="connsiteY30" fmla="*/ 337049 h 400905"/>
                    <a:gd name="connsiteX31" fmla="*/ 98756 w 599298"/>
                    <a:gd name="connsiteY31" fmla="*/ 337049 h 400905"/>
                    <a:gd name="connsiteX32" fmla="*/ 98756 w 599298"/>
                    <a:gd name="connsiteY32" fmla="*/ 63871 h 400905"/>
                    <a:gd name="connsiteX33" fmla="*/ 71498 w 599298"/>
                    <a:gd name="connsiteY33" fmla="*/ 63871 h 400905"/>
                    <a:gd name="connsiteX34" fmla="*/ 71498 w 599298"/>
                    <a:gd name="connsiteY34" fmla="*/ 337049 h 400905"/>
                    <a:gd name="connsiteX35" fmla="*/ 27245 w 599298"/>
                    <a:gd name="connsiteY35" fmla="*/ 372506 h 400905"/>
                    <a:gd name="connsiteX36" fmla="*/ 572041 w 599298"/>
                    <a:gd name="connsiteY36" fmla="*/ 372506 h 400905"/>
                    <a:gd name="connsiteX37" fmla="*/ 572041 w 599298"/>
                    <a:gd name="connsiteY37" fmla="*/ 28414 h 400905"/>
                    <a:gd name="connsiteX38" fmla="*/ 27245 w 599298"/>
                    <a:gd name="connsiteY38" fmla="*/ 28414 h 400905"/>
                    <a:gd name="connsiteX39" fmla="*/ 27245 w 599298"/>
                    <a:gd name="connsiteY39" fmla="*/ 372506 h 400905"/>
                    <a:gd name="connsiteX40" fmla="*/ 585670 w 599298"/>
                    <a:gd name="connsiteY40" fmla="*/ 0 h 400905"/>
                    <a:gd name="connsiteX41" fmla="*/ 13629 w 599298"/>
                    <a:gd name="connsiteY41" fmla="*/ 0 h 400905"/>
                    <a:gd name="connsiteX42" fmla="*/ 0 w 599298"/>
                    <a:gd name="connsiteY42" fmla="*/ 14200 h 400905"/>
                    <a:gd name="connsiteX43" fmla="*/ 0 w 599298"/>
                    <a:gd name="connsiteY43" fmla="*/ 386706 h 400905"/>
                    <a:gd name="connsiteX44" fmla="*/ 13629 w 599298"/>
                    <a:gd name="connsiteY44" fmla="*/ 400906 h 400905"/>
                    <a:gd name="connsiteX45" fmla="*/ 585670 w 599298"/>
                    <a:gd name="connsiteY45" fmla="*/ 400906 h 400905"/>
                    <a:gd name="connsiteX46" fmla="*/ 599299 w 599298"/>
                    <a:gd name="connsiteY46" fmla="*/ 386706 h 400905"/>
                    <a:gd name="connsiteX47" fmla="*/ 599299 w 599298"/>
                    <a:gd name="connsiteY47" fmla="*/ 14200 h 400905"/>
                    <a:gd name="connsiteX48" fmla="*/ 585670 w 599298"/>
                    <a:gd name="connsiteY48" fmla="*/ 0 h 400905"/>
                    <a:gd name="connsiteX49" fmla="*/ 585670 w 599298"/>
                    <a:gd name="connsiteY49" fmla="*/ 0 h 400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599298" h="400905">
                      <a:moveTo>
                        <a:pt x="500529" y="337049"/>
                      </a:moveTo>
                      <a:lnTo>
                        <a:pt x="527787" y="337049"/>
                      </a:lnTo>
                      <a:lnTo>
                        <a:pt x="527787" y="63871"/>
                      </a:lnTo>
                      <a:lnTo>
                        <a:pt x="500529" y="63871"/>
                      </a:lnTo>
                      <a:lnTo>
                        <a:pt x="500529" y="337049"/>
                      </a:lnTo>
                      <a:close/>
                      <a:moveTo>
                        <a:pt x="429031" y="337049"/>
                      </a:moveTo>
                      <a:lnTo>
                        <a:pt x="456289" y="337049"/>
                      </a:lnTo>
                      <a:lnTo>
                        <a:pt x="456289" y="63871"/>
                      </a:lnTo>
                      <a:lnTo>
                        <a:pt x="429031" y="63871"/>
                      </a:lnTo>
                      <a:lnTo>
                        <a:pt x="429031" y="337049"/>
                      </a:lnTo>
                      <a:close/>
                      <a:moveTo>
                        <a:pt x="357519" y="337049"/>
                      </a:moveTo>
                      <a:lnTo>
                        <a:pt x="384777" y="337049"/>
                      </a:lnTo>
                      <a:lnTo>
                        <a:pt x="384777" y="63871"/>
                      </a:lnTo>
                      <a:lnTo>
                        <a:pt x="357519" y="63871"/>
                      </a:lnTo>
                      <a:lnTo>
                        <a:pt x="357519" y="337049"/>
                      </a:lnTo>
                      <a:close/>
                      <a:moveTo>
                        <a:pt x="286020" y="337049"/>
                      </a:moveTo>
                      <a:lnTo>
                        <a:pt x="313279" y="337049"/>
                      </a:lnTo>
                      <a:lnTo>
                        <a:pt x="313279" y="63871"/>
                      </a:lnTo>
                      <a:lnTo>
                        <a:pt x="286020" y="63871"/>
                      </a:lnTo>
                      <a:lnTo>
                        <a:pt x="286020" y="337049"/>
                      </a:lnTo>
                      <a:close/>
                      <a:moveTo>
                        <a:pt x="214508" y="337049"/>
                      </a:moveTo>
                      <a:lnTo>
                        <a:pt x="241767" y="337049"/>
                      </a:lnTo>
                      <a:lnTo>
                        <a:pt x="241767" y="63871"/>
                      </a:lnTo>
                      <a:lnTo>
                        <a:pt x="214508" y="63871"/>
                      </a:lnTo>
                      <a:lnTo>
                        <a:pt x="214508" y="337049"/>
                      </a:lnTo>
                      <a:close/>
                      <a:moveTo>
                        <a:pt x="143010" y="337049"/>
                      </a:moveTo>
                      <a:lnTo>
                        <a:pt x="170268" y="337049"/>
                      </a:lnTo>
                      <a:lnTo>
                        <a:pt x="170268" y="63871"/>
                      </a:lnTo>
                      <a:lnTo>
                        <a:pt x="143010" y="63871"/>
                      </a:lnTo>
                      <a:lnTo>
                        <a:pt x="143010" y="337049"/>
                      </a:lnTo>
                      <a:close/>
                      <a:moveTo>
                        <a:pt x="71498" y="337049"/>
                      </a:moveTo>
                      <a:lnTo>
                        <a:pt x="98756" y="337049"/>
                      </a:lnTo>
                      <a:lnTo>
                        <a:pt x="98756" y="63871"/>
                      </a:lnTo>
                      <a:lnTo>
                        <a:pt x="71498" y="63871"/>
                      </a:lnTo>
                      <a:lnTo>
                        <a:pt x="71498" y="337049"/>
                      </a:lnTo>
                      <a:close/>
                      <a:moveTo>
                        <a:pt x="27245" y="372506"/>
                      </a:moveTo>
                      <a:lnTo>
                        <a:pt x="572041" y="372506"/>
                      </a:lnTo>
                      <a:lnTo>
                        <a:pt x="572041" y="28414"/>
                      </a:lnTo>
                      <a:lnTo>
                        <a:pt x="27245" y="28414"/>
                      </a:lnTo>
                      <a:lnTo>
                        <a:pt x="27245" y="372506"/>
                      </a:lnTo>
                      <a:close/>
                      <a:moveTo>
                        <a:pt x="585670" y="0"/>
                      </a:moveTo>
                      <a:lnTo>
                        <a:pt x="13629" y="0"/>
                      </a:lnTo>
                      <a:cubicBezTo>
                        <a:pt x="6092" y="0"/>
                        <a:pt x="0" y="6362"/>
                        <a:pt x="0" y="14200"/>
                      </a:cubicBezTo>
                      <a:lnTo>
                        <a:pt x="0" y="386706"/>
                      </a:lnTo>
                      <a:cubicBezTo>
                        <a:pt x="0" y="394544"/>
                        <a:pt x="6092" y="400906"/>
                        <a:pt x="13629" y="400906"/>
                      </a:cubicBezTo>
                      <a:lnTo>
                        <a:pt x="585670" y="400906"/>
                      </a:lnTo>
                      <a:cubicBezTo>
                        <a:pt x="593207" y="400906"/>
                        <a:pt x="599299" y="394544"/>
                        <a:pt x="599299" y="386706"/>
                      </a:cubicBezTo>
                      <a:lnTo>
                        <a:pt x="599299" y="14200"/>
                      </a:lnTo>
                      <a:cubicBezTo>
                        <a:pt x="599299" y="6362"/>
                        <a:pt x="593207" y="0"/>
                        <a:pt x="585670" y="0"/>
                      </a:cubicBezTo>
                      <a:lnTo>
                        <a:pt x="585670" y="0"/>
                      </a:lnTo>
                      <a:close/>
                    </a:path>
                  </a:pathLst>
                </a:custGeom>
                <a:solidFill>
                  <a:srgbClr val="ED7100"/>
                </a:solidFill>
                <a:ln w="13494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K"/>
                </a:p>
              </p:txBody>
            </p:sp>
          </p:grp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926CD8E6-885F-A10D-EDEA-65098AD60CF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07966" y="2599507"/>
                <a:ext cx="1879651" cy="1447842"/>
                <a:chOff x="307966" y="2599507"/>
                <a:chExt cx="1879651" cy="1447842"/>
              </a:xfrm>
            </p:grpSpPr>
            <p:pic>
              <p:nvPicPr>
                <p:cNvPr id="89" name="Graphic 88">
                  <a:extLst>
                    <a:ext uri="{FF2B5EF4-FFF2-40B4-BE49-F238E27FC236}">
                      <a16:creationId xmlns:a16="http://schemas.microsoft.com/office/drawing/2014/main" id="{8D17B41E-1A7F-A31E-E94B-9A4D4885AF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6066" y="2599507"/>
                  <a:ext cx="1501551" cy="1447842"/>
                </a:xfrm>
                <a:prstGeom prst="rect">
                  <a:avLst/>
                </a:prstGeom>
              </p:spPr>
            </p:pic>
            <p:sp>
              <p:nvSpPr>
                <p:cNvPr id="90" name="Graphic 4">
                  <a:extLst>
                    <a:ext uri="{FF2B5EF4-FFF2-40B4-BE49-F238E27FC236}">
                      <a16:creationId xmlns:a16="http://schemas.microsoft.com/office/drawing/2014/main" id="{B4A27DCF-88DD-A15F-D5F4-1CF8F1098837}"/>
                    </a:ext>
                  </a:extLst>
                </p:cNvPr>
                <p:cNvSpPr/>
                <p:nvPr/>
              </p:nvSpPr>
              <p:spPr>
                <a:xfrm>
                  <a:off x="307966" y="2684199"/>
                  <a:ext cx="1776581" cy="1232860"/>
                </a:xfrm>
                <a:custGeom>
                  <a:avLst/>
                  <a:gdLst>
                    <a:gd name="connsiteX0" fmla="*/ 500529 w 599298"/>
                    <a:gd name="connsiteY0" fmla="*/ 337049 h 400905"/>
                    <a:gd name="connsiteX1" fmla="*/ 527787 w 599298"/>
                    <a:gd name="connsiteY1" fmla="*/ 337049 h 400905"/>
                    <a:gd name="connsiteX2" fmla="*/ 527787 w 599298"/>
                    <a:gd name="connsiteY2" fmla="*/ 63871 h 400905"/>
                    <a:gd name="connsiteX3" fmla="*/ 500529 w 599298"/>
                    <a:gd name="connsiteY3" fmla="*/ 63871 h 400905"/>
                    <a:gd name="connsiteX4" fmla="*/ 500529 w 599298"/>
                    <a:gd name="connsiteY4" fmla="*/ 337049 h 400905"/>
                    <a:gd name="connsiteX5" fmla="*/ 429031 w 599298"/>
                    <a:gd name="connsiteY5" fmla="*/ 337049 h 400905"/>
                    <a:gd name="connsiteX6" fmla="*/ 456289 w 599298"/>
                    <a:gd name="connsiteY6" fmla="*/ 337049 h 400905"/>
                    <a:gd name="connsiteX7" fmla="*/ 456289 w 599298"/>
                    <a:gd name="connsiteY7" fmla="*/ 63871 h 400905"/>
                    <a:gd name="connsiteX8" fmla="*/ 429031 w 599298"/>
                    <a:gd name="connsiteY8" fmla="*/ 63871 h 400905"/>
                    <a:gd name="connsiteX9" fmla="*/ 429031 w 599298"/>
                    <a:gd name="connsiteY9" fmla="*/ 337049 h 400905"/>
                    <a:gd name="connsiteX10" fmla="*/ 357519 w 599298"/>
                    <a:gd name="connsiteY10" fmla="*/ 337049 h 400905"/>
                    <a:gd name="connsiteX11" fmla="*/ 384777 w 599298"/>
                    <a:gd name="connsiteY11" fmla="*/ 337049 h 400905"/>
                    <a:gd name="connsiteX12" fmla="*/ 384777 w 599298"/>
                    <a:gd name="connsiteY12" fmla="*/ 63871 h 400905"/>
                    <a:gd name="connsiteX13" fmla="*/ 357519 w 599298"/>
                    <a:gd name="connsiteY13" fmla="*/ 63871 h 400905"/>
                    <a:gd name="connsiteX14" fmla="*/ 357519 w 599298"/>
                    <a:gd name="connsiteY14" fmla="*/ 337049 h 400905"/>
                    <a:gd name="connsiteX15" fmla="*/ 286020 w 599298"/>
                    <a:gd name="connsiteY15" fmla="*/ 337049 h 400905"/>
                    <a:gd name="connsiteX16" fmla="*/ 313279 w 599298"/>
                    <a:gd name="connsiteY16" fmla="*/ 337049 h 400905"/>
                    <a:gd name="connsiteX17" fmla="*/ 313279 w 599298"/>
                    <a:gd name="connsiteY17" fmla="*/ 63871 h 400905"/>
                    <a:gd name="connsiteX18" fmla="*/ 286020 w 599298"/>
                    <a:gd name="connsiteY18" fmla="*/ 63871 h 400905"/>
                    <a:gd name="connsiteX19" fmla="*/ 286020 w 599298"/>
                    <a:gd name="connsiteY19" fmla="*/ 337049 h 400905"/>
                    <a:gd name="connsiteX20" fmla="*/ 214508 w 599298"/>
                    <a:gd name="connsiteY20" fmla="*/ 337049 h 400905"/>
                    <a:gd name="connsiteX21" fmla="*/ 241767 w 599298"/>
                    <a:gd name="connsiteY21" fmla="*/ 337049 h 400905"/>
                    <a:gd name="connsiteX22" fmla="*/ 241767 w 599298"/>
                    <a:gd name="connsiteY22" fmla="*/ 63871 h 400905"/>
                    <a:gd name="connsiteX23" fmla="*/ 214508 w 599298"/>
                    <a:gd name="connsiteY23" fmla="*/ 63871 h 400905"/>
                    <a:gd name="connsiteX24" fmla="*/ 214508 w 599298"/>
                    <a:gd name="connsiteY24" fmla="*/ 337049 h 400905"/>
                    <a:gd name="connsiteX25" fmla="*/ 143010 w 599298"/>
                    <a:gd name="connsiteY25" fmla="*/ 337049 h 400905"/>
                    <a:gd name="connsiteX26" fmla="*/ 170268 w 599298"/>
                    <a:gd name="connsiteY26" fmla="*/ 337049 h 400905"/>
                    <a:gd name="connsiteX27" fmla="*/ 170268 w 599298"/>
                    <a:gd name="connsiteY27" fmla="*/ 63871 h 400905"/>
                    <a:gd name="connsiteX28" fmla="*/ 143010 w 599298"/>
                    <a:gd name="connsiteY28" fmla="*/ 63871 h 400905"/>
                    <a:gd name="connsiteX29" fmla="*/ 143010 w 599298"/>
                    <a:gd name="connsiteY29" fmla="*/ 337049 h 400905"/>
                    <a:gd name="connsiteX30" fmla="*/ 71498 w 599298"/>
                    <a:gd name="connsiteY30" fmla="*/ 337049 h 400905"/>
                    <a:gd name="connsiteX31" fmla="*/ 98756 w 599298"/>
                    <a:gd name="connsiteY31" fmla="*/ 337049 h 400905"/>
                    <a:gd name="connsiteX32" fmla="*/ 98756 w 599298"/>
                    <a:gd name="connsiteY32" fmla="*/ 63871 h 400905"/>
                    <a:gd name="connsiteX33" fmla="*/ 71498 w 599298"/>
                    <a:gd name="connsiteY33" fmla="*/ 63871 h 400905"/>
                    <a:gd name="connsiteX34" fmla="*/ 71498 w 599298"/>
                    <a:gd name="connsiteY34" fmla="*/ 337049 h 400905"/>
                    <a:gd name="connsiteX35" fmla="*/ 27245 w 599298"/>
                    <a:gd name="connsiteY35" fmla="*/ 372506 h 400905"/>
                    <a:gd name="connsiteX36" fmla="*/ 572041 w 599298"/>
                    <a:gd name="connsiteY36" fmla="*/ 372506 h 400905"/>
                    <a:gd name="connsiteX37" fmla="*/ 572041 w 599298"/>
                    <a:gd name="connsiteY37" fmla="*/ 28414 h 400905"/>
                    <a:gd name="connsiteX38" fmla="*/ 27245 w 599298"/>
                    <a:gd name="connsiteY38" fmla="*/ 28414 h 400905"/>
                    <a:gd name="connsiteX39" fmla="*/ 27245 w 599298"/>
                    <a:gd name="connsiteY39" fmla="*/ 372506 h 400905"/>
                    <a:gd name="connsiteX40" fmla="*/ 585670 w 599298"/>
                    <a:gd name="connsiteY40" fmla="*/ 0 h 400905"/>
                    <a:gd name="connsiteX41" fmla="*/ 13629 w 599298"/>
                    <a:gd name="connsiteY41" fmla="*/ 0 h 400905"/>
                    <a:gd name="connsiteX42" fmla="*/ 0 w 599298"/>
                    <a:gd name="connsiteY42" fmla="*/ 14200 h 400905"/>
                    <a:gd name="connsiteX43" fmla="*/ 0 w 599298"/>
                    <a:gd name="connsiteY43" fmla="*/ 386706 h 400905"/>
                    <a:gd name="connsiteX44" fmla="*/ 13629 w 599298"/>
                    <a:gd name="connsiteY44" fmla="*/ 400906 h 400905"/>
                    <a:gd name="connsiteX45" fmla="*/ 585670 w 599298"/>
                    <a:gd name="connsiteY45" fmla="*/ 400906 h 400905"/>
                    <a:gd name="connsiteX46" fmla="*/ 599299 w 599298"/>
                    <a:gd name="connsiteY46" fmla="*/ 386706 h 400905"/>
                    <a:gd name="connsiteX47" fmla="*/ 599299 w 599298"/>
                    <a:gd name="connsiteY47" fmla="*/ 14200 h 400905"/>
                    <a:gd name="connsiteX48" fmla="*/ 585670 w 599298"/>
                    <a:gd name="connsiteY48" fmla="*/ 0 h 400905"/>
                    <a:gd name="connsiteX49" fmla="*/ 585670 w 599298"/>
                    <a:gd name="connsiteY49" fmla="*/ 0 h 400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599298" h="400905">
                      <a:moveTo>
                        <a:pt x="500529" y="337049"/>
                      </a:moveTo>
                      <a:lnTo>
                        <a:pt x="527787" y="337049"/>
                      </a:lnTo>
                      <a:lnTo>
                        <a:pt x="527787" y="63871"/>
                      </a:lnTo>
                      <a:lnTo>
                        <a:pt x="500529" y="63871"/>
                      </a:lnTo>
                      <a:lnTo>
                        <a:pt x="500529" y="337049"/>
                      </a:lnTo>
                      <a:close/>
                      <a:moveTo>
                        <a:pt x="429031" y="337049"/>
                      </a:moveTo>
                      <a:lnTo>
                        <a:pt x="456289" y="337049"/>
                      </a:lnTo>
                      <a:lnTo>
                        <a:pt x="456289" y="63871"/>
                      </a:lnTo>
                      <a:lnTo>
                        <a:pt x="429031" y="63871"/>
                      </a:lnTo>
                      <a:lnTo>
                        <a:pt x="429031" y="337049"/>
                      </a:lnTo>
                      <a:close/>
                      <a:moveTo>
                        <a:pt x="357519" y="337049"/>
                      </a:moveTo>
                      <a:lnTo>
                        <a:pt x="384777" y="337049"/>
                      </a:lnTo>
                      <a:lnTo>
                        <a:pt x="384777" y="63871"/>
                      </a:lnTo>
                      <a:lnTo>
                        <a:pt x="357519" y="63871"/>
                      </a:lnTo>
                      <a:lnTo>
                        <a:pt x="357519" y="337049"/>
                      </a:lnTo>
                      <a:close/>
                      <a:moveTo>
                        <a:pt x="286020" y="337049"/>
                      </a:moveTo>
                      <a:lnTo>
                        <a:pt x="313279" y="337049"/>
                      </a:lnTo>
                      <a:lnTo>
                        <a:pt x="313279" y="63871"/>
                      </a:lnTo>
                      <a:lnTo>
                        <a:pt x="286020" y="63871"/>
                      </a:lnTo>
                      <a:lnTo>
                        <a:pt x="286020" y="337049"/>
                      </a:lnTo>
                      <a:close/>
                      <a:moveTo>
                        <a:pt x="214508" y="337049"/>
                      </a:moveTo>
                      <a:lnTo>
                        <a:pt x="241767" y="337049"/>
                      </a:lnTo>
                      <a:lnTo>
                        <a:pt x="241767" y="63871"/>
                      </a:lnTo>
                      <a:lnTo>
                        <a:pt x="214508" y="63871"/>
                      </a:lnTo>
                      <a:lnTo>
                        <a:pt x="214508" y="337049"/>
                      </a:lnTo>
                      <a:close/>
                      <a:moveTo>
                        <a:pt x="143010" y="337049"/>
                      </a:moveTo>
                      <a:lnTo>
                        <a:pt x="170268" y="337049"/>
                      </a:lnTo>
                      <a:lnTo>
                        <a:pt x="170268" y="63871"/>
                      </a:lnTo>
                      <a:lnTo>
                        <a:pt x="143010" y="63871"/>
                      </a:lnTo>
                      <a:lnTo>
                        <a:pt x="143010" y="337049"/>
                      </a:lnTo>
                      <a:close/>
                      <a:moveTo>
                        <a:pt x="71498" y="337049"/>
                      </a:moveTo>
                      <a:lnTo>
                        <a:pt x="98756" y="337049"/>
                      </a:lnTo>
                      <a:lnTo>
                        <a:pt x="98756" y="63871"/>
                      </a:lnTo>
                      <a:lnTo>
                        <a:pt x="71498" y="63871"/>
                      </a:lnTo>
                      <a:lnTo>
                        <a:pt x="71498" y="337049"/>
                      </a:lnTo>
                      <a:close/>
                      <a:moveTo>
                        <a:pt x="27245" y="372506"/>
                      </a:moveTo>
                      <a:lnTo>
                        <a:pt x="572041" y="372506"/>
                      </a:lnTo>
                      <a:lnTo>
                        <a:pt x="572041" y="28414"/>
                      </a:lnTo>
                      <a:lnTo>
                        <a:pt x="27245" y="28414"/>
                      </a:lnTo>
                      <a:lnTo>
                        <a:pt x="27245" y="372506"/>
                      </a:lnTo>
                      <a:close/>
                      <a:moveTo>
                        <a:pt x="585670" y="0"/>
                      </a:moveTo>
                      <a:lnTo>
                        <a:pt x="13629" y="0"/>
                      </a:lnTo>
                      <a:cubicBezTo>
                        <a:pt x="6092" y="0"/>
                        <a:pt x="0" y="6362"/>
                        <a:pt x="0" y="14200"/>
                      </a:cubicBezTo>
                      <a:lnTo>
                        <a:pt x="0" y="386706"/>
                      </a:lnTo>
                      <a:cubicBezTo>
                        <a:pt x="0" y="394544"/>
                        <a:pt x="6092" y="400906"/>
                        <a:pt x="13629" y="400906"/>
                      </a:cubicBezTo>
                      <a:lnTo>
                        <a:pt x="585670" y="400906"/>
                      </a:lnTo>
                      <a:cubicBezTo>
                        <a:pt x="593207" y="400906"/>
                        <a:pt x="599299" y="394544"/>
                        <a:pt x="599299" y="386706"/>
                      </a:cubicBezTo>
                      <a:lnTo>
                        <a:pt x="599299" y="14200"/>
                      </a:lnTo>
                      <a:cubicBezTo>
                        <a:pt x="599299" y="6362"/>
                        <a:pt x="593207" y="0"/>
                        <a:pt x="585670" y="0"/>
                      </a:cubicBezTo>
                      <a:lnTo>
                        <a:pt x="585670" y="0"/>
                      </a:lnTo>
                      <a:close/>
                    </a:path>
                  </a:pathLst>
                </a:custGeom>
                <a:solidFill>
                  <a:srgbClr val="ED7100"/>
                </a:solidFill>
                <a:ln w="13494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K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2B48185A-5A7B-17A3-59DA-D762D67A0CD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96592" y="3867658"/>
                <a:ext cx="1776581" cy="1325161"/>
                <a:chOff x="332288" y="3862883"/>
                <a:chExt cx="1776581" cy="1325161"/>
              </a:xfrm>
            </p:grpSpPr>
            <p:pic>
              <p:nvPicPr>
                <p:cNvPr id="87" name="Picture 86" descr="A logo with blue squares&#10;&#10;Description automatically generated">
                  <a:extLst>
                    <a:ext uri="{FF2B5EF4-FFF2-40B4-BE49-F238E27FC236}">
                      <a16:creationId xmlns:a16="http://schemas.microsoft.com/office/drawing/2014/main" id="{83CAD438-D7AF-4930-5D13-A86865F48C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/>
                <a:srcRect l="27504" r="25640" b="34673"/>
                <a:stretch/>
              </p:blipFill>
              <p:spPr>
                <a:xfrm>
                  <a:off x="834732" y="3862883"/>
                  <a:ext cx="1161811" cy="1272698"/>
                </a:xfrm>
                <a:prstGeom prst="rect">
                  <a:avLst/>
                </a:prstGeom>
              </p:spPr>
            </p:pic>
            <p:sp>
              <p:nvSpPr>
                <p:cNvPr id="88" name="Graphic 4">
                  <a:extLst>
                    <a:ext uri="{FF2B5EF4-FFF2-40B4-BE49-F238E27FC236}">
                      <a16:creationId xmlns:a16="http://schemas.microsoft.com/office/drawing/2014/main" id="{A9A13169-B9F5-4727-1BC2-BB49E64CF7B8}"/>
                    </a:ext>
                  </a:extLst>
                </p:cNvPr>
                <p:cNvSpPr/>
                <p:nvPr/>
              </p:nvSpPr>
              <p:spPr>
                <a:xfrm>
                  <a:off x="332288" y="3955184"/>
                  <a:ext cx="1776581" cy="1232860"/>
                </a:xfrm>
                <a:custGeom>
                  <a:avLst/>
                  <a:gdLst>
                    <a:gd name="connsiteX0" fmla="*/ 500529 w 599298"/>
                    <a:gd name="connsiteY0" fmla="*/ 337049 h 400905"/>
                    <a:gd name="connsiteX1" fmla="*/ 527787 w 599298"/>
                    <a:gd name="connsiteY1" fmla="*/ 337049 h 400905"/>
                    <a:gd name="connsiteX2" fmla="*/ 527787 w 599298"/>
                    <a:gd name="connsiteY2" fmla="*/ 63871 h 400905"/>
                    <a:gd name="connsiteX3" fmla="*/ 500529 w 599298"/>
                    <a:gd name="connsiteY3" fmla="*/ 63871 h 400905"/>
                    <a:gd name="connsiteX4" fmla="*/ 500529 w 599298"/>
                    <a:gd name="connsiteY4" fmla="*/ 337049 h 400905"/>
                    <a:gd name="connsiteX5" fmla="*/ 429031 w 599298"/>
                    <a:gd name="connsiteY5" fmla="*/ 337049 h 400905"/>
                    <a:gd name="connsiteX6" fmla="*/ 456289 w 599298"/>
                    <a:gd name="connsiteY6" fmla="*/ 337049 h 400905"/>
                    <a:gd name="connsiteX7" fmla="*/ 456289 w 599298"/>
                    <a:gd name="connsiteY7" fmla="*/ 63871 h 400905"/>
                    <a:gd name="connsiteX8" fmla="*/ 429031 w 599298"/>
                    <a:gd name="connsiteY8" fmla="*/ 63871 h 400905"/>
                    <a:gd name="connsiteX9" fmla="*/ 429031 w 599298"/>
                    <a:gd name="connsiteY9" fmla="*/ 337049 h 400905"/>
                    <a:gd name="connsiteX10" fmla="*/ 357519 w 599298"/>
                    <a:gd name="connsiteY10" fmla="*/ 337049 h 400905"/>
                    <a:gd name="connsiteX11" fmla="*/ 384777 w 599298"/>
                    <a:gd name="connsiteY11" fmla="*/ 337049 h 400905"/>
                    <a:gd name="connsiteX12" fmla="*/ 384777 w 599298"/>
                    <a:gd name="connsiteY12" fmla="*/ 63871 h 400905"/>
                    <a:gd name="connsiteX13" fmla="*/ 357519 w 599298"/>
                    <a:gd name="connsiteY13" fmla="*/ 63871 h 400905"/>
                    <a:gd name="connsiteX14" fmla="*/ 357519 w 599298"/>
                    <a:gd name="connsiteY14" fmla="*/ 337049 h 400905"/>
                    <a:gd name="connsiteX15" fmla="*/ 286020 w 599298"/>
                    <a:gd name="connsiteY15" fmla="*/ 337049 h 400905"/>
                    <a:gd name="connsiteX16" fmla="*/ 313279 w 599298"/>
                    <a:gd name="connsiteY16" fmla="*/ 337049 h 400905"/>
                    <a:gd name="connsiteX17" fmla="*/ 313279 w 599298"/>
                    <a:gd name="connsiteY17" fmla="*/ 63871 h 400905"/>
                    <a:gd name="connsiteX18" fmla="*/ 286020 w 599298"/>
                    <a:gd name="connsiteY18" fmla="*/ 63871 h 400905"/>
                    <a:gd name="connsiteX19" fmla="*/ 286020 w 599298"/>
                    <a:gd name="connsiteY19" fmla="*/ 337049 h 400905"/>
                    <a:gd name="connsiteX20" fmla="*/ 214508 w 599298"/>
                    <a:gd name="connsiteY20" fmla="*/ 337049 h 400905"/>
                    <a:gd name="connsiteX21" fmla="*/ 241767 w 599298"/>
                    <a:gd name="connsiteY21" fmla="*/ 337049 h 400905"/>
                    <a:gd name="connsiteX22" fmla="*/ 241767 w 599298"/>
                    <a:gd name="connsiteY22" fmla="*/ 63871 h 400905"/>
                    <a:gd name="connsiteX23" fmla="*/ 214508 w 599298"/>
                    <a:gd name="connsiteY23" fmla="*/ 63871 h 400905"/>
                    <a:gd name="connsiteX24" fmla="*/ 214508 w 599298"/>
                    <a:gd name="connsiteY24" fmla="*/ 337049 h 400905"/>
                    <a:gd name="connsiteX25" fmla="*/ 143010 w 599298"/>
                    <a:gd name="connsiteY25" fmla="*/ 337049 h 400905"/>
                    <a:gd name="connsiteX26" fmla="*/ 170268 w 599298"/>
                    <a:gd name="connsiteY26" fmla="*/ 337049 h 400905"/>
                    <a:gd name="connsiteX27" fmla="*/ 170268 w 599298"/>
                    <a:gd name="connsiteY27" fmla="*/ 63871 h 400905"/>
                    <a:gd name="connsiteX28" fmla="*/ 143010 w 599298"/>
                    <a:gd name="connsiteY28" fmla="*/ 63871 h 400905"/>
                    <a:gd name="connsiteX29" fmla="*/ 143010 w 599298"/>
                    <a:gd name="connsiteY29" fmla="*/ 337049 h 400905"/>
                    <a:gd name="connsiteX30" fmla="*/ 71498 w 599298"/>
                    <a:gd name="connsiteY30" fmla="*/ 337049 h 400905"/>
                    <a:gd name="connsiteX31" fmla="*/ 98756 w 599298"/>
                    <a:gd name="connsiteY31" fmla="*/ 337049 h 400905"/>
                    <a:gd name="connsiteX32" fmla="*/ 98756 w 599298"/>
                    <a:gd name="connsiteY32" fmla="*/ 63871 h 400905"/>
                    <a:gd name="connsiteX33" fmla="*/ 71498 w 599298"/>
                    <a:gd name="connsiteY33" fmla="*/ 63871 h 400905"/>
                    <a:gd name="connsiteX34" fmla="*/ 71498 w 599298"/>
                    <a:gd name="connsiteY34" fmla="*/ 337049 h 400905"/>
                    <a:gd name="connsiteX35" fmla="*/ 27245 w 599298"/>
                    <a:gd name="connsiteY35" fmla="*/ 372506 h 400905"/>
                    <a:gd name="connsiteX36" fmla="*/ 572041 w 599298"/>
                    <a:gd name="connsiteY36" fmla="*/ 372506 h 400905"/>
                    <a:gd name="connsiteX37" fmla="*/ 572041 w 599298"/>
                    <a:gd name="connsiteY37" fmla="*/ 28414 h 400905"/>
                    <a:gd name="connsiteX38" fmla="*/ 27245 w 599298"/>
                    <a:gd name="connsiteY38" fmla="*/ 28414 h 400905"/>
                    <a:gd name="connsiteX39" fmla="*/ 27245 w 599298"/>
                    <a:gd name="connsiteY39" fmla="*/ 372506 h 400905"/>
                    <a:gd name="connsiteX40" fmla="*/ 585670 w 599298"/>
                    <a:gd name="connsiteY40" fmla="*/ 0 h 400905"/>
                    <a:gd name="connsiteX41" fmla="*/ 13629 w 599298"/>
                    <a:gd name="connsiteY41" fmla="*/ 0 h 400905"/>
                    <a:gd name="connsiteX42" fmla="*/ 0 w 599298"/>
                    <a:gd name="connsiteY42" fmla="*/ 14200 h 400905"/>
                    <a:gd name="connsiteX43" fmla="*/ 0 w 599298"/>
                    <a:gd name="connsiteY43" fmla="*/ 386706 h 400905"/>
                    <a:gd name="connsiteX44" fmla="*/ 13629 w 599298"/>
                    <a:gd name="connsiteY44" fmla="*/ 400906 h 400905"/>
                    <a:gd name="connsiteX45" fmla="*/ 585670 w 599298"/>
                    <a:gd name="connsiteY45" fmla="*/ 400906 h 400905"/>
                    <a:gd name="connsiteX46" fmla="*/ 599299 w 599298"/>
                    <a:gd name="connsiteY46" fmla="*/ 386706 h 400905"/>
                    <a:gd name="connsiteX47" fmla="*/ 599299 w 599298"/>
                    <a:gd name="connsiteY47" fmla="*/ 14200 h 400905"/>
                    <a:gd name="connsiteX48" fmla="*/ 585670 w 599298"/>
                    <a:gd name="connsiteY48" fmla="*/ 0 h 400905"/>
                    <a:gd name="connsiteX49" fmla="*/ 585670 w 599298"/>
                    <a:gd name="connsiteY49" fmla="*/ 0 h 400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599298" h="400905">
                      <a:moveTo>
                        <a:pt x="500529" y="337049"/>
                      </a:moveTo>
                      <a:lnTo>
                        <a:pt x="527787" y="337049"/>
                      </a:lnTo>
                      <a:lnTo>
                        <a:pt x="527787" y="63871"/>
                      </a:lnTo>
                      <a:lnTo>
                        <a:pt x="500529" y="63871"/>
                      </a:lnTo>
                      <a:lnTo>
                        <a:pt x="500529" y="337049"/>
                      </a:lnTo>
                      <a:close/>
                      <a:moveTo>
                        <a:pt x="429031" y="337049"/>
                      </a:moveTo>
                      <a:lnTo>
                        <a:pt x="456289" y="337049"/>
                      </a:lnTo>
                      <a:lnTo>
                        <a:pt x="456289" y="63871"/>
                      </a:lnTo>
                      <a:lnTo>
                        <a:pt x="429031" y="63871"/>
                      </a:lnTo>
                      <a:lnTo>
                        <a:pt x="429031" y="337049"/>
                      </a:lnTo>
                      <a:close/>
                      <a:moveTo>
                        <a:pt x="357519" y="337049"/>
                      </a:moveTo>
                      <a:lnTo>
                        <a:pt x="384777" y="337049"/>
                      </a:lnTo>
                      <a:lnTo>
                        <a:pt x="384777" y="63871"/>
                      </a:lnTo>
                      <a:lnTo>
                        <a:pt x="357519" y="63871"/>
                      </a:lnTo>
                      <a:lnTo>
                        <a:pt x="357519" y="337049"/>
                      </a:lnTo>
                      <a:close/>
                      <a:moveTo>
                        <a:pt x="286020" y="337049"/>
                      </a:moveTo>
                      <a:lnTo>
                        <a:pt x="313279" y="337049"/>
                      </a:lnTo>
                      <a:lnTo>
                        <a:pt x="313279" y="63871"/>
                      </a:lnTo>
                      <a:lnTo>
                        <a:pt x="286020" y="63871"/>
                      </a:lnTo>
                      <a:lnTo>
                        <a:pt x="286020" y="337049"/>
                      </a:lnTo>
                      <a:close/>
                      <a:moveTo>
                        <a:pt x="214508" y="337049"/>
                      </a:moveTo>
                      <a:lnTo>
                        <a:pt x="241767" y="337049"/>
                      </a:lnTo>
                      <a:lnTo>
                        <a:pt x="241767" y="63871"/>
                      </a:lnTo>
                      <a:lnTo>
                        <a:pt x="214508" y="63871"/>
                      </a:lnTo>
                      <a:lnTo>
                        <a:pt x="214508" y="337049"/>
                      </a:lnTo>
                      <a:close/>
                      <a:moveTo>
                        <a:pt x="143010" y="337049"/>
                      </a:moveTo>
                      <a:lnTo>
                        <a:pt x="170268" y="337049"/>
                      </a:lnTo>
                      <a:lnTo>
                        <a:pt x="170268" y="63871"/>
                      </a:lnTo>
                      <a:lnTo>
                        <a:pt x="143010" y="63871"/>
                      </a:lnTo>
                      <a:lnTo>
                        <a:pt x="143010" y="337049"/>
                      </a:lnTo>
                      <a:close/>
                      <a:moveTo>
                        <a:pt x="71498" y="337049"/>
                      </a:moveTo>
                      <a:lnTo>
                        <a:pt x="98756" y="337049"/>
                      </a:lnTo>
                      <a:lnTo>
                        <a:pt x="98756" y="63871"/>
                      </a:lnTo>
                      <a:lnTo>
                        <a:pt x="71498" y="63871"/>
                      </a:lnTo>
                      <a:lnTo>
                        <a:pt x="71498" y="337049"/>
                      </a:lnTo>
                      <a:close/>
                      <a:moveTo>
                        <a:pt x="27245" y="372506"/>
                      </a:moveTo>
                      <a:lnTo>
                        <a:pt x="572041" y="372506"/>
                      </a:lnTo>
                      <a:lnTo>
                        <a:pt x="572041" y="28414"/>
                      </a:lnTo>
                      <a:lnTo>
                        <a:pt x="27245" y="28414"/>
                      </a:lnTo>
                      <a:lnTo>
                        <a:pt x="27245" y="372506"/>
                      </a:lnTo>
                      <a:close/>
                      <a:moveTo>
                        <a:pt x="585670" y="0"/>
                      </a:moveTo>
                      <a:lnTo>
                        <a:pt x="13629" y="0"/>
                      </a:lnTo>
                      <a:cubicBezTo>
                        <a:pt x="6092" y="0"/>
                        <a:pt x="0" y="6362"/>
                        <a:pt x="0" y="14200"/>
                      </a:cubicBezTo>
                      <a:lnTo>
                        <a:pt x="0" y="386706"/>
                      </a:lnTo>
                      <a:cubicBezTo>
                        <a:pt x="0" y="394544"/>
                        <a:pt x="6092" y="400906"/>
                        <a:pt x="13629" y="400906"/>
                      </a:cubicBezTo>
                      <a:lnTo>
                        <a:pt x="585670" y="400906"/>
                      </a:lnTo>
                      <a:cubicBezTo>
                        <a:pt x="593207" y="400906"/>
                        <a:pt x="599299" y="394544"/>
                        <a:pt x="599299" y="386706"/>
                      </a:cubicBezTo>
                      <a:lnTo>
                        <a:pt x="599299" y="14200"/>
                      </a:lnTo>
                      <a:cubicBezTo>
                        <a:pt x="599299" y="6362"/>
                        <a:pt x="593207" y="0"/>
                        <a:pt x="585670" y="0"/>
                      </a:cubicBezTo>
                      <a:lnTo>
                        <a:pt x="585670" y="0"/>
                      </a:lnTo>
                      <a:close/>
                    </a:path>
                  </a:pathLst>
                </a:custGeom>
                <a:solidFill>
                  <a:srgbClr val="ED7100"/>
                </a:solidFill>
                <a:ln w="13494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SK"/>
                </a:p>
              </p:txBody>
            </p:sp>
          </p:grpSp>
        </p:grpSp>
        <p:sp>
          <p:nvSpPr>
            <p:cNvPr id="110" name="Titel 1">
              <a:extLst>
                <a:ext uri="{FF2B5EF4-FFF2-40B4-BE49-F238E27FC236}">
                  <a16:creationId xmlns:a16="http://schemas.microsoft.com/office/drawing/2014/main" id="{F857A4FF-7F6E-85F2-C5F9-68E3FBD416C0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376087" y="2444516"/>
              <a:ext cx="1046261" cy="378001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EC2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6E8D213-1E4A-0F89-64D1-334DDB77DCBD}"/>
              </a:ext>
            </a:extLst>
          </p:cNvPr>
          <p:cNvGrpSpPr>
            <a:grpSpLocks noChangeAspect="1"/>
          </p:cNvGrpSpPr>
          <p:nvPr/>
        </p:nvGrpSpPr>
        <p:grpSpPr>
          <a:xfrm>
            <a:off x="4935712" y="1825634"/>
            <a:ext cx="1328619" cy="1677274"/>
            <a:chOff x="4935712" y="1825634"/>
            <a:chExt cx="1328619" cy="1677274"/>
          </a:xfrm>
        </p:grpSpPr>
        <p:pic>
          <p:nvPicPr>
            <p:cNvPr id="100" name="Picture 99" descr="A logo of cubes and a circle&#10;&#10;Description automatically generated">
              <a:extLst>
                <a:ext uri="{FF2B5EF4-FFF2-40B4-BE49-F238E27FC236}">
                  <a16:creationId xmlns:a16="http://schemas.microsoft.com/office/drawing/2014/main" id="{CF8A1474-793F-1F1A-F061-50B6E6C11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935712" y="1825634"/>
              <a:ext cx="1328619" cy="1255869"/>
            </a:xfrm>
            <a:prstGeom prst="rect">
              <a:avLst/>
            </a:prstGeom>
          </p:spPr>
        </p:pic>
        <p:sp>
          <p:nvSpPr>
            <p:cNvPr id="111" name="Titel 1">
              <a:extLst>
                <a:ext uri="{FF2B5EF4-FFF2-40B4-BE49-F238E27FC236}">
                  <a16:creationId xmlns:a16="http://schemas.microsoft.com/office/drawing/2014/main" id="{3B09C52B-0C80-41F7-0B3D-2B4D14700421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5076890" y="3124907"/>
              <a:ext cx="1046261" cy="378001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Fargate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14" name="Titel 1">
            <a:extLst>
              <a:ext uri="{FF2B5EF4-FFF2-40B4-BE49-F238E27FC236}">
                <a16:creationId xmlns:a16="http://schemas.microsoft.com/office/drawing/2014/main" id="{D88613C5-EF05-C074-279A-D42F45EC63FC}"/>
              </a:ext>
            </a:extLst>
          </p:cNvPr>
          <p:cNvSpPr txBox="1">
            <a:spLocks/>
          </p:cNvSpPr>
          <p:nvPr/>
        </p:nvSpPr>
        <p:spPr bwMode="gray">
          <a:xfrm>
            <a:off x="485776" y="337643"/>
            <a:ext cx="11229974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400" b="1">
                <a:solidFill>
                  <a:schemeClr val="accent3"/>
                </a:solidFill>
              </a:rPr>
              <a:t>Explicit proxy final decision</a:t>
            </a:r>
            <a:endParaRPr lang="en-US" sz="3400" dirty="0">
              <a:solidFill>
                <a:schemeClr val="accent3"/>
              </a:solidFill>
            </a:endParaRP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D9DE1D9-0D20-54F9-3580-B0D40A0643D7}"/>
              </a:ext>
            </a:extLst>
          </p:cNvPr>
          <p:cNvGrpSpPr>
            <a:grpSpLocks noChangeAspect="1"/>
          </p:cNvGrpSpPr>
          <p:nvPr/>
        </p:nvGrpSpPr>
        <p:grpSpPr>
          <a:xfrm>
            <a:off x="5974820" y="2092525"/>
            <a:ext cx="1328751" cy="852220"/>
            <a:chOff x="2838633" y="2893705"/>
            <a:chExt cx="2257424" cy="1447842"/>
          </a:xfrm>
        </p:grpSpPr>
        <p:pic>
          <p:nvPicPr>
            <p:cNvPr id="106" name="Graphic 105">
              <a:extLst>
                <a:ext uri="{FF2B5EF4-FFF2-40B4-BE49-F238E27FC236}">
                  <a16:creationId xmlns:a16="http://schemas.microsoft.com/office/drawing/2014/main" id="{7262A787-F62E-1A66-B0FC-39136212C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838633" y="2893705"/>
              <a:ext cx="1501551" cy="1447842"/>
            </a:xfrm>
            <a:prstGeom prst="rect">
              <a:avLst/>
            </a:prstGeom>
          </p:spPr>
        </p:pic>
        <p:sp>
          <p:nvSpPr>
            <p:cNvPr id="107" name="Titel 1">
              <a:extLst>
                <a:ext uri="{FF2B5EF4-FFF2-40B4-BE49-F238E27FC236}">
                  <a16:creationId xmlns:a16="http://schemas.microsoft.com/office/drawing/2014/main" id="{6C956B15-BD99-2840-DAAF-7C3949BE5AD5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248787" y="3455505"/>
              <a:ext cx="847270" cy="378000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dirty="0">
                  <a:solidFill>
                    <a:schemeClr val="tx1"/>
                  </a:solidFill>
                </a:rPr>
                <a:t>NGINX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D7B2FBD6-601E-452E-147F-E7D9189D59F6}"/>
              </a:ext>
            </a:extLst>
          </p:cNvPr>
          <p:cNvGrpSpPr>
            <a:grpSpLocks noChangeAspect="1"/>
          </p:cNvGrpSpPr>
          <p:nvPr/>
        </p:nvGrpSpPr>
        <p:grpSpPr>
          <a:xfrm>
            <a:off x="6067116" y="2820408"/>
            <a:ext cx="1188287" cy="749128"/>
            <a:chOff x="2824346" y="3712980"/>
            <a:chExt cx="2018788" cy="1272698"/>
          </a:xfrm>
        </p:grpSpPr>
        <p:pic>
          <p:nvPicPr>
            <p:cNvPr id="104" name="Picture 103" descr="A logo with blue squares&#10;&#10;Description automatically generated">
              <a:extLst>
                <a:ext uri="{FF2B5EF4-FFF2-40B4-BE49-F238E27FC236}">
                  <a16:creationId xmlns:a16="http://schemas.microsoft.com/office/drawing/2014/main" id="{C6322AD8-3F4A-D7DB-A20F-74B710D72C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27504" r="25640" b="34673"/>
            <a:stretch/>
          </p:blipFill>
          <p:spPr>
            <a:xfrm>
              <a:off x="2824346" y="3712980"/>
              <a:ext cx="1161811" cy="1272698"/>
            </a:xfrm>
            <a:prstGeom prst="rect">
              <a:avLst/>
            </a:prstGeom>
          </p:spPr>
        </p:pic>
        <p:sp>
          <p:nvSpPr>
            <p:cNvPr id="105" name="Titel 1">
              <a:extLst>
                <a:ext uri="{FF2B5EF4-FFF2-40B4-BE49-F238E27FC236}">
                  <a16:creationId xmlns:a16="http://schemas.microsoft.com/office/drawing/2014/main" id="{1B3D0615-E854-E40B-BE32-54F626EB431D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3995864" y="4294985"/>
              <a:ext cx="847270" cy="378000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dirty="0">
                  <a:solidFill>
                    <a:schemeClr val="tx1"/>
                  </a:solidFill>
                </a:rPr>
                <a:t>HA Proxy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F8764F0-539A-5B1D-F5B1-3F1B7C337ACE}"/>
              </a:ext>
            </a:extLst>
          </p:cNvPr>
          <p:cNvGrpSpPr>
            <a:grpSpLocks noChangeAspect="1"/>
          </p:cNvGrpSpPr>
          <p:nvPr/>
        </p:nvGrpSpPr>
        <p:grpSpPr>
          <a:xfrm>
            <a:off x="265574" y="1289188"/>
            <a:ext cx="4823560" cy="2953215"/>
            <a:chOff x="265574" y="503376"/>
            <a:chExt cx="4823560" cy="2953215"/>
          </a:xfrm>
        </p:grpSpPr>
        <p:sp>
          <p:nvSpPr>
            <p:cNvPr id="7" name="Rectangle 19">
              <a:extLst>
                <a:ext uri="{FF2B5EF4-FFF2-40B4-BE49-F238E27FC236}">
                  <a16:creationId xmlns:a16="http://schemas.microsoft.com/office/drawing/2014/main" id="{CC6231DB-2D4E-A24F-E9F3-2C4139FCD368}"/>
                </a:ext>
              </a:extLst>
            </p:cNvPr>
            <p:cNvSpPr/>
            <p:nvPr/>
          </p:nvSpPr>
          <p:spPr>
            <a:xfrm>
              <a:off x="265574" y="503376"/>
              <a:ext cx="4823560" cy="295321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FF0000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6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Inspection subnet</a:t>
              </a:r>
            </a:p>
          </p:txBody>
        </p:sp>
        <p:pic>
          <p:nvPicPr>
            <p:cNvPr id="8" name="Graphic 20">
              <a:extLst>
                <a:ext uri="{FF2B5EF4-FFF2-40B4-BE49-F238E27FC236}">
                  <a16:creationId xmlns:a16="http://schemas.microsoft.com/office/drawing/2014/main" id="{BF471D06-C34B-7C8B-A887-9D2A4CC69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lum/>
              <a:alphaModFix/>
            </a:blip>
            <a:srcRect/>
            <a:stretch>
              <a:fillRect/>
            </a:stretch>
          </p:blipFill>
          <p:spPr>
            <a:xfrm>
              <a:off x="265574" y="503376"/>
              <a:ext cx="490770" cy="4907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43">
              <a:extLst>
                <a:ext uri="{FF2B5EF4-FFF2-40B4-BE49-F238E27FC236}">
                  <a16:creationId xmlns:a16="http://schemas.microsoft.com/office/drawing/2014/main" id="{CBCCE1C5-F21D-9C92-2BCA-FBEF2EBDF2BA}"/>
                </a:ext>
              </a:extLst>
            </p:cNvPr>
            <p:cNvSpPr/>
            <p:nvPr/>
          </p:nvSpPr>
          <p:spPr>
            <a:xfrm>
              <a:off x="419535" y="3020386"/>
              <a:ext cx="3859169" cy="23391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6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Forward proxy </a:t>
              </a:r>
              <a:r>
                <a:rPr lang="sk-SK" sz="16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ECS Task</a:t>
              </a:r>
              <a:endParaRPr lang="sk-SK" sz="16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22770D7-4524-9389-FB72-2342CB1BF15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3654" y="1434484"/>
              <a:ext cx="1333484" cy="1523684"/>
              <a:chOff x="10590556" y="571188"/>
              <a:chExt cx="914399" cy="1044823"/>
            </a:xfrm>
          </p:grpSpPr>
          <p:pic>
            <p:nvPicPr>
              <p:cNvPr id="21" name="Picture 20" descr="A logo of cubes and a circle&#10;&#10;Description automatically generated">
                <a:extLst>
                  <a:ext uri="{FF2B5EF4-FFF2-40B4-BE49-F238E27FC236}">
                    <a16:creationId xmlns:a16="http://schemas.microsoft.com/office/drawing/2014/main" id="{11193396-B66F-BE81-2614-C77351A44C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0590556" y="571188"/>
                <a:ext cx="914399" cy="914399"/>
              </a:xfrm>
              <a:prstGeom prst="rect">
                <a:avLst/>
              </a:prstGeom>
            </p:spPr>
          </p:pic>
          <p:sp>
            <p:nvSpPr>
              <p:cNvPr id="22" name="Titel 1">
                <a:extLst>
                  <a:ext uri="{FF2B5EF4-FFF2-40B4-BE49-F238E27FC236}">
                    <a16:creationId xmlns:a16="http://schemas.microsoft.com/office/drawing/2014/main" id="{D63D6B24-B51F-58BC-45DD-5253CE21E34B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10817697" y="1489987"/>
                <a:ext cx="510229" cy="126024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kern="12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200" dirty="0">
                    <a:solidFill>
                      <a:schemeClr val="tx1"/>
                    </a:solidFill>
                  </a:rPr>
                  <a:t>Fargate</a:t>
                </a:r>
              </a:p>
            </p:txBody>
          </p:sp>
        </p:grpSp>
        <p:pic>
          <p:nvPicPr>
            <p:cNvPr id="15" name="Picture 33">
              <a:extLst>
                <a:ext uri="{FF2B5EF4-FFF2-40B4-BE49-F238E27FC236}">
                  <a16:creationId xmlns:a16="http://schemas.microsoft.com/office/drawing/2014/main" id="{9B55DC7E-D719-C4FF-2237-ECC4339F0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lum/>
              <a:alphaModFix/>
            </a:blip>
            <a:srcRect/>
            <a:stretch>
              <a:fillRect/>
            </a:stretch>
          </p:blipFill>
          <p:spPr>
            <a:xfrm>
              <a:off x="1529687" y="1219438"/>
              <a:ext cx="892124" cy="86021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17" name="Titel 1">
              <a:extLst>
                <a:ext uri="{FF2B5EF4-FFF2-40B4-BE49-F238E27FC236}">
                  <a16:creationId xmlns:a16="http://schemas.microsoft.com/office/drawing/2014/main" id="{25ED9F99-D651-138F-2085-8A3953F9A4E0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2473092" y="1532552"/>
              <a:ext cx="1144478" cy="214322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dirty="0">
                  <a:solidFill>
                    <a:schemeClr val="tx1"/>
                  </a:solidFill>
                </a:rPr>
                <a:t>Squid Proxy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A2EE81F5-BB52-029A-8EDE-9F3C39C57214}"/>
              </a:ext>
            </a:extLst>
          </p:cNvPr>
          <p:cNvGrpSpPr>
            <a:grpSpLocks noChangeAspect="1"/>
          </p:cNvGrpSpPr>
          <p:nvPr/>
        </p:nvGrpSpPr>
        <p:grpSpPr>
          <a:xfrm>
            <a:off x="6067116" y="1484870"/>
            <a:ext cx="1328751" cy="659396"/>
            <a:chOff x="3008504" y="1773452"/>
            <a:chExt cx="2257424" cy="1120253"/>
          </a:xfrm>
        </p:grpSpPr>
        <p:pic>
          <p:nvPicPr>
            <p:cNvPr id="108" name="Picture 33">
              <a:extLst>
                <a:ext uri="{FF2B5EF4-FFF2-40B4-BE49-F238E27FC236}">
                  <a16:creationId xmlns:a16="http://schemas.microsoft.com/office/drawing/2014/main" id="{9B8D9904-5FD6-EAD2-2C24-DFDAF2EE1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lum/>
              <a:alphaModFix/>
            </a:blip>
            <a:srcRect/>
            <a:stretch>
              <a:fillRect/>
            </a:stretch>
          </p:blipFill>
          <p:spPr>
            <a:xfrm>
              <a:off x="3008504" y="1773452"/>
              <a:ext cx="1161810" cy="112025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109" name="Titel 1">
              <a:extLst>
                <a:ext uri="{FF2B5EF4-FFF2-40B4-BE49-F238E27FC236}">
                  <a16:creationId xmlns:a16="http://schemas.microsoft.com/office/drawing/2014/main" id="{E38ED401-3D95-1F17-38CE-FA4577B5278B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219667" y="2171917"/>
              <a:ext cx="1046261" cy="378001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dirty="0">
                  <a:solidFill>
                    <a:schemeClr val="tx1"/>
                  </a:solidFill>
                </a:rPr>
                <a:t>Squid Proxy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F56EA7D-71AC-E7FC-7B3C-BCBF808DBB66}"/>
              </a:ext>
            </a:extLst>
          </p:cNvPr>
          <p:cNvGrpSpPr>
            <a:grpSpLocks noChangeAspect="1"/>
          </p:cNvGrpSpPr>
          <p:nvPr/>
        </p:nvGrpSpPr>
        <p:grpSpPr>
          <a:xfrm>
            <a:off x="9429135" y="70442"/>
            <a:ext cx="3175821" cy="426709"/>
            <a:chOff x="6941574" y="355577"/>
            <a:chExt cx="3175821" cy="42670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DD5A42F-846E-BF83-4A90-92EB5724A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574" y="412954"/>
              <a:ext cx="309401" cy="369332"/>
            </a:xfrm>
            <a:prstGeom prst="rect">
              <a:avLst/>
            </a:prstGeom>
          </p:spPr>
        </p:pic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67E8CC20-51F0-1501-9689-9A69A48D31DD}"/>
                </a:ext>
              </a:extLst>
            </p:cNvPr>
            <p:cNvSpPr txBox="1">
              <a:spLocks/>
            </p:cNvSpPr>
            <p:nvPr/>
          </p:nvSpPr>
          <p:spPr>
            <a:xfrm>
              <a:off x="7374195" y="355577"/>
              <a:ext cx="2743200" cy="369332"/>
            </a:xfrm>
            <a:prstGeom prst="rect">
              <a:avLst/>
            </a:prstGeom>
          </p:spPr>
          <p:txBody>
            <a:bodyPr vert="horz" lIns="0" tIns="146304" rIns="0" bIns="146304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 spc="-10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>
                  <a:solidFill>
                    <a:srgbClr val="E20074"/>
                  </a:solidFill>
                </a:rPr>
                <a:t>Deutsche Telekom IT Solutions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021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-0.37434 0.0641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06" y="303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05 0.00162 L -0.36966 0.0812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87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D435DFE-CAF4-4735-4251-DB78B0A40F08}"/>
              </a:ext>
            </a:extLst>
          </p:cNvPr>
          <p:cNvGrpSpPr>
            <a:grpSpLocks noChangeAspect="1"/>
          </p:cNvGrpSpPr>
          <p:nvPr/>
        </p:nvGrpSpPr>
        <p:grpSpPr>
          <a:xfrm>
            <a:off x="265574" y="1289188"/>
            <a:ext cx="6321086" cy="2953215"/>
            <a:chOff x="265574" y="503376"/>
            <a:chExt cx="6321086" cy="2953215"/>
          </a:xfrm>
        </p:grpSpPr>
        <p:sp>
          <p:nvSpPr>
            <p:cNvPr id="86" name="Rectangle 19">
              <a:extLst>
                <a:ext uri="{FF2B5EF4-FFF2-40B4-BE49-F238E27FC236}">
                  <a16:creationId xmlns:a16="http://schemas.microsoft.com/office/drawing/2014/main" id="{A45DAE4F-3BD2-BF90-428A-5345DF185C51}"/>
                </a:ext>
              </a:extLst>
            </p:cNvPr>
            <p:cNvSpPr/>
            <p:nvPr/>
          </p:nvSpPr>
          <p:spPr>
            <a:xfrm>
              <a:off x="265574" y="503376"/>
              <a:ext cx="4823560" cy="295321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FF0000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6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Inspection subnet</a:t>
              </a:r>
            </a:p>
          </p:txBody>
        </p:sp>
        <p:pic>
          <p:nvPicPr>
            <p:cNvPr id="87" name="Graphic 20">
              <a:extLst>
                <a:ext uri="{FF2B5EF4-FFF2-40B4-BE49-F238E27FC236}">
                  <a16:creationId xmlns:a16="http://schemas.microsoft.com/office/drawing/2014/main" id="{B8441759-F874-54FC-A267-41541CBEA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265574" y="503376"/>
              <a:ext cx="490770" cy="4907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Picture 11">
              <a:extLst>
                <a:ext uri="{FF2B5EF4-FFF2-40B4-BE49-F238E27FC236}">
                  <a16:creationId xmlns:a16="http://schemas.microsoft.com/office/drawing/2014/main" id="{73A08A26-F7FF-605C-2245-F81F2A4D5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5368271" y="914999"/>
              <a:ext cx="1190065" cy="11900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" name="TextBox 43">
              <a:extLst>
                <a:ext uri="{FF2B5EF4-FFF2-40B4-BE49-F238E27FC236}">
                  <a16:creationId xmlns:a16="http://schemas.microsoft.com/office/drawing/2014/main" id="{31100EAC-E1E2-807F-0277-7E3D96D5AA56}"/>
                </a:ext>
              </a:extLst>
            </p:cNvPr>
            <p:cNvSpPr/>
            <p:nvPr/>
          </p:nvSpPr>
          <p:spPr>
            <a:xfrm>
              <a:off x="419535" y="3020386"/>
              <a:ext cx="3859169" cy="23391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6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Forward proxy </a:t>
              </a:r>
              <a:r>
                <a:rPr lang="sk-SK" sz="16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ECS Task</a:t>
              </a:r>
              <a:endParaRPr lang="sk-SK" sz="16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90" name="Picture 89" descr="(none)">
              <a:extLst>
                <a:ext uri="{FF2B5EF4-FFF2-40B4-BE49-F238E27FC236}">
                  <a16:creationId xmlns:a16="http://schemas.microsoft.com/office/drawing/2014/main" id="{A113C20F-EEB3-5057-BB6D-108A81D13E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9430" y="1362314"/>
              <a:ext cx="1304361" cy="1304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1" name="TextBox 44">
              <a:extLst>
                <a:ext uri="{FF2B5EF4-FFF2-40B4-BE49-F238E27FC236}">
                  <a16:creationId xmlns:a16="http://schemas.microsoft.com/office/drawing/2014/main" id="{A5A84624-EC20-94D2-436D-00B290E13289}"/>
                </a:ext>
              </a:extLst>
            </p:cNvPr>
            <p:cNvSpPr/>
            <p:nvPr/>
          </p:nvSpPr>
          <p:spPr>
            <a:xfrm>
              <a:off x="3305242" y="2643443"/>
              <a:ext cx="3037096" cy="23391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6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NFW </a:t>
              </a:r>
              <a:r>
                <a:rPr lang="sk-SK" sz="16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endpoint</a:t>
              </a:r>
              <a:endParaRPr lang="sk-SK" sz="16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92" name="Straight Connector 18">
              <a:extLst>
                <a:ext uri="{FF2B5EF4-FFF2-40B4-BE49-F238E27FC236}">
                  <a16:creationId xmlns:a16="http://schemas.microsoft.com/office/drawing/2014/main" id="{68FAC904-38A6-2CA2-5D3A-1675DFCB77A6}"/>
                </a:ext>
              </a:extLst>
            </p:cNvPr>
            <p:cNvSpPr/>
            <p:nvPr/>
          </p:nvSpPr>
          <p:spPr>
            <a:xfrm flipV="1">
              <a:off x="4715189" y="1488197"/>
              <a:ext cx="632404" cy="522062"/>
            </a:xfrm>
            <a:prstGeom prst="line">
              <a:avLst/>
            </a:prstGeom>
            <a:noFill/>
            <a:ln w="15840">
              <a:solidFill>
                <a:srgbClr val="BFBFBF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1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FB817248-0A22-61B5-B59B-D94A3EAF65B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3654" y="1434484"/>
              <a:ext cx="1333484" cy="1523684"/>
              <a:chOff x="10590556" y="571188"/>
              <a:chExt cx="914399" cy="1044823"/>
            </a:xfrm>
          </p:grpSpPr>
          <p:pic>
            <p:nvPicPr>
              <p:cNvPr id="96" name="Picture 95" descr="A logo of cubes and a circle&#10;&#10;Description automatically generated">
                <a:extLst>
                  <a:ext uri="{FF2B5EF4-FFF2-40B4-BE49-F238E27FC236}">
                    <a16:creationId xmlns:a16="http://schemas.microsoft.com/office/drawing/2014/main" id="{7ADB29AF-216C-F833-7799-2A5E7397D5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90556" y="571188"/>
                <a:ext cx="914399" cy="914399"/>
              </a:xfrm>
              <a:prstGeom prst="rect">
                <a:avLst/>
              </a:prstGeom>
            </p:spPr>
          </p:pic>
          <p:sp>
            <p:nvSpPr>
              <p:cNvPr id="97" name="Titel 1">
                <a:extLst>
                  <a:ext uri="{FF2B5EF4-FFF2-40B4-BE49-F238E27FC236}">
                    <a16:creationId xmlns:a16="http://schemas.microsoft.com/office/drawing/2014/main" id="{848FFB0C-6323-9F91-FA49-1A49178199DE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10817697" y="1489987"/>
                <a:ext cx="510229" cy="126024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kern="12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200" dirty="0">
                    <a:solidFill>
                      <a:schemeClr val="tx1"/>
                    </a:solidFill>
                  </a:rPr>
                  <a:t>Fargate</a:t>
                </a:r>
              </a:p>
            </p:txBody>
          </p:sp>
        </p:grpSp>
        <p:pic>
          <p:nvPicPr>
            <p:cNvPr id="94" name="Picture 33">
              <a:extLst>
                <a:ext uri="{FF2B5EF4-FFF2-40B4-BE49-F238E27FC236}">
                  <a16:creationId xmlns:a16="http://schemas.microsoft.com/office/drawing/2014/main" id="{A24A44E4-F41F-D12F-5263-EA6A50055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rcRect/>
            <a:stretch>
              <a:fillRect/>
            </a:stretch>
          </p:blipFill>
          <p:spPr>
            <a:xfrm>
              <a:off x="1529687" y="1219438"/>
              <a:ext cx="892124" cy="86021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84" name="Titel 1">
              <a:extLst>
                <a:ext uri="{FF2B5EF4-FFF2-40B4-BE49-F238E27FC236}">
                  <a16:creationId xmlns:a16="http://schemas.microsoft.com/office/drawing/2014/main" id="{6D4BF94C-A9CB-8611-DC4A-FDBF4A896F50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2473092" y="1532552"/>
              <a:ext cx="1144478" cy="214322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dirty="0">
                  <a:solidFill>
                    <a:schemeClr val="tx1"/>
                  </a:solidFill>
                </a:rPr>
                <a:t>Squid Proxy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82" name="TextBox 44">
              <a:extLst>
                <a:ext uri="{FF2B5EF4-FFF2-40B4-BE49-F238E27FC236}">
                  <a16:creationId xmlns:a16="http://schemas.microsoft.com/office/drawing/2014/main" id="{6B6B9758-7BE5-3D47-2955-DF28C894F8C5}"/>
                </a:ext>
              </a:extLst>
            </p:cNvPr>
            <p:cNvSpPr/>
            <p:nvPr/>
          </p:nvSpPr>
          <p:spPr>
            <a:xfrm>
              <a:off x="5510371" y="2165713"/>
              <a:ext cx="1076289" cy="23391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6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NFW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1ED0895-9B25-11BA-7674-6BCFA8DBB76D}"/>
              </a:ext>
            </a:extLst>
          </p:cNvPr>
          <p:cNvGrpSpPr>
            <a:grpSpLocks noChangeAspect="1"/>
          </p:cNvGrpSpPr>
          <p:nvPr/>
        </p:nvGrpSpPr>
        <p:grpSpPr>
          <a:xfrm>
            <a:off x="572944" y="2147814"/>
            <a:ext cx="2899878" cy="671512"/>
            <a:chOff x="590379" y="1380988"/>
            <a:chExt cx="8306049" cy="67151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DFF915E-31E1-91BA-4B3C-85150B270A00}"/>
                </a:ext>
              </a:extLst>
            </p:cNvPr>
            <p:cNvSpPr/>
            <p:nvPr/>
          </p:nvSpPr>
          <p:spPr>
            <a:xfrm>
              <a:off x="590379" y="1470203"/>
              <a:ext cx="8306049" cy="4417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2400" i="0" u="none" strike="noStrike" kern="1200" spc="0" dirty="0">
                  <a:ln>
                    <a:noFill/>
                  </a:ln>
                  <a:solidFill>
                    <a:schemeClr val="tx2"/>
                  </a:solidFill>
                  <a:ea typeface="Microsoft YaHei" pitchFamily="2"/>
                  <a:cs typeface="Lucida Sans" pitchFamily="2"/>
                </a:rPr>
                <a:t>Explicit</a:t>
              </a:r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C27F7FE0-A297-62D9-84F5-02FA2A5DD2EC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8A356C3-17D0-3BAA-46B8-D74179D663CE}"/>
              </a:ext>
            </a:extLst>
          </p:cNvPr>
          <p:cNvGrpSpPr>
            <a:grpSpLocks noChangeAspect="1"/>
          </p:cNvGrpSpPr>
          <p:nvPr/>
        </p:nvGrpSpPr>
        <p:grpSpPr>
          <a:xfrm>
            <a:off x="4278704" y="2124559"/>
            <a:ext cx="2899878" cy="671512"/>
            <a:chOff x="590379" y="1380988"/>
            <a:chExt cx="8306049" cy="671512"/>
          </a:xfrm>
        </p:grpSpPr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6F2ED152-6091-B16C-AEF3-EA07219A84D4}"/>
                </a:ext>
              </a:extLst>
            </p:cNvPr>
            <p:cNvSpPr/>
            <p:nvPr/>
          </p:nvSpPr>
          <p:spPr>
            <a:xfrm>
              <a:off x="590379" y="1470203"/>
              <a:ext cx="8306049" cy="44174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algn="ctr">
                <a:defRPr sz="1800"/>
              </a:pPr>
              <a:r>
                <a:rPr lang="sk-SK" sz="2400" i="0" u="none" strike="noStrike" kern="1200" spc="0" dirty="0">
                  <a:ln>
                    <a:noFill/>
                  </a:ln>
                  <a:solidFill>
                    <a:schemeClr val="tx2"/>
                  </a:solidFill>
                  <a:ea typeface="Microsoft YaHei" pitchFamily="2"/>
                  <a:cs typeface="Lucida Sans" pitchFamily="2"/>
                </a:rPr>
                <a:t>Transparent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5CC348BD-7017-7742-A6EB-5C961EC813A2}"/>
                </a:ext>
              </a:extLst>
            </p:cNvPr>
            <p:cNvSpPr/>
            <p:nvPr/>
          </p:nvSpPr>
          <p:spPr>
            <a:xfrm>
              <a:off x="590379" y="1380988"/>
              <a:ext cx="8306049" cy="671512"/>
            </a:xfrm>
            <a:prstGeom prst="roundRect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en-SK"/>
            </a:p>
          </p:txBody>
        </p:sp>
      </p:grpSp>
      <p:sp>
        <p:nvSpPr>
          <p:cNvPr id="16" name="Titel 1">
            <a:extLst>
              <a:ext uri="{FF2B5EF4-FFF2-40B4-BE49-F238E27FC236}">
                <a16:creationId xmlns:a16="http://schemas.microsoft.com/office/drawing/2014/main" id="{054E1970-1C1A-C9A3-4F45-10985A3C2854}"/>
              </a:ext>
            </a:extLst>
          </p:cNvPr>
          <p:cNvSpPr txBox="1">
            <a:spLocks/>
          </p:cNvSpPr>
          <p:nvPr/>
        </p:nvSpPr>
        <p:spPr bwMode="gray">
          <a:xfrm>
            <a:off x="419535" y="337643"/>
            <a:ext cx="11296215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400" b="1">
                <a:solidFill>
                  <a:schemeClr val="accent3"/>
                </a:solidFill>
              </a:rPr>
              <a:t>Serverless forward proxy</a:t>
            </a:r>
            <a:endParaRPr lang="en-US" sz="3400" dirty="0">
              <a:solidFill>
                <a:schemeClr val="accent3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4C34A05-1A5D-E3FC-998F-CCC5AAAFBF4A}"/>
              </a:ext>
            </a:extLst>
          </p:cNvPr>
          <p:cNvGrpSpPr>
            <a:grpSpLocks noChangeAspect="1"/>
          </p:cNvGrpSpPr>
          <p:nvPr/>
        </p:nvGrpSpPr>
        <p:grpSpPr>
          <a:xfrm>
            <a:off x="9429135" y="70442"/>
            <a:ext cx="3175821" cy="426709"/>
            <a:chOff x="6941574" y="355577"/>
            <a:chExt cx="3175821" cy="4267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75D1753-4BB9-ED8A-0DDF-0BACAA2CC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574" y="412954"/>
              <a:ext cx="309401" cy="369332"/>
            </a:xfrm>
            <a:prstGeom prst="rect">
              <a:avLst/>
            </a:prstGeom>
          </p:spPr>
        </p:pic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AE71292A-5B62-006E-3131-485B6E66250A}"/>
                </a:ext>
              </a:extLst>
            </p:cNvPr>
            <p:cNvSpPr txBox="1">
              <a:spLocks/>
            </p:cNvSpPr>
            <p:nvPr/>
          </p:nvSpPr>
          <p:spPr>
            <a:xfrm>
              <a:off x="7374195" y="355577"/>
              <a:ext cx="2743200" cy="369332"/>
            </a:xfrm>
            <a:prstGeom prst="rect">
              <a:avLst/>
            </a:prstGeom>
          </p:spPr>
          <p:txBody>
            <a:bodyPr vert="horz" lIns="0" tIns="146304" rIns="0" bIns="146304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 spc="-10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>
                  <a:solidFill>
                    <a:srgbClr val="E20074"/>
                  </a:solidFill>
                </a:rPr>
                <a:t>Deutsche Telekom IT Solutions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415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0.00069 L 0.0375 0.257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1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E9EC9-7DDA-A003-B11B-590D03316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EEE021-DB23-1780-C90C-89CB35D5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109912"/>
            <a:ext cx="11582400" cy="638175"/>
          </a:xfrm>
        </p:spPr>
        <p:txBody>
          <a:bodyPr/>
          <a:lstStyle/>
          <a:p>
            <a:pPr algn="ctr"/>
            <a:r>
              <a:rPr lang="en-US" sz="4800"/>
              <a:t>Painpoints of serverless explicit proxy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2D9BE11-F6C5-D0DC-B625-28416D01EFB4}"/>
              </a:ext>
            </a:extLst>
          </p:cNvPr>
          <p:cNvGrpSpPr>
            <a:grpSpLocks noChangeAspect="1"/>
          </p:cNvGrpSpPr>
          <p:nvPr/>
        </p:nvGrpSpPr>
        <p:grpSpPr>
          <a:xfrm>
            <a:off x="9429135" y="70442"/>
            <a:ext cx="3175821" cy="426709"/>
            <a:chOff x="6941574" y="355577"/>
            <a:chExt cx="3175821" cy="42670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A05844E-68F8-A680-DB98-43FB288CA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574" y="412954"/>
              <a:ext cx="309401" cy="369332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C7EBAEB9-E252-95E7-60FD-A4C4523B09B6}"/>
                </a:ext>
              </a:extLst>
            </p:cNvPr>
            <p:cNvSpPr txBox="1">
              <a:spLocks/>
            </p:cNvSpPr>
            <p:nvPr/>
          </p:nvSpPr>
          <p:spPr>
            <a:xfrm>
              <a:off x="7374195" y="355577"/>
              <a:ext cx="2743200" cy="369332"/>
            </a:xfrm>
            <a:prstGeom prst="rect">
              <a:avLst/>
            </a:prstGeom>
          </p:spPr>
          <p:txBody>
            <a:bodyPr vert="horz" lIns="0" tIns="146304" rIns="0" bIns="146304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 spc="-10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>
                  <a:solidFill>
                    <a:srgbClr val="E20074"/>
                  </a:solidFill>
                </a:rPr>
                <a:t>Deutsche Telekom IT Solutions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621609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34778D7-63D3-452F-A405-AD3F01541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A26B2B5-7734-0831-5DBB-EE0D62CD7024}"/>
              </a:ext>
            </a:extLst>
          </p:cNvPr>
          <p:cNvGraphicFramePr>
            <a:graphicFrameLocks noGrp="1"/>
          </p:cNvGraphicFramePr>
          <p:nvPr/>
        </p:nvGraphicFramePr>
        <p:xfrm>
          <a:off x="304800" y="1854200"/>
          <a:ext cx="11430000" cy="36652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>
                  <a:extLst>
                    <a:ext uri="{9D8B030D-6E8A-4147-A177-3AD203B41FA5}">
                      <a16:colId xmlns:a16="http://schemas.microsoft.com/office/drawing/2014/main" val="2898464206"/>
                    </a:ext>
                  </a:extLst>
                </a:gridCol>
                <a:gridCol w="4846320">
                  <a:extLst>
                    <a:ext uri="{9D8B030D-6E8A-4147-A177-3AD203B41FA5}">
                      <a16:colId xmlns:a16="http://schemas.microsoft.com/office/drawing/2014/main" val="297031566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276808807"/>
                    </a:ext>
                  </a:extLst>
                </a:gridCol>
                <a:gridCol w="4846320">
                  <a:extLst>
                    <a:ext uri="{9D8B030D-6E8A-4147-A177-3AD203B41FA5}">
                      <a16:colId xmlns:a16="http://schemas.microsoft.com/office/drawing/2014/main" val="1080925153"/>
                    </a:ext>
                  </a:extLst>
                </a:gridCol>
              </a:tblGrid>
              <a:tr h="1098804">
                <a:tc>
                  <a:txBody>
                    <a:bodyPr/>
                    <a:lstStyle/>
                    <a:p>
                      <a:pPr algn="l"/>
                      <a:r>
                        <a:rPr lang="en-US" sz="2800" b="1">
                          <a:solidFill>
                            <a:schemeClr val="tx1"/>
                          </a:solidFill>
                          <a:latin typeface="Amazon Ember Mono" panose="020B0509020204020204" pitchFamily="49" charset="0"/>
                          <a:ea typeface="Amazon Ember Mono" panose="020B0509020204020204" pitchFamily="49" charset="0"/>
                          <a:cs typeface="Amazon Ember Mono" panose="020B0509020204020204" pitchFamily="49" charset="0"/>
                        </a:rPr>
                        <a:t>01</a:t>
                      </a:r>
                    </a:p>
                  </a:txBody>
                  <a:tcPr marL="0"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The customer demand</a:t>
                      </a:r>
                    </a:p>
                  </a:txBody>
                  <a:tcPr marR="27432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800" b="1" kern="1200">
                          <a:solidFill>
                            <a:schemeClr val="tx1"/>
                          </a:solidFill>
                          <a:latin typeface="Amazon Ember Mono" panose="020B0509020204020204" pitchFamily="49" charset="0"/>
                          <a:ea typeface="Amazon Ember Mono" panose="020B0509020204020204" pitchFamily="49" charset="0"/>
                          <a:cs typeface="Amazon Ember Mono" panose="020B0509020204020204" pitchFamily="49" charset="0"/>
                        </a:rPr>
                        <a:t>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Limitations on ‘serverbased’ version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7607841"/>
                  </a:ext>
                </a:extLst>
              </a:tr>
              <a:tr h="1194816">
                <a:tc>
                  <a:txBody>
                    <a:bodyPr/>
                    <a:lstStyle/>
                    <a:p>
                      <a:pPr algn="l"/>
                      <a:r>
                        <a:rPr lang="en-US" sz="2800" b="1">
                          <a:solidFill>
                            <a:schemeClr val="tx1"/>
                          </a:solidFill>
                          <a:latin typeface="Amazon Ember Mono" panose="020B0509020204020204" pitchFamily="49" charset="0"/>
                          <a:ea typeface="Amazon Ember Mono" panose="020B0509020204020204" pitchFamily="49" charset="0"/>
                          <a:cs typeface="Amazon Ember Mono" panose="020B0509020204020204" pitchFamily="49" charset="0"/>
                        </a:rPr>
                        <a:t>02</a:t>
                      </a:r>
                    </a:p>
                  </a:txBody>
                  <a:tcPr marL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Proxy 101</a:t>
                      </a:r>
                    </a:p>
                    <a:p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 marR="27432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800" b="1" kern="1200">
                          <a:solidFill>
                            <a:schemeClr val="tx1"/>
                          </a:solidFill>
                          <a:latin typeface="Amazon Ember Mono" panose="020B0509020204020204" pitchFamily="49" charset="0"/>
                          <a:ea typeface="Amazon Ember Mono" panose="020B0509020204020204" pitchFamily="49" charset="0"/>
                          <a:cs typeface="Amazon Ember Mono" panose="020B0509020204020204" pitchFamily="49" charset="0"/>
                        </a:rPr>
                        <a:t>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Mitigating issues and going serverless [2022]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8962217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pPr algn="l"/>
                      <a:r>
                        <a:rPr lang="en-US" sz="2800" b="1">
                          <a:solidFill>
                            <a:schemeClr val="tx1"/>
                          </a:solidFill>
                          <a:latin typeface="Amazon Ember Mono" panose="020B0509020204020204" pitchFamily="49" charset="0"/>
                          <a:ea typeface="Amazon Ember Mono" panose="020B0509020204020204" pitchFamily="49" charset="0"/>
                          <a:cs typeface="Amazon Ember Mono" panose="020B0509020204020204" pitchFamily="49" charset="0"/>
                        </a:rPr>
                        <a:t>03</a:t>
                      </a:r>
                    </a:p>
                  </a:txBody>
                  <a:tcPr marL="0"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‘serverbased’ version [2019]</a:t>
                      </a:r>
                    </a:p>
                    <a:p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 marR="27432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800" b="1" kern="1200">
                          <a:solidFill>
                            <a:schemeClr val="tx1"/>
                          </a:solidFill>
                          <a:latin typeface="Amazon Ember Mono" panose="020B0509020204020204" pitchFamily="49" charset="0"/>
                          <a:ea typeface="Amazon Ember Mono" panose="020B0509020204020204" pitchFamily="49" charset="0"/>
                          <a:cs typeface="Amazon Ember Mono" panose="020B0509020204020204" pitchFamily="49" charset="0"/>
                        </a:rPr>
                        <a:t>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Painpoints of serverless version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6650648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57654F95-0BE6-F1AC-2812-ADEDA97B0C86}"/>
              </a:ext>
            </a:extLst>
          </p:cNvPr>
          <p:cNvGrpSpPr>
            <a:grpSpLocks noChangeAspect="1"/>
          </p:cNvGrpSpPr>
          <p:nvPr/>
        </p:nvGrpSpPr>
        <p:grpSpPr>
          <a:xfrm>
            <a:off x="9429135" y="70442"/>
            <a:ext cx="3175821" cy="426709"/>
            <a:chOff x="6941574" y="355577"/>
            <a:chExt cx="3175821" cy="42670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E0C9FFC-6AFB-D0A9-635D-31BCFFB7D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574" y="412954"/>
              <a:ext cx="309401" cy="369332"/>
            </a:xfrm>
            <a:prstGeom prst="rect">
              <a:avLst/>
            </a:prstGeom>
          </p:spPr>
        </p:pic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130DD23F-DFE7-7010-EA5E-CE5F2852F89F}"/>
                </a:ext>
              </a:extLst>
            </p:cNvPr>
            <p:cNvSpPr txBox="1">
              <a:spLocks/>
            </p:cNvSpPr>
            <p:nvPr/>
          </p:nvSpPr>
          <p:spPr>
            <a:xfrm>
              <a:off x="7374195" y="355577"/>
              <a:ext cx="2743200" cy="369332"/>
            </a:xfrm>
            <a:prstGeom prst="rect">
              <a:avLst/>
            </a:prstGeom>
          </p:spPr>
          <p:txBody>
            <a:bodyPr vert="horz" lIns="0" tIns="146304" rIns="0" bIns="146304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 spc="-10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>
                  <a:solidFill>
                    <a:srgbClr val="E20074"/>
                  </a:solidFill>
                </a:rPr>
                <a:t>Deutsche Telekom IT Solutions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2181068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347368F-B41C-AA88-FAE7-FE1F9FB76734}"/>
              </a:ext>
            </a:extLst>
          </p:cNvPr>
          <p:cNvGrpSpPr>
            <a:grpSpLocks noChangeAspect="1"/>
          </p:cNvGrpSpPr>
          <p:nvPr/>
        </p:nvGrpSpPr>
        <p:grpSpPr>
          <a:xfrm>
            <a:off x="3931516" y="2962583"/>
            <a:ext cx="1095172" cy="1088849"/>
            <a:chOff x="5307303" y="3003944"/>
            <a:chExt cx="1095172" cy="108884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C273E1-CB7D-49C0-7BD3-26091E402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25382" y="3204816"/>
              <a:ext cx="920864" cy="88797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267766-C2CF-4713-3FD7-F352E88C173B}"/>
                </a:ext>
              </a:extLst>
            </p:cNvPr>
            <p:cNvSpPr txBox="1"/>
            <p:nvPr/>
          </p:nvSpPr>
          <p:spPr>
            <a:xfrm>
              <a:off x="5307303" y="3003944"/>
              <a:ext cx="109517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>
                  <a:latin typeface="+mj-lt"/>
                </a:rPr>
                <a:t>S</a:t>
              </a:r>
              <a:r>
                <a:rPr lang="en-SK" sz="1100" dirty="0">
                  <a:latin typeface="+mj-lt"/>
                </a:rPr>
                <a:t>quid container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EF0810D-0838-FF0E-A872-2BD272D2570A}"/>
              </a:ext>
            </a:extLst>
          </p:cNvPr>
          <p:cNvGrpSpPr>
            <a:grpSpLocks noChangeAspect="1"/>
          </p:cNvGrpSpPr>
          <p:nvPr/>
        </p:nvGrpSpPr>
        <p:grpSpPr>
          <a:xfrm>
            <a:off x="10263357" y="2999144"/>
            <a:ext cx="872146" cy="1052288"/>
            <a:chOff x="10707802" y="2827199"/>
            <a:chExt cx="1118668" cy="1349729"/>
          </a:xfrm>
        </p:grpSpPr>
        <p:sp>
          <p:nvSpPr>
            <p:cNvPr id="8" name="TextBox 44">
              <a:extLst>
                <a:ext uri="{FF2B5EF4-FFF2-40B4-BE49-F238E27FC236}">
                  <a16:creationId xmlns:a16="http://schemas.microsoft.com/office/drawing/2014/main" id="{902C56E8-5D21-7417-52D2-1CCACBC3EEA7}"/>
                </a:ext>
              </a:extLst>
            </p:cNvPr>
            <p:cNvSpPr/>
            <p:nvPr/>
          </p:nvSpPr>
          <p:spPr>
            <a:xfrm>
              <a:off x="10738572" y="2827199"/>
              <a:ext cx="1087898" cy="22090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Cloud</a:t>
              </a:r>
              <a:r>
                <a:rPr lang="sk-SK" sz="1100" dirty="0" err="1">
                  <a:latin typeface="Amazon Ember" pitchFamily="18"/>
                  <a:ea typeface="Microsoft YaHei" pitchFamily="2"/>
                  <a:cs typeface="Lucida Sans" pitchFamily="2"/>
                </a:rPr>
                <a:t>Watch</a:t>
              </a:r>
              <a:endPara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9" name="Picture 2" descr="(icon)">
              <a:extLst>
                <a:ext uri="{FF2B5EF4-FFF2-40B4-BE49-F238E27FC236}">
                  <a16:creationId xmlns:a16="http://schemas.microsoft.com/office/drawing/2014/main" id="{0009B672-31EA-0122-0427-B430E8FC38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7802" y="3058260"/>
              <a:ext cx="1118668" cy="11186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DB03297-7605-E5B5-0D80-A3938D67BD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5708" y="3166327"/>
            <a:ext cx="934150" cy="88797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2855031-EAAA-1186-BD8F-900EF5B1819E}"/>
              </a:ext>
            </a:extLst>
          </p:cNvPr>
          <p:cNvGrpSpPr>
            <a:grpSpLocks noChangeAspect="1"/>
          </p:cNvGrpSpPr>
          <p:nvPr/>
        </p:nvGrpSpPr>
        <p:grpSpPr>
          <a:xfrm>
            <a:off x="3557589" y="2590417"/>
            <a:ext cx="4622560" cy="1824435"/>
            <a:chOff x="5285504" y="2590417"/>
            <a:chExt cx="2803100" cy="182443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1F6104A-11D6-CBED-32C3-C1727A242CE1}"/>
                </a:ext>
              </a:extLst>
            </p:cNvPr>
            <p:cNvSpPr/>
            <p:nvPr/>
          </p:nvSpPr>
          <p:spPr>
            <a:xfrm>
              <a:off x="5285504" y="2898194"/>
              <a:ext cx="2662066" cy="1516658"/>
            </a:xfrm>
            <a:prstGeom prst="rect">
              <a:avLst/>
            </a:prstGeom>
            <a:noFill/>
            <a:ln>
              <a:solidFill>
                <a:srgbClr val="0070C0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AAD94AA-E7C0-01AD-E142-3D3E5FB87A03}"/>
                </a:ext>
              </a:extLst>
            </p:cNvPr>
            <p:cNvSpPr txBox="1"/>
            <p:nvPr/>
          </p:nvSpPr>
          <p:spPr>
            <a:xfrm>
              <a:off x="6113383" y="2590417"/>
              <a:ext cx="19752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K" sz="1400" dirty="0">
                  <a:solidFill>
                    <a:srgbClr val="0070C0"/>
                  </a:solidFill>
                </a:rPr>
                <a:t>Task 1 – 192.168.2.28</a:t>
              </a:r>
            </a:p>
          </p:txBody>
        </p:sp>
      </p:grpSp>
      <p:sp>
        <p:nvSpPr>
          <p:cNvPr id="11" name="Titel 1">
            <a:extLst>
              <a:ext uri="{FF2B5EF4-FFF2-40B4-BE49-F238E27FC236}">
                <a16:creationId xmlns:a16="http://schemas.microsoft.com/office/drawing/2014/main" id="{4FB9B5DB-0C43-F6DF-1C67-40941E3C70FA}"/>
              </a:ext>
            </a:extLst>
          </p:cNvPr>
          <p:cNvSpPr txBox="1">
            <a:spLocks/>
          </p:cNvSpPr>
          <p:nvPr/>
        </p:nvSpPr>
        <p:spPr bwMode="gray">
          <a:xfrm>
            <a:off x="447892" y="596445"/>
            <a:ext cx="11296215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400" b="1">
                <a:solidFill>
                  <a:schemeClr val="accent3"/>
                </a:solidFill>
              </a:rPr>
              <a:t>Logging with Squid – introducing FluenbtBit</a:t>
            </a:r>
            <a:endParaRPr lang="en-US" sz="3400" dirty="0">
              <a:solidFill>
                <a:schemeClr val="accent3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B0A664-EA93-78E0-9027-0B34CFDA8CBF}"/>
              </a:ext>
            </a:extLst>
          </p:cNvPr>
          <p:cNvSpPr txBox="1"/>
          <p:nvPr/>
        </p:nvSpPr>
        <p:spPr>
          <a:xfrm>
            <a:off x="6535005" y="2936245"/>
            <a:ext cx="14125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K" sz="1100" dirty="0">
                <a:latin typeface="+mj-lt"/>
              </a:rPr>
              <a:t>FluentBit container</a:t>
            </a:r>
          </a:p>
        </p:txBody>
      </p:sp>
      <p:pic>
        <p:nvPicPr>
          <p:cNvPr id="17" name="Graphic 16" descr="Close with solid fill">
            <a:extLst>
              <a:ext uri="{FF2B5EF4-FFF2-40B4-BE49-F238E27FC236}">
                <a16:creationId xmlns:a16="http://schemas.microsoft.com/office/drawing/2014/main" id="{750039A2-7E17-8E6A-F846-337334D665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30960" y="3738454"/>
            <a:ext cx="638559" cy="63855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4DA56AD-50C4-AE2D-88AB-2EAC79C9BCF6}"/>
              </a:ext>
            </a:extLst>
          </p:cNvPr>
          <p:cNvGrpSpPr>
            <a:grpSpLocks noChangeAspect="1"/>
          </p:cNvGrpSpPr>
          <p:nvPr/>
        </p:nvGrpSpPr>
        <p:grpSpPr>
          <a:xfrm>
            <a:off x="9429135" y="70442"/>
            <a:ext cx="3175821" cy="426709"/>
            <a:chOff x="6941574" y="355577"/>
            <a:chExt cx="3175821" cy="4267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0B24F46-A59C-6AE7-C50A-56B96FC9E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574" y="412954"/>
              <a:ext cx="309401" cy="369332"/>
            </a:xfrm>
            <a:prstGeom prst="rect">
              <a:avLst/>
            </a:prstGeom>
          </p:spPr>
        </p:pic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6B81EB4F-8809-892D-FFC4-2525B0B1EC37}"/>
                </a:ext>
              </a:extLst>
            </p:cNvPr>
            <p:cNvSpPr txBox="1">
              <a:spLocks/>
            </p:cNvSpPr>
            <p:nvPr/>
          </p:nvSpPr>
          <p:spPr>
            <a:xfrm>
              <a:off x="7374195" y="355577"/>
              <a:ext cx="2743200" cy="369332"/>
            </a:xfrm>
            <a:prstGeom prst="rect">
              <a:avLst/>
            </a:prstGeom>
          </p:spPr>
          <p:txBody>
            <a:bodyPr vert="horz" lIns="0" tIns="146304" rIns="0" bIns="146304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 spc="-10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>
                  <a:solidFill>
                    <a:srgbClr val="E20074"/>
                  </a:solidFill>
                </a:rPr>
                <a:t>Deutsche Telekom IT Solutions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777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347368F-B41C-AA88-FAE7-FE1F9FB76734}"/>
              </a:ext>
            </a:extLst>
          </p:cNvPr>
          <p:cNvGrpSpPr>
            <a:grpSpLocks noChangeAspect="1"/>
          </p:cNvGrpSpPr>
          <p:nvPr/>
        </p:nvGrpSpPr>
        <p:grpSpPr>
          <a:xfrm>
            <a:off x="3931516" y="2962583"/>
            <a:ext cx="1095172" cy="1088849"/>
            <a:chOff x="5307303" y="3003944"/>
            <a:chExt cx="1095172" cy="108884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C273E1-CB7D-49C0-7BD3-26091E402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25382" y="3204816"/>
              <a:ext cx="920864" cy="88797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267766-C2CF-4713-3FD7-F352E88C173B}"/>
                </a:ext>
              </a:extLst>
            </p:cNvPr>
            <p:cNvSpPr txBox="1"/>
            <p:nvPr/>
          </p:nvSpPr>
          <p:spPr>
            <a:xfrm>
              <a:off x="5307303" y="3003944"/>
              <a:ext cx="109517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>
                  <a:latin typeface="+mj-lt"/>
                </a:rPr>
                <a:t>S</a:t>
              </a:r>
              <a:r>
                <a:rPr lang="en-SK" sz="1100" dirty="0">
                  <a:latin typeface="+mj-lt"/>
                </a:rPr>
                <a:t>quid container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EF0810D-0838-FF0E-A872-2BD272D2570A}"/>
              </a:ext>
            </a:extLst>
          </p:cNvPr>
          <p:cNvGrpSpPr>
            <a:grpSpLocks noChangeAspect="1"/>
          </p:cNvGrpSpPr>
          <p:nvPr/>
        </p:nvGrpSpPr>
        <p:grpSpPr>
          <a:xfrm>
            <a:off x="10261043" y="2999144"/>
            <a:ext cx="872146" cy="1052288"/>
            <a:chOff x="10707802" y="2827199"/>
            <a:chExt cx="1118668" cy="1349729"/>
          </a:xfrm>
        </p:grpSpPr>
        <p:sp>
          <p:nvSpPr>
            <p:cNvPr id="8" name="TextBox 44">
              <a:extLst>
                <a:ext uri="{FF2B5EF4-FFF2-40B4-BE49-F238E27FC236}">
                  <a16:creationId xmlns:a16="http://schemas.microsoft.com/office/drawing/2014/main" id="{902C56E8-5D21-7417-52D2-1CCACBC3EEA7}"/>
                </a:ext>
              </a:extLst>
            </p:cNvPr>
            <p:cNvSpPr/>
            <p:nvPr/>
          </p:nvSpPr>
          <p:spPr>
            <a:xfrm>
              <a:off x="10738572" y="2827199"/>
              <a:ext cx="1087898" cy="22090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Cloud</a:t>
              </a:r>
              <a:r>
                <a:rPr lang="sk-SK" sz="1100" dirty="0" err="1">
                  <a:latin typeface="Amazon Ember" pitchFamily="18"/>
                  <a:ea typeface="Microsoft YaHei" pitchFamily="2"/>
                  <a:cs typeface="Lucida Sans" pitchFamily="2"/>
                </a:rPr>
                <a:t>Watch</a:t>
              </a:r>
              <a:endParaRPr lang="sk-SK" sz="1100" b="0" i="0" u="none" strike="noStrike" kern="1200" spc="0" dirty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9" name="Picture 2" descr="(icon)">
              <a:extLst>
                <a:ext uri="{FF2B5EF4-FFF2-40B4-BE49-F238E27FC236}">
                  <a16:creationId xmlns:a16="http://schemas.microsoft.com/office/drawing/2014/main" id="{0009B672-31EA-0122-0427-B430E8FC38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7802" y="3058260"/>
              <a:ext cx="1118668" cy="11186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DB03297-7605-E5B5-0D80-A3938D67BD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5708" y="3166327"/>
            <a:ext cx="934150" cy="88797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1A1D4F9-A2BF-BE42-F567-13B1CF71DCFC}"/>
              </a:ext>
            </a:extLst>
          </p:cNvPr>
          <p:cNvGrpSpPr>
            <a:grpSpLocks noChangeAspect="1"/>
          </p:cNvGrpSpPr>
          <p:nvPr/>
        </p:nvGrpSpPr>
        <p:grpSpPr>
          <a:xfrm>
            <a:off x="3557588" y="2590417"/>
            <a:ext cx="4389982" cy="1824435"/>
            <a:chOff x="5285504" y="2590417"/>
            <a:chExt cx="2662066" cy="182443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9CE3166-F831-C005-BC18-389D49FA7671}"/>
                </a:ext>
              </a:extLst>
            </p:cNvPr>
            <p:cNvSpPr/>
            <p:nvPr/>
          </p:nvSpPr>
          <p:spPr>
            <a:xfrm>
              <a:off x="5285504" y="2898194"/>
              <a:ext cx="2662066" cy="1516658"/>
            </a:xfrm>
            <a:prstGeom prst="rect">
              <a:avLst/>
            </a:prstGeom>
            <a:noFill/>
            <a:ln>
              <a:solidFill>
                <a:srgbClr val="94E8FF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78CF572-EBF5-4AF1-5A49-419700919212}"/>
                </a:ext>
              </a:extLst>
            </p:cNvPr>
            <p:cNvSpPr txBox="1"/>
            <p:nvPr/>
          </p:nvSpPr>
          <p:spPr>
            <a:xfrm>
              <a:off x="6113383" y="2590417"/>
              <a:ext cx="11977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K" sz="1400" dirty="0">
                  <a:solidFill>
                    <a:srgbClr val="94E8FF"/>
                  </a:solidFill>
                </a:rPr>
                <a:t>Task 1 – 192.168.2.28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B37B796-8808-5A62-C22E-CF2438BF9D25}"/>
              </a:ext>
            </a:extLst>
          </p:cNvPr>
          <p:cNvGrpSpPr>
            <a:grpSpLocks noChangeAspect="1"/>
          </p:cNvGrpSpPr>
          <p:nvPr/>
        </p:nvGrpSpPr>
        <p:grpSpPr>
          <a:xfrm>
            <a:off x="3314700" y="1379095"/>
            <a:ext cx="4865449" cy="4950270"/>
            <a:chOff x="4373256" y="1656399"/>
            <a:chExt cx="3653342" cy="504503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B90F5BC-B5A9-65E5-2359-A9B8E77FB514}"/>
                </a:ext>
              </a:extLst>
            </p:cNvPr>
            <p:cNvSpPr/>
            <p:nvPr/>
          </p:nvSpPr>
          <p:spPr>
            <a:xfrm>
              <a:off x="4373256" y="2011168"/>
              <a:ext cx="3653342" cy="4690265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5B3759F-4B04-306F-07BC-13AE63A310F6}"/>
                </a:ext>
              </a:extLst>
            </p:cNvPr>
            <p:cNvSpPr txBox="1"/>
            <p:nvPr/>
          </p:nvSpPr>
          <p:spPr>
            <a:xfrm>
              <a:off x="5580763" y="1656399"/>
              <a:ext cx="16786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K" sz="1400" dirty="0">
                  <a:solidFill>
                    <a:srgbClr val="FF0000"/>
                  </a:solidFill>
                </a:rPr>
                <a:t>Fargate instance 1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7219697-6DFB-ADE2-DB98-F731E1CCC6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082" t="33169" r="6741" b="28962"/>
          <a:stretch/>
        </p:blipFill>
        <p:spPr>
          <a:xfrm>
            <a:off x="4539789" y="3827248"/>
            <a:ext cx="438405" cy="22418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AF989C3-CDAE-A1F0-98A9-153525F1170D}"/>
              </a:ext>
            </a:extLst>
          </p:cNvPr>
          <p:cNvGrpSpPr>
            <a:grpSpLocks noChangeAspect="1"/>
          </p:cNvGrpSpPr>
          <p:nvPr/>
        </p:nvGrpSpPr>
        <p:grpSpPr>
          <a:xfrm>
            <a:off x="4961483" y="4414852"/>
            <a:ext cx="1516657" cy="1710865"/>
            <a:chOff x="4961483" y="4414852"/>
            <a:chExt cx="1516657" cy="171086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F8A2E5F-1176-7E10-72CE-64430B576F92}"/>
                </a:ext>
              </a:extLst>
            </p:cNvPr>
            <p:cNvSpPr txBox="1"/>
            <p:nvPr/>
          </p:nvSpPr>
          <p:spPr>
            <a:xfrm>
              <a:off x="5167423" y="5864107"/>
              <a:ext cx="110578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+mj-lt"/>
                </a:rPr>
                <a:t>Instance Store</a:t>
              </a:r>
              <a:endParaRPr lang="en-SK" sz="1100" dirty="0">
                <a:latin typeface="+mj-lt"/>
              </a:endParaRPr>
            </a:p>
          </p:txBody>
        </p:sp>
        <p:pic>
          <p:nvPicPr>
            <p:cNvPr id="3" name="Graphic 2" descr="Volume resource icon for the Amazon EBS service.">
              <a:extLst>
                <a:ext uri="{FF2B5EF4-FFF2-40B4-BE49-F238E27FC236}">
                  <a16:creationId xmlns:a16="http://schemas.microsoft.com/office/drawing/2014/main" id="{315B91D9-D74D-9C12-2224-312D0486E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961483" y="4414852"/>
              <a:ext cx="1516657" cy="1516657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5C6ABCB2-7406-E707-3611-E3181B195B28}"/>
              </a:ext>
            </a:extLst>
          </p:cNvPr>
          <p:cNvSpPr txBox="1"/>
          <p:nvPr/>
        </p:nvSpPr>
        <p:spPr>
          <a:xfrm>
            <a:off x="6535005" y="2936245"/>
            <a:ext cx="14125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K" sz="1100" dirty="0">
                <a:latin typeface="+mj-lt"/>
              </a:rPr>
              <a:t>FluentBit container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20F8E19-1CA9-F6A3-2196-27E791E5CF4F}"/>
              </a:ext>
            </a:extLst>
          </p:cNvPr>
          <p:cNvSpPr txBox="1">
            <a:spLocks/>
          </p:cNvSpPr>
          <p:nvPr/>
        </p:nvSpPr>
        <p:spPr bwMode="gray">
          <a:xfrm>
            <a:off x="447892" y="596445"/>
            <a:ext cx="11296215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400" b="1">
                <a:solidFill>
                  <a:schemeClr val="accent3"/>
                </a:solidFill>
              </a:rPr>
              <a:t>Logging with Squid – the storage</a:t>
            </a:r>
            <a:endParaRPr lang="en-US" sz="3400" dirty="0">
              <a:solidFill>
                <a:schemeClr val="accent3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59A6D2-557C-9233-2F73-BF3BBE69862E}"/>
              </a:ext>
            </a:extLst>
          </p:cNvPr>
          <p:cNvGrpSpPr>
            <a:grpSpLocks noChangeAspect="1"/>
          </p:cNvGrpSpPr>
          <p:nvPr/>
        </p:nvGrpSpPr>
        <p:grpSpPr>
          <a:xfrm>
            <a:off x="9429135" y="70442"/>
            <a:ext cx="3175821" cy="426709"/>
            <a:chOff x="6941574" y="355577"/>
            <a:chExt cx="3175821" cy="4267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809F93B-3762-450A-0D2E-4BF01901C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574" y="412954"/>
              <a:ext cx="309401" cy="369332"/>
            </a:xfrm>
            <a:prstGeom prst="rect">
              <a:avLst/>
            </a:prstGeom>
          </p:spPr>
        </p:pic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ED7AB352-F609-F500-1C80-D102AC755F80}"/>
                </a:ext>
              </a:extLst>
            </p:cNvPr>
            <p:cNvSpPr txBox="1">
              <a:spLocks/>
            </p:cNvSpPr>
            <p:nvPr/>
          </p:nvSpPr>
          <p:spPr>
            <a:xfrm>
              <a:off x="7374195" y="355577"/>
              <a:ext cx="2743200" cy="369332"/>
            </a:xfrm>
            <a:prstGeom prst="rect">
              <a:avLst/>
            </a:prstGeom>
          </p:spPr>
          <p:txBody>
            <a:bodyPr vert="horz" lIns="0" tIns="146304" rIns="0" bIns="146304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 spc="-10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>
                  <a:solidFill>
                    <a:srgbClr val="E20074"/>
                  </a:solidFill>
                </a:rPr>
                <a:t>Deutsche Telekom IT Solutions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840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0255 L 0.08099 0.20902 " pathEditMode="relative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0" presetClass="path" presetSubtype="0" repeatCount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099 0.20902 L 0.20717 -0.0338 " pathEditMode="relative" ptsTypes="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0" presetClass="path" presetSubtype="0" repeatCount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717 -0.02848 L 0.48698 -0.02848 " pathEditMode="relative" ptsTypes="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0" presetClass="exit" presetSubtype="0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B0C39990-E912-51A1-C59F-1AF8B26E1E8B}"/>
              </a:ext>
            </a:extLst>
          </p:cNvPr>
          <p:cNvSpPr/>
          <p:nvPr/>
        </p:nvSpPr>
        <p:spPr>
          <a:xfrm>
            <a:off x="3776616" y="1542024"/>
            <a:ext cx="184320" cy="645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5" name="Rectangle 34">
            <a:extLst>
              <a:ext uri="{FF2B5EF4-FFF2-40B4-BE49-F238E27FC236}">
                <a16:creationId xmlns:a16="http://schemas.microsoft.com/office/drawing/2014/main" id="{6DA7EB69-73AF-D132-6FE5-C9F66C757556}"/>
              </a:ext>
            </a:extLst>
          </p:cNvPr>
          <p:cNvSpPr/>
          <p:nvPr/>
        </p:nvSpPr>
        <p:spPr>
          <a:xfrm>
            <a:off x="7869195" y="4317091"/>
            <a:ext cx="3677508" cy="20858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Private subnet – 192.168.3.0/24</a:t>
            </a:r>
          </a:p>
        </p:txBody>
      </p:sp>
      <p:pic>
        <p:nvPicPr>
          <p:cNvPr id="19" name="Graphic 36">
            <a:extLst>
              <a:ext uri="{FF2B5EF4-FFF2-40B4-BE49-F238E27FC236}">
                <a16:creationId xmlns:a16="http://schemas.microsoft.com/office/drawing/2014/main" id="{DDD444F0-DC00-3C3D-93CF-88854FFE444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869194" y="4318810"/>
            <a:ext cx="450694" cy="450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03DE3CB5-63AF-DFDD-3163-C7E0B529ACA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0471156" y="4759505"/>
            <a:ext cx="956830" cy="95683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43">
            <a:extLst>
              <a:ext uri="{FF2B5EF4-FFF2-40B4-BE49-F238E27FC236}">
                <a16:creationId xmlns:a16="http://schemas.microsoft.com/office/drawing/2014/main" id="{D103BA07-0293-1573-16D6-588830ABF30A}"/>
              </a:ext>
            </a:extLst>
          </p:cNvPr>
          <p:cNvSpPr/>
          <p:nvPr/>
        </p:nvSpPr>
        <p:spPr>
          <a:xfrm>
            <a:off x="10235071" y="5769211"/>
            <a:ext cx="1480679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Network</a:t>
            </a:r>
            <a:r>
              <a: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Loadbalancer</a:t>
            </a:r>
            <a:endParaRPr lang="sk-SK" sz="1100" b="0" i="0" u="none" strike="noStrike" kern="1200" spc="0" dirty="0">
              <a:ln>
                <a:noFill/>
              </a:ln>
              <a:solidFill>
                <a:srgbClr val="FFFFFF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12" name="Picture 11" descr="A logo of cubes and a circle&#10;&#10;Description automatically generated">
            <a:extLst>
              <a:ext uri="{FF2B5EF4-FFF2-40B4-BE49-F238E27FC236}">
                <a16:creationId xmlns:a16="http://schemas.microsoft.com/office/drawing/2014/main" id="{55F12053-C68D-09CC-D38F-0C34061B87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0185" y="2022056"/>
            <a:ext cx="1328619" cy="125586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F76DE2D-BF0B-8023-54B0-12CDAA4DB91A}"/>
              </a:ext>
            </a:extLst>
          </p:cNvPr>
          <p:cNvGrpSpPr>
            <a:grpSpLocks noChangeAspect="1"/>
          </p:cNvGrpSpPr>
          <p:nvPr/>
        </p:nvGrpSpPr>
        <p:grpSpPr>
          <a:xfrm>
            <a:off x="9569399" y="1949351"/>
            <a:ext cx="1769961" cy="659396"/>
            <a:chOff x="3008504" y="1773452"/>
            <a:chExt cx="3007000" cy="1120253"/>
          </a:xfrm>
        </p:grpSpPr>
        <p:pic>
          <p:nvPicPr>
            <p:cNvPr id="33" name="Picture 33">
              <a:extLst>
                <a:ext uri="{FF2B5EF4-FFF2-40B4-BE49-F238E27FC236}">
                  <a16:creationId xmlns:a16="http://schemas.microsoft.com/office/drawing/2014/main" id="{311CDCB9-520E-991E-D990-0A722FE6D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3008504" y="1773452"/>
              <a:ext cx="1161810" cy="112025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34" name="Titel 1">
              <a:extLst>
                <a:ext uri="{FF2B5EF4-FFF2-40B4-BE49-F238E27FC236}">
                  <a16:creationId xmlns:a16="http://schemas.microsoft.com/office/drawing/2014/main" id="{544D883E-9F13-FC4F-B14A-394F174301B3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219667" y="2171916"/>
              <a:ext cx="1795837" cy="475244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dirty="0">
                  <a:solidFill>
                    <a:srgbClr val="94E8FF"/>
                  </a:solidFill>
                </a:rPr>
                <a:t>Squid Proxy</a:t>
              </a:r>
              <a:endParaRPr lang="en-US" sz="1800" dirty="0">
                <a:solidFill>
                  <a:srgbClr val="94E8FF"/>
                </a:solidFill>
              </a:endParaRPr>
            </a:p>
          </p:txBody>
        </p:sp>
      </p:grpSp>
      <p:sp>
        <p:nvSpPr>
          <p:cNvPr id="11" name="Titel 1">
            <a:extLst>
              <a:ext uri="{FF2B5EF4-FFF2-40B4-BE49-F238E27FC236}">
                <a16:creationId xmlns:a16="http://schemas.microsoft.com/office/drawing/2014/main" id="{837D1750-773F-A400-5822-09B5865418E0}"/>
              </a:ext>
            </a:extLst>
          </p:cNvPr>
          <p:cNvSpPr txBox="1">
            <a:spLocks/>
          </p:cNvSpPr>
          <p:nvPr/>
        </p:nvSpPr>
        <p:spPr bwMode="gray">
          <a:xfrm>
            <a:off x="8445387" y="3330871"/>
            <a:ext cx="1046261" cy="3780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dirty="0">
                <a:solidFill>
                  <a:schemeClr val="tx1"/>
                </a:solidFill>
              </a:rPr>
              <a:t>Fargate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77FBD76-0EC5-32BB-C5FE-E753BC7365DF}"/>
              </a:ext>
            </a:extLst>
          </p:cNvPr>
          <p:cNvSpPr txBox="1"/>
          <p:nvPr/>
        </p:nvSpPr>
        <p:spPr>
          <a:xfrm>
            <a:off x="8896110" y="455397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3">
            <a:extLst>
              <a:ext uri="{FF2B5EF4-FFF2-40B4-BE49-F238E27FC236}">
                <a16:creationId xmlns:a16="http://schemas.microsoft.com/office/drawing/2014/main" id="{004A4B75-112D-AFC0-CCCB-80DF95871F42}"/>
              </a:ext>
            </a:extLst>
          </p:cNvPr>
          <p:cNvSpPr/>
          <p:nvPr/>
        </p:nvSpPr>
        <p:spPr>
          <a:xfrm>
            <a:off x="9313591" y="3689347"/>
            <a:ext cx="2025769" cy="22499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400" b="0" i="0" u="none" strike="noStrike" kern="1200" spc="0" dirty="0">
                <a:ln>
                  <a:noFill/>
                </a:ln>
                <a:solidFill>
                  <a:srgbClr val="94E8FF"/>
                </a:solidFill>
                <a:latin typeface="+mj-lt"/>
                <a:ea typeface="Microsoft YaHei" pitchFamily="2"/>
                <a:cs typeface="Lucida Sans" pitchFamily="2"/>
              </a:rPr>
              <a:t>ECS </a:t>
            </a:r>
            <a:r>
              <a:rPr lang="sk-SK" sz="1400" b="0" i="0" u="none" strike="noStrike" kern="1200" spc="0" dirty="0" err="1">
                <a:ln>
                  <a:noFill/>
                </a:ln>
                <a:solidFill>
                  <a:srgbClr val="94E8FF"/>
                </a:solidFill>
                <a:latin typeface="+mj-lt"/>
                <a:ea typeface="Microsoft YaHei" pitchFamily="2"/>
                <a:cs typeface="Lucida Sans" pitchFamily="2"/>
              </a:rPr>
              <a:t>Task</a:t>
            </a:r>
            <a:endParaRPr lang="sk-SK" sz="1400" b="0" i="0" u="none" strike="noStrike" kern="1200" spc="0" dirty="0">
              <a:ln>
                <a:noFill/>
              </a:ln>
              <a:solidFill>
                <a:srgbClr val="94E8FF"/>
              </a:solidFill>
              <a:latin typeface="+mj-lt"/>
              <a:ea typeface="Microsoft YaHei" pitchFamily="2"/>
              <a:cs typeface="Lucida Sans" pitchFamily="2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523F0E7E-59F9-A6C7-8BA9-8CADD4AA90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9399" y="2695153"/>
            <a:ext cx="665671" cy="6451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3" name="Titel 1">
            <a:extLst>
              <a:ext uri="{FF2B5EF4-FFF2-40B4-BE49-F238E27FC236}">
                <a16:creationId xmlns:a16="http://schemas.microsoft.com/office/drawing/2014/main" id="{0F5BAF07-09B1-21B2-9C7A-0368D9478557}"/>
              </a:ext>
            </a:extLst>
          </p:cNvPr>
          <p:cNvSpPr txBox="1">
            <a:spLocks/>
          </p:cNvSpPr>
          <p:nvPr/>
        </p:nvSpPr>
        <p:spPr bwMode="gray">
          <a:xfrm>
            <a:off x="10300539" y="2993357"/>
            <a:ext cx="732454" cy="10011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rgbClr val="94E8FF"/>
                </a:solidFill>
              </a:rPr>
              <a:t>FluentBit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E248D27-D468-7884-0FA2-52AF87C9934B}"/>
              </a:ext>
            </a:extLst>
          </p:cNvPr>
          <p:cNvSpPr txBox="1"/>
          <p:nvPr/>
        </p:nvSpPr>
        <p:spPr>
          <a:xfrm>
            <a:off x="-27550" y="2636728"/>
            <a:ext cx="78312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+mj-lt"/>
                <a:cs typeface="Courier New" panose="02070309020205020404" pitchFamily="49" charset="0"/>
              </a:rPr>
              <a:t>c</a:t>
            </a:r>
            <a:r>
              <a:rPr lang="en-SK" sz="1200" dirty="0">
                <a:latin typeface="+mj-lt"/>
                <a:cs typeface="Courier New" panose="02070309020205020404" pitchFamily="49" charset="0"/>
              </a:rPr>
              <a:t>url –x </a:t>
            </a:r>
            <a:r>
              <a:rPr lang="en-GB" sz="1200" dirty="0">
                <a:solidFill>
                  <a:srgbClr val="92D050"/>
                </a:solidFill>
                <a:latin typeface="+mj-lt"/>
                <a:cs typeface="Courier New" panose="02070309020205020404" pitchFamily="49" charset="0"/>
              </a:rPr>
              <a:t>internal-fwdproxynlb-1234567890-eu-central-1.elb.amazonaws.com</a:t>
            </a:r>
            <a:r>
              <a:rPr lang="en-GB" sz="1200" dirty="0">
                <a:solidFill>
                  <a:schemeClr val="tx2"/>
                </a:solidFill>
                <a:latin typeface="+mj-lt"/>
                <a:cs typeface="Courier New" panose="02070309020205020404" pitchFamily="49" charset="0"/>
              </a:rPr>
              <a:t>:</a:t>
            </a:r>
            <a:r>
              <a:rPr lang="en-GB" sz="1200" dirty="0">
                <a:solidFill>
                  <a:srgbClr val="94E8FF"/>
                </a:solidFill>
                <a:latin typeface="+mj-lt"/>
                <a:cs typeface="Courier New" panose="02070309020205020404" pitchFamily="49" charset="0"/>
              </a:rPr>
              <a:t>3128</a:t>
            </a:r>
            <a:r>
              <a:rPr lang="en-GB" sz="1200" dirty="0">
                <a:solidFill>
                  <a:schemeClr val="tx2"/>
                </a:solidFill>
                <a:latin typeface="+mj-lt"/>
                <a:cs typeface="Courier New" panose="02070309020205020404" pitchFamily="49" charset="0"/>
              </a:rPr>
              <a:t> </a:t>
            </a:r>
            <a:r>
              <a:rPr lang="en-SK" sz="1200" dirty="0">
                <a:latin typeface="+mj-lt"/>
                <a:cs typeface="Courier New" panose="02070309020205020404" pitchFamily="49" charset="0"/>
              </a:rPr>
              <a:t>–I http://www.amazon.com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7BF8386-7FFC-AD61-850C-277CF0B4B02D}"/>
              </a:ext>
            </a:extLst>
          </p:cNvPr>
          <p:cNvCxnSpPr>
            <a:cxnSpLocks/>
          </p:cNvCxnSpPr>
          <p:nvPr/>
        </p:nvCxnSpPr>
        <p:spPr>
          <a:xfrm flipH="1">
            <a:off x="819255" y="5360020"/>
            <a:ext cx="9507220" cy="3697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E472AC9-8EBE-F9F1-68A2-0916018E4724}"/>
              </a:ext>
            </a:extLst>
          </p:cNvPr>
          <p:cNvCxnSpPr>
            <a:cxnSpLocks/>
          </p:cNvCxnSpPr>
          <p:nvPr/>
        </p:nvCxnSpPr>
        <p:spPr>
          <a:xfrm>
            <a:off x="833647" y="3043413"/>
            <a:ext cx="0" cy="235358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1">
            <a:extLst>
              <a:ext uri="{FF2B5EF4-FFF2-40B4-BE49-F238E27FC236}">
                <a16:creationId xmlns:a16="http://schemas.microsoft.com/office/drawing/2014/main" id="{6B6A6209-B251-44CB-EA40-51598F92711E}"/>
              </a:ext>
            </a:extLst>
          </p:cNvPr>
          <p:cNvSpPr txBox="1">
            <a:spLocks/>
          </p:cNvSpPr>
          <p:nvPr/>
        </p:nvSpPr>
        <p:spPr bwMode="gray">
          <a:xfrm>
            <a:off x="177800" y="337643"/>
            <a:ext cx="11836399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400" dirty="0">
              <a:solidFill>
                <a:schemeClr val="accent3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F1C569-8A55-4CAD-88E3-73E8E8FF8EA2}"/>
              </a:ext>
            </a:extLst>
          </p:cNvPr>
          <p:cNvSpPr/>
          <p:nvPr/>
        </p:nvSpPr>
        <p:spPr>
          <a:xfrm>
            <a:off x="8138816" y="1886246"/>
            <a:ext cx="3171269" cy="1814955"/>
          </a:xfrm>
          <a:prstGeom prst="rect">
            <a:avLst/>
          </a:prstGeom>
          <a:noFill/>
          <a:ln w="28575">
            <a:solidFill>
              <a:srgbClr val="94E8FF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13" name="Rectangle 19">
            <a:extLst>
              <a:ext uri="{FF2B5EF4-FFF2-40B4-BE49-F238E27FC236}">
                <a16:creationId xmlns:a16="http://schemas.microsoft.com/office/drawing/2014/main" id="{65DCB7CA-0C89-AD1D-5DFE-4F599197E1BC}"/>
              </a:ext>
            </a:extLst>
          </p:cNvPr>
          <p:cNvSpPr/>
          <p:nvPr/>
        </p:nvSpPr>
        <p:spPr>
          <a:xfrm>
            <a:off x="7869195" y="1453801"/>
            <a:ext cx="3677508" cy="262104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FF0000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>
              <a:defRPr sz="1800"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Inspection subnet – 192.168.2.0/24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sk-SK" sz="1100" b="0" i="0" u="none" strike="noStrike" kern="1200" spc="0">
              <a:ln>
                <a:noFill/>
              </a:ln>
              <a:solidFill>
                <a:srgbClr val="FFFFFF"/>
              </a:solidFill>
              <a:latin typeface="Arial" pitchFamily="34"/>
              <a:ea typeface="Microsoft YaHei" pitchFamily="2"/>
              <a:cs typeface="Arial" pitchFamily="34"/>
            </a:endParaRPr>
          </a:p>
        </p:txBody>
      </p:sp>
      <p:pic>
        <p:nvPicPr>
          <p:cNvPr id="14" name="Graphic 20">
            <a:extLst>
              <a:ext uri="{FF2B5EF4-FFF2-40B4-BE49-F238E27FC236}">
                <a16:creationId xmlns:a16="http://schemas.microsoft.com/office/drawing/2014/main" id="{2E8CA585-2D88-2493-8CF2-19C14D35E27E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7869195" y="1457798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69C8DD10-F148-6C1B-B32D-8FCBE1BB83CA}"/>
              </a:ext>
            </a:extLst>
          </p:cNvPr>
          <p:cNvSpPr txBox="1">
            <a:spLocks/>
          </p:cNvSpPr>
          <p:nvPr/>
        </p:nvSpPr>
        <p:spPr bwMode="gray">
          <a:xfrm>
            <a:off x="5452922" y="6003527"/>
            <a:ext cx="6739078" cy="75573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200" dirty="0">
                <a:solidFill>
                  <a:srgbClr val="92D050"/>
                </a:solidFill>
                <a:cs typeface="Arial" panose="020B0604020202020204" pitchFamily="34" charset="0"/>
              </a:rPr>
              <a:t>internal-fwdproxynlb-1234567890-eu-central-1.elb.amazonanaws.com</a:t>
            </a:r>
            <a:r>
              <a:rPr lang="en-GB" sz="1200" dirty="0">
                <a:solidFill>
                  <a:schemeClr val="tx1"/>
                </a:solidFill>
                <a:cs typeface="Arial" panose="020B0604020202020204" pitchFamily="34" charset="0"/>
              </a:rPr>
              <a:t>:</a:t>
            </a:r>
            <a:r>
              <a:rPr lang="en-GB" sz="1200" dirty="0">
                <a:solidFill>
                  <a:srgbClr val="94E8FF"/>
                </a:solidFill>
                <a:cs typeface="Arial" panose="020B0604020202020204" pitchFamily="34" charset="0"/>
              </a:rPr>
              <a:t>3128</a:t>
            </a:r>
          </a:p>
          <a:p>
            <a:pPr algn="ctr"/>
            <a:endParaRPr lang="en-GB" sz="700" dirty="0">
              <a:solidFill>
                <a:srgbClr val="92D050"/>
              </a:solidFill>
              <a:cs typeface="Arial" panose="020B0604020202020204" pitchFamily="34" charset="0"/>
            </a:endParaRPr>
          </a:p>
          <a:p>
            <a:pPr algn="ctr"/>
            <a:endParaRPr lang="en-GB" sz="12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E8DA46-4ADD-BB00-33C3-2F8529AA6C46}"/>
              </a:ext>
            </a:extLst>
          </p:cNvPr>
          <p:cNvCxnSpPr>
            <a:cxnSpLocks/>
          </p:cNvCxnSpPr>
          <p:nvPr/>
        </p:nvCxnSpPr>
        <p:spPr>
          <a:xfrm>
            <a:off x="11123484" y="3689347"/>
            <a:ext cx="0" cy="1150023"/>
          </a:xfrm>
          <a:prstGeom prst="line">
            <a:avLst/>
          </a:prstGeom>
          <a:ln w="19050">
            <a:solidFill>
              <a:srgbClr val="94E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el 1">
            <a:extLst>
              <a:ext uri="{FF2B5EF4-FFF2-40B4-BE49-F238E27FC236}">
                <a16:creationId xmlns:a16="http://schemas.microsoft.com/office/drawing/2014/main" id="{21A1CE7A-6A8A-6315-248A-F54B27EBD47E}"/>
              </a:ext>
            </a:extLst>
          </p:cNvPr>
          <p:cNvSpPr txBox="1">
            <a:spLocks/>
          </p:cNvSpPr>
          <p:nvPr/>
        </p:nvSpPr>
        <p:spPr bwMode="gray">
          <a:xfrm>
            <a:off x="177800" y="596445"/>
            <a:ext cx="11836399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400" b="1">
                <a:solidFill>
                  <a:schemeClr val="accent3"/>
                </a:solidFill>
              </a:rPr>
              <a:t>Squid URL and port – make an explicit the explicit again</a:t>
            </a:r>
            <a:endParaRPr lang="en-US" sz="3400" dirty="0">
              <a:solidFill>
                <a:schemeClr val="accent3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7FEAD5C-4059-31AF-EC50-CAE61C995DFA}"/>
              </a:ext>
            </a:extLst>
          </p:cNvPr>
          <p:cNvGrpSpPr>
            <a:grpSpLocks noChangeAspect="1"/>
          </p:cNvGrpSpPr>
          <p:nvPr/>
        </p:nvGrpSpPr>
        <p:grpSpPr>
          <a:xfrm>
            <a:off x="9429135" y="70442"/>
            <a:ext cx="3175821" cy="426709"/>
            <a:chOff x="6941574" y="355577"/>
            <a:chExt cx="3175821" cy="42670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89FDD94-8103-EB26-B712-50657D3E1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574" y="412954"/>
              <a:ext cx="309401" cy="369332"/>
            </a:xfrm>
            <a:prstGeom prst="rect">
              <a:avLst/>
            </a:prstGeom>
          </p:spPr>
        </p:pic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802EDFE7-2D46-D1AB-FED3-234C128E0FE5}"/>
                </a:ext>
              </a:extLst>
            </p:cNvPr>
            <p:cNvSpPr txBox="1">
              <a:spLocks/>
            </p:cNvSpPr>
            <p:nvPr/>
          </p:nvSpPr>
          <p:spPr>
            <a:xfrm>
              <a:off x="7374195" y="355577"/>
              <a:ext cx="2743200" cy="369332"/>
            </a:xfrm>
            <a:prstGeom prst="rect">
              <a:avLst/>
            </a:prstGeom>
          </p:spPr>
          <p:txBody>
            <a:bodyPr vert="horz" lIns="0" tIns="146304" rIns="0" bIns="146304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 spc="-10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>
                  <a:solidFill>
                    <a:srgbClr val="E20074"/>
                  </a:solidFill>
                </a:rPr>
                <a:t>Deutsche Telekom IT Solutions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98872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5" grpId="0"/>
      <p:bldP spid="44" grpId="0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9">
            <a:extLst>
              <a:ext uri="{FF2B5EF4-FFF2-40B4-BE49-F238E27FC236}">
                <a16:creationId xmlns:a16="http://schemas.microsoft.com/office/drawing/2014/main" id="{43B5F0A3-306A-59AB-8509-D74C671A38E8}"/>
              </a:ext>
            </a:extLst>
          </p:cNvPr>
          <p:cNvSpPr/>
          <p:nvPr/>
        </p:nvSpPr>
        <p:spPr>
          <a:xfrm>
            <a:off x="442137" y="1181454"/>
            <a:ext cx="10744023" cy="236685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FF0000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>
              <a:defRPr sz="1800"/>
            </a:pPr>
            <a:r>
              <a:rPr lang="sk-SK" sz="12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Inspection subnet </a:t>
            </a:r>
            <a:r>
              <a:rPr lang="en-US" sz="1200" dirty="0">
                <a:cs typeface="Arial" panose="020B0604020202020204" pitchFamily="34" charset="0"/>
              </a:rPr>
              <a:t>– 192.168.2.0/24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sk-SK" sz="1200" b="0" i="0" u="none" strike="noStrike" kern="1200" spc="0">
              <a:ln>
                <a:noFill/>
              </a:ln>
              <a:latin typeface="+mj-lt"/>
              <a:ea typeface="Microsoft YaHei" pitchFamily="2"/>
              <a:cs typeface="Arial" pitchFamily="34"/>
            </a:endParaRPr>
          </a:p>
        </p:txBody>
      </p:sp>
      <p:pic>
        <p:nvPicPr>
          <p:cNvPr id="18" name="Graphic 20">
            <a:extLst>
              <a:ext uri="{FF2B5EF4-FFF2-40B4-BE49-F238E27FC236}">
                <a16:creationId xmlns:a16="http://schemas.microsoft.com/office/drawing/2014/main" id="{AA318FDC-5AEB-A7AE-5A4A-35351FBD9FE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42136" y="1198267"/>
            <a:ext cx="380520" cy="3805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EE861D3-3C6D-159B-6496-17E369ADAD41}"/>
              </a:ext>
            </a:extLst>
          </p:cNvPr>
          <p:cNvCxnSpPr>
            <a:cxnSpLocks/>
          </p:cNvCxnSpPr>
          <p:nvPr/>
        </p:nvCxnSpPr>
        <p:spPr>
          <a:xfrm flipH="1">
            <a:off x="1940070" y="4067221"/>
            <a:ext cx="9003091" cy="0"/>
          </a:xfrm>
          <a:prstGeom prst="line">
            <a:avLst/>
          </a:prstGeom>
          <a:ln w="25400">
            <a:solidFill>
              <a:srgbClr val="94E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FC56A3F-9EDF-2CF0-FD10-A59B2CF21914}"/>
              </a:ext>
            </a:extLst>
          </p:cNvPr>
          <p:cNvCxnSpPr>
            <a:cxnSpLocks/>
          </p:cNvCxnSpPr>
          <p:nvPr/>
        </p:nvCxnSpPr>
        <p:spPr>
          <a:xfrm>
            <a:off x="10943161" y="4067221"/>
            <a:ext cx="0" cy="69228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A76D4B7-5D6D-88C7-6418-5C51C3A454BD}"/>
              </a:ext>
            </a:extLst>
          </p:cNvPr>
          <p:cNvCxnSpPr>
            <a:cxnSpLocks/>
          </p:cNvCxnSpPr>
          <p:nvPr/>
        </p:nvCxnSpPr>
        <p:spPr>
          <a:xfrm>
            <a:off x="4323225" y="3485224"/>
            <a:ext cx="0" cy="581997"/>
          </a:xfrm>
          <a:prstGeom prst="line">
            <a:avLst/>
          </a:prstGeom>
          <a:ln w="25400">
            <a:solidFill>
              <a:srgbClr val="94E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87E2F26F-21FA-3015-F075-C2F32123EFE6}"/>
              </a:ext>
            </a:extLst>
          </p:cNvPr>
          <p:cNvCxnSpPr>
            <a:cxnSpLocks/>
          </p:cNvCxnSpPr>
          <p:nvPr/>
        </p:nvCxnSpPr>
        <p:spPr>
          <a:xfrm>
            <a:off x="1940070" y="3485224"/>
            <a:ext cx="0" cy="581997"/>
          </a:xfrm>
          <a:prstGeom prst="line">
            <a:avLst/>
          </a:prstGeom>
          <a:ln w="25400">
            <a:solidFill>
              <a:srgbClr val="94E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AD7ED2DC-6361-FEA6-1A1C-86508681A7E3}"/>
              </a:ext>
            </a:extLst>
          </p:cNvPr>
          <p:cNvCxnSpPr>
            <a:cxnSpLocks/>
          </p:cNvCxnSpPr>
          <p:nvPr/>
        </p:nvCxnSpPr>
        <p:spPr>
          <a:xfrm>
            <a:off x="7495272" y="3485224"/>
            <a:ext cx="0" cy="581997"/>
          </a:xfrm>
          <a:prstGeom prst="line">
            <a:avLst/>
          </a:prstGeom>
          <a:ln w="25400">
            <a:solidFill>
              <a:srgbClr val="94E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4B938C2F-2020-07FC-0FDA-10198122370A}"/>
              </a:ext>
            </a:extLst>
          </p:cNvPr>
          <p:cNvCxnSpPr>
            <a:cxnSpLocks/>
          </p:cNvCxnSpPr>
          <p:nvPr/>
        </p:nvCxnSpPr>
        <p:spPr>
          <a:xfrm>
            <a:off x="9426268" y="3485224"/>
            <a:ext cx="0" cy="581997"/>
          </a:xfrm>
          <a:prstGeom prst="line">
            <a:avLst/>
          </a:prstGeom>
          <a:ln w="19050">
            <a:solidFill>
              <a:srgbClr val="94E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Group 91">
            <a:extLst>
              <a:ext uri="{FF2B5EF4-FFF2-40B4-BE49-F238E27FC236}">
                <a16:creationId xmlns:a16="http://schemas.microsoft.com/office/drawing/2014/main" id="{52347B9C-03F5-59A2-59E4-C8E7A33FF6D7}"/>
              </a:ext>
            </a:extLst>
          </p:cNvPr>
          <p:cNvGrpSpPr>
            <a:grpSpLocks noChangeAspect="1"/>
          </p:cNvGrpSpPr>
          <p:nvPr/>
        </p:nvGrpSpPr>
        <p:grpSpPr>
          <a:xfrm>
            <a:off x="945464" y="1496994"/>
            <a:ext cx="2118167" cy="2012268"/>
            <a:chOff x="907364" y="819902"/>
            <a:chExt cx="2118167" cy="2012268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6CC73618-285A-F701-3BE9-3C5DC56FA263}"/>
                </a:ext>
              </a:extLst>
            </p:cNvPr>
            <p:cNvSpPr/>
            <p:nvPr/>
          </p:nvSpPr>
          <p:spPr>
            <a:xfrm>
              <a:off x="907364" y="819902"/>
              <a:ext cx="2118167" cy="1703137"/>
            </a:xfrm>
            <a:prstGeom prst="rect">
              <a:avLst/>
            </a:prstGeom>
            <a:noFill/>
            <a:ln w="28575">
              <a:solidFill>
                <a:srgbClr val="94E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8249071-DF50-E566-3464-3B9F1585D679}"/>
                </a:ext>
              </a:extLst>
            </p:cNvPr>
            <p:cNvSpPr txBox="1"/>
            <p:nvPr/>
          </p:nvSpPr>
          <p:spPr>
            <a:xfrm>
              <a:off x="943570" y="2524393"/>
              <a:ext cx="20457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K" sz="1400" dirty="0">
                  <a:solidFill>
                    <a:srgbClr val="94E8FF"/>
                  </a:solidFill>
                  <a:latin typeface="+mj-lt"/>
                </a:rPr>
                <a:t>ECS Task 192.168.2.33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B07DA72-83C0-9A3A-1F58-05BD670A069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78766" y="911908"/>
              <a:ext cx="1507753" cy="1150367"/>
              <a:chOff x="978766" y="911908"/>
              <a:chExt cx="1823070" cy="1390943"/>
            </a:xfrm>
          </p:grpSpPr>
          <p:pic>
            <p:nvPicPr>
              <p:cNvPr id="8" name="Picture 7" descr="A logo of cubes and a circle&#10;&#10;Description automatically generated">
                <a:extLst>
                  <a:ext uri="{FF2B5EF4-FFF2-40B4-BE49-F238E27FC236}">
                    <a16:creationId xmlns:a16="http://schemas.microsoft.com/office/drawing/2014/main" id="{A794B7B4-E14B-81D3-3C0B-1A25E23494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766" y="984613"/>
                <a:ext cx="1328619" cy="1255869"/>
              </a:xfrm>
              <a:prstGeom prst="rect">
                <a:avLst/>
              </a:prstGeom>
            </p:spPr>
          </p:pic>
          <p:pic>
            <p:nvPicPr>
              <p:cNvPr id="13" name="Picture 33">
                <a:extLst>
                  <a:ext uri="{FF2B5EF4-FFF2-40B4-BE49-F238E27FC236}">
                    <a16:creationId xmlns:a16="http://schemas.microsoft.com/office/drawing/2014/main" id="{4D9911C4-ABDB-59FD-F570-1F486A5B98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2117979" y="911908"/>
                <a:ext cx="683857" cy="65939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C63D3511-336E-D507-8980-A12556ADF9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17980" y="1657710"/>
                <a:ext cx="665671" cy="64514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C9D76706-FF75-C631-A94F-AC9621ED9E5A}"/>
              </a:ext>
            </a:extLst>
          </p:cNvPr>
          <p:cNvGrpSpPr>
            <a:grpSpLocks noChangeAspect="1"/>
          </p:cNvGrpSpPr>
          <p:nvPr/>
        </p:nvGrpSpPr>
        <p:grpSpPr>
          <a:xfrm>
            <a:off x="3340106" y="1483913"/>
            <a:ext cx="2187757" cy="2012268"/>
            <a:chOff x="3302006" y="806821"/>
            <a:chExt cx="2187757" cy="2012268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4C3057E-DB56-7EC2-4DBF-CFB33D931F92}"/>
                </a:ext>
              </a:extLst>
            </p:cNvPr>
            <p:cNvSpPr/>
            <p:nvPr/>
          </p:nvSpPr>
          <p:spPr>
            <a:xfrm>
              <a:off x="3302006" y="806821"/>
              <a:ext cx="2118167" cy="1703137"/>
            </a:xfrm>
            <a:prstGeom prst="rect">
              <a:avLst/>
            </a:prstGeom>
            <a:noFill/>
            <a:ln w="28575">
              <a:solidFill>
                <a:srgbClr val="94E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>
                <a:solidFill>
                  <a:schemeClr val="tx1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C4AA76A-BCB8-AC76-4C35-7EC9D1B60895}"/>
                </a:ext>
              </a:extLst>
            </p:cNvPr>
            <p:cNvSpPr txBox="1"/>
            <p:nvPr/>
          </p:nvSpPr>
          <p:spPr>
            <a:xfrm>
              <a:off x="3338212" y="2511312"/>
              <a:ext cx="21515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K" sz="1400" dirty="0">
                  <a:solidFill>
                    <a:srgbClr val="94E8FF"/>
                  </a:solidFill>
                  <a:latin typeface="+mj-lt"/>
                </a:rPr>
                <a:t>ECS Task 192.168.2.112</a:t>
              </a: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E02F5AA0-DE27-882B-BEDE-4F86CE1B9FD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374014" y="933504"/>
              <a:ext cx="1507754" cy="1150367"/>
              <a:chOff x="978766" y="911908"/>
              <a:chExt cx="1823071" cy="1390943"/>
            </a:xfrm>
          </p:grpSpPr>
          <p:pic>
            <p:nvPicPr>
              <p:cNvPr id="52" name="Picture 51" descr="A logo of cubes and a circle&#10;&#10;Description automatically generated">
                <a:extLst>
                  <a:ext uri="{FF2B5EF4-FFF2-40B4-BE49-F238E27FC236}">
                    <a16:creationId xmlns:a16="http://schemas.microsoft.com/office/drawing/2014/main" id="{4790716A-2052-259F-9C66-1D026E985A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766" y="984613"/>
                <a:ext cx="1328619" cy="1255869"/>
              </a:xfrm>
              <a:prstGeom prst="rect">
                <a:avLst/>
              </a:prstGeom>
            </p:spPr>
          </p:pic>
          <p:pic>
            <p:nvPicPr>
              <p:cNvPr id="57" name="Picture 33">
                <a:extLst>
                  <a:ext uri="{FF2B5EF4-FFF2-40B4-BE49-F238E27FC236}">
                    <a16:creationId xmlns:a16="http://schemas.microsoft.com/office/drawing/2014/main" id="{B6272DBC-BCE3-5B7D-427B-EADAC0E2BA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2117980" y="911908"/>
                <a:ext cx="683857" cy="65939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C63E8C0E-120D-C376-CCFB-81D69F044C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17980" y="1657710"/>
                <a:ext cx="665671" cy="64514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CF8DE1D-9180-AD27-353F-68333933705C}"/>
              </a:ext>
            </a:extLst>
          </p:cNvPr>
          <p:cNvGrpSpPr>
            <a:grpSpLocks noChangeAspect="1"/>
          </p:cNvGrpSpPr>
          <p:nvPr/>
        </p:nvGrpSpPr>
        <p:grpSpPr>
          <a:xfrm>
            <a:off x="6345766" y="1418148"/>
            <a:ext cx="2187757" cy="2012268"/>
            <a:chOff x="6307666" y="741056"/>
            <a:chExt cx="2187757" cy="2012268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CEEA1F8-7307-3AFB-910A-D08D38AFF588}"/>
                </a:ext>
              </a:extLst>
            </p:cNvPr>
            <p:cNvSpPr/>
            <p:nvPr/>
          </p:nvSpPr>
          <p:spPr>
            <a:xfrm>
              <a:off x="6307666" y="741056"/>
              <a:ext cx="2118167" cy="1703137"/>
            </a:xfrm>
            <a:prstGeom prst="rect">
              <a:avLst/>
            </a:prstGeom>
            <a:noFill/>
            <a:ln w="28575">
              <a:solidFill>
                <a:srgbClr val="94E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8DDFA82-A628-71AD-59D8-6B832BFFCB7C}"/>
                </a:ext>
              </a:extLst>
            </p:cNvPr>
            <p:cNvSpPr txBox="1"/>
            <p:nvPr/>
          </p:nvSpPr>
          <p:spPr>
            <a:xfrm>
              <a:off x="6343872" y="2445547"/>
              <a:ext cx="21515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K" sz="1400" dirty="0">
                  <a:solidFill>
                    <a:srgbClr val="94E8FF"/>
                  </a:solidFill>
                  <a:latin typeface="+mj-lt"/>
                </a:rPr>
                <a:t>ECS Task 192.168.2.247</a:t>
              </a:r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BA52D1B7-2E0E-0428-9D07-DF2342E84CB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80858" y="892389"/>
              <a:ext cx="1507753" cy="1150367"/>
              <a:chOff x="978766" y="911908"/>
              <a:chExt cx="1823070" cy="1390943"/>
            </a:xfrm>
          </p:grpSpPr>
          <p:pic>
            <p:nvPicPr>
              <p:cNvPr id="64" name="Picture 63" descr="A logo of cubes and a circle&#10;&#10;Description automatically generated">
                <a:extLst>
                  <a:ext uri="{FF2B5EF4-FFF2-40B4-BE49-F238E27FC236}">
                    <a16:creationId xmlns:a16="http://schemas.microsoft.com/office/drawing/2014/main" id="{9B9FFE8A-B1D5-508C-B8B2-D3FBE0DBEE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766" y="984613"/>
                <a:ext cx="1328619" cy="1255869"/>
              </a:xfrm>
              <a:prstGeom prst="rect">
                <a:avLst/>
              </a:prstGeom>
            </p:spPr>
          </p:pic>
          <p:pic>
            <p:nvPicPr>
              <p:cNvPr id="71" name="Picture 33">
                <a:extLst>
                  <a:ext uri="{FF2B5EF4-FFF2-40B4-BE49-F238E27FC236}">
                    <a16:creationId xmlns:a16="http://schemas.microsoft.com/office/drawing/2014/main" id="{262644AB-DFE2-7532-3DE8-42C82A53AA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2117979" y="911908"/>
                <a:ext cx="683857" cy="65939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</p:pic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C46322E9-A721-A2C3-74B4-B50BDADEB1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17980" y="1657710"/>
                <a:ext cx="665671" cy="64514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2180AAF-56D3-9BBF-8239-33F3F83163A7}"/>
              </a:ext>
            </a:extLst>
          </p:cNvPr>
          <p:cNvGrpSpPr>
            <a:grpSpLocks noChangeAspect="1"/>
          </p:cNvGrpSpPr>
          <p:nvPr/>
        </p:nvGrpSpPr>
        <p:grpSpPr>
          <a:xfrm>
            <a:off x="8793504" y="1409517"/>
            <a:ext cx="2187757" cy="2012268"/>
            <a:chOff x="8755404" y="732425"/>
            <a:chExt cx="2187757" cy="2012268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CCAC0F26-4C9D-B6EB-5BCA-D516D2949BA6}"/>
                </a:ext>
              </a:extLst>
            </p:cNvPr>
            <p:cNvSpPr/>
            <p:nvPr/>
          </p:nvSpPr>
          <p:spPr>
            <a:xfrm>
              <a:off x="8755404" y="732425"/>
              <a:ext cx="2118167" cy="1703137"/>
            </a:xfrm>
            <a:prstGeom prst="rect">
              <a:avLst/>
            </a:prstGeom>
            <a:noFill/>
            <a:ln w="28575">
              <a:solidFill>
                <a:srgbClr val="94E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0A5E8CE6-542D-5480-E038-13CA7B4AFDCB}"/>
                </a:ext>
              </a:extLst>
            </p:cNvPr>
            <p:cNvSpPr txBox="1"/>
            <p:nvPr/>
          </p:nvSpPr>
          <p:spPr>
            <a:xfrm>
              <a:off x="8791610" y="2436916"/>
              <a:ext cx="21515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K" sz="1400" dirty="0">
                  <a:solidFill>
                    <a:srgbClr val="94E8FF"/>
                  </a:solidFill>
                  <a:latin typeface="+mj-lt"/>
                </a:rPr>
                <a:t>ECS Task 192.168.2.148</a:t>
              </a: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6F83DB8F-6868-BB2F-BEF3-022D210AE27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829870" y="866112"/>
              <a:ext cx="1507753" cy="1150367"/>
              <a:chOff x="978766" y="911908"/>
              <a:chExt cx="1823070" cy="1390943"/>
            </a:xfrm>
          </p:grpSpPr>
          <p:pic>
            <p:nvPicPr>
              <p:cNvPr id="84" name="Picture 83" descr="A logo of cubes and a circle&#10;&#10;Description automatically generated">
                <a:extLst>
                  <a:ext uri="{FF2B5EF4-FFF2-40B4-BE49-F238E27FC236}">
                    <a16:creationId xmlns:a16="http://schemas.microsoft.com/office/drawing/2014/main" id="{1594D3EC-0D7C-3AA8-8EA3-68C2D91CBD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8766" y="984613"/>
                <a:ext cx="1328619" cy="1255869"/>
              </a:xfrm>
              <a:prstGeom prst="rect">
                <a:avLst/>
              </a:prstGeom>
            </p:spPr>
          </p:pic>
          <p:pic>
            <p:nvPicPr>
              <p:cNvPr id="90" name="Picture 33">
                <a:extLst>
                  <a:ext uri="{FF2B5EF4-FFF2-40B4-BE49-F238E27FC236}">
                    <a16:creationId xmlns:a16="http://schemas.microsoft.com/office/drawing/2014/main" id="{A89B57C5-C189-7701-521B-49651A1095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2117979" y="911908"/>
                <a:ext cx="683857" cy="65939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</p:pic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7701239B-C93B-20AE-1CF2-8A792A039B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17980" y="1657710"/>
                <a:ext cx="665671" cy="64514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</p:grpSp>
      <p:sp>
        <p:nvSpPr>
          <p:cNvPr id="2" name="Rectangle 34">
            <a:extLst>
              <a:ext uri="{FF2B5EF4-FFF2-40B4-BE49-F238E27FC236}">
                <a16:creationId xmlns:a16="http://schemas.microsoft.com/office/drawing/2014/main" id="{4BBE7BF1-1D58-0940-9B63-842024DA9F51}"/>
              </a:ext>
            </a:extLst>
          </p:cNvPr>
          <p:cNvSpPr/>
          <p:nvPr/>
        </p:nvSpPr>
        <p:spPr>
          <a:xfrm>
            <a:off x="7869195" y="4317091"/>
            <a:ext cx="3677508" cy="20858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92D050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Private subnet – 192.168.3.0/24</a:t>
            </a:r>
          </a:p>
        </p:txBody>
      </p:sp>
      <p:pic>
        <p:nvPicPr>
          <p:cNvPr id="3" name="Graphic 36">
            <a:extLst>
              <a:ext uri="{FF2B5EF4-FFF2-40B4-BE49-F238E27FC236}">
                <a16:creationId xmlns:a16="http://schemas.microsoft.com/office/drawing/2014/main" id="{B190B6FF-A8DE-36E3-6602-8BA43B18FF67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7869194" y="4318810"/>
            <a:ext cx="450694" cy="450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1D58D6F3-64F0-5982-E928-6E1376FE8401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10471156" y="4759505"/>
            <a:ext cx="956830" cy="95683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43">
            <a:extLst>
              <a:ext uri="{FF2B5EF4-FFF2-40B4-BE49-F238E27FC236}">
                <a16:creationId xmlns:a16="http://schemas.microsoft.com/office/drawing/2014/main" id="{F52BF168-9385-1CF2-FFCA-C1CF58BC8607}"/>
              </a:ext>
            </a:extLst>
          </p:cNvPr>
          <p:cNvSpPr/>
          <p:nvPr/>
        </p:nvSpPr>
        <p:spPr>
          <a:xfrm>
            <a:off x="10235071" y="5769211"/>
            <a:ext cx="1480679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Network</a:t>
            </a:r>
            <a:r>
              <a: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Loadbalancer</a:t>
            </a:r>
            <a:endParaRPr lang="sk-SK" sz="1100" b="0" i="0" u="none" strike="noStrike" kern="1200" spc="0" dirty="0">
              <a:ln>
                <a:noFill/>
              </a:ln>
              <a:solidFill>
                <a:srgbClr val="FFFFFF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9EFF68F5-743D-3235-F9AE-F5B540056147}"/>
              </a:ext>
            </a:extLst>
          </p:cNvPr>
          <p:cNvSpPr txBox="1">
            <a:spLocks/>
          </p:cNvSpPr>
          <p:nvPr/>
        </p:nvSpPr>
        <p:spPr bwMode="gray">
          <a:xfrm>
            <a:off x="5452922" y="6003527"/>
            <a:ext cx="6739078" cy="75573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200" dirty="0">
                <a:solidFill>
                  <a:srgbClr val="92D050"/>
                </a:solidFill>
                <a:cs typeface="Arial" panose="020B0604020202020204" pitchFamily="34" charset="0"/>
              </a:rPr>
              <a:t>internal-fwdproxynlb-1234567890-eu-central-1.elb.amazonanaws.com</a:t>
            </a:r>
            <a:r>
              <a:rPr lang="en-GB" sz="1200" dirty="0">
                <a:solidFill>
                  <a:schemeClr val="tx1"/>
                </a:solidFill>
                <a:cs typeface="Arial" panose="020B0604020202020204" pitchFamily="34" charset="0"/>
              </a:rPr>
              <a:t>:</a:t>
            </a:r>
            <a:r>
              <a:rPr lang="en-GB" sz="1200" dirty="0">
                <a:solidFill>
                  <a:srgbClr val="94E8FF"/>
                </a:solidFill>
                <a:cs typeface="Arial" panose="020B0604020202020204" pitchFamily="34" charset="0"/>
              </a:rPr>
              <a:t>3128</a:t>
            </a:r>
          </a:p>
          <a:p>
            <a:pPr algn="ctr"/>
            <a:endParaRPr lang="en-GB" sz="700" dirty="0">
              <a:solidFill>
                <a:srgbClr val="92D050"/>
              </a:solidFill>
              <a:cs typeface="Arial" panose="020B0604020202020204" pitchFamily="34" charset="0"/>
            </a:endParaRPr>
          </a:p>
          <a:p>
            <a:pPr algn="ctr"/>
            <a:endParaRPr lang="en-GB" sz="12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A54B739A-4EE9-5F5F-61FB-B3720AC3988B}"/>
              </a:ext>
            </a:extLst>
          </p:cNvPr>
          <p:cNvSpPr txBox="1">
            <a:spLocks/>
          </p:cNvSpPr>
          <p:nvPr/>
        </p:nvSpPr>
        <p:spPr bwMode="gray">
          <a:xfrm>
            <a:off x="177800" y="596445"/>
            <a:ext cx="11836399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400" b="1">
                <a:solidFill>
                  <a:schemeClr val="accent3"/>
                </a:solidFill>
              </a:rPr>
              <a:t>Containers – easy to scale, easy to upgrade</a:t>
            </a:r>
            <a:endParaRPr lang="en-US" sz="3400" dirty="0">
              <a:solidFill>
                <a:schemeClr val="accent3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A728D29-24FD-C6D1-DABB-952908A9774B}"/>
              </a:ext>
            </a:extLst>
          </p:cNvPr>
          <p:cNvGrpSpPr>
            <a:grpSpLocks noChangeAspect="1"/>
          </p:cNvGrpSpPr>
          <p:nvPr/>
        </p:nvGrpSpPr>
        <p:grpSpPr>
          <a:xfrm>
            <a:off x="9429135" y="70442"/>
            <a:ext cx="3175821" cy="426709"/>
            <a:chOff x="6941574" y="355577"/>
            <a:chExt cx="3175821" cy="4267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5FCD0DD-1ED5-4D0B-7EAC-686281B13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574" y="412954"/>
              <a:ext cx="309401" cy="369332"/>
            </a:xfrm>
            <a:prstGeom prst="rect">
              <a:avLst/>
            </a:prstGeom>
          </p:spPr>
        </p:pic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4CC4D24D-E6B8-D894-A180-3FBD6AF9714F}"/>
                </a:ext>
              </a:extLst>
            </p:cNvPr>
            <p:cNvSpPr txBox="1">
              <a:spLocks/>
            </p:cNvSpPr>
            <p:nvPr/>
          </p:nvSpPr>
          <p:spPr>
            <a:xfrm>
              <a:off x="7374195" y="355577"/>
              <a:ext cx="2743200" cy="369332"/>
            </a:xfrm>
            <a:prstGeom prst="rect">
              <a:avLst/>
            </a:prstGeom>
          </p:spPr>
          <p:txBody>
            <a:bodyPr vert="horz" lIns="0" tIns="146304" rIns="0" bIns="146304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 spc="-10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>
                  <a:solidFill>
                    <a:srgbClr val="E20074"/>
                  </a:solidFill>
                </a:rPr>
                <a:t>Deutsche Telekom IT Solutions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71895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D250DB-741A-70BD-79E0-CD82F230B3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F80A74B6-B467-419A-AACF-F9D6C4BA7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109912"/>
            <a:ext cx="11582400" cy="638175"/>
          </a:xfrm>
        </p:spPr>
        <p:txBody>
          <a:bodyPr/>
          <a:lstStyle/>
          <a:p>
            <a:pPr algn="ctr"/>
            <a:r>
              <a:rPr lang="en-US" sz="4800"/>
              <a:t>Painpoints of serverless transparent proxy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014A579-190D-9E0B-4F4C-FFBC4A835E5E}"/>
              </a:ext>
            </a:extLst>
          </p:cNvPr>
          <p:cNvGrpSpPr>
            <a:grpSpLocks noChangeAspect="1"/>
          </p:cNvGrpSpPr>
          <p:nvPr/>
        </p:nvGrpSpPr>
        <p:grpSpPr>
          <a:xfrm>
            <a:off x="9429135" y="70442"/>
            <a:ext cx="3175821" cy="426709"/>
            <a:chOff x="6941574" y="355577"/>
            <a:chExt cx="3175821" cy="42670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85D21F6-5A2D-1559-BBB9-0C3469357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574" y="412954"/>
              <a:ext cx="309401" cy="369332"/>
            </a:xfrm>
            <a:prstGeom prst="rect">
              <a:avLst/>
            </a:prstGeom>
          </p:spPr>
        </p:pic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A27FEB8B-3A96-4B5D-4161-55A9E58B870C}"/>
                </a:ext>
              </a:extLst>
            </p:cNvPr>
            <p:cNvSpPr txBox="1">
              <a:spLocks/>
            </p:cNvSpPr>
            <p:nvPr/>
          </p:nvSpPr>
          <p:spPr>
            <a:xfrm>
              <a:off x="7374195" y="355577"/>
              <a:ext cx="2743200" cy="369332"/>
            </a:xfrm>
            <a:prstGeom prst="rect">
              <a:avLst/>
            </a:prstGeom>
          </p:spPr>
          <p:txBody>
            <a:bodyPr vert="horz" lIns="0" tIns="146304" rIns="0" bIns="146304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 spc="-10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>
                  <a:solidFill>
                    <a:srgbClr val="E20074"/>
                  </a:solidFill>
                </a:rPr>
                <a:t>Deutsche Telekom IT Solutions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8601481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705739" y="140863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7CC463-06B3-170C-36EB-E2C63BD4F412}"/>
              </a:ext>
            </a:extLst>
          </p:cNvPr>
          <p:cNvSpPr txBox="1"/>
          <p:nvPr/>
        </p:nvSpPr>
        <p:spPr>
          <a:xfrm>
            <a:off x="720027" y="186583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022F250-9C40-13DD-49A3-B8AE57989037}"/>
              </a:ext>
            </a:extLst>
          </p:cNvPr>
          <p:cNvGrpSpPr>
            <a:grpSpLocks noChangeAspect="1"/>
          </p:cNvGrpSpPr>
          <p:nvPr/>
        </p:nvGrpSpPr>
        <p:grpSpPr>
          <a:xfrm>
            <a:off x="508435" y="1914415"/>
            <a:ext cx="5348242" cy="3419918"/>
            <a:chOff x="329544" y="950396"/>
            <a:chExt cx="5348242" cy="3419918"/>
          </a:xfrm>
        </p:grpSpPr>
        <p:sp>
          <p:nvSpPr>
            <p:cNvPr id="7" name="Rectangle 19">
              <a:extLst>
                <a:ext uri="{FF2B5EF4-FFF2-40B4-BE49-F238E27FC236}">
                  <a16:creationId xmlns:a16="http://schemas.microsoft.com/office/drawing/2014/main" id="{7EA5E12A-F626-A5CC-8611-D0E77DCE9D00}"/>
                </a:ext>
              </a:extLst>
            </p:cNvPr>
            <p:cNvSpPr/>
            <p:nvPr/>
          </p:nvSpPr>
          <p:spPr>
            <a:xfrm>
              <a:off x="525740" y="1702468"/>
              <a:ext cx="2634788" cy="2366852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FF0000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4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Inspection subnet</a:t>
              </a:r>
            </a:p>
          </p:txBody>
        </p:sp>
        <p:pic>
          <p:nvPicPr>
            <p:cNvPr id="8" name="Graphic 20">
              <a:extLst>
                <a:ext uri="{FF2B5EF4-FFF2-40B4-BE49-F238E27FC236}">
                  <a16:creationId xmlns:a16="http://schemas.microsoft.com/office/drawing/2014/main" id="{3C12A60B-B879-AB51-1209-6D2BF2A4A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525740" y="1702468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11">
              <a:extLst>
                <a:ext uri="{FF2B5EF4-FFF2-40B4-BE49-F238E27FC236}">
                  <a16:creationId xmlns:a16="http://schemas.microsoft.com/office/drawing/2014/main" id="{8EA3B56D-FD95-C117-75B9-AB706B1C9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3793588" y="2166313"/>
              <a:ext cx="1256550" cy="1256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44">
              <a:extLst>
                <a:ext uri="{FF2B5EF4-FFF2-40B4-BE49-F238E27FC236}">
                  <a16:creationId xmlns:a16="http://schemas.microsoft.com/office/drawing/2014/main" id="{94C145E5-7A23-2666-74DC-76E97532ADF5}"/>
                </a:ext>
              </a:extLst>
            </p:cNvPr>
            <p:cNvSpPr/>
            <p:nvPr/>
          </p:nvSpPr>
          <p:spPr>
            <a:xfrm>
              <a:off x="525740" y="3440020"/>
              <a:ext cx="2665311" cy="23391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4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</a:t>
              </a:r>
              <a:r>
                <a:rPr lang="sk-SK" sz="14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Network</a:t>
              </a:r>
              <a:r>
                <a:rPr lang="sk-SK" sz="14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 Firewall </a:t>
              </a:r>
              <a:r>
                <a:rPr lang="sk-SK" sz="14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endpoint</a:t>
              </a:r>
              <a:endParaRPr lang="sk-SK" sz="14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11" name="Picture 10" descr="(none)">
              <a:extLst>
                <a:ext uri="{FF2B5EF4-FFF2-40B4-BE49-F238E27FC236}">
                  <a16:creationId xmlns:a16="http://schemas.microsoft.com/office/drawing/2014/main" id="{60799558-869E-9268-B31C-4097F80698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4473" y="2166313"/>
              <a:ext cx="1256550" cy="1256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29">
              <a:extLst>
                <a:ext uri="{FF2B5EF4-FFF2-40B4-BE49-F238E27FC236}">
                  <a16:creationId xmlns:a16="http://schemas.microsoft.com/office/drawing/2014/main" id="{AD0FB361-AB1A-49C3-54B8-2B3C1B41E587}"/>
                </a:ext>
              </a:extLst>
            </p:cNvPr>
            <p:cNvSpPr/>
            <p:nvPr/>
          </p:nvSpPr>
          <p:spPr>
            <a:xfrm>
              <a:off x="329544" y="950396"/>
              <a:ext cx="5042551" cy="3419918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4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VPC</a:t>
              </a:r>
            </a:p>
          </p:txBody>
        </p:sp>
        <p:sp>
          <p:nvSpPr>
            <p:cNvPr id="13" name="Straight Connector 18">
              <a:extLst>
                <a:ext uri="{FF2B5EF4-FFF2-40B4-BE49-F238E27FC236}">
                  <a16:creationId xmlns:a16="http://schemas.microsoft.com/office/drawing/2014/main" id="{F04BECAF-089A-DA74-9487-B7E6A86B4F09}"/>
                </a:ext>
              </a:extLst>
            </p:cNvPr>
            <p:cNvSpPr/>
            <p:nvPr/>
          </p:nvSpPr>
          <p:spPr>
            <a:xfrm flipH="1" flipV="1">
              <a:off x="2620910" y="2796694"/>
              <a:ext cx="1079236" cy="1"/>
            </a:xfrm>
            <a:prstGeom prst="line">
              <a:avLst/>
            </a:prstGeom>
            <a:noFill/>
            <a:ln w="15840">
              <a:solidFill>
                <a:srgbClr val="BFBFBF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1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14" name="Graphic 30">
              <a:extLst>
                <a:ext uri="{FF2B5EF4-FFF2-40B4-BE49-F238E27FC236}">
                  <a16:creationId xmlns:a16="http://schemas.microsoft.com/office/drawing/2014/main" id="{9CDB7845-8974-425E-E4B2-CB9C006017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329544" y="950396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TextBox 44">
              <a:extLst>
                <a:ext uri="{FF2B5EF4-FFF2-40B4-BE49-F238E27FC236}">
                  <a16:creationId xmlns:a16="http://schemas.microsoft.com/office/drawing/2014/main" id="{2D9990D0-D331-16C7-CA1D-7E224017F1BD}"/>
                </a:ext>
              </a:extLst>
            </p:cNvPr>
            <p:cNvSpPr/>
            <p:nvPr/>
          </p:nvSpPr>
          <p:spPr>
            <a:xfrm>
              <a:off x="3356724" y="3500464"/>
              <a:ext cx="2321062" cy="224998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4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</a:t>
              </a:r>
              <a:r>
                <a:rPr lang="sk-SK" sz="14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Network</a:t>
              </a:r>
              <a:r>
                <a:rPr lang="sk-SK" sz="14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 Firewall</a:t>
              </a:r>
            </a:p>
          </p:txBody>
        </p:sp>
      </p:grpSp>
      <p:sp>
        <p:nvSpPr>
          <p:cNvPr id="17" name="TextBox 21">
            <a:extLst>
              <a:ext uri="{FF2B5EF4-FFF2-40B4-BE49-F238E27FC236}">
                <a16:creationId xmlns:a16="http://schemas.microsoft.com/office/drawing/2014/main" id="{B595466D-4868-383B-FCAA-9915CD9F193C}"/>
              </a:ext>
            </a:extLst>
          </p:cNvPr>
          <p:cNvSpPr/>
          <p:nvPr/>
        </p:nvSpPr>
        <p:spPr>
          <a:xfrm>
            <a:off x="6349719" y="3427017"/>
            <a:ext cx="5971953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400" b="1" i="0" u="none" strike="noStrike" kern="1200" spc="0" dirty="0" err="1">
                <a:ln>
                  <a:noFill/>
                </a:ln>
                <a:solidFill>
                  <a:schemeClr val="tx2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Direct integration with CloudWatch</a:t>
            </a:r>
            <a:endParaRPr lang="sk-SK" sz="2400" b="1" i="0" u="none" strike="noStrike" kern="1200" spc="0" dirty="0">
              <a:ln>
                <a:noFill/>
              </a:ln>
              <a:solidFill>
                <a:schemeClr val="tx2"/>
              </a:solidFill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sp>
        <p:nvSpPr>
          <p:cNvPr id="19" name="TextBox 21">
            <a:extLst>
              <a:ext uri="{FF2B5EF4-FFF2-40B4-BE49-F238E27FC236}">
                <a16:creationId xmlns:a16="http://schemas.microsoft.com/office/drawing/2014/main" id="{66E7591A-D103-A40D-6338-3FAB40747123}"/>
              </a:ext>
            </a:extLst>
          </p:cNvPr>
          <p:cNvSpPr/>
          <p:nvPr/>
        </p:nvSpPr>
        <p:spPr>
          <a:xfrm>
            <a:off x="6349719" y="4038359"/>
            <a:ext cx="4571897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400" b="1" i="0" u="none" strike="noStrike" kern="1200" spc="0" dirty="0" err="1">
                <a:ln>
                  <a:noFill/>
                </a:ln>
                <a:solidFill>
                  <a:schemeClr val="tx2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Supports multiple ruletypes</a:t>
            </a:r>
            <a:endParaRPr lang="sk-SK" b="1" i="0" u="none" strike="noStrike" kern="1200" spc="0" dirty="0" err="1">
              <a:ln>
                <a:noFill/>
              </a:ln>
              <a:solidFill>
                <a:schemeClr val="tx2"/>
              </a:solidFill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sp>
        <p:nvSpPr>
          <p:cNvPr id="39" name="TextBox 21">
            <a:extLst>
              <a:ext uri="{FF2B5EF4-FFF2-40B4-BE49-F238E27FC236}">
                <a16:creationId xmlns:a16="http://schemas.microsoft.com/office/drawing/2014/main" id="{99741A16-CFE9-755A-9634-BD3B4420469A}"/>
              </a:ext>
            </a:extLst>
          </p:cNvPr>
          <p:cNvSpPr/>
          <p:nvPr/>
        </p:nvSpPr>
        <p:spPr>
          <a:xfrm>
            <a:off x="6349722" y="2228656"/>
            <a:ext cx="5042551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400" b="1" i="0" u="none" strike="noStrike" kern="1200" spc="0" dirty="0" err="1">
                <a:ln>
                  <a:noFill/>
                </a:ln>
                <a:solidFill>
                  <a:schemeClr val="tx2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Managed L3-L7 firewall</a:t>
            </a:r>
            <a:endParaRPr lang="sk-SK" sz="2400" b="1" i="0" u="none" strike="noStrike" kern="1200" spc="0" dirty="0">
              <a:ln>
                <a:noFill/>
              </a:ln>
              <a:solidFill>
                <a:schemeClr val="tx2"/>
              </a:solidFill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sp>
        <p:nvSpPr>
          <p:cNvPr id="40" name="TextBox 21">
            <a:extLst>
              <a:ext uri="{FF2B5EF4-FFF2-40B4-BE49-F238E27FC236}">
                <a16:creationId xmlns:a16="http://schemas.microsoft.com/office/drawing/2014/main" id="{2BE87287-6E6A-D8AC-86AC-B9CB0176CA7E}"/>
              </a:ext>
            </a:extLst>
          </p:cNvPr>
          <p:cNvSpPr/>
          <p:nvPr/>
        </p:nvSpPr>
        <p:spPr>
          <a:xfrm>
            <a:off x="6349719" y="2813443"/>
            <a:ext cx="6109779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400" b="1" dirty="0" err="1">
                <a:solidFill>
                  <a:schemeClr val="tx2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S</a:t>
            </a:r>
            <a:r>
              <a:rPr lang="sk-SK" sz="2400" b="1" i="0" u="none" strike="noStrike" kern="1200" spc="0" dirty="0" err="1">
                <a:ln>
                  <a:noFill/>
                </a:ln>
                <a:solidFill>
                  <a:schemeClr val="tx2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cales as needed</a:t>
            </a:r>
            <a:endParaRPr lang="sk-SK" sz="2400" b="1" i="0" u="none" strike="noStrike" kern="1200" spc="0" dirty="0">
              <a:ln>
                <a:noFill/>
              </a:ln>
              <a:solidFill>
                <a:schemeClr val="tx2"/>
              </a:solidFill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5DB2BFC-7877-CE6B-24DF-AB9CC46C8B66}"/>
              </a:ext>
            </a:extLst>
          </p:cNvPr>
          <p:cNvSpPr txBox="1">
            <a:spLocks/>
          </p:cNvSpPr>
          <p:nvPr/>
        </p:nvSpPr>
        <p:spPr bwMode="gray">
          <a:xfrm>
            <a:off x="447892" y="655037"/>
            <a:ext cx="11296215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400" b="1">
                <a:solidFill>
                  <a:schemeClr val="accent3"/>
                </a:solidFill>
              </a:rPr>
              <a:t>Some news about AWS Network Firewall</a:t>
            </a:r>
            <a:endParaRPr lang="en-US" sz="3400" dirty="0">
              <a:solidFill>
                <a:schemeClr val="accent3"/>
              </a:solidFill>
            </a:endParaRP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D17A52D4-CD14-48CB-7FE8-014ABDD531D5}"/>
              </a:ext>
            </a:extLst>
          </p:cNvPr>
          <p:cNvSpPr/>
          <p:nvPr/>
        </p:nvSpPr>
        <p:spPr>
          <a:xfrm>
            <a:off x="6349719" y="4677463"/>
            <a:ext cx="4571897" cy="87134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3600" b="1" i="0" u="none" strike="noStrike" kern="1200" spc="0" dirty="0" err="1">
                <a:ln>
                  <a:noFill/>
                </a:ln>
                <a:solidFill>
                  <a:srgbClr val="92D050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???</a:t>
            </a:r>
            <a:endParaRPr lang="sk-SK" sz="2800" b="1" i="0" u="none" strike="noStrike" kern="1200" spc="0" dirty="0" err="1">
              <a:ln>
                <a:noFill/>
              </a:ln>
              <a:solidFill>
                <a:srgbClr val="92D050"/>
              </a:solidFill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6D66C0E-2A3B-EEF3-B2FF-9B5EBCC2A730}"/>
              </a:ext>
            </a:extLst>
          </p:cNvPr>
          <p:cNvGrpSpPr>
            <a:grpSpLocks noChangeAspect="1"/>
          </p:cNvGrpSpPr>
          <p:nvPr/>
        </p:nvGrpSpPr>
        <p:grpSpPr>
          <a:xfrm>
            <a:off x="9429135" y="70442"/>
            <a:ext cx="3175821" cy="426709"/>
            <a:chOff x="6941574" y="355577"/>
            <a:chExt cx="3175821" cy="42670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95DD45F-85ED-32C0-0134-DC7AC482C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574" y="412954"/>
              <a:ext cx="309401" cy="369332"/>
            </a:xfrm>
            <a:prstGeom prst="rect">
              <a:avLst/>
            </a:prstGeom>
          </p:spPr>
        </p:pic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25C0FEA9-1459-C115-0682-216CFA6A1489}"/>
                </a:ext>
              </a:extLst>
            </p:cNvPr>
            <p:cNvSpPr txBox="1">
              <a:spLocks/>
            </p:cNvSpPr>
            <p:nvPr/>
          </p:nvSpPr>
          <p:spPr>
            <a:xfrm>
              <a:off x="7374195" y="355577"/>
              <a:ext cx="2743200" cy="369332"/>
            </a:xfrm>
            <a:prstGeom prst="rect">
              <a:avLst/>
            </a:prstGeom>
          </p:spPr>
          <p:txBody>
            <a:bodyPr vert="horz" lIns="0" tIns="146304" rIns="0" bIns="146304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 spc="-10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>
                  <a:solidFill>
                    <a:srgbClr val="E20074"/>
                  </a:solidFill>
                </a:rPr>
                <a:t>Deutsche Telekom IT Solutions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07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39" grpId="0"/>
      <p:bldP spid="40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">
            <a:extLst>
              <a:ext uri="{FF2B5EF4-FFF2-40B4-BE49-F238E27FC236}">
                <a16:creationId xmlns:a16="http://schemas.microsoft.com/office/drawing/2014/main" id="{C6BF8205-C568-1DA2-82A5-6A7F8E656A4C}"/>
              </a:ext>
            </a:extLst>
          </p:cNvPr>
          <p:cNvSpPr txBox="1">
            <a:spLocks/>
          </p:cNvSpPr>
          <p:nvPr/>
        </p:nvSpPr>
        <p:spPr bwMode="gray">
          <a:xfrm>
            <a:off x="481013" y="557383"/>
            <a:ext cx="11229974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400" b="1">
                <a:solidFill>
                  <a:schemeClr val="accent3"/>
                </a:solidFill>
              </a:rPr>
              <a:t>AWS Network Firewall – the bad news</a:t>
            </a:r>
            <a:endParaRPr lang="en-US" sz="3400" dirty="0">
              <a:solidFill>
                <a:schemeClr val="accent3"/>
              </a:solidFill>
            </a:endParaRPr>
          </a:p>
        </p:txBody>
      </p:sp>
      <p:sp>
        <p:nvSpPr>
          <p:cNvPr id="20" name="TextBox 21">
            <a:extLst>
              <a:ext uri="{FF2B5EF4-FFF2-40B4-BE49-F238E27FC236}">
                <a16:creationId xmlns:a16="http://schemas.microsoft.com/office/drawing/2014/main" id="{3262B6DE-3FC6-2D6E-1315-F18F7897E977}"/>
              </a:ext>
            </a:extLst>
          </p:cNvPr>
          <p:cNvSpPr/>
          <p:nvPr/>
        </p:nvSpPr>
        <p:spPr>
          <a:xfrm>
            <a:off x="6008457" y="2384342"/>
            <a:ext cx="5705084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lvl="0">
              <a:lnSpc>
                <a:spcPct val="150000"/>
              </a:lnSpc>
              <a:defRPr sz="1800"/>
            </a:pPr>
            <a:r>
              <a:rPr lang="sk-SK" sz="2400" b="1" dirty="0" err="1">
                <a:solidFill>
                  <a:schemeClr val="tx2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Blocked domain visible only</a:t>
            </a:r>
            <a:endParaRPr lang="sk-SK" sz="2400" b="1" dirty="0">
              <a:solidFill>
                <a:schemeClr val="tx2"/>
              </a:solidFill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96B21471-730B-F51D-A16A-91EB951E4D2A}"/>
              </a:ext>
            </a:extLst>
          </p:cNvPr>
          <p:cNvSpPr/>
          <p:nvPr/>
        </p:nvSpPr>
        <p:spPr>
          <a:xfrm>
            <a:off x="6010666" y="3462608"/>
            <a:ext cx="5705084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400" b="1" i="0" u="none" strike="noStrike" kern="1200" spc="0" dirty="0" err="1">
                <a:ln>
                  <a:noFill/>
                </a:ln>
                <a:solidFill>
                  <a:schemeClr val="tx2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CloudWatch logs significant delay</a:t>
            </a:r>
            <a:endParaRPr lang="sk-SK" sz="2400" b="1" i="0" u="none" strike="noStrike" kern="1200" spc="0" dirty="0">
              <a:ln>
                <a:noFill/>
              </a:ln>
              <a:solidFill>
                <a:schemeClr val="tx2"/>
              </a:solidFill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134E4D1-4C26-931F-65C6-71A4E3495BBE}"/>
              </a:ext>
            </a:extLst>
          </p:cNvPr>
          <p:cNvGrpSpPr>
            <a:grpSpLocks noChangeAspect="1"/>
          </p:cNvGrpSpPr>
          <p:nvPr/>
        </p:nvGrpSpPr>
        <p:grpSpPr>
          <a:xfrm>
            <a:off x="508435" y="1914415"/>
            <a:ext cx="5348242" cy="3419918"/>
            <a:chOff x="329544" y="950396"/>
            <a:chExt cx="5348242" cy="3419918"/>
          </a:xfrm>
        </p:grpSpPr>
        <p:sp>
          <p:nvSpPr>
            <p:cNvPr id="44" name="Rectangle 19">
              <a:extLst>
                <a:ext uri="{FF2B5EF4-FFF2-40B4-BE49-F238E27FC236}">
                  <a16:creationId xmlns:a16="http://schemas.microsoft.com/office/drawing/2014/main" id="{085CCEBD-1E59-4431-5314-A90A6D7ADD49}"/>
                </a:ext>
              </a:extLst>
            </p:cNvPr>
            <p:cNvSpPr/>
            <p:nvPr/>
          </p:nvSpPr>
          <p:spPr>
            <a:xfrm>
              <a:off x="525740" y="1702468"/>
              <a:ext cx="2634788" cy="2366852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FF0000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4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Inspection subnet</a:t>
              </a:r>
            </a:p>
          </p:txBody>
        </p:sp>
        <p:pic>
          <p:nvPicPr>
            <p:cNvPr id="45" name="Graphic 20">
              <a:extLst>
                <a:ext uri="{FF2B5EF4-FFF2-40B4-BE49-F238E27FC236}">
                  <a16:creationId xmlns:a16="http://schemas.microsoft.com/office/drawing/2014/main" id="{B6DED3D6-8F05-A486-8560-0EB3246D2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525740" y="1702468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" name="Picture 11">
              <a:extLst>
                <a:ext uri="{FF2B5EF4-FFF2-40B4-BE49-F238E27FC236}">
                  <a16:creationId xmlns:a16="http://schemas.microsoft.com/office/drawing/2014/main" id="{A68E6F7C-5B68-E2F3-D2B5-419026007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3793588" y="2166313"/>
              <a:ext cx="1256550" cy="1256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" name="TextBox 44">
              <a:extLst>
                <a:ext uri="{FF2B5EF4-FFF2-40B4-BE49-F238E27FC236}">
                  <a16:creationId xmlns:a16="http://schemas.microsoft.com/office/drawing/2014/main" id="{FFB0CEC8-506E-F268-482B-DD0D6BD540A0}"/>
                </a:ext>
              </a:extLst>
            </p:cNvPr>
            <p:cNvSpPr/>
            <p:nvPr/>
          </p:nvSpPr>
          <p:spPr>
            <a:xfrm>
              <a:off x="525740" y="3440020"/>
              <a:ext cx="2665311" cy="23391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4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</a:t>
              </a:r>
              <a:r>
                <a:rPr lang="sk-SK" sz="14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Network</a:t>
              </a:r>
              <a:r>
                <a:rPr lang="sk-SK" sz="14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 Firewall </a:t>
              </a:r>
              <a:r>
                <a:rPr lang="sk-SK" sz="14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endpoint</a:t>
              </a:r>
              <a:endParaRPr lang="sk-SK" sz="14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48" name="Picture 47" descr="(none)">
              <a:extLst>
                <a:ext uri="{FF2B5EF4-FFF2-40B4-BE49-F238E27FC236}">
                  <a16:creationId xmlns:a16="http://schemas.microsoft.com/office/drawing/2014/main" id="{8CF9385D-A967-C2EF-24B6-A5FBC4BE46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4473" y="2166313"/>
              <a:ext cx="1256550" cy="1256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Rectangle 29">
              <a:extLst>
                <a:ext uri="{FF2B5EF4-FFF2-40B4-BE49-F238E27FC236}">
                  <a16:creationId xmlns:a16="http://schemas.microsoft.com/office/drawing/2014/main" id="{A42D00DD-560F-ADE6-4FC0-D6ACCFCEC8AB}"/>
                </a:ext>
              </a:extLst>
            </p:cNvPr>
            <p:cNvSpPr/>
            <p:nvPr/>
          </p:nvSpPr>
          <p:spPr>
            <a:xfrm>
              <a:off x="329544" y="950396"/>
              <a:ext cx="5042551" cy="3419918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4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VPC</a:t>
              </a:r>
            </a:p>
          </p:txBody>
        </p:sp>
        <p:sp>
          <p:nvSpPr>
            <p:cNvPr id="50" name="Straight Connector 18">
              <a:extLst>
                <a:ext uri="{FF2B5EF4-FFF2-40B4-BE49-F238E27FC236}">
                  <a16:creationId xmlns:a16="http://schemas.microsoft.com/office/drawing/2014/main" id="{FF3C71EF-B321-0AB6-31AB-A61972C60749}"/>
                </a:ext>
              </a:extLst>
            </p:cNvPr>
            <p:cNvSpPr/>
            <p:nvPr/>
          </p:nvSpPr>
          <p:spPr>
            <a:xfrm flipH="1" flipV="1">
              <a:off x="2620910" y="2796694"/>
              <a:ext cx="1079236" cy="1"/>
            </a:xfrm>
            <a:prstGeom prst="line">
              <a:avLst/>
            </a:prstGeom>
            <a:noFill/>
            <a:ln w="15840">
              <a:solidFill>
                <a:srgbClr val="BFBFBF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1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51" name="Graphic 30">
              <a:extLst>
                <a:ext uri="{FF2B5EF4-FFF2-40B4-BE49-F238E27FC236}">
                  <a16:creationId xmlns:a16="http://schemas.microsoft.com/office/drawing/2014/main" id="{8E9D7C3C-3AC1-BAE5-0ACC-B194A878C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329544" y="950396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" name="TextBox 44">
              <a:extLst>
                <a:ext uri="{FF2B5EF4-FFF2-40B4-BE49-F238E27FC236}">
                  <a16:creationId xmlns:a16="http://schemas.microsoft.com/office/drawing/2014/main" id="{2025E614-2F5B-111E-694A-CB03F730E427}"/>
                </a:ext>
              </a:extLst>
            </p:cNvPr>
            <p:cNvSpPr/>
            <p:nvPr/>
          </p:nvSpPr>
          <p:spPr>
            <a:xfrm>
              <a:off x="3356724" y="3500464"/>
              <a:ext cx="2321062" cy="224998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4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</a:t>
              </a:r>
              <a:r>
                <a:rPr lang="sk-SK" sz="14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Network</a:t>
              </a:r>
              <a:r>
                <a:rPr lang="sk-SK" sz="14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 Firewall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79D0AEB-5984-793A-EDCB-379A96A109A5}"/>
              </a:ext>
            </a:extLst>
          </p:cNvPr>
          <p:cNvGrpSpPr>
            <a:grpSpLocks noChangeAspect="1"/>
          </p:cNvGrpSpPr>
          <p:nvPr/>
        </p:nvGrpSpPr>
        <p:grpSpPr>
          <a:xfrm>
            <a:off x="9429135" y="70442"/>
            <a:ext cx="3175821" cy="426709"/>
            <a:chOff x="6941574" y="355577"/>
            <a:chExt cx="3175821" cy="42670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6365F5C-4B7C-536A-978C-61A86FDDD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574" y="412954"/>
              <a:ext cx="309401" cy="369332"/>
            </a:xfrm>
            <a:prstGeom prst="rect">
              <a:avLst/>
            </a:prstGeom>
          </p:spPr>
        </p:pic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285549B3-B412-2EBC-7272-B4BB5DC7E5F2}"/>
                </a:ext>
              </a:extLst>
            </p:cNvPr>
            <p:cNvSpPr txBox="1">
              <a:spLocks/>
            </p:cNvSpPr>
            <p:nvPr/>
          </p:nvSpPr>
          <p:spPr>
            <a:xfrm>
              <a:off x="7374195" y="355577"/>
              <a:ext cx="2743200" cy="369332"/>
            </a:xfrm>
            <a:prstGeom prst="rect">
              <a:avLst/>
            </a:prstGeom>
          </p:spPr>
          <p:txBody>
            <a:bodyPr vert="horz" lIns="0" tIns="146304" rIns="0" bIns="146304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 spc="-10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>
                  <a:solidFill>
                    <a:srgbClr val="E20074"/>
                  </a:solidFill>
                </a:rPr>
                <a:t>Deutsche Telekom IT Solutions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353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21">
            <a:extLst>
              <a:ext uri="{FF2B5EF4-FFF2-40B4-BE49-F238E27FC236}">
                <a16:creationId xmlns:a16="http://schemas.microsoft.com/office/drawing/2014/main" id="{F7181566-7D47-598B-0044-42B79EFC9C51}"/>
              </a:ext>
            </a:extLst>
          </p:cNvPr>
          <p:cNvSpPr/>
          <p:nvPr/>
        </p:nvSpPr>
        <p:spPr>
          <a:xfrm>
            <a:off x="6713089" y="2505604"/>
            <a:ext cx="5002661" cy="59621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sk-SK" sz="2400" b="1" i="0" u="none" strike="noStrike" kern="1200" spc="0" dirty="0">
              <a:ln>
                <a:noFill/>
              </a:ln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C6BF8205-C568-1DA2-82A5-6A7F8E656A4C}"/>
              </a:ext>
            </a:extLst>
          </p:cNvPr>
          <p:cNvSpPr txBox="1">
            <a:spLocks/>
          </p:cNvSpPr>
          <p:nvPr/>
        </p:nvSpPr>
        <p:spPr bwMode="gray">
          <a:xfrm>
            <a:off x="481013" y="536792"/>
            <a:ext cx="11229974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400" b="1">
                <a:solidFill>
                  <a:schemeClr val="accent3"/>
                </a:solidFill>
              </a:rPr>
              <a:t>AWS Network Firewall – the good news</a:t>
            </a:r>
            <a:endParaRPr lang="en-US" sz="3400" dirty="0">
              <a:solidFill>
                <a:schemeClr val="accent3"/>
              </a:solidFill>
            </a:endParaRPr>
          </a:p>
          <a:p>
            <a:pPr algn="ctr"/>
            <a:endParaRPr lang="en-US" sz="3200" dirty="0">
              <a:solidFill>
                <a:schemeClr val="accent3"/>
              </a:solidFill>
            </a:endParaRPr>
          </a:p>
        </p:txBody>
      </p:sp>
      <p:pic>
        <p:nvPicPr>
          <p:cNvPr id="26" name="Picture 25" descr="A green rectangular stamp with black background&#10;&#10;Description automatically generated">
            <a:extLst>
              <a:ext uri="{FF2B5EF4-FFF2-40B4-BE49-F238E27FC236}">
                <a16:creationId xmlns:a16="http://schemas.microsoft.com/office/drawing/2014/main" id="{7C18BE28-1BDE-1E0A-BE2A-5AF55DBA9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08198">
            <a:off x="10522889" y="2041133"/>
            <a:ext cx="1477461" cy="73356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36DEEA6B-D7B5-84E7-4E02-B5E70447232D}"/>
              </a:ext>
            </a:extLst>
          </p:cNvPr>
          <p:cNvGrpSpPr>
            <a:grpSpLocks noChangeAspect="1"/>
          </p:cNvGrpSpPr>
          <p:nvPr/>
        </p:nvGrpSpPr>
        <p:grpSpPr>
          <a:xfrm>
            <a:off x="508435" y="1914415"/>
            <a:ext cx="5348242" cy="3419918"/>
            <a:chOff x="329544" y="950396"/>
            <a:chExt cx="5348242" cy="3419918"/>
          </a:xfrm>
        </p:grpSpPr>
        <p:sp>
          <p:nvSpPr>
            <p:cNvPr id="23" name="Rectangle 19">
              <a:extLst>
                <a:ext uri="{FF2B5EF4-FFF2-40B4-BE49-F238E27FC236}">
                  <a16:creationId xmlns:a16="http://schemas.microsoft.com/office/drawing/2014/main" id="{558265A6-8B0B-336D-15C4-4B806A473051}"/>
                </a:ext>
              </a:extLst>
            </p:cNvPr>
            <p:cNvSpPr/>
            <p:nvPr/>
          </p:nvSpPr>
          <p:spPr>
            <a:xfrm>
              <a:off x="525740" y="1702468"/>
              <a:ext cx="2634788" cy="2366852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FF0000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4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Inspection subnet</a:t>
              </a:r>
            </a:p>
          </p:txBody>
        </p:sp>
        <p:pic>
          <p:nvPicPr>
            <p:cNvPr id="24" name="Graphic 20">
              <a:extLst>
                <a:ext uri="{FF2B5EF4-FFF2-40B4-BE49-F238E27FC236}">
                  <a16:creationId xmlns:a16="http://schemas.microsoft.com/office/drawing/2014/main" id="{2C4F6B8A-0FE4-8DBF-BE22-1E3E663AF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525740" y="1702468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Picture 11">
              <a:extLst>
                <a:ext uri="{FF2B5EF4-FFF2-40B4-BE49-F238E27FC236}">
                  <a16:creationId xmlns:a16="http://schemas.microsoft.com/office/drawing/2014/main" id="{6E7D6BDC-3097-DBA0-BE27-E824E1100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3793588" y="2166313"/>
              <a:ext cx="1256550" cy="1256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TextBox 44">
              <a:extLst>
                <a:ext uri="{FF2B5EF4-FFF2-40B4-BE49-F238E27FC236}">
                  <a16:creationId xmlns:a16="http://schemas.microsoft.com/office/drawing/2014/main" id="{05F85B75-B771-B3C5-DEA9-B4CE0697C2C5}"/>
                </a:ext>
              </a:extLst>
            </p:cNvPr>
            <p:cNvSpPr/>
            <p:nvPr/>
          </p:nvSpPr>
          <p:spPr>
            <a:xfrm>
              <a:off x="525740" y="3440020"/>
              <a:ext cx="2665311" cy="23391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4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</a:t>
              </a:r>
              <a:r>
                <a:rPr lang="sk-SK" sz="14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Network</a:t>
              </a:r>
              <a:r>
                <a:rPr lang="sk-SK" sz="14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 Firewall </a:t>
              </a:r>
              <a:r>
                <a:rPr lang="sk-SK" sz="14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endpoint</a:t>
              </a:r>
              <a:endParaRPr lang="sk-SK" sz="14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30" name="Picture 29" descr="(none)">
              <a:extLst>
                <a:ext uri="{FF2B5EF4-FFF2-40B4-BE49-F238E27FC236}">
                  <a16:creationId xmlns:a16="http://schemas.microsoft.com/office/drawing/2014/main" id="{012D6C87-E883-7F0D-920E-311C9BE39A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4473" y="2166313"/>
              <a:ext cx="1256550" cy="1256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Rectangle 29">
              <a:extLst>
                <a:ext uri="{FF2B5EF4-FFF2-40B4-BE49-F238E27FC236}">
                  <a16:creationId xmlns:a16="http://schemas.microsoft.com/office/drawing/2014/main" id="{2AADC268-5CA9-CE32-232C-BCCF17B08049}"/>
                </a:ext>
              </a:extLst>
            </p:cNvPr>
            <p:cNvSpPr/>
            <p:nvPr/>
          </p:nvSpPr>
          <p:spPr>
            <a:xfrm>
              <a:off x="329544" y="950396"/>
              <a:ext cx="5042551" cy="3419918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4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VPC</a:t>
              </a:r>
            </a:p>
          </p:txBody>
        </p:sp>
        <p:sp>
          <p:nvSpPr>
            <p:cNvPr id="32" name="Straight Connector 18">
              <a:extLst>
                <a:ext uri="{FF2B5EF4-FFF2-40B4-BE49-F238E27FC236}">
                  <a16:creationId xmlns:a16="http://schemas.microsoft.com/office/drawing/2014/main" id="{C49D2B65-9309-AAAF-D249-8B3864312A53}"/>
                </a:ext>
              </a:extLst>
            </p:cNvPr>
            <p:cNvSpPr/>
            <p:nvPr/>
          </p:nvSpPr>
          <p:spPr>
            <a:xfrm flipH="1" flipV="1">
              <a:off x="2620910" y="2796694"/>
              <a:ext cx="1079236" cy="1"/>
            </a:xfrm>
            <a:prstGeom prst="line">
              <a:avLst/>
            </a:prstGeom>
            <a:noFill/>
            <a:ln w="15840">
              <a:solidFill>
                <a:srgbClr val="BFBFBF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1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33" name="Graphic 30">
              <a:extLst>
                <a:ext uri="{FF2B5EF4-FFF2-40B4-BE49-F238E27FC236}">
                  <a16:creationId xmlns:a16="http://schemas.microsoft.com/office/drawing/2014/main" id="{562DAAEC-8309-381D-54B6-2E092AC8E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rcRect/>
            <a:stretch>
              <a:fillRect/>
            </a:stretch>
          </p:blipFill>
          <p:spPr>
            <a:xfrm>
              <a:off x="329544" y="950396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" name="TextBox 44">
              <a:extLst>
                <a:ext uri="{FF2B5EF4-FFF2-40B4-BE49-F238E27FC236}">
                  <a16:creationId xmlns:a16="http://schemas.microsoft.com/office/drawing/2014/main" id="{24A07919-0089-1791-29B4-0924C511F824}"/>
                </a:ext>
              </a:extLst>
            </p:cNvPr>
            <p:cNvSpPr/>
            <p:nvPr/>
          </p:nvSpPr>
          <p:spPr>
            <a:xfrm>
              <a:off x="3356724" y="3500464"/>
              <a:ext cx="2321062" cy="224998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4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</a:t>
              </a:r>
              <a:r>
                <a:rPr lang="sk-SK" sz="14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Network</a:t>
              </a:r>
              <a:r>
                <a:rPr lang="sk-SK" sz="14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 Firewall</a:t>
              </a:r>
            </a:p>
          </p:txBody>
        </p:sp>
      </p:grpSp>
      <p:pic>
        <p:nvPicPr>
          <p:cNvPr id="27" name="Picture 26" descr="A green rectangular stamp with black background&#10;&#10;Description automatically generated">
            <a:extLst>
              <a:ext uri="{FF2B5EF4-FFF2-40B4-BE49-F238E27FC236}">
                <a16:creationId xmlns:a16="http://schemas.microsoft.com/office/drawing/2014/main" id="{606A3779-E761-5F97-3F9F-06B14AF53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08198">
            <a:off x="10876576" y="3563076"/>
            <a:ext cx="1477461" cy="733564"/>
          </a:xfrm>
          <a:prstGeom prst="rect">
            <a:avLst/>
          </a:prstGeom>
        </p:spPr>
      </p:pic>
      <p:pic>
        <p:nvPicPr>
          <p:cNvPr id="29" name="Picture 28" descr="A red stamp with white text&#10;&#10;Description automatically generated">
            <a:extLst>
              <a:ext uri="{FF2B5EF4-FFF2-40B4-BE49-F238E27FC236}">
                <a16:creationId xmlns:a16="http://schemas.microsoft.com/office/drawing/2014/main" id="{78B0D615-26E1-DBFF-359A-332CF96960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39658" y="3262934"/>
            <a:ext cx="1161842" cy="816170"/>
          </a:xfrm>
          <a:prstGeom prst="rect">
            <a:avLst/>
          </a:prstGeom>
        </p:spPr>
      </p:pic>
      <p:sp>
        <p:nvSpPr>
          <p:cNvPr id="35" name="TextBox 21">
            <a:extLst>
              <a:ext uri="{FF2B5EF4-FFF2-40B4-BE49-F238E27FC236}">
                <a16:creationId xmlns:a16="http://schemas.microsoft.com/office/drawing/2014/main" id="{8E074ECB-DEA9-1758-0D5C-5ACD1DEC6BA5}"/>
              </a:ext>
            </a:extLst>
          </p:cNvPr>
          <p:cNvSpPr/>
          <p:nvPr/>
        </p:nvSpPr>
        <p:spPr>
          <a:xfrm>
            <a:off x="6008457" y="2384342"/>
            <a:ext cx="5705084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lvl="0">
              <a:lnSpc>
                <a:spcPct val="150000"/>
              </a:lnSpc>
              <a:defRPr sz="1800"/>
            </a:pPr>
            <a:r>
              <a:rPr lang="sk-SK" sz="2400" b="1" dirty="0" err="1">
                <a:solidFill>
                  <a:schemeClr val="tx2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Blocked domain visible only</a:t>
            </a:r>
            <a:endParaRPr lang="sk-SK" sz="2400" b="1" dirty="0">
              <a:solidFill>
                <a:schemeClr val="tx2"/>
              </a:solidFill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sp>
        <p:nvSpPr>
          <p:cNvPr id="36" name="TextBox 21">
            <a:extLst>
              <a:ext uri="{FF2B5EF4-FFF2-40B4-BE49-F238E27FC236}">
                <a16:creationId xmlns:a16="http://schemas.microsoft.com/office/drawing/2014/main" id="{EF08CE15-AD60-C31A-065A-4B3C8F389576}"/>
              </a:ext>
            </a:extLst>
          </p:cNvPr>
          <p:cNvSpPr/>
          <p:nvPr/>
        </p:nvSpPr>
        <p:spPr>
          <a:xfrm>
            <a:off x="6010666" y="3462608"/>
            <a:ext cx="5705084" cy="61134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2400" b="1" i="0" u="none" strike="noStrike" kern="1200" spc="0" dirty="0" err="1">
                <a:ln>
                  <a:noFill/>
                </a:ln>
                <a:solidFill>
                  <a:schemeClr val="tx2"/>
                </a:solidFill>
                <a:latin typeface="Amazon Ember Display" pitchFamily="34"/>
                <a:ea typeface="Amazon Ember Display" pitchFamily="1"/>
                <a:cs typeface="Amazon Ember Display" pitchFamily="34"/>
              </a:rPr>
              <a:t>CloudWatch logs significant delay</a:t>
            </a:r>
            <a:endParaRPr lang="sk-SK" sz="2400" b="1" i="0" u="none" strike="noStrike" kern="1200" spc="0" dirty="0">
              <a:ln>
                <a:noFill/>
              </a:ln>
              <a:solidFill>
                <a:schemeClr val="tx2"/>
              </a:solidFill>
              <a:latin typeface="Amazon Ember Display" pitchFamily="34"/>
              <a:ea typeface="Amazon Ember Display" pitchFamily="1"/>
              <a:cs typeface="Amazon Ember Display" pitchFamily="3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3326E1C-F8B1-40CD-2558-B8834529D76C}"/>
              </a:ext>
            </a:extLst>
          </p:cNvPr>
          <p:cNvGrpSpPr>
            <a:grpSpLocks noChangeAspect="1"/>
          </p:cNvGrpSpPr>
          <p:nvPr/>
        </p:nvGrpSpPr>
        <p:grpSpPr>
          <a:xfrm>
            <a:off x="9429135" y="70442"/>
            <a:ext cx="3175821" cy="426709"/>
            <a:chOff x="6941574" y="355577"/>
            <a:chExt cx="3175821" cy="42670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B0D6B39-1051-C26A-BF99-04D2E0D19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574" y="412954"/>
              <a:ext cx="309401" cy="369332"/>
            </a:xfrm>
            <a:prstGeom prst="rect">
              <a:avLst/>
            </a:prstGeom>
          </p:spPr>
        </p:pic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B867FB5E-0D23-1A4F-7B14-708A21E9B6E5}"/>
                </a:ext>
              </a:extLst>
            </p:cNvPr>
            <p:cNvSpPr txBox="1">
              <a:spLocks/>
            </p:cNvSpPr>
            <p:nvPr/>
          </p:nvSpPr>
          <p:spPr>
            <a:xfrm>
              <a:off x="7374195" y="355577"/>
              <a:ext cx="2743200" cy="369332"/>
            </a:xfrm>
            <a:prstGeom prst="rect">
              <a:avLst/>
            </a:prstGeom>
          </p:spPr>
          <p:txBody>
            <a:bodyPr vert="horz" lIns="0" tIns="146304" rIns="0" bIns="146304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 spc="-10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>
                  <a:solidFill>
                    <a:srgbClr val="E20074"/>
                  </a:solidFill>
                </a:rPr>
                <a:t>Deutsche Telekom IT Solutions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334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8B5CC9-DF8D-CE15-4E75-09B2BBF162E1}"/>
              </a:ext>
            </a:extLst>
          </p:cNvPr>
          <p:cNvSpPr txBox="1"/>
          <p:nvPr/>
        </p:nvSpPr>
        <p:spPr>
          <a:xfrm>
            <a:off x="566057" y="830721"/>
            <a:ext cx="112921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>
                <a:latin typeface="Courier New" panose="02070309020205020404" pitchFamily="49" charset="0"/>
                <a:cs typeface="Courier New" panose="02070309020205020404" pitchFamily="49" charset="0"/>
              </a:rPr>
              <a:t>pass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 http any any -&gt; any any (http.host; content:”</a:t>
            </a:r>
            <a:r>
              <a:rPr lang="en-GB" sz="1600" b="1">
                <a:latin typeface="Courier New" panose="02070309020205020404" pitchFamily="49" charset="0"/>
                <a:cs typeface="Courier New" panose="02070309020205020404" pitchFamily="49" charset="0"/>
              </a:rPr>
              <a:t>amazon.com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"; endswith; sid:5 rev:1;)</a:t>
            </a:r>
            <a:endParaRPr lang="en-SK" sz="160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4016AE-BA6F-3DF3-85A0-C4618CEE587B}"/>
              </a:ext>
            </a:extLst>
          </p:cNvPr>
          <p:cNvSpPr txBox="1"/>
          <p:nvPr/>
        </p:nvSpPr>
        <p:spPr>
          <a:xfrm>
            <a:off x="566057" y="1729442"/>
            <a:ext cx="112921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>
                <a:solidFill>
                  <a:srgbClr val="E2007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alert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 http any any -&gt; any any (http.host; content :”</a:t>
            </a:r>
            <a:r>
              <a:rPr lang="en-GB" sz="1600" b="1">
                <a:latin typeface="Courier New" panose="02070309020205020404" pitchFamily="49" charset="0"/>
                <a:cs typeface="Courier New" panose="02070309020205020404" pitchFamily="49" charset="0"/>
              </a:rPr>
              <a:t>amazon.com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"; endswith; sid:5; rev:1;)</a:t>
            </a:r>
          </a:p>
          <a:p>
            <a:r>
              <a:rPr lang="en-GB" sz="1600" b="1">
                <a:latin typeface="Courier New" panose="02070309020205020404" pitchFamily="49" charset="0"/>
                <a:cs typeface="Courier New" panose="02070309020205020404" pitchFamily="49" charset="0"/>
              </a:rPr>
              <a:t>pass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 http any any -&gt; any any (http.host; content:”</a:t>
            </a:r>
            <a:r>
              <a:rPr lang="en-GB" sz="1600" b="1">
                <a:latin typeface="Courier New" panose="02070309020205020404" pitchFamily="49" charset="0"/>
                <a:cs typeface="Courier New" panose="02070309020205020404" pitchFamily="49" charset="0"/>
              </a:rPr>
              <a:t>amazon.com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"; endswith; sid:50; rev:1;)</a:t>
            </a:r>
            <a:endParaRPr lang="en-SK" sz="160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FD774B-334A-DB4D-04D7-0889A00A50DE}"/>
              </a:ext>
            </a:extLst>
          </p:cNvPr>
          <p:cNvSpPr txBox="1"/>
          <p:nvPr/>
        </p:nvSpPr>
        <p:spPr>
          <a:xfrm>
            <a:off x="566057" y="4604102"/>
            <a:ext cx="1129211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>
                <a:solidFill>
                  <a:srgbClr val="E2007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alert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 tls any any -&gt; any any (tls.sni; content:"</a:t>
            </a:r>
            <a:r>
              <a:rPr lang="en-GB" sz="1600" b="1">
                <a:latin typeface="Courier New" panose="02070309020205020404" pitchFamily="49" charset="0"/>
                <a:cs typeface="Courier New" panose="02070309020205020404" pitchFamily="49" charset="0"/>
              </a:rPr>
              <a:t> amazon.com 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"; endswith; sid:60; rev:1;)</a:t>
            </a:r>
            <a:endParaRPr lang="en-SK" sz="16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SK" sz="1600" b="1">
                <a:latin typeface="Courier New" panose="02070309020205020404" pitchFamily="49" charset="0"/>
                <a:cs typeface="Courier New" panose="02070309020205020404" pitchFamily="49" charset="0"/>
              </a:rPr>
              <a:t>pass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 tls 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any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any -&gt; 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any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any (tls.sni; content:"</a:t>
            </a:r>
            <a:r>
              <a:rPr lang="en-GB" sz="1600" b="1">
                <a:latin typeface="Courier New" panose="02070309020205020404" pitchFamily="49" charset="0"/>
                <a:cs typeface="Courier New" panose="02070309020205020404" pitchFamily="49" charset="0"/>
              </a:rPr>
              <a:t> amazon.com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"; endswith; sid:6; rev:1;)</a:t>
            </a:r>
          </a:p>
          <a:p>
            <a:r>
              <a:rPr lang="en-GB" sz="1600" b="1">
                <a:solidFill>
                  <a:srgbClr val="E2007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alert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 http any any -&gt; any any (http.host; content :”</a:t>
            </a:r>
            <a:r>
              <a:rPr lang="en-GB" sz="1600" b="1">
                <a:latin typeface="Courier New" panose="02070309020205020404" pitchFamily="49" charset="0"/>
                <a:cs typeface="Courier New" panose="02070309020205020404" pitchFamily="49" charset="0"/>
              </a:rPr>
              <a:t>amazon.com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"; endswith; sid:50; rev:1;)</a:t>
            </a:r>
            <a:endParaRPr lang="en-SK" sz="16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SK" sz="1600" b="1">
                <a:latin typeface="Courier New" panose="02070309020205020404" pitchFamily="49" charset="0"/>
                <a:cs typeface="Courier New" panose="02070309020205020404" pitchFamily="49" charset="0"/>
              </a:rPr>
              <a:t>pass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 http 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any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any -&gt; 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any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any (http.host; content:"</a:t>
            </a:r>
            <a:r>
              <a:rPr lang="en-GB" sz="1600" b="1">
                <a:latin typeface="Courier New" panose="02070309020205020404" pitchFamily="49" charset="0"/>
                <a:cs typeface="Courier New" panose="02070309020205020404" pitchFamily="49" charset="0"/>
              </a:rPr>
              <a:t> amazon.com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"; endswith; sid:5; rev:1;)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6A5A27-26BE-34AA-4C28-5DCC95F39792}"/>
              </a:ext>
            </a:extLst>
          </p:cNvPr>
          <p:cNvSpPr txBox="1"/>
          <p:nvPr/>
        </p:nvSpPr>
        <p:spPr>
          <a:xfrm>
            <a:off x="566057" y="3166772"/>
            <a:ext cx="112921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K" sz="1600" b="1">
                <a:latin typeface="Courier New" panose="02070309020205020404" pitchFamily="49" charset="0"/>
                <a:cs typeface="Courier New" panose="02070309020205020404" pitchFamily="49" charset="0"/>
              </a:rPr>
              <a:t>pass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 tls 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any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any -&gt; 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any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any (tls.sni; content:"</a:t>
            </a:r>
            <a:r>
              <a:rPr lang="en-GB" sz="1600" b="1">
                <a:latin typeface="Courier New" panose="02070309020205020404" pitchFamily="49" charset="0"/>
                <a:cs typeface="Courier New" panose="02070309020205020404" pitchFamily="49" charset="0"/>
              </a:rPr>
              <a:t> amazon.com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"; endswith; sid:6; rev:1;)</a:t>
            </a:r>
          </a:p>
          <a:p>
            <a:r>
              <a:rPr lang="en-SK" sz="1600" b="1">
                <a:latin typeface="Courier New" panose="02070309020205020404" pitchFamily="49" charset="0"/>
                <a:cs typeface="Courier New" panose="02070309020205020404" pitchFamily="49" charset="0"/>
              </a:rPr>
              <a:t>pass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 http 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any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any -&gt; 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any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any (http.host; content:"</a:t>
            </a:r>
            <a:r>
              <a:rPr lang="en-GB" sz="1600" b="1">
                <a:latin typeface="Courier New" panose="02070309020205020404" pitchFamily="49" charset="0"/>
                <a:cs typeface="Courier New" panose="02070309020205020404" pitchFamily="49" charset="0"/>
              </a:rPr>
              <a:t> amazon.com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"; endswith; sid:60; rev:1;)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3AC54E-43B8-051D-248A-57D90055E94A}"/>
              </a:ext>
            </a:extLst>
          </p:cNvPr>
          <p:cNvGrpSpPr>
            <a:grpSpLocks noChangeAspect="1"/>
          </p:cNvGrpSpPr>
          <p:nvPr/>
        </p:nvGrpSpPr>
        <p:grpSpPr>
          <a:xfrm>
            <a:off x="9429135" y="70442"/>
            <a:ext cx="3175821" cy="426709"/>
            <a:chOff x="6941574" y="355577"/>
            <a:chExt cx="3175821" cy="42670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EE1EA86-F25E-F545-95A8-5C829740A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574" y="412954"/>
              <a:ext cx="309401" cy="369332"/>
            </a:xfrm>
            <a:prstGeom prst="rect">
              <a:avLst/>
            </a:prstGeom>
          </p:spPr>
        </p:pic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16B45D33-05A3-4481-8B84-EF541F7BB3CE}"/>
                </a:ext>
              </a:extLst>
            </p:cNvPr>
            <p:cNvSpPr txBox="1">
              <a:spLocks/>
            </p:cNvSpPr>
            <p:nvPr/>
          </p:nvSpPr>
          <p:spPr>
            <a:xfrm>
              <a:off x="7374195" y="355577"/>
              <a:ext cx="2743200" cy="369332"/>
            </a:xfrm>
            <a:prstGeom prst="rect">
              <a:avLst/>
            </a:prstGeom>
          </p:spPr>
          <p:txBody>
            <a:bodyPr vert="horz" lIns="0" tIns="146304" rIns="0" bIns="146304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 spc="-10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>
                  <a:solidFill>
                    <a:srgbClr val="E20074"/>
                  </a:solidFill>
                </a:rPr>
                <a:t>Deutsche Telekom IT Solutions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043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879928-A044-5A1C-5A08-87543205B12E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EBA3B4-CD9A-B51C-3AC2-F706A89E1811}"/>
              </a:ext>
            </a:extLst>
          </p:cNvPr>
          <p:cNvSpPr txBox="1"/>
          <p:nvPr/>
        </p:nvSpPr>
        <p:spPr>
          <a:xfrm>
            <a:off x="449943" y="1802241"/>
            <a:ext cx="1129211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K" sz="1600" b="1">
                <a:latin typeface="Courier New" panose="02070309020205020404" pitchFamily="49" charset="0"/>
                <a:cs typeface="Courier New" panose="02070309020205020404" pitchFamily="49" charset="0"/>
              </a:rPr>
              <a:t>pass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 tls 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any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any -&gt; 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any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any (tls.sni; content:"</a:t>
            </a:r>
            <a:r>
              <a:rPr lang="en-GB" sz="1600" b="1">
                <a:latin typeface="Courier New" panose="02070309020205020404" pitchFamily="49" charset="0"/>
                <a:cs typeface="Courier New" panose="02070309020205020404" pitchFamily="49" charset="0"/>
              </a:rPr>
              <a:t> amazon.com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"; endswith; sid:6; rev:1;)</a:t>
            </a:r>
          </a:p>
          <a:p>
            <a:r>
              <a:rPr lang="en-SK" sz="1600" b="1">
                <a:latin typeface="Courier New" panose="02070309020205020404" pitchFamily="49" charset="0"/>
                <a:cs typeface="Courier New" panose="02070309020205020404" pitchFamily="49" charset="0"/>
              </a:rPr>
              <a:t>pass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 http 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any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any -&gt; 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any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any (http.host; content:"</a:t>
            </a:r>
            <a:r>
              <a:rPr lang="en-GB" sz="1600" b="1">
                <a:latin typeface="Courier New" panose="02070309020205020404" pitchFamily="49" charset="0"/>
                <a:cs typeface="Courier New" panose="02070309020205020404" pitchFamily="49" charset="0"/>
              </a:rPr>
              <a:t> amazon.com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"; endswith; sid:5; rev:1;)</a:t>
            </a:r>
          </a:p>
          <a:p>
            <a:endParaRPr lang="en-SK" sz="16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SK" sz="1600" b="1">
                <a:latin typeface="Courier New" panose="02070309020205020404" pitchFamily="49" charset="0"/>
                <a:cs typeface="Courier New" panose="02070309020205020404" pitchFamily="49" charset="0"/>
              </a:rPr>
              <a:t>pass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 tls 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any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any -&gt; 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any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any (tls.sni; content:"</a:t>
            </a:r>
            <a:r>
              <a:rPr lang="en-GB" sz="1600" b="1">
                <a:latin typeface="Courier New" panose="02070309020205020404" pitchFamily="49" charset="0"/>
                <a:cs typeface="Courier New" panose="02070309020205020404" pitchFamily="49" charset="0"/>
              </a:rPr>
              <a:t> google.com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"; endswith; sid:7; rev:1;)</a:t>
            </a:r>
          </a:p>
          <a:p>
            <a:r>
              <a:rPr lang="en-SK" sz="1600" b="1">
                <a:latin typeface="Courier New" panose="02070309020205020404" pitchFamily="49" charset="0"/>
                <a:cs typeface="Courier New" panose="02070309020205020404" pitchFamily="49" charset="0"/>
              </a:rPr>
              <a:t>pass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 http 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any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any -&gt; 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any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any (http.host; content:"</a:t>
            </a:r>
            <a:r>
              <a:rPr lang="en-GB" sz="1600" b="1">
                <a:latin typeface="Courier New" panose="02070309020205020404" pitchFamily="49" charset="0"/>
                <a:cs typeface="Courier New" panose="02070309020205020404" pitchFamily="49" charset="0"/>
              </a:rPr>
              <a:t> google.com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"; endswith; sid:8; rev:1;)</a:t>
            </a:r>
          </a:p>
          <a:p>
            <a:endParaRPr lang="en-SK" sz="16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SK" sz="1600" b="1">
                <a:latin typeface="Courier New" panose="02070309020205020404" pitchFamily="49" charset="0"/>
                <a:cs typeface="Courier New" panose="02070309020205020404" pitchFamily="49" charset="0"/>
              </a:rPr>
              <a:t>pass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 tls 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any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any -&gt; 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any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any (tls.sni; content:"</a:t>
            </a:r>
            <a:r>
              <a:rPr lang="en-GB" sz="1600" b="1">
                <a:latin typeface="Courier New" panose="02070309020205020404" pitchFamily="49" charset="0"/>
                <a:cs typeface="Courier New" panose="02070309020205020404" pitchFamily="49" charset="0"/>
              </a:rPr>
              <a:t>github.com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"; endswith; sid:9; rev:1;)</a:t>
            </a:r>
          </a:p>
          <a:p>
            <a:r>
              <a:rPr lang="en-SK" sz="1600" b="1">
                <a:latin typeface="Courier New" panose="02070309020205020404" pitchFamily="49" charset="0"/>
                <a:cs typeface="Courier New" panose="02070309020205020404" pitchFamily="49" charset="0"/>
              </a:rPr>
              <a:t>pass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 http 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any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any -&gt; 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any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any (http.host; content:"</a:t>
            </a:r>
            <a:r>
              <a:rPr lang="en-GB" sz="1600" b="1">
                <a:latin typeface="Courier New" panose="02070309020205020404" pitchFamily="49" charset="0"/>
                <a:cs typeface="Courier New" panose="02070309020205020404" pitchFamily="49" charset="0"/>
              </a:rPr>
              <a:t> github.com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"; endswith; sid:10; rev:1;)</a:t>
            </a:r>
          </a:p>
          <a:p>
            <a:endParaRPr lang="en-SK" sz="16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SK" sz="1600" b="1">
                <a:latin typeface="Courier New" panose="02070309020205020404" pitchFamily="49" charset="0"/>
                <a:cs typeface="Courier New" panose="02070309020205020404" pitchFamily="49" charset="0"/>
              </a:rPr>
              <a:t>pass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 tls 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any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any -&gt; 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any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any (tls.sni; content:”</a:t>
            </a:r>
            <a:r>
              <a:rPr lang="en-GB" sz="1600" b="1">
                <a:latin typeface="Courier New" panose="02070309020205020404" pitchFamily="49" charset="0"/>
                <a:cs typeface="Courier New" panose="02070309020205020404" pitchFamily="49" charset="0"/>
              </a:rPr>
              <a:t>nhl.com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"; endswith; sid:11; rev:1;)</a:t>
            </a:r>
          </a:p>
          <a:p>
            <a:r>
              <a:rPr lang="en-SK" sz="1600" b="1">
                <a:latin typeface="Courier New" panose="02070309020205020404" pitchFamily="49" charset="0"/>
                <a:cs typeface="Courier New" panose="02070309020205020404" pitchFamily="49" charset="0"/>
              </a:rPr>
              <a:t>pass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 http 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any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any -&gt; 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any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any (http.host; content:"</a:t>
            </a:r>
            <a:r>
              <a:rPr lang="en-GB" sz="1600" b="1">
                <a:latin typeface="Courier New" panose="02070309020205020404" pitchFamily="49" charset="0"/>
                <a:cs typeface="Courier New" panose="02070309020205020404" pitchFamily="49" charset="0"/>
              </a:rPr>
              <a:t> nhl.com </a:t>
            </a:r>
            <a:r>
              <a:rPr lang="en-SK" sz="1600">
                <a:latin typeface="Courier New" panose="02070309020205020404" pitchFamily="49" charset="0"/>
                <a:cs typeface="Courier New" panose="02070309020205020404" pitchFamily="49" charset="0"/>
              </a:rPr>
              <a:t>"; endswith; sid:12; rev:1;)</a:t>
            </a:r>
          </a:p>
          <a:p>
            <a:endParaRPr lang="en-SK" sz="160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D4FA8A-B67A-9117-8B23-04C87E3B3736}"/>
              </a:ext>
            </a:extLst>
          </p:cNvPr>
          <p:cNvSpPr txBox="1"/>
          <p:nvPr/>
        </p:nvSpPr>
        <p:spPr>
          <a:xfrm>
            <a:off x="449943" y="620348"/>
            <a:ext cx="11887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>
                <a:solidFill>
                  <a:srgbClr val="E2007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alert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 tls any any &lt;&gt; any any (msg:"pass all tls traffic from/to whitelisted IPs"; sid:2;) </a:t>
            </a:r>
          </a:p>
          <a:p>
            <a:r>
              <a:rPr lang="en-GB" sz="1600" b="1">
                <a:solidFill>
                  <a:srgbClr val="E2007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alert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 http any any &lt;&gt; any any (msg:"pass all http traffic from/to whitelisted IPs"; sid:4;)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7EE5BF-4E32-9A55-8B4B-35AEACD703D9}"/>
              </a:ext>
            </a:extLst>
          </p:cNvPr>
          <p:cNvSpPr txBox="1"/>
          <p:nvPr/>
        </p:nvSpPr>
        <p:spPr>
          <a:xfrm>
            <a:off x="377372" y="5446348"/>
            <a:ext cx="11887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reject</a:t>
            </a:r>
            <a:r>
              <a:rPr lang="en-GB" sz="1600">
                <a:latin typeface="Courier New" panose="02070309020205020404" pitchFamily="49" charset="0"/>
                <a:cs typeface="Courier New" panose="02070309020205020404" pitchFamily="49" charset="0"/>
              </a:rPr>
              <a:t> tcp any any -&gt; any any (flow:established; msg:"no pass or alert rule hit - sending TCP RST"; sid:5000; rev:1;)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DF56A70-8F9A-CEA5-999D-CB0D715984D3}"/>
              </a:ext>
            </a:extLst>
          </p:cNvPr>
          <p:cNvGrpSpPr>
            <a:grpSpLocks noChangeAspect="1"/>
          </p:cNvGrpSpPr>
          <p:nvPr/>
        </p:nvGrpSpPr>
        <p:grpSpPr>
          <a:xfrm>
            <a:off x="9429135" y="70442"/>
            <a:ext cx="3175821" cy="426709"/>
            <a:chOff x="6941574" y="355577"/>
            <a:chExt cx="3175821" cy="42670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47BF1FB-8408-3DF1-E1D7-96B75B027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574" y="412954"/>
              <a:ext cx="309401" cy="369332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92BA6CC7-EDF4-7335-823D-277B8638EE33}"/>
                </a:ext>
              </a:extLst>
            </p:cNvPr>
            <p:cNvSpPr txBox="1">
              <a:spLocks/>
            </p:cNvSpPr>
            <p:nvPr/>
          </p:nvSpPr>
          <p:spPr>
            <a:xfrm>
              <a:off x="7374195" y="355577"/>
              <a:ext cx="2743200" cy="369332"/>
            </a:xfrm>
            <a:prstGeom prst="rect">
              <a:avLst/>
            </a:prstGeom>
          </p:spPr>
          <p:txBody>
            <a:bodyPr vert="horz" lIns="0" tIns="146304" rIns="0" bIns="146304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 spc="-10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>
                  <a:solidFill>
                    <a:srgbClr val="E20074"/>
                  </a:solidFill>
                </a:rPr>
                <a:t>Deutsche Telekom IT Solutions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282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E5E42E-AED3-349E-8C5A-599C12F6B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0A4E59-2697-8931-A61C-5A54EB4F1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109912"/>
            <a:ext cx="11582400" cy="638175"/>
          </a:xfrm>
        </p:spPr>
        <p:txBody>
          <a:bodyPr/>
          <a:lstStyle/>
          <a:p>
            <a:pPr algn="ctr"/>
            <a:r>
              <a:rPr lang="en-US" sz="4800"/>
              <a:t>Customer demands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EC55593-50BE-32E0-E37B-0FF9B187E6F5}"/>
              </a:ext>
            </a:extLst>
          </p:cNvPr>
          <p:cNvGrpSpPr>
            <a:grpSpLocks noChangeAspect="1"/>
          </p:cNvGrpSpPr>
          <p:nvPr/>
        </p:nvGrpSpPr>
        <p:grpSpPr>
          <a:xfrm>
            <a:off x="9429135" y="70442"/>
            <a:ext cx="3175821" cy="426709"/>
            <a:chOff x="6941574" y="355577"/>
            <a:chExt cx="3175821" cy="42670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690749B-67DC-D626-60A7-775AF43F6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574" y="412954"/>
              <a:ext cx="309401" cy="369332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D6E10D3-3CE6-4905-34CB-4A641AE7C62C}"/>
                </a:ext>
              </a:extLst>
            </p:cNvPr>
            <p:cNvSpPr txBox="1">
              <a:spLocks/>
            </p:cNvSpPr>
            <p:nvPr/>
          </p:nvSpPr>
          <p:spPr>
            <a:xfrm>
              <a:off x="7374195" y="355577"/>
              <a:ext cx="2743200" cy="369332"/>
            </a:xfrm>
            <a:prstGeom prst="rect">
              <a:avLst/>
            </a:prstGeom>
          </p:spPr>
          <p:txBody>
            <a:bodyPr vert="horz" lIns="0" tIns="146304" rIns="0" bIns="146304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 spc="-10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>
                  <a:solidFill>
                    <a:srgbClr val="E20074"/>
                  </a:solidFill>
                </a:rPr>
                <a:t>Deutsche Telekom IT Solutions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2715621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4E708-1802-4943-7877-390D923E3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BB63CE0D-2291-825E-5E2F-84994CAF2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109912"/>
            <a:ext cx="11582400" cy="638175"/>
          </a:xfrm>
        </p:spPr>
        <p:txBody>
          <a:bodyPr/>
          <a:lstStyle/>
          <a:p>
            <a:pPr algn="ctr"/>
            <a:r>
              <a:rPr lang="en-US" sz="4800"/>
              <a:t>Going beyond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6CFEE1A-FFEA-66B8-DFC7-E68DAE78A7A8}"/>
              </a:ext>
            </a:extLst>
          </p:cNvPr>
          <p:cNvGrpSpPr>
            <a:grpSpLocks noChangeAspect="1"/>
          </p:cNvGrpSpPr>
          <p:nvPr/>
        </p:nvGrpSpPr>
        <p:grpSpPr>
          <a:xfrm>
            <a:off x="9429135" y="70442"/>
            <a:ext cx="3175821" cy="426709"/>
            <a:chOff x="6941574" y="355577"/>
            <a:chExt cx="3175821" cy="42670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9A82044-7A0C-8FD5-B558-E426FA8B6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574" y="412954"/>
              <a:ext cx="309401" cy="369332"/>
            </a:xfrm>
            <a:prstGeom prst="rect">
              <a:avLst/>
            </a:prstGeom>
          </p:spPr>
        </p:pic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A1E866BC-9E03-C768-B1D9-FA63F6D38A68}"/>
                </a:ext>
              </a:extLst>
            </p:cNvPr>
            <p:cNvSpPr txBox="1">
              <a:spLocks/>
            </p:cNvSpPr>
            <p:nvPr/>
          </p:nvSpPr>
          <p:spPr>
            <a:xfrm>
              <a:off x="7374195" y="355577"/>
              <a:ext cx="2743200" cy="369332"/>
            </a:xfrm>
            <a:prstGeom prst="rect">
              <a:avLst/>
            </a:prstGeom>
          </p:spPr>
          <p:txBody>
            <a:bodyPr vert="horz" lIns="0" tIns="146304" rIns="0" bIns="146304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 spc="-10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>
                  <a:solidFill>
                    <a:srgbClr val="E20074"/>
                  </a:solidFill>
                </a:rPr>
                <a:t>Deutsche Telekom IT Solutions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8263764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631D9F-7E54-F4BD-E590-DC18FA962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BF3D2A10-E94B-E53B-E228-C8D77C9A5A3F}"/>
              </a:ext>
            </a:extLst>
          </p:cNvPr>
          <p:cNvSpPr/>
          <p:nvPr/>
        </p:nvSpPr>
        <p:spPr>
          <a:xfrm>
            <a:off x="3776616" y="1542024"/>
            <a:ext cx="184320" cy="645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15" name="Rectangle 34">
            <a:extLst>
              <a:ext uri="{FF2B5EF4-FFF2-40B4-BE49-F238E27FC236}">
                <a16:creationId xmlns:a16="http://schemas.microsoft.com/office/drawing/2014/main" id="{E484F8A7-68D7-CE6A-AE6A-FA6FC2D061EF}"/>
              </a:ext>
            </a:extLst>
          </p:cNvPr>
          <p:cNvSpPr/>
          <p:nvPr/>
        </p:nvSpPr>
        <p:spPr>
          <a:xfrm>
            <a:off x="7869195" y="4317091"/>
            <a:ext cx="3677508" cy="20858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Private subnet – 192.168.3.0/24</a:t>
            </a:r>
          </a:p>
        </p:txBody>
      </p:sp>
      <p:pic>
        <p:nvPicPr>
          <p:cNvPr id="19" name="Graphic 36">
            <a:extLst>
              <a:ext uri="{FF2B5EF4-FFF2-40B4-BE49-F238E27FC236}">
                <a16:creationId xmlns:a16="http://schemas.microsoft.com/office/drawing/2014/main" id="{F54C1199-E0B3-D848-0572-A471231395B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869194" y="4318810"/>
            <a:ext cx="450694" cy="450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91289499-4E70-5933-6707-02FA64E3E49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0471156" y="4759505"/>
            <a:ext cx="956830" cy="95683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43">
            <a:extLst>
              <a:ext uri="{FF2B5EF4-FFF2-40B4-BE49-F238E27FC236}">
                <a16:creationId xmlns:a16="http://schemas.microsoft.com/office/drawing/2014/main" id="{707298F5-46EA-4520-FA15-F0542AFB67E5}"/>
              </a:ext>
            </a:extLst>
          </p:cNvPr>
          <p:cNvSpPr/>
          <p:nvPr/>
        </p:nvSpPr>
        <p:spPr>
          <a:xfrm>
            <a:off x="10235071" y="5769211"/>
            <a:ext cx="1480679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Network</a:t>
            </a:r>
            <a:r>
              <a: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Loadbalancer</a:t>
            </a:r>
            <a:endParaRPr lang="sk-SK" sz="1100" b="0" i="0" u="none" strike="noStrike" kern="1200" spc="0" dirty="0">
              <a:ln>
                <a:noFill/>
              </a:ln>
              <a:solidFill>
                <a:srgbClr val="FFFFFF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12" name="Picture 11" descr="A logo of cubes and a circle&#10;&#10;Description automatically generated">
            <a:extLst>
              <a:ext uri="{FF2B5EF4-FFF2-40B4-BE49-F238E27FC236}">
                <a16:creationId xmlns:a16="http://schemas.microsoft.com/office/drawing/2014/main" id="{7F2B18B8-9A77-52E1-CF39-4346367FC7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0185" y="2022056"/>
            <a:ext cx="1328619" cy="125586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3DA4D30-CC85-89D0-96E4-ECD27A64F81F}"/>
              </a:ext>
            </a:extLst>
          </p:cNvPr>
          <p:cNvGrpSpPr>
            <a:grpSpLocks noChangeAspect="1"/>
          </p:cNvGrpSpPr>
          <p:nvPr/>
        </p:nvGrpSpPr>
        <p:grpSpPr>
          <a:xfrm>
            <a:off x="9569399" y="1949351"/>
            <a:ext cx="1769961" cy="659396"/>
            <a:chOff x="3008504" y="1773452"/>
            <a:chExt cx="3007000" cy="1120253"/>
          </a:xfrm>
        </p:grpSpPr>
        <p:pic>
          <p:nvPicPr>
            <p:cNvPr id="33" name="Picture 33">
              <a:extLst>
                <a:ext uri="{FF2B5EF4-FFF2-40B4-BE49-F238E27FC236}">
                  <a16:creationId xmlns:a16="http://schemas.microsoft.com/office/drawing/2014/main" id="{1ED00812-5EA8-06BB-B8E6-B3AD33625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3008504" y="1773452"/>
              <a:ext cx="1161810" cy="112025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34" name="Titel 1">
              <a:extLst>
                <a:ext uri="{FF2B5EF4-FFF2-40B4-BE49-F238E27FC236}">
                  <a16:creationId xmlns:a16="http://schemas.microsoft.com/office/drawing/2014/main" id="{B3F3A16D-9B8A-209B-C4E2-5BE47101BFDE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219667" y="2171916"/>
              <a:ext cx="1795837" cy="475244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dirty="0">
                  <a:solidFill>
                    <a:schemeClr val="tx1"/>
                  </a:solidFill>
                </a:rPr>
                <a:t>Squid Proxy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el 1">
            <a:extLst>
              <a:ext uri="{FF2B5EF4-FFF2-40B4-BE49-F238E27FC236}">
                <a16:creationId xmlns:a16="http://schemas.microsoft.com/office/drawing/2014/main" id="{57145416-1B0B-DDBE-BAA8-C78170DC3BDA}"/>
              </a:ext>
            </a:extLst>
          </p:cNvPr>
          <p:cNvSpPr txBox="1">
            <a:spLocks/>
          </p:cNvSpPr>
          <p:nvPr/>
        </p:nvSpPr>
        <p:spPr bwMode="gray">
          <a:xfrm>
            <a:off x="8445387" y="3330871"/>
            <a:ext cx="1046261" cy="3780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dirty="0">
                <a:solidFill>
                  <a:schemeClr val="tx1"/>
                </a:solidFill>
              </a:rPr>
              <a:t>Fargate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002B95B-1C41-CC96-E05E-A0C8A5DAA349}"/>
              </a:ext>
            </a:extLst>
          </p:cNvPr>
          <p:cNvSpPr txBox="1"/>
          <p:nvPr/>
        </p:nvSpPr>
        <p:spPr>
          <a:xfrm>
            <a:off x="8896110" y="455397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8B80FC8-1398-0EA2-9B87-269C27B665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9399" y="2695153"/>
            <a:ext cx="665671" cy="6451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3" name="Titel 1">
            <a:extLst>
              <a:ext uri="{FF2B5EF4-FFF2-40B4-BE49-F238E27FC236}">
                <a16:creationId xmlns:a16="http://schemas.microsoft.com/office/drawing/2014/main" id="{30CC5A20-F4E9-7DA9-9333-1AEDCE51F79A}"/>
              </a:ext>
            </a:extLst>
          </p:cNvPr>
          <p:cNvSpPr txBox="1">
            <a:spLocks/>
          </p:cNvSpPr>
          <p:nvPr/>
        </p:nvSpPr>
        <p:spPr bwMode="gray">
          <a:xfrm>
            <a:off x="10300539" y="2993357"/>
            <a:ext cx="732454" cy="10011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chemeClr val="tx1"/>
                </a:solidFill>
              </a:rPr>
              <a:t>FluentBit</a:t>
            </a:r>
          </a:p>
        </p:txBody>
      </p:sp>
      <p:sp>
        <p:nvSpPr>
          <p:cNvPr id="13" name="Rectangle 19">
            <a:extLst>
              <a:ext uri="{FF2B5EF4-FFF2-40B4-BE49-F238E27FC236}">
                <a16:creationId xmlns:a16="http://schemas.microsoft.com/office/drawing/2014/main" id="{47427C83-E331-9317-EE15-E753F33F524E}"/>
              </a:ext>
            </a:extLst>
          </p:cNvPr>
          <p:cNvSpPr/>
          <p:nvPr/>
        </p:nvSpPr>
        <p:spPr>
          <a:xfrm>
            <a:off x="7869195" y="1453801"/>
            <a:ext cx="3677508" cy="262104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FF0000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>
              <a:defRPr sz="1800"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Inspection subnet – 192.168.2.0/24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sk-SK" sz="1100" b="0" i="0" u="none" strike="noStrike" kern="1200" spc="0">
              <a:ln>
                <a:noFill/>
              </a:ln>
              <a:solidFill>
                <a:srgbClr val="FFFFFF"/>
              </a:solidFill>
              <a:latin typeface="Arial" pitchFamily="34"/>
              <a:ea typeface="Microsoft YaHei" pitchFamily="2"/>
              <a:cs typeface="Arial" pitchFamily="34"/>
            </a:endParaRPr>
          </a:p>
        </p:txBody>
      </p:sp>
      <p:pic>
        <p:nvPicPr>
          <p:cNvPr id="14" name="Graphic 20">
            <a:extLst>
              <a:ext uri="{FF2B5EF4-FFF2-40B4-BE49-F238E27FC236}">
                <a16:creationId xmlns:a16="http://schemas.microsoft.com/office/drawing/2014/main" id="{DC2316DF-792A-71DB-DEF8-A26DD5DE2084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7869195" y="1457798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DA6AFE4-BADE-DA46-1692-F8003F216CCB}"/>
              </a:ext>
            </a:extLst>
          </p:cNvPr>
          <p:cNvSpPr/>
          <p:nvPr/>
        </p:nvSpPr>
        <p:spPr>
          <a:xfrm>
            <a:off x="9313604" y="1886246"/>
            <a:ext cx="1996482" cy="1814955"/>
          </a:xfrm>
          <a:prstGeom prst="rect">
            <a:avLst/>
          </a:prstGeom>
          <a:noFill/>
          <a:ln w="28575">
            <a:solidFill>
              <a:srgbClr val="94E8FF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20" name="TextBox 43">
            <a:extLst>
              <a:ext uri="{FF2B5EF4-FFF2-40B4-BE49-F238E27FC236}">
                <a16:creationId xmlns:a16="http://schemas.microsoft.com/office/drawing/2014/main" id="{D8FAFCCA-57DF-1D08-4E71-8FC6194E8575}"/>
              </a:ext>
            </a:extLst>
          </p:cNvPr>
          <p:cNvSpPr/>
          <p:nvPr/>
        </p:nvSpPr>
        <p:spPr>
          <a:xfrm>
            <a:off x="9797948" y="3697650"/>
            <a:ext cx="2025769" cy="22499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400" b="0" i="0" u="none" strike="noStrike" kern="1200" spc="0" dirty="0">
                <a:ln>
                  <a:noFill/>
                </a:ln>
                <a:solidFill>
                  <a:srgbClr val="94E8FF"/>
                </a:solidFill>
                <a:latin typeface="+mj-lt"/>
                <a:ea typeface="Microsoft YaHei" pitchFamily="2"/>
                <a:cs typeface="Lucida Sans" pitchFamily="2"/>
              </a:rPr>
              <a:t>ECS </a:t>
            </a:r>
            <a:r>
              <a:rPr lang="sk-SK" sz="1400" b="0" i="0" u="none" strike="noStrike" kern="1200" spc="0" dirty="0" err="1">
                <a:ln>
                  <a:noFill/>
                </a:ln>
                <a:solidFill>
                  <a:srgbClr val="94E8FF"/>
                </a:solidFill>
                <a:latin typeface="+mj-lt"/>
                <a:ea typeface="Microsoft YaHei" pitchFamily="2"/>
                <a:cs typeface="Lucida Sans" pitchFamily="2"/>
              </a:rPr>
              <a:t>Task Proxy</a:t>
            </a:r>
            <a:endParaRPr lang="sk-SK" sz="1400" b="0" i="0" u="none" strike="noStrike" kern="1200" spc="0" dirty="0">
              <a:ln>
                <a:noFill/>
              </a:ln>
              <a:solidFill>
                <a:srgbClr val="94E8FF"/>
              </a:solidFill>
              <a:latin typeface="+mj-lt"/>
              <a:ea typeface="Microsoft YaHei" pitchFamily="2"/>
              <a:cs typeface="Lucida Sans" pitchFamily="2"/>
            </a:endParaRPr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AA7AB9F1-8705-D2A7-509C-F0A7890C3073}"/>
              </a:ext>
            </a:extLst>
          </p:cNvPr>
          <p:cNvSpPr txBox="1">
            <a:spLocks/>
          </p:cNvSpPr>
          <p:nvPr/>
        </p:nvSpPr>
        <p:spPr bwMode="gray">
          <a:xfrm>
            <a:off x="485776" y="337643"/>
            <a:ext cx="11229974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>
                <a:solidFill>
                  <a:schemeClr val="accent3"/>
                </a:solidFill>
              </a:rPr>
              <a:t>DNS resolving</a:t>
            </a:r>
            <a:endParaRPr lang="en-US" sz="3400" dirty="0">
              <a:solidFill>
                <a:schemeClr val="accent3"/>
              </a:solidFill>
            </a:endParaRPr>
          </a:p>
          <a:p>
            <a:pPr algn="ctr"/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76B30727-8B54-0233-B474-492C85B9B1F4}"/>
              </a:ext>
            </a:extLst>
          </p:cNvPr>
          <p:cNvSpPr txBox="1">
            <a:spLocks/>
          </p:cNvSpPr>
          <p:nvPr/>
        </p:nvSpPr>
        <p:spPr bwMode="gray">
          <a:xfrm>
            <a:off x="5452922" y="6003527"/>
            <a:ext cx="6739078" cy="75573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200" dirty="0">
                <a:solidFill>
                  <a:srgbClr val="92D050"/>
                </a:solidFill>
                <a:cs typeface="Arial" panose="020B0604020202020204" pitchFamily="34" charset="0"/>
              </a:rPr>
              <a:t>internal-fwdproxynlb-1234567890-eu-central-1.elb.amazonanaws.com</a:t>
            </a:r>
            <a:r>
              <a:rPr lang="en-GB" sz="1200" dirty="0">
                <a:solidFill>
                  <a:schemeClr val="tx1"/>
                </a:solidFill>
                <a:cs typeface="Arial" panose="020B0604020202020204" pitchFamily="34" charset="0"/>
              </a:rPr>
              <a:t>:</a:t>
            </a:r>
            <a:r>
              <a:rPr lang="en-GB" sz="1200" dirty="0">
                <a:solidFill>
                  <a:srgbClr val="94E8FF"/>
                </a:solidFill>
                <a:cs typeface="Arial" panose="020B0604020202020204" pitchFamily="34" charset="0"/>
              </a:rPr>
              <a:t>3128</a:t>
            </a:r>
          </a:p>
          <a:p>
            <a:pPr algn="ctr"/>
            <a:endParaRPr lang="en-GB" sz="700" dirty="0">
              <a:solidFill>
                <a:srgbClr val="92D050"/>
              </a:solidFill>
              <a:cs typeface="Arial" panose="020B0604020202020204" pitchFamily="34" charset="0"/>
            </a:endParaRPr>
          </a:p>
          <a:p>
            <a:pPr algn="ctr"/>
            <a:endParaRPr lang="en-GB" sz="12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4D984CC-4CCF-FC3F-B250-5567C2D13E78}"/>
              </a:ext>
            </a:extLst>
          </p:cNvPr>
          <p:cNvCxnSpPr>
            <a:cxnSpLocks/>
          </p:cNvCxnSpPr>
          <p:nvPr/>
        </p:nvCxnSpPr>
        <p:spPr>
          <a:xfrm>
            <a:off x="11123484" y="3689347"/>
            <a:ext cx="0" cy="1150023"/>
          </a:xfrm>
          <a:prstGeom prst="line">
            <a:avLst/>
          </a:prstGeom>
          <a:ln w="19050">
            <a:solidFill>
              <a:srgbClr val="94E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8CC5739E-4446-697E-7F99-07940ED406B2}"/>
              </a:ext>
            </a:extLst>
          </p:cNvPr>
          <p:cNvGrpSpPr>
            <a:grpSpLocks noChangeAspect="1"/>
          </p:cNvGrpSpPr>
          <p:nvPr/>
        </p:nvGrpSpPr>
        <p:grpSpPr>
          <a:xfrm>
            <a:off x="9429135" y="70442"/>
            <a:ext cx="3175821" cy="426709"/>
            <a:chOff x="6941574" y="355577"/>
            <a:chExt cx="3175821" cy="42670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E35066E-8980-1169-260E-6497CFBE6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574" y="412954"/>
              <a:ext cx="309401" cy="369332"/>
            </a:xfrm>
            <a:prstGeom prst="rect">
              <a:avLst/>
            </a:prstGeom>
          </p:spPr>
        </p:pic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F80E68BF-E129-6827-BA1A-7EEB6E6A5682}"/>
                </a:ext>
              </a:extLst>
            </p:cNvPr>
            <p:cNvSpPr txBox="1">
              <a:spLocks/>
            </p:cNvSpPr>
            <p:nvPr/>
          </p:nvSpPr>
          <p:spPr>
            <a:xfrm>
              <a:off x="7374195" y="355577"/>
              <a:ext cx="2743200" cy="369332"/>
            </a:xfrm>
            <a:prstGeom prst="rect">
              <a:avLst/>
            </a:prstGeom>
          </p:spPr>
          <p:txBody>
            <a:bodyPr vert="horz" lIns="0" tIns="146304" rIns="0" bIns="146304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 spc="-10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>
                  <a:solidFill>
                    <a:srgbClr val="E20074"/>
                  </a:solidFill>
                </a:rPr>
                <a:t>Deutsche Telekom IT Solutions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6166082"/>
      </p:ext>
    </p:extLst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2B6EB-3D6A-E39E-7E96-7842DF718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6CFF433A-8049-C457-EAA8-532ED2A53B85}"/>
              </a:ext>
            </a:extLst>
          </p:cNvPr>
          <p:cNvSpPr/>
          <p:nvPr/>
        </p:nvSpPr>
        <p:spPr>
          <a:xfrm>
            <a:off x="3776616" y="1542024"/>
            <a:ext cx="184320" cy="645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" name="Rectangle 34">
            <a:extLst>
              <a:ext uri="{FF2B5EF4-FFF2-40B4-BE49-F238E27FC236}">
                <a16:creationId xmlns:a16="http://schemas.microsoft.com/office/drawing/2014/main" id="{2E31C11C-3617-79C6-E02F-C6CA5A3B3523}"/>
              </a:ext>
            </a:extLst>
          </p:cNvPr>
          <p:cNvSpPr/>
          <p:nvPr/>
        </p:nvSpPr>
        <p:spPr>
          <a:xfrm>
            <a:off x="6499661" y="4317091"/>
            <a:ext cx="5047042" cy="20858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>
              <a:defRPr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Private subnet – 192.168.3.0/24</a:t>
            </a:r>
          </a:p>
        </p:txBody>
      </p:sp>
      <p:pic>
        <p:nvPicPr>
          <p:cNvPr id="4" name="Graphic 36">
            <a:extLst>
              <a:ext uri="{FF2B5EF4-FFF2-40B4-BE49-F238E27FC236}">
                <a16:creationId xmlns:a16="http://schemas.microsoft.com/office/drawing/2014/main" id="{0F337F8F-A5A2-BC4A-1F24-F6656290A64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499661" y="4314281"/>
            <a:ext cx="450694" cy="450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7F2F0599-2C66-B739-D8A2-8A073141548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0471156" y="4759505"/>
            <a:ext cx="956830" cy="95683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43">
            <a:extLst>
              <a:ext uri="{FF2B5EF4-FFF2-40B4-BE49-F238E27FC236}">
                <a16:creationId xmlns:a16="http://schemas.microsoft.com/office/drawing/2014/main" id="{8AAE83E9-E642-A7EF-97C8-74D5BF2E7552}"/>
              </a:ext>
            </a:extLst>
          </p:cNvPr>
          <p:cNvSpPr/>
          <p:nvPr/>
        </p:nvSpPr>
        <p:spPr>
          <a:xfrm>
            <a:off x="10235071" y="5769211"/>
            <a:ext cx="1480679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Network</a:t>
            </a:r>
            <a:r>
              <a:rPr lang="sk-SK" sz="1100" b="0" i="0" u="none" strike="noStrike" kern="1200" spc="0" dirty="0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solidFill>
                  <a:srgbClr val="FFFFFF"/>
                </a:solidFill>
                <a:latin typeface="Amazon Ember" pitchFamily="18"/>
                <a:ea typeface="Microsoft YaHei" pitchFamily="2"/>
                <a:cs typeface="Lucida Sans" pitchFamily="2"/>
              </a:rPr>
              <a:t>Loadbalancer</a:t>
            </a:r>
            <a:endParaRPr lang="sk-SK" sz="1100" b="0" i="0" u="none" strike="noStrike" kern="1200" spc="0" dirty="0">
              <a:ln>
                <a:noFill/>
              </a:ln>
              <a:solidFill>
                <a:srgbClr val="FFFFFF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7" name="Picture 6" descr="A logo of cubes and a circle&#10;&#10;Description automatically generated">
            <a:extLst>
              <a:ext uri="{FF2B5EF4-FFF2-40B4-BE49-F238E27FC236}">
                <a16:creationId xmlns:a16="http://schemas.microsoft.com/office/drawing/2014/main" id="{C1197E1C-4012-F053-D697-4FD4F940E8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0185" y="2022056"/>
            <a:ext cx="1328619" cy="125586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1EE9586-3E8A-7FB3-0225-57591116C5A1}"/>
              </a:ext>
            </a:extLst>
          </p:cNvPr>
          <p:cNvGrpSpPr>
            <a:grpSpLocks noChangeAspect="1"/>
          </p:cNvGrpSpPr>
          <p:nvPr/>
        </p:nvGrpSpPr>
        <p:grpSpPr>
          <a:xfrm>
            <a:off x="9569399" y="1949351"/>
            <a:ext cx="1769961" cy="659396"/>
            <a:chOff x="3008504" y="1773452"/>
            <a:chExt cx="3007000" cy="1120253"/>
          </a:xfrm>
        </p:grpSpPr>
        <p:pic>
          <p:nvPicPr>
            <p:cNvPr id="9" name="Picture 33">
              <a:extLst>
                <a:ext uri="{FF2B5EF4-FFF2-40B4-BE49-F238E27FC236}">
                  <a16:creationId xmlns:a16="http://schemas.microsoft.com/office/drawing/2014/main" id="{C323C6D7-7468-50D5-EAE6-85F1275F0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3008504" y="1773452"/>
              <a:ext cx="1161810" cy="112025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10" name="Titel 1">
              <a:extLst>
                <a:ext uri="{FF2B5EF4-FFF2-40B4-BE49-F238E27FC236}">
                  <a16:creationId xmlns:a16="http://schemas.microsoft.com/office/drawing/2014/main" id="{F1AB0739-960B-F9EE-0220-C42672397131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219667" y="2171916"/>
              <a:ext cx="1795837" cy="475244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dirty="0">
                  <a:solidFill>
                    <a:srgbClr val="94E8FF"/>
                  </a:solidFill>
                </a:rPr>
                <a:t>Squid Proxy</a:t>
              </a:r>
              <a:endParaRPr lang="en-US" sz="1800" dirty="0">
                <a:solidFill>
                  <a:srgbClr val="94E8FF"/>
                </a:solidFill>
              </a:endParaRPr>
            </a:p>
          </p:txBody>
        </p:sp>
      </p:grpSp>
      <p:sp>
        <p:nvSpPr>
          <p:cNvPr id="11" name="Titel 1">
            <a:extLst>
              <a:ext uri="{FF2B5EF4-FFF2-40B4-BE49-F238E27FC236}">
                <a16:creationId xmlns:a16="http://schemas.microsoft.com/office/drawing/2014/main" id="{0C565286-1D95-44CA-1593-4AECE86C1C33}"/>
              </a:ext>
            </a:extLst>
          </p:cNvPr>
          <p:cNvSpPr txBox="1">
            <a:spLocks/>
          </p:cNvSpPr>
          <p:nvPr/>
        </p:nvSpPr>
        <p:spPr bwMode="gray">
          <a:xfrm>
            <a:off x="8445387" y="3330871"/>
            <a:ext cx="1046261" cy="3780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dirty="0">
                <a:solidFill>
                  <a:schemeClr val="tx1"/>
                </a:solidFill>
              </a:rPr>
              <a:t>Fargate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E9BF9D-FB22-91DF-A2EF-5FF0E8F84A5D}"/>
              </a:ext>
            </a:extLst>
          </p:cNvPr>
          <p:cNvSpPr txBox="1"/>
          <p:nvPr/>
        </p:nvSpPr>
        <p:spPr>
          <a:xfrm>
            <a:off x="8896110" y="455397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E3E90EF-2B23-DA60-2812-B15DF106A2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9399" y="2695153"/>
            <a:ext cx="665671" cy="6451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BC774D72-56E8-CD35-BDEF-342550BC60F0}"/>
              </a:ext>
            </a:extLst>
          </p:cNvPr>
          <p:cNvSpPr txBox="1">
            <a:spLocks/>
          </p:cNvSpPr>
          <p:nvPr/>
        </p:nvSpPr>
        <p:spPr bwMode="gray">
          <a:xfrm>
            <a:off x="10300539" y="2993357"/>
            <a:ext cx="732454" cy="10011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rgbClr val="94E8FF"/>
                </a:solidFill>
              </a:rPr>
              <a:t>FluentBit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3753434-B26F-0316-67E4-73C37B93149A}"/>
              </a:ext>
            </a:extLst>
          </p:cNvPr>
          <p:cNvSpPr/>
          <p:nvPr/>
        </p:nvSpPr>
        <p:spPr>
          <a:xfrm>
            <a:off x="9313604" y="1886246"/>
            <a:ext cx="1996482" cy="1814955"/>
          </a:xfrm>
          <a:prstGeom prst="rect">
            <a:avLst/>
          </a:prstGeom>
          <a:noFill/>
          <a:ln w="28575">
            <a:solidFill>
              <a:srgbClr val="94E8FF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22" name="Rectangle 19">
            <a:extLst>
              <a:ext uri="{FF2B5EF4-FFF2-40B4-BE49-F238E27FC236}">
                <a16:creationId xmlns:a16="http://schemas.microsoft.com/office/drawing/2014/main" id="{24E16AFC-A460-539A-449F-34B061B08D7B}"/>
              </a:ext>
            </a:extLst>
          </p:cNvPr>
          <p:cNvSpPr/>
          <p:nvPr/>
        </p:nvSpPr>
        <p:spPr>
          <a:xfrm>
            <a:off x="6499661" y="1453801"/>
            <a:ext cx="5047042" cy="262104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FF0000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>
              <a:defRPr sz="1800"/>
            </a:pPr>
            <a:r>
              <a:rPr lang="en-US" sz="1200" dirty="0">
                <a:latin typeface="+mj-lt"/>
                <a:cs typeface="Arial" panose="020B0604020202020204" pitchFamily="34" charset="0"/>
              </a:rPr>
              <a:t>Inspection subnet – 192.168.2.0/24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sk-SK" sz="1100" b="0" i="0" u="none" strike="noStrike" kern="1200" spc="0">
              <a:ln>
                <a:noFill/>
              </a:ln>
              <a:solidFill>
                <a:srgbClr val="FFFFFF"/>
              </a:solidFill>
              <a:latin typeface="Arial" pitchFamily="34"/>
              <a:ea typeface="Microsoft YaHei" pitchFamily="2"/>
              <a:cs typeface="Arial" pitchFamily="34"/>
            </a:endParaRPr>
          </a:p>
        </p:txBody>
      </p:sp>
      <p:pic>
        <p:nvPicPr>
          <p:cNvPr id="23" name="Graphic 20">
            <a:extLst>
              <a:ext uri="{FF2B5EF4-FFF2-40B4-BE49-F238E27FC236}">
                <a16:creationId xmlns:a16="http://schemas.microsoft.com/office/drawing/2014/main" id="{EF5CFB0F-DF74-AFF7-4A42-54F6503F2C1A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6499661" y="1453801"/>
            <a:ext cx="380520" cy="380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F465685-BCB2-976B-2BBB-567F294C21A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6760"/>
          <a:stretch/>
        </p:blipFill>
        <p:spPr>
          <a:xfrm>
            <a:off x="7956137" y="2308581"/>
            <a:ext cx="648000" cy="64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4" name="Titel 1">
            <a:extLst>
              <a:ext uri="{FF2B5EF4-FFF2-40B4-BE49-F238E27FC236}">
                <a16:creationId xmlns:a16="http://schemas.microsoft.com/office/drawing/2014/main" id="{09594434-A237-27C4-0D8A-10E34CCBE655}"/>
              </a:ext>
            </a:extLst>
          </p:cNvPr>
          <p:cNvSpPr txBox="1">
            <a:spLocks/>
          </p:cNvSpPr>
          <p:nvPr/>
        </p:nvSpPr>
        <p:spPr bwMode="gray">
          <a:xfrm>
            <a:off x="7250419" y="2649990"/>
            <a:ext cx="732454" cy="10011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rgbClr val="FFFF00"/>
                </a:solidFill>
              </a:rPr>
              <a:t>Dnsmasq</a:t>
            </a:r>
          </a:p>
        </p:txBody>
      </p:sp>
      <p:sp>
        <p:nvSpPr>
          <p:cNvPr id="40" name="TextBox 43">
            <a:extLst>
              <a:ext uri="{FF2B5EF4-FFF2-40B4-BE49-F238E27FC236}">
                <a16:creationId xmlns:a16="http://schemas.microsoft.com/office/drawing/2014/main" id="{FC3594D7-05CE-A5EE-90AF-349DCC1809EF}"/>
              </a:ext>
            </a:extLst>
          </p:cNvPr>
          <p:cNvSpPr/>
          <p:nvPr/>
        </p:nvSpPr>
        <p:spPr>
          <a:xfrm>
            <a:off x="7714962" y="3694451"/>
            <a:ext cx="2025769" cy="22499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400" b="0" i="0" u="none" strike="noStrike" kern="1200" spc="0" dirty="0">
                <a:ln>
                  <a:noFill/>
                </a:ln>
                <a:solidFill>
                  <a:srgbClr val="FFFF00"/>
                </a:solidFill>
                <a:latin typeface="+mj-lt"/>
                <a:ea typeface="Microsoft YaHei" pitchFamily="2"/>
                <a:cs typeface="Lucida Sans" pitchFamily="2"/>
              </a:rPr>
              <a:t>ECS </a:t>
            </a:r>
            <a:r>
              <a:rPr lang="sk-SK" sz="1400" b="0" i="0" u="none" strike="noStrike" kern="1200" spc="0" dirty="0" err="1">
                <a:ln>
                  <a:noFill/>
                </a:ln>
                <a:solidFill>
                  <a:srgbClr val="FFFF00"/>
                </a:solidFill>
                <a:latin typeface="+mj-lt"/>
                <a:ea typeface="Microsoft YaHei" pitchFamily="2"/>
                <a:cs typeface="Lucida Sans" pitchFamily="2"/>
              </a:rPr>
              <a:t>Task DNS</a:t>
            </a:r>
            <a:endParaRPr lang="sk-SK" sz="1400" b="0" i="0" u="none" strike="noStrike" kern="1200" spc="0" dirty="0">
              <a:ln>
                <a:noFill/>
              </a:ln>
              <a:solidFill>
                <a:srgbClr val="FFFF00"/>
              </a:solidFill>
              <a:latin typeface="+mj-lt"/>
              <a:ea typeface="Microsoft YaHei" pitchFamily="2"/>
              <a:cs typeface="Lucida Sans" pitchFamily="2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AD1016A-7DA0-3F7D-7ED6-CE759B87EC60}"/>
              </a:ext>
            </a:extLst>
          </p:cNvPr>
          <p:cNvSpPr/>
          <p:nvPr/>
        </p:nvSpPr>
        <p:spPr>
          <a:xfrm>
            <a:off x="7126332" y="1878936"/>
            <a:ext cx="1996482" cy="1814955"/>
          </a:xfrm>
          <a:prstGeom prst="rect">
            <a:avLst/>
          </a:prstGeom>
          <a:noFill/>
          <a:ln w="28575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50" name="Titel 1">
            <a:extLst>
              <a:ext uri="{FF2B5EF4-FFF2-40B4-BE49-F238E27FC236}">
                <a16:creationId xmlns:a16="http://schemas.microsoft.com/office/drawing/2014/main" id="{B512EAE5-1E62-5316-7FC3-ECA06A919480}"/>
              </a:ext>
            </a:extLst>
          </p:cNvPr>
          <p:cNvSpPr txBox="1">
            <a:spLocks/>
          </p:cNvSpPr>
          <p:nvPr/>
        </p:nvSpPr>
        <p:spPr bwMode="gray">
          <a:xfrm>
            <a:off x="485776" y="337643"/>
            <a:ext cx="11229974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>
                <a:solidFill>
                  <a:schemeClr val="accent3"/>
                </a:solidFill>
              </a:rPr>
              <a:t>DNS resolving</a:t>
            </a:r>
            <a:endParaRPr lang="en-US" sz="3400" dirty="0">
              <a:solidFill>
                <a:schemeClr val="accent3"/>
              </a:solidFill>
            </a:endParaRPr>
          </a:p>
          <a:p>
            <a:pPr algn="ctr"/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84DC6024-8965-DD28-9BAB-F348F958F030}"/>
              </a:ext>
            </a:extLst>
          </p:cNvPr>
          <p:cNvSpPr txBox="1">
            <a:spLocks/>
          </p:cNvSpPr>
          <p:nvPr/>
        </p:nvSpPr>
        <p:spPr bwMode="gray">
          <a:xfrm>
            <a:off x="5452922" y="6003527"/>
            <a:ext cx="6739078" cy="2879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200" dirty="0">
                <a:solidFill>
                  <a:srgbClr val="92D050"/>
                </a:solidFill>
                <a:cs typeface="Arial" panose="020B0604020202020204" pitchFamily="34" charset="0"/>
              </a:rPr>
              <a:t>internal-fwdproxynlb-1234567890-eu-central-1.elb.amazonanaws.com</a:t>
            </a:r>
            <a:r>
              <a:rPr lang="en-GB" sz="1200" dirty="0">
                <a:solidFill>
                  <a:schemeClr val="tx1"/>
                </a:solidFill>
                <a:cs typeface="Arial" panose="020B0604020202020204" pitchFamily="34" charset="0"/>
              </a:rPr>
              <a:t>:</a:t>
            </a:r>
            <a:r>
              <a:rPr lang="en-GB" sz="1200" dirty="0">
                <a:solidFill>
                  <a:srgbClr val="94E8FF"/>
                </a:solidFill>
                <a:cs typeface="Arial" panose="020B0604020202020204" pitchFamily="34" charset="0"/>
              </a:rPr>
              <a:t>3128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99B117F-E67F-65F8-C757-92EA81C8BD3C}"/>
              </a:ext>
            </a:extLst>
          </p:cNvPr>
          <p:cNvCxnSpPr>
            <a:cxnSpLocks/>
          </p:cNvCxnSpPr>
          <p:nvPr/>
        </p:nvCxnSpPr>
        <p:spPr>
          <a:xfrm>
            <a:off x="11123484" y="3689347"/>
            <a:ext cx="0" cy="1150023"/>
          </a:xfrm>
          <a:prstGeom prst="line">
            <a:avLst/>
          </a:prstGeom>
          <a:ln w="19050">
            <a:solidFill>
              <a:srgbClr val="94E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43">
            <a:extLst>
              <a:ext uri="{FF2B5EF4-FFF2-40B4-BE49-F238E27FC236}">
                <a16:creationId xmlns:a16="http://schemas.microsoft.com/office/drawing/2014/main" id="{F38FF4CA-F74C-56C8-5435-BB643ABB5D43}"/>
              </a:ext>
            </a:extLst>
          </p:cNvPr>
          <p:cNvSpPr/>
          <p:nvPr/>
        </p:nvSpPr>
        <p:spPr>
          <a:xfrm>
            <a:off x="9797948" y="3697650"/>
            <a:ext cx="2025769" cy="22499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400" b="0" i="0" u="none" strike="noStrike" kern="1200" spc="0" dirty="0">
                <a:ln>
                  <a:noFill/>
                </a:ln>
                <a:solidFill>
                  <a:srgbClr val="94E8FF"/>
                </a:solidFill>
                <a:latin typeface="+mj-lt"/>
                <a:ea typeface="Microsoft YaHei" pitchFamily="2"/>
                <a:cs typeface="Lucida Sans" pitchFamily="2"/>
              </a:rPr>
              <a:t>ECS </a:t>
            </a:r>
            <a:r>
              <a:rPr lang="sk-SK" sz="1400" b="0" i="0" u="none" strike="noStrike" kern="1200" spc="0" dirty="0" err="1">
                <a:ln>
                  <a:noFill/>
                </a:ln>
                <a:solidFill>
                  <a:srgbClr val="94E8FF"/>
                </a:solidFill>
                <a:latin typeface="+mj-lt"/>
                <a:ea typeface="Microsoft YaHei" pitchFamily="2"/>
                <a:cs typeface="Lucida Sans" pitchFamily="2"/>
              </a:rPr>
              <a:t>Task Proxy</a:t>
            </a:r>
            <a:endParaRPr lang="sk-SK" sz="1400" b="0" i="0" u="none" strike="noStrike" kern="1200" spc="0" dirty="0">
              <a:ln>
                <a:noFill/>
              </a:ln>
              <a:solidFill>
                <a:srgbClr val="94E8FF"/>
              </a:solidFill>
              <a:latin typeface="+mj-lt"/>
              <a:ea typeface="Microsoft YaHei" pitchFamily="2"/>
              <a:cs typeface="Lucida Sans" pitchFamily="2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72E160E-71A9-40F3-258F-A0130E78755F}"/>
              </a:ext>
            </a:extLst>
          </p:cNvPr>
          <p:cNvCxnSpPr>
            <a:cxnSpLocks/>
          </p:cNvCxnSpPr>
          <p:nvPr/>
        </p:nvCxnSpPr>
        <p:spPr>
          <a:xfrm>
            <a:off x="10742484" y="4203700"/>
            <a:ext cx="0" cy="63567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EEA155C-BC58-C89D-ACBE-7287B44C1FDE}"/>
              </a:ext>
            </a:extLst>
          </p:cNvPr>
          <p:cNvCxnSpPr>
            <a:cxnSpLocks/>
          </p:cNvCxnSpPr>
          <p:nvPr/>
        </p:nvCxnSpPr>
        <p:spPr>
          <a:xfrm>
            <a:off x="7261403" y="3689347"/>
            <a:ext cx="0" cy="514353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911F69F-4CE9-268D-2FC3-91F217008BA0}"/>
              </a:ext>
            </a:extLst>
          </p:cNvPr>
          <p:cNvCxnSpPr>
            <a:cxnSpLocks/>
          </p:cNvCxnSpPr>
          <p:nvPr/>
        </p:nvCxnSpPr>
        <p:spPr>
          <a:xfrm>
            <a:off x="7250419" y="4203700"/>
            <a:ext cx="3492065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19BB39DD-67E5-291A-C780-F2F1A939E57E}"/>
              </a:ext>
            </a:extLst>
          </p:cNvPr>
          <p:cNvSpPr txBox="1"/>
          <p:nvPr/>
        </p:nvSpPr>
        <p:spPr>
          <a:xfrm>
            <a:off x="151597" y="2640448"/>
            <a:ext cx="7831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+mj-lt"/>
                <a:cs typeface="Courier New" panose="02070309020205020404" pitchFamily="49" charset="0"/>
              </a:rPr>
              <a:t>c</a:t>
            </a:r>
            <a:r>
              <a:rPr lang="en-SK" sz="1200" dirty="0">
                <a:latin typeface="+mj-lt"/>
                <a:cs typeface="Courier New" panose="02070309020205020404" pitchFamily="49" charset="0"/>
              </a:rPr>
              <a:t>url –x </a:t>
            </a:r>
            <a:r>
              <a:rPr lang="en-GB" sz="1200" dirty="0">
                <a:solidFill>
                  <a:srgbClr val="92D050"/>
                </a:solidFill>
                <a:latin typeface="+mj-lt"/>
                <a:cs typeface="Courier New" panose="02070309020205020404" pitchFamily="49" charset="0"/>
              </a:rPr>
              <a:t>internal-fwdproxynlb-1234567890-eu-central-1.elb.amazonaws.com</a:t>
            </a:r>
            <a:r>
              <a:rPr lang="en-GB" sz="1200" dirty="0">
                <a:solidFill>
                  <a:schemeClr val="tx2"/>
                </a:solidFill>
                <a:latin typeface="+mj-lt"/>
                <a:cs typeface="Courier New" panose="02070309020205020404" pitchFamily="49" charset="0"/>
              </a:rPr>
              <a:t>:</a:t>
            </a:r>
            <a:r>
              <a:rPr lang="en-GB" sz="1200" dirty="0">
                <a:solidFill>
                  <a:srgbClr val="94E8FF"/>
                </a:solidFill>
                <a:latin typeface="+mj-lt"/>
                <a:cs typeface="Courier New" panose="02070309020205020404" pitchFamily="49" charset="0"/>
              </a:rPr>
              <a:t>3128 </a:t>
            </a:r>
            <a:r>
              <a:rPr lang="en-GB" sz="1200" dirty="0">
                <a:latin typeface="+mj-lt"/>
                <a:cs typeface="Courier New" panose="02070309020205020404" pitchFamily="49" charset="0"/>
              </a:rPr>
              <a:t>\</a:t>
            </a:r>
          </a:p>
          <a:p>
            <a:r>
              <a:rPr lang="en-GB" sz="1200" dirty="0">
                <a:solidFill>
                  <a:schemeClr val="tx2"/>
                </a:solidFill>
                <a:latin typeface="+mj-lt"/>
                <a:cs typeface="Courier New" panose="02070309020205020404" pitchFamily="49" charset="0"/>
              </a:rPr>
              <a:t> </a:t>
            </a:r>
            <a:r>
              <a:rPr lang="en-SK" sz="1200" dirty="0">
                <a:latin typeface="+mj-lt"/>
                <a:cs typeface="Courier New" panose="02070309020205020404" pitchFamily="49" charset="0"/>
              </a:rPr>
              <a:t>–I http://www.amazon.com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691947F-E6CF-A384-6A78-1631F1C1ADA3}"/>
              </a:ext>
            </a:extLst>
          </p:cNvPr>
          <p:cNvSpPr txBox="1"/>
          <p:nvPr/>
        </p:nvSpPr>
        <p:spPr>
          <a:xfrm>
            <a:off x="124861" y="3440939"/>
            <a:ext cx="7831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  <a:cs typeface="Courier New" panose="02070309020205020404" pitchFamily="49" charset="0"/>
              </a:rPr>
              <a:t>dig @</a:t>
            </a:r>
            <a:r>
              <a:rPr lang="en-GB" sz="1200" dirty="0">
                <a:solidFill>
                  <a:srgbClr val="92D050"/>
                </a:solidFill>
                <a:latin typeface="+mj-lt"/>
                <a:cs typeface="Courier New" panose="02070309020205020404" pitchFamily="49" charset="0"/>
              </a:rPr>
              <a:t>internal-fwdproxynlb-1234567890-eu-central-1.elb.amazonaws.com</a:t>
            </a:r>
            <a:r>
              <a:rPr lang="en-GB" sz="1200" dirty="0">
                <a:solidFill>
                  <a:srgbClr val="94E8FF"/>
                </a:solidFill>
                <a:latin typeface="+mj-lt"/>
                <a:cs typeface="Courier New" panose="02070309020205020404" pitchFamily="49" charset="0"/>
              </a:rPr>
              <a:t> </a:t>
            </a:r>
            <a:r>
              <a:rPr lang="en-GB" sz="1200" dirty="0">
                <a:latin typeface="+mj-lt"/>
                <a:cs typeface="Courier New" panose="02070309020205020404" pitchFamily="49" charset="0"/>
              </a:rPr>
              <a:t>\</a:t>
            </a:r>
          </a:p>
          <a:p>
            <a:r>
              <a:rPr lang="en-SK" sz="1200" dirty="0">
                <a:latin typeface="+mj-lt"/>
                <a:cs typeface="Courier New" panose="02070309020205020404" pitchFamily="49" charset="0"/>
              </a:rPr>
              <a:t>www.amazon.com</a:t>
            </a:r>
          </a:p>
        </p:txBody>
      </p:sp>
      <p:sp>
        <p:nvSpPr>
          <p:cNvPr id="48" name="Titel 1">
            <a:extLst>
              <a:ext uri="{FF2B5EF4-FFF2-40B4-BE49-F238E27FC236}">
                <a16:creationId xmlns:a16="http://schemas.microsoft.com/office/drawing/2014/main" id="{40803ABB-C9CB-94C1-6B7E-B0DC689DF075}"/>
              </a:ext>
            </a:extLst>
          </p:cNvPr>
          <p:cNvSpPr txBox="1">
            <a:spLocks/>
          </p:cNvSpPr>
          <p:nvPr/>
        </p:nvSpPr>
        <p:spPr bwMode="gray">
          <a:xfrm>
            <a:off x="5358307" y="6165327"/>
            <a:ext cx="6739078" cy="34801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700" dirty="0">
              <a:solidFill>
                <a:srgbClr val="92D050"/>
              </a:solidFill>
              <a:cs typeface="Arial" panose="020B0604020202020204" pitchFamily="34" charset="0"/>
            </a:endParaRPr>
          </a:p>
          <a:p>
            <a:pPr algn="ctr"/>
            <a:r>
              <a:rPr lang="en-GB" sz="1200" dirty="0">
                <a:solidFill>
                  <a:srgbClr val="92D050"/>
                </a:solidFill>
                <a:cs typeface="Arial" panose="020B0604020202020204" pitchFamily="34" charset="0"/>
              </a:rPr>
              <a:t>internal-fwdproxynlb-1234567890-eu-central-1.elb.amazonanaws.com</a:t>
            </a:r>
            <a:r>
              <a:rPr lang="en-GB" sz="1200" dirty="0">
                <a:solidFill>
                  <a:schemeClr val="tx1"/>
                </a:solidFill>
                <a:cs typeface="Arial" panose="020B0604020202020204" pitchFamily="34" charset="0"/>
              </a:rPr>
              <a:t>:</a:t>
            </a:r>
            <a:r>
              <a:rPr lang="en-GB" sz="1200" dirty="0">
                <a:solidFill>
                  <a:srgbClr val="FFFF00"/>
                </a:solidFill>
                <a:cs typeface="Arial" panose="020B0604020202020204" pitchFamily="34" charset="0"/>
              </a:rPr>
              <a:t>53</a:t>
            </a:r>
          </a:p>
          <a:p>
            <a:pPr algn="ctr"/>
            <a:endParaRPr lang="en-GB" sz="12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F9D4FCC-9B7A-DE1B-0AF2-81C37D8DDEB0}"/>
              </a:ext>
            </a:extLst>
          </p:cNvPr>
          <p:cNvGrpSpPr>
            <a:grpSpLocks noChangeAspect="1"/>
          </p:cNvGrpSpPr>
          <p:nvPr/>
        </p:nvGrpSpPr>
        <p:grpSpPr>
          <a:xfrm>
            <a:off x="9429135" y="70442"/>
            <a:ext cx="3175821" cy="426709"/>
            <a:chOff x="6941574" y="355577"/>
            <a:chExt cx="3175821" cy="42670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31D2B09-6D6B-B479-0508-3DD98343C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574" y="412954"/>
              <a:ext cx="309401" cy="369332"/>
            </a:xfrm>
            <a:prstGeom prst="rect">
              <a:avLst/>
            </a:prstGeom>
          </p:spPr>
        </p:pic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1839343B-E12E-FB77-EF65-C565AA927D45}"/>
                </a:ext>
              </a:extLst>
            </p:cNvPr>
            <p:cNvSpPr txBox="1">
              <a:spLocks/>
            </p:cNvSpPr>
            <p:nvPr/>
          </p:nvSpPr>
          <p:spPr>
            <a:xfrm>
              <a:off x="7374195" y="355577"/>
              <a:ext cx="2743200" cy="369332"/>
            </a:xfrm>
            <a:prstGeom prst="rect">
              <a:avLst/>
            </a:prstGeom>
          </p:spPr>
          <p:txBody>
            <a:bodyPr vert="horz" lIns="0" tIns="146304" rIns="0" bIns="146304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 spc="-10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>
                  <a:solidFill>
                    <a:srgbClr val="E20074"/>
                  </a:solidFill>
                </a:rPr>
                <a:t>Deutsche Telekom IT Solutions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41159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 animBg="1"/>
      <p:bldP spid="46" grpId="0"/>
      <p:bldP spid="47" grpId="0"/>
      <p:bldP spid="4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6179D0-A75F-2C5E-FF9A-CDF839FA6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C48DDF-E868-2E73-6F9F-DDF78484E306}"/>
              </a:ext>
            </a:extLst>
          </p:cNvPr>
          <p:cNvSpPr txBox="1">
            <a:spLocks/>
          </p:cNvSpPr>
          <p:nvPr/>
        </p:nvSpPr>
        <p:spPr bwMode="gray">
          <a:xfrm>
            <a:off x="4936107" y="534915"/>
            <a:ext cx="6747334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>
                <a:solidFill>
                  <a:schemeClr val="accent3"/>
                </a:solidFill>
              </a:rPr>
              <a:t>Custom monitoring</a:t>
            </a:r>
            <a:endParaRPr lang="en-US" sz="3400" dirty="0">
              <a:solidFill>
                <a:schemeClr val="accent3"/>
              </a:solidFill>
            </a:endParaRPr>
          </a:p>
          <a:p>
            <a:pPr algn="ctr"/>
            <a:endParaRPr lang="en-US" sz="3200" dirty="0">
              <a:solidFill>
                <a:schemeClr val="accent3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7CF56DE-EBE3-DC83-303F-407BB177BE23}"/>
              </a:ext>
            </a:extLst>
          </p:cNvPr>
          <p:cNvGrpSpPr>
            <a:grpSpLocks noChangeAspect="1"/>
          </p:cNvGrpSpPr>
          <p:nvPr/>
        </p:nvGrpSpPr>
        <p:grpSpPr>
          <a:xfrm>
            <a:off x="8984445" y="3663336"/>
            <a:ext cx="2057400" cy="1259639"/>
            <a:chOff x="8984445" y="3663336"/>
            <a:chExt cx="2057400" cy="1259639"/>
          </a:xfrm>
        </p:grpSpPr>
        <p:sp>
          <p:nvSpPr>
            <p:cNvPr id="4" name="Rectangle 19">
              <a:extLst>
                <a:ext uri="{FF2B5EF4-FFF2-40B4-BE49-F238E27FC236}">
                  <a16:creationId xmlns:a16="http://schemas.microsoft.com/office/drawing/2014/main" id="{0FC74B69-B6BC-9F53-66A7-1305C674FD1A}"/>
                </a:ext>
              </a:extLst>
            </p:cNvPr>
            <p:cNvSpPr/>
            <p:nvPr/>
          </p:nvSpPr>
          <p:spPr>
            <a:xfrm>
              <a:off x="8984445" y="3663336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FF0000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endPara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endParaRPr>
            </a:p>
          </p:txBody>
        </p:sp>
        <p:pic>
          <p:nvPicPr>
            <p:cNvPr id="5" name="Graphic 20">
              <a:extLst>
                <a:ext uri="{FF2B5EF4-FFF2-40B4-BE49-F238E27FC236}">
                  <a16:creationId xmlns:a16="http://schemas.microsoft.com/office/drawing/2014/main" id="{64E103A5-516F-226B-B986-CBBBC478B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8984445" y="3663336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D6606E5-504F-C5D6-988F-5646368CCA3A}"/>
              </a:ext>
            </a:extLst>
          </p:cNvPr>
          <p:cNvGrpSpPr>
            <a:grpSpLocks noChangeAspect="1"/>
          </p:cNvGrpSpPr>
          <p:nvPr/>
        </p:nvGrpSpPr>
        <p:grpSpPr>
          <a:xfrm>
            <a:off x="9026279" y="3783686"/>
            <a:ext cx="2799732" cy="957699"/>
            <a:chOff x="9026279" y="3783686"/>
            <a:chExt cx="2799732" cy="957699"/>
          </a:xfrm>
        </p:grpSpPr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id="{5EC314ED-1BE6-CBA8-751B-113EEEA75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11158882" y="3783686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7" descr="(none)">
              <a:extLst>
                <a:ext uri="{FF2B5EF4-FFF2-40B4-BE49-F238E27FC236}">
                  <a16:creationId xmlns:a16="http://schemas.microsoft.com/office/drawing/2014/main" id="{D36900D2-1369-E6B8-13CF-599902E932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72317" y="4029700"/>
              <a:ext cx="556351" cy="556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44">
              <a:extLst>
                <a:ext uri="{FF2B5EF4-FFF2-40B4-BE49-F238E27FC236}">
                  <a16:creationId xmlns:a16="http://schemas.microsoft.com/office/drawing/2014/main" id="{365946E3-29E4-B1AC-5B2B-938361457AE6}"/>
                </a:ext>
              </a:extLst>
            </p:cNvPr>
            <p:cNvSpPr/>
            <p:nvPr/>
          </p:nvSpPr>
          <p:spPr>
            <a:xfrm>
              <a:off x="10115711" y="4580572"/>
              <a:ext cx="1295417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NFW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endpoint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0" name="Straight Connector 18">
              <a:extLst>
                <a:ext uri="{FF2B5EF4-FFF2-40B4-BE49-F238E27FC236}">
                  <a16:creationId xmlns:a16="http://schemas.microsoft.com/office/drawing/2014/main" id="{318EC689-7846-F497-8EF0-E66BC9A11D26}"/>
                </a:ext>
              </a:extLst>
            </p:cNvPr>
            <p:cNvSpPr/>
            <p:nvPr/>
          </p:nvSpPr>
          <p:spPr>
            <a:xfrm flipV="1">
              <a:off x="10882346" y="4083393"/>
              <a:ext cx="269740" cy="222676"/>
            </a:xfrm>
            <a:prstGeom prst="line">
              <a:avLst/>
            </a:prstGeom>
            <a:noFill/>
            <a:ln w="15840">
              <a:solidFill>
                <a:srgbClr val="BFBFBF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1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C244D57-00A5-1A22-9C30-CA18111B251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026279" y="4060483"/>
              <a:ext cx="568773" cy="652663"/>
              <a:chOff x="10590556" y="571188"/>
              <a:chExt cx="914399" cy="1049269"/>
            </a:xfrm>
          </p:grpSpPr>
          <p:pic>
            <p:nvPicPr>
              <p:cNvPr id="15" name="Picture 14" descr="A logo of cubes and a circle&#10;&#10;Description automatically generated">
                <a:extLst>
                  <a:ext uri="{FF2B5EF4-FFF2-40B4-BE49-F238E27FC236}">
                    <a16:creationId xmlns:a16="http://schemas.microsoft.com/office/drawing/2014/main" id="{E877D147-74C8-EC3E-E6C6-E33143964F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90556" y="571188"/>
                <a:ext cx="914399" cy="914399"/>
              </a:xfrm>
              <a:prstGeom prst="rect">
                <a:avLst/>
              </a:prstGeom>
            </p:spPr>
          </p:pic>
          <p:sp>
            <p:nvSpPr>
              <p:cNvPr id="16" name="Titel 1">
                <a:extLst>
                  <a:ext uri="{FF2B5EF4-FFF2-40B4-BE49-F238E27FC236}">
                    <a16:creationId xmlns:a16="http://schemas.microsoft.com/office/drawing/2014/main" id="{CD0A130B-4665-8B84-6EE9-6E7719408E3A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10646953" y="1492502"/>
                <a:ext cx="743176" cy="127955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kern="12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000" dirty="0">
                    <a:solidFill>
                      <a:schemeClr val="tx1"/>
                    </a:solidFill>
                  </a:rPr>
                  <a:t>Fargate</a:t>
                </a:r>
              </a:p>
            </p:txBody>
          </p:sp>
        </p:grpSp>
        <p:pic>
          <p:nvPicPr>
            <p:cNvPr id="12" name="Picture 33">
              <a:extLst>
                <a:ext uri="{FF2B5EF4-FFF2-40B4-BE49-F238E27FC236}">
                  <a16:creationId xmlns:a16="http://schemas.microsoft.com/office/drawing/2014/main" id="{138DE835-4B3B-F2C6-E92E-EE97A7E00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rcRect/>
            <a:stretch>
              <a:fillRect/>
            </a:stretch>
          </p:blipFill>
          <p:spPr>
            <a:xfrm>
              <a:off x="9523629" y="3968759"/>
              <a:ext cx="380519" cy="3669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286DFE6-87F7-A092-0DC4-E539DDB2C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16843" y="4370568"/>
              <a:ext cx="376898" cy="36527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4" name="TextBox 44">
              <a:extLst>
                <a:ext uri="{FF2B5EF4-FFF2-40B4-BE49-F238E27FC236}">
                  <a16:creationId xmlns:a16="http://schemas.microsoft.com/office/drawing/2014/main" id="{A2C31CD5-F7A8-A7A6-B3D8-F6C454CB830D}"/>
                </a:ext>
              </a:extLst>
            </p:cNvPr>
            <p:cNvSpPr/>
            <p:nvPr/>
          </p:nvSpPr>
          <p:spPr>
            <a:xfrm>
              <a:off x="11084846" y="4352029"/>
              <a:ext cx="741165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NFW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BC09682-5F24-AE37-F65D-03443FED5782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4AF6816-5CD6-9413-3109-CD351FC4B8E9}"/>
              </a:ext>
            </a:extLst>
          </p:cNvPr>
          <p:cNvGrpSpPr>
            <a:grpSpLocks noChangeAspect="1"/>
          </p:cNvGrpSpPr>
          <p:nvPr/>
        </p:nvGrpSpPr>
        <p:grpSpPr>
          <a:xfrm>
            <a:off x="255354" y="3056707"/>
            <a:ext cx="1987934" cy="2485189"/>
            <a:chOff x="350280" y="2713382"/>
            <a:chExt cx="2830680" cy="3538737"/>
          </a:xfrm>
        </p:grpSpPr>
        <p:sp>
          <p:nvSpPr>
            <p:cNvPr id="19" name="Rectangle 8">
              <a:extLst>
                <a:ext uri="{FF2B5EF4-FFF2-40B4-BE49-F238E27FC236}">
                  <a16:creationId xmlns:a16="http://schemas.microsoft.com/office/drawing/2014/main" id="{9F535438-1E4A-C5EE-C6E8-DAFE3C41961A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Customer VPC 3</a:t>
              </a:r>
            </a:p>
          </p:txBody>
        </p:sp>
        <p:pic>
          <p:nvPicPr>
            <p:cNvPr id="20" name="Graphic 9">
              <a:extLst>
                <a:ext uri="{FF2B5EF4-FFF2-40B4-BE49-F238E27FC236}">
                  <a16:creationId xmlns:a16="http://schemas.microsoft.com/office/drawing/2014/main" id="{651ABCDF-6467-669C-1E3F-7C820A7A3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Rectangle 12">
              <a:extLst>
                <a:ext uri="{FF2B5EF4-FFF2-40B4-BE49-F238E27FC236}">
                  <a16:creationId xmlns:a16="http://schemas.microsoft.com/office/drawing/2014/main" id="{C9271824-615F-109F-BEE3-EDD69F126F7E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22" name="Graphic 13">
              <a:extLst>
                <a:ext uri="{FF2B5EF4-FFF2-40B4-BE49-F238E27FC236}">
                  <a16:creationId xmlns:a16="http://schemas.microsoft.com/office/drawing/2014/main" id="{BC064900-1AC8-4755-2F73-219FFD5FCD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Picture 15">
              <a:extLst>
                <a:ext uri="{FF2B5EF4-FFF2-40B4-BE49-F238E27FC236}">
                  <a16:creationId xmlns:a16="http://schemas.microsoft.com/office/drawing/2014/main" id="{CFB14797-A3AF-0E95-8C18-C462C5F39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TextBox 24">
              <a:extLst>
                <a:ext uri="{FF2B5EF4-FFF2-40B4-BE49-F238E27FC236}">
                  <a16:creationId xmlns:a16="http://schemas.microsoft.com/office/drawing/2014/main" id="{AAD6609A-D35A-E2F9-D4B4-DC1ED298F4E0}"/>
                </a:ext>
              </a:extLst>
            </p:cNvPr>
            <p:cNvSpPr/>
            <p:nvPr/>
          </p:nvSpPr>
          <p:spPr>
            <a:xfrm>
              <a:off x="790653" y="4332420"/>
              <a:ext cx="1480678" cy="22898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A38C6E6-2AD2-284D-6AF6-AB323F0A6E29}"/>
              </a:ext>
            </a:extLst>
          </p:cNvPr>
          <p:cNvGrpSpPr>
            <a:grpSpLocks noChangeAspect="1"/>
          </p:cNvGrpSpPr>
          <p:nvPr/>
        </p:nvGrpSpPr>
        <p:grpSpPr>
          <a:xfrm>
            <a:off x="278578" y="389778"/>
            <a:ext cx="1987934" cy="2485189"/>
            <a:chOff x="350280" y="2713382"/>
            <a:chExt cx="2830680" cy="3538737"/>
          </a:xfrm>
        </p:grpSpPr>
        <p:sp>
          <p:nvSpPr>
            <p:cNvPr id="26" name="Rectangle 8">
              <a:extLst>
                <a:ext uri="{FF2B5EF4-FFF2-40B4-BE49-F238E27FC236}">
                  <a16:creationId xmlns:a16="http://schemas.microsoft.com/office/drawing/2014/main" id="{F4A52DFC-1489-80F3-B247-BE4E1071A4C6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Customer VPC 1</a:t>
              </a:r>
            </a:p>
          </p:txBody>
        </p:sp>
        <p:pic>
          <p:nvPicPr>
            <p:cNvPr id="27" name="Graphic 9">
              <a:extLst>
                <a:ext uri="{FF2B5EF4-FFF2-40B4-BE49-F238E27FC236}">
                  <a16:creationId xmlns:a16="http://schemas.microsoft.com/office/drawing/2014/main" id="{C4A1EFA7-EEBA-497E-30C6-ACBCDEE11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Rectangle 12">
              <a:extLst>
                <a:ext uri="{FF2B5EF4-FFF2-40B4-BE49-F238E27FC236}">
                  <a16:creationId xmlns:a16="http://schemas.microsoft.com/office/drawing/2014/main" id="{52D419CE-9C18-B6E6-6DE7-78E958DF63F8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29" name="Graphic 13">
              <a:extLst>
                <a:ext uri="{FF2B5EF4-FFF2-40B4-BE49-F238E27FC236}">
                  <a16:creationId xmlns:a16="http://schemas.microsoft.com/office/drawing/2014/main" id="{D029EF13-2BAC-A706-A6B7-A73C2A992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id="{D95BA2F5-7186-EF9F-DF26-601D5D988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TextBox 24">
              <a:extLst>
                <a:ext uri="{FF2B5EF4-FFF2-40B4-BE49-F238E27FC236}">
                  <a16:creationId xmlns:a16="http://schemas.microsoft.com/office/drawing/2014/main" id="{37BA6CC0-90FB-0171-88EB-A2E23D4B2DEB}"/>
                </a:ext>
              </a:extLst>
            </p:cNvPr>
            <p:cNvSpPr/>
            <p:nvPr/>
          </p:nvSpPr>
          <p:spPr>
            <a:xfrm>
              <a:off x="790653" y="4332420"/>
              <a:ext cx="1480678" cy="22898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32" name="Rectangle 8">
            <a:extLst>
              <a:ext uri="{FF2B5EF4-FFF2-40B4-BE49-F238E27FC236}">
                <a16:creationId xmlns:a16="http://schemas.microsoft.com/office/drawing/2014/main" id="{1961B8E1-9CA9-F25A-D835-457AB1CFEF3B}"/>
              </a:ext>
            </a:extLst>
          </p:cNvPr>
          <p:cNvSpPr/>
          <p:nvPr/>
        </p:nvSpPr>
        <p:spPr>
          <a:xfrm>
            <a:off x="2690299" y="389778"/>
            <a:ext cx="1987934" cy="248518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Customer VPC 2</a:t>
            </a:r>
          </a:p>
        </p:txBody>
      </p:sp>
      <p:pic>
        <p:nvPicPr>
          <p:cNvPr id="33" name="Graphic 9">
            <a:extLst>
              <a:ext uri="{FF2B5EF4-FFF2-40B4-BE49-F238E27FC236}">
                <a16:creationId xmlns:a16="http://schemas.microsoft.com/office/drawing/2014/main" id="{0A7BEBC2-0D59-F7C8-0EC5-A307AACEA16B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2699213" y="389778"/>
            <a:ext cx="300352" cy="316784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Rectangle 12">
            <a:extLst>
              <a:ext uri="{FF2B5EF4-FFF2-40B4-BE49-F238E27FC236}">
                <a16:creationId xmlns:a16="http://schemas.microsoft.com/office/drawing/2014/main" id="{5918A246-EBE6-9188-5C13-C3A041611DE8}"/>
              </a:ext>
            </a:extLst>
          </p:cNvPr>
          <p:cNvSpPr/>
          <p:nvPr/>
        </p:nvSpPr>
        <p:spPr>
          <a:xfrm>
            <a:off x="2887247" y="810935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35" name="Graphic 13">
            <a:extLst>
              <a:ext uri="{FF2B5EF4-FFF2-40B4-BE49-F238E27FC236}">
                <a16:creationId xmlns:a16="http://schemas.microsoft.com/office/drawing/2014/main" id="{2F7A5438-2AE3-1168-EFB4-2E82C3EBD13D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2885983" y="810935"/>
            <a:ext cx="267232" cy="267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Picture 15">
            <a:extLst>
              <a:ext uri="{FF2B5EF4-FFF2-40B4-BE49-F238E27FC236}">
                <a16:creationId xmlns:a16="http://schemas.microsoft.com/office/drawing/2014/main" id="{06C10B6B-6B87-E00B-49FE-69CB7D8BD48D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3005188" y="1182540"/>
            <a:ext cx="356478" cy="356478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TextBox 24">
            <a:extLst>
              <a:ext uri="{FF2B5EF4-FFF2-40B4-BE49-F238E27FC236}">
                <a16:creationId xmlns:a16="http://schemas.microsoft.com/office/drawing/2014/main" id="{98C61464-FBE7-0EC0-2310-B39A5FB373B1}"/>
              </a:ext>
            </a:extLst>
          </p:cNvPr>
          <p:cNvSpPr/>
          <p:nvPr/>
        </p:nvSpPr>
        <p:spPr>
          <a:xfrm>
            <a:off x="2999565" y="1526798"/>
            <a:ext cx="103985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EC2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instance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E531727-D8E3-FB21-335C-3FD370030DB3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058414"/>
            <a:ext cx="1987934" cy="2485189"/>
            <a:chOff x="350280" y="2713382"/>
            <a:chExt cx="2830680" cy="3538737"/>
          </a:xfrm>
        </p:grpSpPr>
        <p:sp>
          <p:nvSpPr>
            <p:cNvPr id="39" name="Rectangle 8">
              <a:extLst>
                <a:ext uri="{FF2B5EF4-FFF2-40B4-BE49-F238E27FC236}">
                  <a16:creationId xmlns:a16="http://schemas.microsoft.com/office/drawing/2014/main" id="{4FA284FA-0CD0-A0A5-BA97-EC34C756E928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Customer VPC n</a:t>
              </a:r>
            </a:p>
          </p:txBody>
        </p:sp>
        <p:pic>
          <p:nvPicPr>
            <p:cNvPr id="40" name="Graphic 9">
              <a:extLst>
                <a:ext uri="{FF2B5EF4-FFF2-40B4-BE49-F238E27FC236}">
                  <a16:creationId xmlns:a16="http://schemas.microsoft.com/office/drawing/2014/main" id="{9BF62505-7120-CD5E-48B7-9A5FFD9C7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" name="Rectangle 12">
              <a:extLst>
                <a:ext uri="{FF2B5EF4-FFF2-40B4-BE49-F238E27FC236}">
                  <a16:creationId xmlns:a16="http://schemas.microsoft.com/office/drawing/2014/main" id="{DF8E0C0F-7AD2-60B4-F0A9-7A5707462296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42" name="Graphic 13">
              <a:extLst>
                <a:ext uri="{FF2B5EF4-FFF2-40B4-BE49-F238E27FC236}">
                  <a16:creationId xmlns:a16="http://schemas.microsoft.com/office/drawing/2014/main" id="{B49D81C5-3A60-9E58-5E8B-3C1F8B167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Picture 15">
              <a:extLst>
                <a:ext uri="{FF2B5EF4-FFF2-40B4-BE49-F238E27FC236}">
                  <a16:creationId xmlns:a16="http://schemas.microsoft.com/office/drawing/2014/main" id="{A4F7EB2E-EB49-232C-F029-78693AA3E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" name="TextBox 24">
              <a:extLst>
                <a:ext uri="{FF2B5EF4-FFF2-40B4-BE49-F238E27FC236}">
                  <a16:creationId xmlns:a16="http://schemas.microsoft.com/office/drawing/2014/main" id="{E19559EE-CA5B-A158-8F38-DC3855AB8882}"/>
                </a:ext>
              </a:extLst>
            </p:cNvPr>
            <p:cNvSpPr/>
            <p:nvPr/>
          </p:nvSpPr>
          <p:spPr>
            <a:xfrm>
              <a:off x="790653" y="4332420"/>
              <a:ext cx="1480678" cy="22898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E1F3653-DD6F-B27A-820E-D2AD5F1F7392}"/>
              </a:ext>
            </a:extLst>
          </p:cNvPr>
          <p:cNvGrpSpPr>
            <a:grpSpLocks noChangeAspect="1"/>
          </p:cNvGrpSpPr>
          <p:nvPr/>
        </p:nvGrpSpPr>
        <p:grpSpPr>
          <a:xfrm>
            <a:off x="8955190" y="2246533"/>
            <a:ext cx="2057400" cy="1259639"/>
            <a:chOff x="8955190" y="2246533"/>
            <a:chExt cx="2057400" cy="1259639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D53D3E5-8C2B-86BF-32D1-CE6B431A3CC0}"/>
                </a:ext>
              </a:extLst>
            </p:cNvPr>
            <p:cNvGrpSpPr/>
            <p:nvPr/>
          </p:nvGrpSpPr>
          <p:grpSpPr>
            <a:xfrm>
              <a:off x="8955190" y="2246533"/>
              <a:ext cx="2057400" cy="1259639"/>
              <a:chOff x="8955190" y="2246533"/>
              <a:chExt cx="2057400" cy="1259639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CD2A38AD-F9EF-9E10-56DF-1D461CD038C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955190" y="2246533"/>
                <a:ext cx="2057400" cy="1259639"/>
                <a:chOff x="8955190" y="2246533"/>
                <a:chExt cx="2057400" cy="1259639"/>
              </a:xfrm>
            </p:grpSpPr>
            <p:sp>
              <p:nvSpPr>
                <p:cNvPr id="50" name="Rectangle 10">
                  <a:extLst>
                    <a:ext uri="{FF2B5EF4-FFF2-40B4-BE49-F238E27FC236}">
                      <a16:creationId xmlns:a16="http://schemas.microsoft.com/office/drawing/2014/main" id="{50B86A65-F734-F9E9-ADD3-417DAE6D220B}"/>
                    </a:ext>
                  </a:extLst>
                </p:cNvPr>
                <p:cNvSpPr/>
                <p:nvPr/>
              </p:nvSpPr>
              <p:spPr>
                <a:xfrm>
                  <a:off x="8955190" y="2246533"/>
                  <a:ext cx="2057400" cy="1259639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 w="15840">
                  <a:solidFill>
                    <a:srgbClr val="27D9ED"/>
                  </a:solidFill>
                  <a:custDash>
                    <a:ds d="400000" sp="100000"/>
                  </a:custDash>
                  <a:miter/>
                </a:ln>
              </p:spPr>
              <p:txBody>
                <a:bodyPr vert="horz" wrap="square" lIns="502920" tIns="91440" rIns="90000" bIns="45720" anchor="t" anchorCtr="0" compatLnSpc="0">
                  <a:noAutofit/>
                </a:bodyPr>
                <a:lstStyle/>
                <a:p>
                  <a:pPr marL="0" marR="0" lvl="0" indent="0" algn="l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000" b="0" i="0" u="none" strike="noStrike" kern="1200" spc="0">
                      <a:ln>
                        <a:noFill/>
                      </a:ln>
                      <a:latin typeface="+mj-lt"/>
                      <a:ea typeface="Microsoft YaHei" pitchFamily="2"/>
                      <a:cs typeface="Arial" pitchFamily="34"/>
                    </a:rPr>
                    <a:t>Public subnet</a:t>
                  </a:r>
                </a:p>
              </p:txBody>
            </p:sp>
            <p:pic>
              <p:nvPicPr>
                <p:cNvPr id="51" name="Graphic 5">
                  <a:extLst>
                    <a:ext uri="{FF2B5EF4-FFF2-40B4-BE49-F238E27FC236}">
                      <a16:creationId xmlns:a16="http://schemas.microsoft.com/office/drawing/2014/main" id="{6190164C-5384-8CC1-B51B-24BFA862A9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8955190" y="2246533"/>
                  <a:ext cx="380520" cy="3805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49" name="Picture 14">
                <a:extLst>
                  <a:ext uri="{FF2B5EF4-FFF2-40B4-BE49-F238E27FC236}">
                    <a16:creationId xmlns:a16="http://schemas.microsoft.com/office/drawing/2014/main" id="{2A75C68A-6AF4-2B4A-713A-DD6FC8282A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9680192" y="2583746"/>
                <a:ext cx="536760" cy="53676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7" name="TextBox 47">
              <a:extLst>
                <a:ext uri="{FF2B5EF4-FFF2-40B4-BE49-F238E27FC236}">
                  <a16:creationId xmlns:a16="http://schemas.microsoft.com/office/drawing/2014/main" id="{61CB2C15-D5AA-3FD3-4868-05C12A90E127}"/>
                </a:ext>
              </a:extLst>
            </p:cNvPr>
            <p:cNvSpPr/>
            <p:nvPr/>
          </p:nvSpPr>
          <p:spPr>
            <a:xfrm>
              <a:off x="9512792" y="3187466"/>
              <a:ext cx="1480679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NAT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Gateway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52" name="Rectangle 29">
            <a:extLst>
              <a:ext uri="{FF2B5EF4-FFF2-40B4-BE49-F238E27FC236}">
                <a16:creationId xmlns:a16="http://schemas.microsoft.com/office/drawing/2014/main" id="{56864358-527A-E51D-C423-485939B47FDE}"/>
              </a:ext>
            </a:extLst>
          </p:cNvPr>
          <p:cNvSpPr/>
          <p:nvPr/>
        </p:nvSpPr>
        <p:spPr>
          <a:xfrm>
            <a:off x="8514549" y="1644613"/>
            <a:ext cx="3225143" cy="4970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dirty="0" err="1">
                <a:latin typeface="+mj-lt"/>
                <a:ea typeface="Microsoft YaHei" pitchFamily="2"/>
                <a:cs typeface="Arial" pitchFamily="34"/>
              </a:rPr>
              <a:t>O</a:t>
            </a:r>
            <a:r>
              <a:rPr lang="sk-SK" sz="10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utbound</a:t>
            </a:r>
            <a:r>
              <a:rPr lang="sk-SK" sz="10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 VPC</a:t>
            </a:r>
          </a:p>
        </p:txBody>
      </p:sp>
      <p:pic>
        <p:nvPicPr>
          <p:cNvPr id="53" name="Graphic 30">
            <a:extLst>
              <a:ext uri="{FF2B5EF4-FFF2-40B4-BE49-F238E27FC236}">
                <a16:creationId xmlns:a16="http://schemas.microsoft.com/office/drawing/2014/main" id="{19B5F176-48A1-E9FC-D0E0-BEEA2F6FA594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8514550" y="1644613"/>
            <a:ext cx="427680" cy="4510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" name="Group 6">
            <a:extLst>
              <a:ext uri="{FF2B5EF4-FFF2-40B4-BE49-F238E27FC236}">
                <a16:creationId xmlns:a16="http://schemas.microsoft.com/office/drawing/2014/main" id="{750CEE21-ECD0-1080-1D91-A249A084F83E}"/>
              </a:ext>
            </a:extLst>
          </p:cNvPr>
          <p:cNvGrpSpPr/>
          <p:nvPr/>
        </p:nvGrpSpPr>
        <p:grpSpPr>
          <a:xfrm>
            <a:off x="10780925" y="1422131"/>
            <a:ext cx="1480679" cy="675974"/>
            <a:chOff x="6889680" y="1207799"/>
            <a:chExt cx="1480679" cy="675974"/>
          </a:xfrm>
        </p:grpSpPr>
        <p:sp>
          <p:nvSpPr>
            <p:cNvPr id="55" name="Oval 16">
              <a:extLst>
                <a:ext uri="{FF2B5EF4-FFF2-40B4-BE49-F238E27FC236}">
                  <a16:creationId xmlns:a16="http://schemas.microsoft.com/office/drawing/2014/main" id="{8262C97A-7D1A-E7AD-1B6C-87A4B6908D4C}"/>
                </a:ext>
              </a:extLst>
            </p:cNvPr>
            <p:cNvSpPr/>
            <p:nvPr/>
          </p:nvSpPr>
          <p:spPr>
            <a:xfrm>
              <a:off x="7159679" y="1207799"/>
              <a:ext cx="512999" cy="54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2F1570"/>
            </a:solidFill>
            <a:ln w="12600">
              <a:solidFill>
                <a:srgbClr val="120D45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56" name="Graphic 17">
              <a:extLst>
                <a:ext uri="{FF2B5EF4-FFF2-40B4-BE49-F238E27FC236}">
                  <a16:creationId xmlns:a16="http://schemas.microsoft.com/office/drawing/2014/main" id="{46B2114C-9EF2-5C61-C674-61F57274D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lum/>
              <a:alphaModFix/>
            </a:blip>
            <a:srcRect/>
            <a:stretch>
              <a:fillRect/>
            </a:stretch>
          </p:blipFill>
          <p:spPr>
            <a:xfrm>
              <a:off x="7159679" y="1207799"/>
              <a:ext cx="512999" cy="54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" name="TextBox 25">
              <a:extLst>
                <a:ext uri="{FF2B5EF4-FFF2-40B4-BE49-F238E27FC236}">
                  <a16:creationId xmlns:a16="http://schemas.microsoft.com/office/drawing/2014/main" id="{1DFE229C-347F-6436-E528-D2C5CB9D9937}"/>
                </a:ext>
              </a:extLst>
            </p:cNvPr>
            <p:cNvSpPr/>
            <p:nvPr/>
          </p:nvSpPr>
          <p:spPr>
            <a:xfrm>
              <a:off x="6889680" y="1722960"/>
              <a:ext cx="1480679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Internet Gateway</a:t>
              </a:r>
            </a:p>
          </p:txBody>
        </p:sp>
      </p:grpSp>
      <p:sp>
        <p:nvSpPr>
          <p:cNvPr id="58" name="Rectangle 26">
            <a:extLst>
              <a:ext uri="{FF2B5EF4-FFF2-40B4-BE49-F238E27FC236}">
                <a16:creationId xmlns:a16="http://schemas.microsoft.com/office/drawing/2014/main" id="{FD282C9D-16FD-88CD-A5F6-213647009F57}"/>
              </a:ext>
            </a:extLst>
          </p:cNvPr>
          <p:cNvSpPr/>
          <p:nvPr/>
        </p:nvSpPr>
        <p:spPr>
          <a:xfrm>
            <a:off x="452302" y="4550332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59" name="Picture 5">
            <a:extLst>
              <a:ext uri="{FF2B5EF4-FFF2-40B4-BE49-F238E27FC236}">
                <a16:creationId xmlns:a16="http://schemas.microsoft.com/office/drawing/2014/main" id="{6E26797F-B042-4287-DBC5-E2E37A9129CB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/>
            <a:alphaModFix/>
          </a:blip>
          <a:srcRect/>
          <a:stretch>
            <a:fillRect/>
          </a:stretch>
        </p:blipFill>
        <p:spPr>
          <a:xfrm>
            <a:off x="527030" y="4858437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raphic 28">
            <a:extLst>
              <a:ext uri="{FF2B5EF4-FFF2-40B4-BE49-F238E27FC236}">
                <a16:creationId xmlns:a16="http://schemas.microsoft.com/office/drawing/2014/main" id="{20B9B009-7FFE-F6F0-FF72-6234DEEB9503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451038" y="4544517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TextBox 39">
            <a:extLst>
              <a:ext uri="{FF2B5EF4-FFF2-40B4-BE49-F238E27FC236}">
                <a16:creationId xmlns:a16="http://schemas.microsoft.com/office/drawing/2014/main" id="{054ADD29-5948-65F1-26B5-455DC65CF42C}"/>
              </a:ext>
            </a:extLst>
          </p:cNvPr>
          <p:cNvSpPr/>
          <p:nvPr/>
        </p:nvSpPr>
        <p:spPr>
          <a:xfrm>
            <a:off x="526884" y="5246816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sp>
        <p:nvSpPr>
          <p:cNvPr id="62" name="Rectangle 26">
            <a:extLst>
              <a:ext uri="{FF2B5EF4-FFF2-40B4-BE49-F238E27FC236}">
                <a16:creationId xmlns:a16="http://schemas.microsoft.com/office/drawing/2014/main" id="{866005E8-AFA4-420A-BE67-0A86D7C06AE4}"/>
              </a:ext>
            </a:extLst>
          </p:cNvPr>
          <p:cNvSpPr/>
          <p:nvPr/>
        </p:nvSpPr>
        <p:spPr>
          <a:xfrm>
            <a:off x="475526" y="1883403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63" name="Picture 5">
            <a:extLst>
              <a:ext uri="{FF2B5EF4-FFF2-40B4-BE49-F238E27FC236}">
                <a16:creationId xmlns:a16="http://schemas.microsoft.com/office/drawing/2014/main" id="{1B2EAA15-CE2C-0A39-76A5-8120EBE74CB8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/>
            <a:alphaModFix/>
          </a:blip>
          <a:srcRect/>
          <a:stretch>
            <a:fillRect/>
          </a:stretch>
        </p:blipFill>
        <p:spPr>
          <a:xfrm>
            <a:off x="550254" y="2191508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raphic 28">
            <a:extLst>
              <a:ext uri="{FF2B5EF4-FFF2-40B4-BE49-F238E27FC236}">
                <a16:creationId xmlns:a16="http://schemas.microsoft.com/office/drawing/2014/main" id="{329F588F-93C1-E66C-924A-AB4E9232AA2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474262" y="1877588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TextBox 39">
            <a:extLst>
              <a:ext uri="{FF2B5EF4-FFF2-40B4-BE49-F238E27FC236}">
                <a16:creationId xmlns:a16="http://schemas.microsoft.com/office/drawing/2014/main" id="{23A45832-579F-5694-215C-979CFD4FE8F4}"/>
              </a:ext>
            </a:extLst>
          </p:cNvPr>
          <p:cNvSpPr/>
          <p:nvPr/>
        </p:nvSpPr>
        <p:spPr>
          <a:xfrm>
            <a:off x="550108" y="2579887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sp>
        <p:nvSpPr>
          <p:cNvPr id="66" name="Rectangle 26">
            <a:extLst>
              <a:ext uri="{FF2B5EF4-FFF2-40B4-BE49-F238E27FC236}">
                <a16:creationId xmlns:a16="http://schemas.microsoft.com/office/drawing/2014/main" id="{4A38E774-6E81-0EA4-E002-F69FCAEAD97D}"/>
              </a:ext>
            </a:extLst>
          </p:cNvPr>
          <p:cNvSpPr/>
          <p:nvPr/>
        </p:nvSpPr>
        <p:spPr>
          <a:xfrm>
            <a:off x="2887247" y="1883403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67" name="Picture 5">
            <a:extLst>
              <a:ext uri="{FF2B5EF4-FFF2-40B4-BE49-F238E27FC236}">
                <a16:creationId xmlns:a16="http://schemas.microsoft.com/office/drawing/2014/main" id="{1C596D5B-9CA2-696E-9D44-367AF66A9E38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/>
            <a:alphaModFix/>
          </a:blip>
          <a:srcRect/>
          <a:stretch>
            <a:fillRect/>
          </a:stretch>
        </p:blipFill>
        <p:spPr>
          <a:xfrm>
            <a:off x="2961975" y="2191508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raphic 28">
            <a:extLst>
              <a:ext uri="{FF2B5EF4-FFF2-40B4-BE49-F238E27FC236}">
                <a16:creationId xmlns:a16="http://schemas.microsoft.com/office/drawing/2014/main" id="{916844BF-7267-4B32-27ED-4BAFBE004DC4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2885983" y="1877588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TextBox 39">
            <a:extLst>
              <a:ext uri="{FF2B5EF4-FFF2-40B4-BE49-F238E27FC236}">
                <a16:creationId xmlns:a16="http://schemas.microsoft.com/office/drawing/2014/main" id="{B58AE199-4319-8208-D762-2084CD9C4AE1}"/>
              </a:ext>
            </a:extLst>
          </p:cNvPr>
          <p:cNvSpPr/>
          <p:nvPr/>
        </p:nvSpPr>
        <p:spPr>
          <a:xfrm>
            <a:off x="2961829" y="2579887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sp>
        <p:nvSpPr>
          <p:cNvPr id="70" name="Rectangle 26">
            <a:extLst>
              <a:ext uri="{FF2B5EF4-FFF2-40B4-BE49-F238E27FC236}">
                <a16:creationId xmlns:a16="http://schemas.microsoft.com/office/drawing/2014/main" id="{9D7F46DF-CBB7-B6E2-69D0-EC20A3404411}"/>
              </a:ext>
            </a:extLst>
          </p:cNvPr>
          <p:cNvSpPr/>
          <p:nvPr/>
        </p:nvSpPr>
        <p:spPr>
          <a:xfrm>
            <a:off x="2887247" y="4552039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71" name="Picture 5">
            <a:extLst>
              <a:ext uri="{FF2B5EF4-FFF2-40B4-BE49-F238E27FC236}">
                <a16:creationId xmlns:a16="http://schemas.microsoft.com/office/drawing/2014/main" id="{88C70EDD-C0B1-F7A6-2BEC-1A2EAF730EFB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/>
            <a:alphaModFix/>
          </a:blip>
          <a:srcRect/>
          <a:stretch>
            <a:fillRect/>
          </a:stretch>
        </p:blipFill>
        <p:spPr>
          <a:xfrm>
            <a:off x="2961975" y="4860144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raphic 28">
            <a:extLst>
              <a:ext uri="{FF2B5EF4-FFF2-40B4-BE49-F238E27FC236}">
                <a16:creationId xmlns:a16="http://schemas.microsoft.com/office/drawing/2014/main" id="{E9B6BEA1-4F2B-44BB-5948-9BF591404E58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2885983" y="4546224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TextBox 39">
            <a:extLst>
              <a:ext uri="{FF2B5EF4-FFF2-40B4-BE49-F238E27FC236}">
                <a16:creationId xmlns:a16="http://schemas.microsoft.com/office/drawing/2014/main" id="{82238A28-3354-5CE7-C99A-BEFFDF9BD6FA}"/>
              </a:ext>
            </a:extLst>
          </p:cNvPr>
          <p:cNvSpPr/>
          <p:nvPr/>
        </p:nvSpPr>
        <p:spPr>
          <a:xfrm>
            <a:off x="2961829" y="5248523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883994F8-3213-7C7C-1B3A-122A1ACD68CF}"/>
              </a:ext>
            </a:extLst>
          </p:cNvPr>
          <p:cNvCxnSpPr>
            <a:cxnSpLocks/>
            <a:stCxn id="63" idx="3"/>
          </p:cNvCxnSpPr>
          <p:nvPr/>
        </p:nvCxnSpPr>
        <p:spPr>
          <a:xfrm>
            <a:off x="927211" y="2379987"/>
            <a:ext cx="1472905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E439E4B-D5DB-A1B2-4880-2731496F39C2}"/>
              </a:ext>
            </a:extLst>
          </p:cNvPr>
          <p:cNvCxnSpPr>
            <a:cxnSpLocks/>
            <a:stCxn id="67" idx="1"/>
          </p:cNvCxnSpPr>
          <p:nvPr/>
        </p:nvCxnSpPr>
        <p:spPr>
          <a:xfrm flipH="1">
            <a:off x="2522883" y="2379987"/>
            <a:ext cx="43909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85F6EE0A-F3C5-D882-2C4E-CDE2AF397451}"/>
              </a:ext>
            </a:extLst>
          </p:cNvPr>
          <p:cNvCxnSpPr>
            <a:cxnSpLocks/>
          </p:cNvCxnSpPr>
          <p:nvPr/>
        </p:nvCxnSpPr>
        <p:spPr>
          <a:xfrm flipH="1">
            <a:off x="2391635" y="2379987"/>
            <a:ext cx="8481" cy="332765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63C1CAE6-99D7-13B3-F16D-736C7C80321C}"/>
              </a:ext>
            </a:extLst>
          </p:cNvPr>
          <p:cNvCxnSpPr>
            <a:cxnSpLocks/>
          </p:cNvCxnSpPr>
          <p:nvPr/>
        </p:nvCxnSpPr>
        <p:spPr>
          <a:xfrm>
            <a:off x="2522883" y="2391409"/>
            <a:ext cx="0" cy="3316228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064C2ABB-4218-2CD5-27D5-1DAF6FACFBD3}"/>
              </a:ext>
            </a:extLst>
          </p:cNvPr>
          <p:cNvCxnSpPr>
            <a:stCxn id="59" idx="3"/>
          </p:cNvCxnSpPr>
          <p:nvPr/>
        </p:nvCxnSpPr>
        <p:spPr>
          <a:xfrm>
            <a:off x="903987" y="5046916"/>
            <a:ext cx="1398763" cy="8909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0653343-FEC0-45BA-793D-3CB4906A7C19}"/>
              </a:ext>
            </a:extLst>
          </p:cNvPr>
          <p:cNvCxnSpPr/>
          <p:nvPr/>
        </p:nvCxnSpPr>
        <p:spPr>
          <a:xfrm>
            <a:off x="2302750" y="5055825"/>
            <a:ext cx="0" cy="75162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0C1E5443-14C6-7A72-5D38-9A4DE8BB5D17}"/>
              </a:ext>
            </a:extLst>
          </p:cNvPr>
          <p:cNvCxnSpPr>
            <a:stCxn id="71" idx="1"/>
          </p:cNvCxnSpPr>
          <p:nvPr/>
        </p:nvCxnSpPr>
        <p:spPr>
          <a:xfrm flipH="1" flipV="1">
            <a:off x="2601879" y="5048622"/>
            <a:ext cx="360096" cy="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DE59AA7E-A840-CAEB-13AF-E200FF9979E2}"/>
              </a:ext>
            </a:extLst>
          </p:cNvPr>
          <p:cNvCxnSpPr/>
          <p:nvPr/>
        </p:nvCxnSpPr>
        <p:spPr>
          <a:xfrm>
            <a:off x="2601879" y="5046915"/>
            <a:ext cx="0" cy="7605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34">
            <a:extLst>
              <a:ext uri="{FF2B5EF4-FFF2-40B4-BE49-F238E27FC236}">
                <a16:creationId xmlns:a16="http://schemas.microsoft.com/office/drawing/2014/main" id="{02724ECB-84F2-AEE4-A59E-160118EEBF34}"/>
              </a:ext>
            </a:extLst>
          </p:cNvPr>
          <p:cNvSpPr/>
          <p:nvPr/>
        </p:nvSpPr>
        <p:spPr>
          <a:xfrm>
            <a:off x="8999533" y="5203933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83" name="Graphic 36">
            <a:extLst>
              <a:ext uri="{FF2B5EF4-FFF2-40B4-BE49-F238E27FC236}">
                <a16:creationId xmlns:a16="http://schemas.microsoft.com/office/drawing/2014/main" id="{198C0048-A091-1016-7726-C06195858D73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8998093" y="5195653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TextBox 40">
            <a:extLst>
              <a:ext uri="{FF2B5EF4-FFF2-40B4-BE49-F238E27FC236}">
                <a16:creationId xmlns:a16="http://schemas.microsoft.com/office/drawing/2014/main" id="{5ED38112-821D-3EAC-BF75-41EDC4BA3A95}"/>
              </a:ext>
            </a:extLst>
          </p:cNvPr>
          <p:cNvSpPr/>
          <p:nvPr/>
        </p:nvSpPr>
        <p:spPr>
          <a:xfrm>
            <a:off x="9029773" y="6195373"/>
            <a:ext cx="1480679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sp>
        <p:nvSpPr>
          <p:cNvPr id="85" name="TextBox 38">
            <a:extLst>
              <a:ext uri="{FF2B5EF4-FFF2-40B4-BE49-F238E27FC236}">
                <a16:creationId xmlns:a16="http://schemas.microsoft.com/office/drawing/2014/main" id="{DB332029-E91A-2B86-AF75-EB37B1DF8CED}"/>
              </a:ext>
            </a:extLst>
          </p:cNvPr>
          <p:cNvSpPr/>
          <p:nvPr/>
        </p:nvSpPr>
        <p:spPr>
          <a:xfrm>
            <a:off x="1953170" y="6168944"/>
            <a:ext cx="981219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pic>
        <p:nvPicPr>
          <p:cNvPr id="87" name="Picture 13">
            <a:extLst>
              <a:ext uri="{FF2B5EF4-FFF2-40B4-BE49-F238E27FC236}">
                <a16:creationId xmlns:a16="http://schemas.microsoft.com/office/drawing/2014/main" id="{5B6AF7CD-E066-8B49-4EE2-9DBF420B325F}"/>
              </a:ext>
            </a:extLst>
          </p:cNvPr>
          <p:cNvPicPr>
            <a:picLocks noChangeAspect="1"/>
          </p:cNvPicPr>
          <p:nvPr/>
        </p:nvPicPr>
        <p:blipFill>
          <a:blip r:embed="rId16">
            <a:lum/>
            <a:alphaModFix/>
          </a:blip>
          <a:srcRect/>
          <a:stretch>
            <a:fillRect/>
          </a:stretch>
        </p:blipFill>
        <p:spPr>
          <a:xfrm>
            <a:off x="2191613" y="5647856"/>
            <a:ext cx="507600" cy="50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Picture 5">
            <a:extLst>
              <a:ext uri="{FF2B5EF4-FFF2-40B4-BE49-F238E27FC236}">
                <a16:creationId xmlns:a16="http://schemas.microsoft.com/office/drawing/2014/main" id="{98CBC710-9B71-0E58-0A8A-309F858F300B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/>
            <a:alphaModFix/>
          </a:blip>
          <a:srcRect/>
          <a:stretch>
            <a:fillRect/>
          </a:stretch>
        </p:blipFill>
        <p:spPr>
          <a:xfrm>
            <a:off x="9203971" y="5633276"/>
            <a:ext cx="536760" cy="53676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Rectangle 8">
            <a:extLst>
              <a:ext uri="{FF2B5EF4-FFF2-40B4-BE49-F238E27FC236}">
                <a16:creationId xmlns:a16="http://schemas.microsoft.com/office/drawing/2014/main" id="{FE582E42-A08F-CB06-30F6-AF2201FF69F3}"/>
              </a:ext>
            </a:extLst>
          </p:cNvPr>
          <p:cNvSpPr/>
          <p:nvPr/>
        </p:nvSpPr>
        <p:spPr>
          <a:xfrm>
            <a:off x="4885214" y="3093238"/>
            <a:ext cx="2830680" cy="35387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Service VPC</a:t>
            </a:r>
          </a:p>
        </p:txBody>
      </p:sp>
      <p:pic>
        <p:nvPicPr>
          <p:cNvPr id="90" name="Graphic 9">
            <a:extLst>
              <a:ext uri="{FF2B5EF4-FFF2-40B4-BE49-F238E27FC236}">
                <a16:creationId xmlns:a16="http://schemas.microsoft.com/office/drawing/2014/main" id="{03DDE50B-10F0-C0A2-231A-D8946BF094C6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4877484" y="3089968"/>
            <a:ext cx="427680" cy="451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Picture 2" descr="(icon)">
            <a:extLst>
              <a:ext uri="{FF2B5EF4-FFF2-40B4-BE49-F238E27FC236}">
                <a16:creationId xmlns:a16="http://schemas.microsoft.com/office/drawing/2014/main" id="{AC121B94-F3C2-BECE-710F-0453C1FE5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599" y="3445988"/>
            <a:ext cx="494500" cy="49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TextBox 39">
            <a:extLst>
              <a:ext uri="{FF2B5EF4-FFF2-40B4-BE49-F238E27FC236}">
                <a16:creationId xmlns:a16="http://schemas.microsoft.com/office/drawing/2014/main" id="{22837BA7-A004-4A5F-0056-7C87D8031CC8}"/>
              </a:ext>
            </a:extLst>
          </p:cNvPr>
          <p:cNvSpPr/>
          <p:nvPr/>
        </p:nvSpPr>
        <p:spPr>
          <a:xfrm>
            <a:off x="5365890" y="4017325"/>
            <a:ext cx="2480108" cy="35343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lvl="0">
              <a:defRPr sz="1800"/>
            </a:pP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Log </a:t>
            </a: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gathering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 and </a:t>
            </a: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Analytics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:</a:t>
            </a:r>
          </a:p>
          <a:p>
            <a:pPr lvl="0">
              <a:defRPr sz="1800"/>
            </a:pP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Athena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, etc... 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pic>
        <p:nvPicPr>
          <p:cNvPr id="93" name="Picture 4" descr="(icon)">
            <a:extLst>
              <a:ext uri="{FF2B5EF4-FFF2-40B4-BE49-F238E27FC236}">
                <a16:creationId xmlns:a16="http://schemas.microsoft.com/office/drawing/2014/main" id="{EC34250D-1DA8-3716-9B41-17CB3255B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384" y="3455658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6" descr="(icon)">
            <a:extLst>
              <a:ext uri="{FF2B5EF4-FFF2-40B4-BE49-F238E27FC236}">
                <a16:creationId xmlns:a16="http://schemas.microsoft.com/office/drawing/2014/main" id="{2CAD72A6-FEF5-FF56-5A81-05744A48C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14" y="3458712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AEB86EA6-C327-E776-16D6-1B3E728BE56A}"/>
              </a:ext>
            </a:extLst>
          </p:cNvPr>
          <p:cNvCxnSpPr>
            <a:cxnSpLocks/>
          </p:cNvCxnSpPr>
          <p:nvPr/>
        </p:nvCxnSpPr>
        <p:spPr>
          <a:xfrm flipV="1">
            <a:off x="2742429" y="5901656"/>
            <a:ext cx="6461542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ctangle 26">
            <a:extLst>
              <a:ext uri="{FF2B5EF4-FFF2-40B4-BE49-F238E27FC236}">
                <a16:creationId xmlns:a16="http://schemas.microsoft.com/office/drawing/2014/main" id="{7B49F240-1CDA-DCCF-BF0F-C5BFA5185CA7}"/>
              </a:ext>
            </a:extLst>
          </p:cNvPr>
          <p:cNvSpPr/>
          <p:nvPr/>
        </p:nvSpPr>
        <p:spPr>
          <a:xfrm>
            <a:off x="5152961" y="517762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97" name="Picture 5">
            <a:extLst>
              <a:ext uri="{FF2B5EF4-FFF2-40B4-BE49-F238E27FC236}">
                <a16:creationId xmlns:a16="http://schemas.microsoft.com/office/drawing/2014/main" id="{E5AB7C5B-4A3E-AC3B-054D-FB3523487CC5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/>
            <a:alphaModFix/>
          </a:blip>
          <a:srcRect/>
          <a:stretch>
            <a:fillRect/>
          </a:stretch>
        </p:blipFill>
        <p:spPr>
          <a:xfrm>
            <a:off x="6456161" y="5637707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raphic 28">
            <a:extLst>
              <a:ext uri="{FF2B5EF4-FFF2-40B4-BE49-F238E27FC236}">
                <a16:creationId xmlns:a16="http://schemas.microsoft.com/office/drawing/2014/main" id="{33DC444B-9BD8-637E-8122-ACA709BD06F1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5151161" y="5169347"/>
            <a:ext cx="380520" cy="3805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9CF7951D-8BE1-B778-B038-ED3A8D42BD75}"/>
              </a:ext>
            </a:extLst>
          </p:cNvPr>
          <p:cNvCxnSpPr>
            <a:cxnSpLocks/>
            <a:stCxn id="87" idx="3"/>
            <a:endCxn id="97" idx="1"/>
          </p:cNvCxnSpPr>
          <p:nvPr/>
        </p:nvCxnSpPr>
        <p:spPr>
          <a:xfrm>
            <a:off x="2699213" y="5901656"/>
            <a:ext cx="3756948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FA14FEDB-D1C5-9160-FEE6-596B16560B3E}"/>
              </a:ext>
            </a:extLst>
          </p:cNvPr>
          <p:cNvCxnSpPr>
            <a:stCxn id="97" idx="3"/>
          </p:cNvCxnSpPr>
          <p:nvPr/>
        </p:nvCxnSpPr>
        <p:spPr>
          <a:xfrm flipV="1">
            <a:off x="6992921" y="5901656"/>
            <a:ext cx="2211050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1" name="Picture 13">
            <a:extLst>
              <a:ext uri="{FF2B5EF4-FFF2-40B4-BE49-F238E27FC236}">
                <a16:creationId xmlns:a16="http://schemas.microsoft.com/office/drawing/2014/main" id="{50F277EC-83DA-7A91-68AD-F13D799C16A9}"/>
              </a:ext>
            </a:extLst>
          </p:cNvPr>
          <p:cNvPicPr>
            <a:picLocks noChangeAspect="1"/>
          </p:cNvPicPr>
          <p:nvPr/>
        </p:nvPicPr>
        <p:blipFill>
          <a:blip r:embed="rId16">
            <a:lum/>
            <a:alphaModFix/>
          </a:blip>
          <a:srcRect/>
          <a:stretch>
            <a:fillRect/>
          </a:stretch>
        </p:blipFill>
        <p:spPr>
          <a:xfrm>
            <a:off x="7896709" y="5662436"/>
            <a:ext cx="507600" cy="5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TextBox 38">
            <a:extLst>
              <a:ext uri="{FF2B5EF4-FFF2-40B4-BE49-F238E27FC236}">
                <a16:creationId xmlns:a16="http://schemas.microsoft.com/office/drawing/2014/main" id="{38C53C3B-8AD2-3A4A-A659-A27C4BF1400D}"/>
              </a:ext>
            </a:extLst>
          </p:cNvPr>
          <p:cNvSpPr/>
          <p:nvPr/>
        </p:nvSpPr>
        <p:spPr>
          <a:xfrm>
            <a:off x="7569435" y="6279253"/>
            <a:ext cx="1480679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sp>
        <p:nvSpPr>
          <p:cNvPr id="103" name="TextBox 39">
            <a:extLst>
              <a:ext uri="{FF2B5EF4-FFF2-40B4-BE49-F238E27FC236}">
                <a16:creationId xmlns:a16="http://schemas.microsoft.com/office/drawing/2014/main" id="{219F5336-A3ED-10E6-05D2-C49A034C8ED4}"/>
              </a:ext>
            </a:extLst>
          </p:cNvPr>
          <p:cNvSpPr/>
          <p:nvPr/>
        </p:nvSpPr>
        <p:spPr>
          <a:xfrm>
            <a:off x="6002104" y="6199210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pic>
        <p:nvPicPr>
          <p:cNvPr id="104" name="Picture 3">
            <a:extLst>
              <a:ext uri="{FF2B5EF4-FFF2-40B4-BE49-F238E27FC236}">
                <a16:creationId xmlns:a16="http://schemas.microsoft.com/office/drawing/2014/main" id="{AF01A5EA-86FF-6899-775D-41682B65CC26}"/>
              </a:ext>
            </a:extLst>
          </p:cNvPr>
          <p:cNvPicPr>
            <a:picLocks noChangeAspect="1"/>
          </p:cNvPicPr>
          <p:nvPr/>
        </p:nvPicPr>
        <p:blipFill>
          <a:blip r:embed="rId20">
            <a:lum/>
            <a:alphaModFix/>
          </a:blip>
          <a:srcRect/>
          <a:stretch>
            <a:fillRect/>
          </a:stretch>
        </p:blipFill>
        <p:spPr>
          <a:xfrm>
            <a:off x="10321613" y="5369465"/>
            <a:ext cx="560458" cy="560458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Titel 1">
            <a:extLst>
              <a:ext uri="{FF2B5EF4-FFF2-40B4-BE49-F238E27FC236}">
                <a16:creationId xmlns:a16="http://schemas.microsoft.com/office/drawing/2014/main" id="{0C2E95A4-C3E4-9BCF-5C07-4CD7C4CB1B08}"/>
              </a:ext>
            </a:extLst>
          </p:cNvPr>
          <p:cNvSpPr txBox="1">
            <a:spLocks/>
          </p:cNvSpPr>
          <p:nvPr/>
        </p:nvSpPr>
        <p:spPr bwMode="gray">
          <a:xfrm>
            <a:off x="10164216" y="5945139"/>
            <a:ext cx="2956361" cy="5184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chemeClr val="tx1"/>
                </a:solidFill>
              </a:rPr>
              <a:t>Network LB</a:t>
            </a:r>
            <a:endParaRPr lang="en-US" sz="1100" dirty="0">
              <a:solidFill>
                <a:srgbClr val="FF0000"/>
              </a:solidFill>
            </a:endParaRP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F851E026-BE42-B4BE-C953-64D7BEE86196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r="6760"/>
          <a:stretch/>
        </p:blipFill>
        <p:spPr>
          <a:xfrm>
            <a:off x="8771056" y="4126524"/>
            <a:ext cx="367200" cy="3672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86" name="Group 85">
            <a:extLst>
              <a:ext uri="{FF2B5EF4-FFF2-40B4-BE49-F238E27FC236}">
                <a16:creationId xmlns:a16="http://schemas.microsoft.com/office/drawing/2014/main" id="{28D59B3D-4EBD-FE15-A210-EE7F293E8E65}"/>
              </a:ext>
            </a:extLst>
          </p:cNvPr>
          <p:cNvGrpSpPr>
            <a:grpSpLocks noChangeAspect="1"/>
          </p:cNvGrpSpPr>
          <p:nvPr/>
        </p:nvGrpSpPr>
        <p:grpSpPr>
          <a:xfrm>
            <a:off x="9429135" y="70442"/>
            <a:ext cx="3175821" cy="426709"/>
            <a:chOff x="6941574" y="355577"/>
            <a:chExt cx="3175821" cy="426709"/>
          </a:xfrm>
        </p:grpSpPr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8A56B901-680B-33E6-EDA0-4D90E7617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574" y="412954"/>
              <a:ext cx="309401" cy="369332"/>
            </a:xfrm>
            <a:prstGeom prst="rect">
              <a:avLst/>
            </a:prstGeom>
          </p:spPr>
        </p:pic>
        <p:sp>
          <p:nvSpPr>
            <p:cNvPr id="108" name="Title 1">
              <a:extLst>
                <a:ext uri="{FF2B5EF4-FFF2-40B4-BE49-F238E27FC236}">
                  <a16:creationId xmlns:a16="http://schemas.microsoft.com/office/drawing/2014/main" id="{6C342D9B-C234-091F-ACFA-FBC9E48E66EE}"/>
                </a:ext>
              </a:extLst>
            </p:cNvPr>
            <p:cNvSpPr txBox="1">
              <a:spLocks/>
            </p:cNvSpPr>
            <p:nvPr/>
          </p:nvSpPr>
          <p:spPr>
            <a:xfrm>
              <a:off x="7374195" y="355577"/>
              <a:ext cx="2743200" cy="369332"/>
            </a:xfrm>
            <a:prstGeom prst="rect">
              <a:avLst/>
            </a:prstGeom>
          </p:spPr>
          <p:txBody>
            <a:bodyPr vert="horz" lIns="0" tIns="146304" rIns="0" bIns="146304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 spc="-10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>
                  <a:solidFill>
                    <a:srgbClr val="E20074"/>
                  </a:solidFill>
                </a:rPr>
                <a:t>Deutsche Telekom IT Solutions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0693897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F3E768-32BA-A064-D86C-474486E2A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9520AB3-FE28-FEAB-3EA8-0BF2CBCEC640}"/>
              </a:ext>
            </a:extLst>
          </p:cNvPr>
          <p:cNvGrpSpPr>
            <a:grpSpLocks noChangeAspect="1"/>
          </p:cNvGrpSpPr>
          <p:nvPr/>
        </p:nvGrpSpPr>
        <p:grpSpPr>
          <a:xfrm>
            <a:off x="8984445" y="3663336"/>
            <a:ext cx="2057400" cy="1259639"/>
            <a:chOff x="8984445" y="3663336"/>
            <a:chExt cx="2057400" cy="1259639"/>
          </a:xfrm>
        </p:grpSpPr>
        <p:sp>
          <p:nvSpPr>
            <p:cNvPr id="4" name="Rectangle 19">
              <a:extLst>
                <a:ext uri="{FF2B5EF4-FFF2-40B4-BE49-F238E27FC236}">
                  <a16:creationId xmlns:a16="http://schemas.microsoft.com/office/drawing/2014/main" id="{F8A88E87-77B3-C933-804D-C8601468AF4E}"/>
                </a:ext>
              </a:extLst>
            </p:cNvPr>
            <p:cNvSpPr/>
            <p:nvPr/>
          </p:nvSpPr>
          <p:spPr>
            <a:xfrm>
              <a:off x="8984445" y="3663336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FF0000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endPara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endParaRPr>
            </a:p>
          </p:txBody>
        </p:sp>
        <p:pic>
          <p:nvPicPr>
            <p:cNvPr id="5" name="Graphic 20">
              <a:extLst>
                <a:ext uri="{FF2B5EF4-FFF2-40B4-BE49-F238E27FC236}">
                  <a16:creationId xmlns:a16="http://schemas.microsoft.com/office/drawing/2014/main" id="{D3844E00-7F27-98C5-CE5D-7D1FFD43E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8984445" y="3663336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EB255DB-2B51-69AC-3A21-03D7F2B18A11}"/>
              </a:ext>
            </a:extLst>
          </p:cNvPr>
          <p:cNvGrpSpPr>
            <a:grpSpLocks noChangeAspect="1"/>
          </p:cNvGrpSpPr>
          <p:nvPr/>
        </p:nvGrpSpPr>
        <p:grpSpPr>
          <a:xfrm>
            <a:off x="9026279" y="3783686"/>
            <a:ext cx="2799732" cy="957699"/>
            <a:chOff x="9026279" y="3783686"/>
            <a:chExt cx="2799732" cy="957699"/>
          </a:xfrm>
        </p:grpSpPr>
        <p:pic>
          <p:nvPicPr>
            <p:cNvPr id="7" name="Picture 11">
              <a:extLst>
                <a:ext uri="{FF2B5EF4-FFF2-40B4-BE49-F238E27FC236}">
                  <a16:creationId xmlns:a16="http://schemas.microsoft.com/office/drawing/2014/main" id="{BB891E93-E19C-D723-EE44-26337B1648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11158882" y="3783686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7" descr="(none)">
              <a:extLst>
                <a:ext uri="{FF2B5EF4-FFF2-40B4-BE49-F238E27FC236}">
                  <a16:creationId xmlns:a16="http://schemas.microsoft.com/office/drawing/2014/main" id="{7507E477-4D1F-72EF-1D91-7F9148FB4D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72317" y="4029700"/>
              <a:ext cx="556351" cy="556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44">
              <a:extLst>
                <a:ext uri="{FF2B5EF4-FFF2-40B4-BE49-F238E27FC236}">
                  <a16:creationId xmlns:a16="http://schemas.microsoft.com/office/drawing/2014/main" id="{DEC1C354-6CBC-D797-4809-6CD1C80B9AD6}"/>
                </a:ext>
              </a:extLst>
            </p:cNvPr>
            <p:cNvSpPr/>
            <p:nvPr/>
          </p:nvSpPr>
          <p:spPr>
            <a:xfrm>
              <a:off x="10115711" y="4580572"/>
              <a:ext cx="1295417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NFW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endpoint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10" name="Straight Connector 18">
              <a:extLst>
                <a:ext uri="{FF2B5EF4-FFF2-40B4-BE49-F238E27FC236}">
                  <a16:creationId xmlns:a16="http://schemas.microsoft.com/office/drawing/2014/main" id="{A41C6B0B-E750-36D6-8F47-E04A2F89AAB3}"/>
                </a:ext>
              </a:extLst>
            </p:cNvPr>
            <p:cNvSpPr/>
            <p:nvPr/>
          </p:nvSpPr>
          <p:spPr>
            <a:xfrm flipV="1">
              <a:off x="10882346" y="4083393"/>
              <a:ext cx="269740" cy="222676"/>
            </a:xfrm>
            <a:prstGeom prst="line">
              <a:avLst/>
            </a:prstGeom>
            <a:noFill/>
            <a:ln w="15840">
              <a:solidFill>
                <a:srgbClr val="BFBFBF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1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2507C2E-D052-6111-6CB5-D48363B0D83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026279" y="4060483"/>
              <a:ext cx="568773" cy="652663"/>
              <a:chOff x="10590556" y="571188"/>
              <a:chExt cx="914399" cy="1049269"/>
            </a:xfrm>
          </p:grpSpPr>
          <p:pic>
            <p:nvPicPr>
              <p:cNvPr id="15" name="Picture 14" descr="A logo of cubes and a circle&#10;&#10;Description automatically generated">
                <a:extLst>
                  <a:ext uri="{FF2B5EF4-FFF2-40B4-BE49-F238E27FC236}">
                    <a16:creationId xmlns:a16="http://schemas.microsoft.com/office/drawing/2014/main" id="{A2EFF956-D5F7-08EF-13DC-DDD8A4860E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90556" y="571188"/>
                <a:ext cx="914399" cy="914399"/>
              </a:xfrm>
              <a:prstGeom prst="rect">
                <a:avLst/>
              </a:prstGeom>
            </p:spPr>
          </p:pic>
          <p:sp>
            <p:nvSpPr>
              <p:cNvPr id="16" name="Titel 1">
                <a:extLst>
                  <a:ext uri="{FF2B5EF4-FFF2-40B4-BE49-F238E27FC236}">
                    <a16:creationId xmlns:a16="http://schemas.microsoft.com/office/drawing/2014/main" id="{332381C4-39D2-CD22-B4B1-4A9D5C517ED0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10646953" y="1492502"/>
                <a:ext cx="743176" cy="127955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kern="12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000" dirty="0">
                    <a:solidFill>
                      <a:schemeClr val="tx1"/>
                    </a:solidFill>
                  </a:rPr>
                  <a:t>Fargate</a:t>
                </a:r>
              </a:p>
            </p:txBody>
          </p:sp>
        </p:grpSp>
        <p:pic>
          <p:nvPicPr>
            <p:cNvPr id="12" name="Picture 33">
              <a:extLst>
                <a:ext uri="{FF2B5EF4-FFF2-40B4-BE49-F238E27FC236}">
                  <a16:creationId xmlns:a16="http://schemas.microsoft.com/office/drawing/2014/main" id="{1984D2BC-8E80-D2AE-0618-394AEDD45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rcRect/>
            <a:stretch>
              <a:fillRect/>
            </a:stretch>
          </p:blipFill>
          <p:spPr>
            <a:xfrm>
              <a:off x="9523629" y="3968759"/>
              <a:ext cx="380519" cy="3669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2F31C4B-546F-4194-3946-039B722BA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16843" y="4370568"/>
              <a:ext cx="376898" cy="36527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4" name="TextBox 44">
              <a:extLst>
                <a:ext uri="{FF2B5EF4-FFF2-40B4-BE49-F238E27FC236}">
                  <a16:creationId xmlns:a16="http://schemas.microsoft.com/office/drawing/2014/main" id="{B9C1E855-AE80-F5CC-FCB5-5FE4621CC154}"/>
                </a:ext>
              </a:extLst>
            </p:cNvPr>
            <p:cNvSpPr/>
            <p:nvPr/>
          </p:nvSpPr>
          <p:spPr>
            <a:xfrm>
              <a:off x="11084846" y="4352029"/>
              <a:ext cx="741165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NFW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46E6C5C-9B61-1AA9-963B-8E50E18DE178}"/>
              </a:ext>
            </a:extLst>
          </p:cNvPr>
          <p:cNvGrpSpPr>
            <a:grpSpLocks noChangeAspect="1"/>
          </p:cNvGrpSpPr>
          <p:nvPr/>
        </p:nvGrpSpPr>
        <p:grpSpPr>
          <a:xfrm>
            <a:off x="8955190" y="2246533"/>
            <a:ext cx="2057400" cy="1259639"/>
            <a:chOff x="8955190" y="2246533"/>
            <a:chExt cx="2057400" cy="1259639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C0B9D9FA-9480-4695-9966-0DF7BB46C937}"/>
                </a:ext>
              </a:extLst>
            </p:cNvPr>
            <p:cNvGrpSpPr/>
            <p:nvPr/>
          </p:nvGrpSpPr>
          <p:grpSpPr>
            <a:xfrm>
              <a:off x="8955190" y="2246533"/>
              <a:ext cx="2057400" cy="1259639"/>
              <a:chOff x="8955190" y="2246533"/>
              <a:chExt cx="2057400" cy="1259639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C6CFDA85-5D5D-D459-D5C6-027BBC73E26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955190" y="2246533"/>
                <a:ext cx="2057400" cy="1259639"/>
                <a:chOff x="8955190" y="2246533"/>
                <a:chExt cx="2057400" cy="1259639"/>
              </a:xfrm>
            </p:grpSpPr>
            <p:sp>
              <p:nvSpPr>
                <p:cNvPr id="50" name="Rectangle 10">
                  <a:extLst>
                    <a:ext uri="{FF2B5EF4-FFF2-40B4-BE49-F238E27FC236}">
                      <a16:creationId xmlns:a16="http://schemas.microsoft.com/office/drawing/2014/main" id="{F5E907B8-01B8-FBEE-58B2-809ADA2AD545}"/>
                    </a:ext>
                  </a:extLst>
                </p:cNvPr>
                <p:cNvSpPr/>
                <p:nvPr/>
              </p:nvSpPr>
              <p:spPr>
                <a:xfrm>
                  <a:off x="8955190" y="2246533"/>
                  <a:ext cx="2057400" cy="1259639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 w="15840">
                  <a:solidFill>
                    <a:srgbClr val="27D9ED"/>
                  </a:solidFill>
                  <a:custDash>
                    <a:ds d="400000" sp="100000"/>
                  </a:custDash>
                  <a:miter/>
                </a:ln>
              </p:spPr>
              <p:txBody>
                <a:bodyPr vert="horz" wrap="square" lIns="502920" tIns="91440" rIns="90000" bIns="45720" anchor="t" anchorCtr="0" compatLnSpc="0">
                  <a:noAutofit/>
                </a:bodyPr>
                <a:lstStyle/>
                <a:p>
                  <a:pPr marL="0" marR="0" lvl="0" indent="0" algn="l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000" b="0" i="0" u="none" strike="noStrike" kern="1200" spc="0">
                      <a:ln>
                        <a:noFill/>
                      </a:ln>
                      <a:latin typeface="+mj-lt"/>
                      <a:ea typeface="Microsoft YaHei" pitchFamily="2"/>
                      <a:cs typeface="Arial" pitchFamily="34"/>
                    </a:rPr>
                    <a:t>Public subnet</a:t>
                  </a:r>
                </a:p>
              </p:txBody>
            </p:sp>
            <p:pic>
              <p:nvPicPr>
                <p:cNvPr id="51" name="Graphic 5">
                  <a:extLst>
                    <a:ext uri="{FF2B5EF4-FFF2-40B4-BE49-F238E27FC236}">
                      <a16:creationId xmlns:a16="http://schemas.microsoft.com/office/drawing/2014/main" id="{5270881C-D338-E72A-6A14-634FD393AA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8955190" y="2246533"/>
                  <a:ext cx="380520" cy="3805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49" name="Picture 14">
                <a:extLst>
                  <a:ext uri="{FF2B5EF4-FFF2-40B4-BE49-F238E27FC236}">
                    <a16:creationId xmlns:a16="http://schemas.microsoft.com/office/drawing/2014/main" id="{F6F29AF8-AB85-DD04-F3DE-1639061ED6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9680192" y="2583746"/>
                <a:ext cx="536760" cy="53676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7" name="TextBox 47">
              <a:extLst>
                <a:ext uri="{FF2B5EF4-FFF2-40B4-BE49-F238E27FC236}">
                  <a16:creationId xmlns:a16="http://schemas.microsoft.com/office/drawing/2014/main" id="{74C6D0D9-BF25-B301-F42B-B83AED1EC904}"/>
                </a:ext>
              </a:extLst>
            </p:cNvPr>
            <p:cNvSpPr/>
            <p:nvPr/>
          </p:nvSpPr>
          <p:spPr>
            <a:xfrm>
              <a:off x="9512792" y="3187466"/>
              <a:ext cx="1480679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NAT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Gateway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52" name="Rectangle 29">
            <a:extLst>
              <a:ext uri="{FF2B5EF4-FFF2-40B4-BE49-F238E27FC236}">
                <a16:creationId xmlns:a16="http://schemas.microsoft.com/office/drawing/2014/main" id="{2D0B7A1D-8D9A-F1F7-EF40-9FF5BC93C3C3}"/>
              </a:ext>
            </a:extLst>
          </p:cNvPr>
          <p:cNvSpPr/>
          <p:nvPr/>
        </p:nvSpPr>
        <p:spPr>
          <a:xfrm>
            <a:off x="8514549" y="1644613"/>
            <a:ext cx="3225143" cy="4970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dirty="0" err="1">
                <a:latin typeface="+mj-lt"/>
                <a:ea typeface="Microsoft YaHei" pitchFamily="2"/>
                <a:cs typeface="Arial" pitchFamily="34"/>
              </a:rPr>
              <a:t>O</a:t>
            </a:r>
            <a:r>
              <a:rPr lang="sk-SK" sz="10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utbound</a:t>
            </a:r>
            <a:r>
              <a:rPr lang="sk-SK" sz="10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 VPC</a:t>
            </a:r>
          </a:p>
        </p:txBody>
      </p:sp>
      <p:pic>
        <p:nvPicPr>
          <p:cNvPr id="53" name="Graphic 30">
            <a:extLst>
              <a:ext uri="{FF2B5EF4-FFF2-40B4-BE49-F238E27FC236}">
                <a16:creationId xmlns:a16="http://schemas.microsoft.com/office/drawing/2014/main" id="{1DCBEB98-7600-DB2C-5F41-3FD5B5E3155E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8514550" y="1644613"/>
            <a:ext cx="427680" cy="4510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" name="Group 6">
            <a:extLst>
              <a:ext uri="{FF2B5EF4-FFF2-40B4-BE49-F238E27FC236}">
                <a16:creationId xmlns:a16="http://schemas.microsoft.com/office/drawing/2014/main" id="{0DBF5884-4C1C-82C0-3002-3E5C183729EF}"/>
              </a:ext>
            </a:extLst>
          </p:cNvPr>
          <p:cNvGrpSpPr/>
          <p:nvPr/>
        </p:nvGrpSpPr>
        <p:grpSpPr>
          <a:xfrm>
            <a:off x="10780925" y="1422131"/>
            <a:ext cx="1480679" cy="675974"/>
            <a:chOff x="6889680" y="1207799"/>
            <a:chExt cx="1480679" cy="675974"/>
          </a:xfrm>
        </p:grpSpPr>
        <p:sp>
          <p:nvSpPr>
            <p:cNvPr id="55" name="Oval 16">
              <a:extLst>
                <a:ext uri="{FF2B5EF4-FFF2-40B4-BE49-F238E27FC236}">
                  <a16:creationId xmlns:a16="http://schemas.microsoft.com/office/drawing/2014/main" id="{62E5F3D3-FDC2-D5F4-4AAB-FE78073BFFDD}"/>
                </a:ext>
              </a:extLst>
            </p:cNvPr>
            <p:cNvSpPr/>
            <p:nvPr/>
          </p:nvSpPr>
          <p:spPr>
            <a:xfrm>
              <a:off x="7159679" y="1207799"/>
              <a:ext cx="512999" cy="54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2F1570"/>
            </a:solidFill>
            <a:ln w="12600">
              <a:solidFill>
                <a:srgbClr val="120D45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56" name="Graphic 17">
              <a:extLst>
                <a:ext uri="{FF2B5EF4-FFF2-40B4-BE49-F238E27FC236}">
                  <a16:creationId xmlns:a16="http://schemas.microsoft.com/office/drawing/2014/main" id="{A215FE29-D417-7B4D-673F-F9180E608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lum/>
              <a:alphaModFix/>
            </a:blip>
            <a:srcRect/>
            <a:stretch>
              <a:fillRect/>
            </a:stretch>
          </p:blipFill>
          <p:spPr>
            <a:xfrm>
              <a:off x="7159679" y="1207799"/>
              <a:ext cx="512999" cy="54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" name="TextBox 25">
              <a:extLst>
                <a:ext uri="{FF2B5EF4-FFF2-40B4-BE49-F238E27FC236}">
                  <a16:creationId xmlns:a16="http://schemas.microsoft.com/office/drawing/2014/main" id="{EE1A7481-AF83-8622-5A13-6FF7EA384880}"/>
                </a:ext>
              </a:extLst>
            </p:cNvPr>
            <p:cNvSpPr/>
            <p:nvPr/>
          </p:nvSpPr>
          <p:spPr>
            <a:xfrm>
              <a:off x="6889680" y="1722960"/>
              <a:ext cx="1480679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Internet Gateway</a:t>
              </a:r>
            </a:p>
          </p:txBody>
        </p:sp>
      </p:grpSp>
      <p:sp>
        <p:nvSpPr>
          <p:cNvPr id="82" name="Rectangle 34">
            <a:extLst>
              <a:ext uri="{FF2B5EF4-FFF2-40B4-BE49-F238E27FC236}">
                <a16:creationId xmlns:a16="http://schemas.microsoft.com/office/drawing/2014/main" id="{41D0F3AD-5D4E-0D9D-E219-E19A804EB9FC}"/>
              </a:ext>
            </a:extLst>
          </p:cNvPr>
          <p:cNvSpPr/>
          <p:nvPr/>
        </p:nvSpPr>
        <p:spPr>
          <a:xfrm>
            <a:off x="8999533" y="5203933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83" name="Graphic 36">
            <a:extLst>
              <a:ext uri="{FF2B5EF4-FFF2-40B4-BE49-F238E27FC236}">
                <a16:creationId xmlns:a16="http://schemas.microsoft.com/office/drawing/2014/main" id="{B298BF79-1370-46CA-A974-E179EA11717D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8998093" y="5195653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TextBox 40">
            <a:extLst>
              <a:ext uri="{FF2B5EF4-FFF2-40B4-BE49-F238E27FC236}">
                <a16:creationId xmlns:a16="http://schemas.microsoft.com/office/drawing/2014/main" id="{03C6BFE0-F120-A2F7-E1AC-4B5136A888F0}"/>
              </a:ext>
            </a:extLst>
          </p:cNvPr>
          <p:cNvSpPr/>
          <p:nvPr/>
        </p:nvSpPr>
        <p:spPr>
          <a:xfrm>
            <a:off x="9029773" y="6195373"/>
            <a:ext cx="1480679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pic>
        <p:nvPicPr>
          <p:cNvPr id="88" name="Picture 5">
            <a:extLst>
              <a:ext uri="{FF2B5EF4-FFF2-40B4-BE49-F238E27FC236}">
                <a16:creationId xmlns:a16="http://schemas.microsoft.com/office/drawing/2014/main" id="{4862B5CE-D079-4901-EDD1-F47756A9D3D3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9203971" y="5633276"/>
            <a:ext cx="536760" cy="53676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Rectangle 8">
            <a:extLst>
              <a:ext uri="{FF2B5EF4-FFF2-40B4-BE49-F238E27FC236}">
                <a16:creationId xmlns:a16="http://schemas.microsoft.com/office/drawing/2014/main" id="{098F97C7-A58F-79D7-E493-44FC659E2F6A}"/>
              </a:ext>
            </a:extLst>
          </p:cNvPr>
          <p:cNvSpPr/>
          <p:nvPr/>
        </p:nvSpPr>
        <p:spPr>
          <a:xfrm>
            <a:off x="4885214" y="3093238"/>
            <a:ext cx="2830680" cy="35387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Service VPC</a:t>
            </a:r>
          </a:p>
        </p:txBody>
      </p:sp>
      <p:pic>
        <p:nvPicPr>
          <p:cNvPr id="90" name="Graphic 9">
            <a:extLst>
              <a:ext uri="{FF2B5EF4-FFF2-40B4-BE49-F238E27FC236}">
                <a16:creationId xmlns:a16="http://schemas.microsoft.com/office/drawing/2014/main" id="{EBFF36F3-DD28-4177-7F00-59701A332B13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4877484" y="3089968"/>
            <a:ext cx="427680" cy="451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Picture 2" descr="(icon)">
            <a:extLst>
              <a:ext uri="{FF2B5EF4-FFF2-40B4-BE49-F238E27FC236}">
                <a16:creationId xmlns:a16="http://schemas.microsoft.com/office/drawing/2014/main" id="{58EBCD4E-EAE8-914C-5898-7ECD4DC69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599" y="3445988"/>
            <a:ext cx="494500" cy="49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TextBox 39">
            <a:extLst>
              <a:ext uri="{FF2B5EF4-FFF2-40B4-BE49-F238E27FC236}">
                <a16:creationId xmlns:a16="http://schemas.microsoft.com/office/drawing/2014/main" id="{BA0813EF-BEE4-44DD-AB18-E79F3CAFBB60}"/>
              </a:ext>
            </a:extLst>
          </p:cNvPr>
          <p:cNvSpPr/>
          <p:nvPr/>
        </p:nvSpPr>
        <p:spPr>
          <a:xfrm>
            <a:off x="5365890" y="4017325"/>
            <a:ext cx="2480108" cy="35343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lvl="0">
              <a:defRPr sz="1800"/>
            </a:pP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Log </a:t>
            </a: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gathering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 and </a:t>
            </a: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Analytics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:</a:t>
            </a:r>
          </a:p>
          <a:p>
            <a:pPr lvl="0">
              <a:defRPr sz="1800"/>
            </a:pP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Athena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, etc... 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pic>
        <p:nvPicPr>
          <p:cNvPr id="93" name="Picture 4" descr="(icon)">
            <a:extLst>
              <a:ext uri="{FF2B5EF4-FFF2-40B4-BE49-F238E27FC236}">
                <a16:creationId xmlns:a16="http://schemas.microsoft.com/office/drawing/2014/main" id="{ACF05F6E-E0F0-20C0-122C-161C9EBC9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384" y="3455658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6" descr="(icon)">
            <a:extLst>
              <a:ext uri="{FF2B5EF4-FFF2-40B4-BE49-F238E27FC236}">
                <a16:creationId xmlns:a16="http://schemas.microsoft.com/office/drawing/2014/main" id="{362C0F81-8F2F-EA0A-15B0-51DCE9BAB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14" y="3458712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Rectangle 26">
            <a:extLst>
              <a:ext uri="{FF2B5EF4-FFF2-40B4-BE49-F238E27FC236}">
                <a16:creationId xmlns:a16="http://schemas.microsoft.com/office/drawing/2014/main" id="{95D84BB9-BCE6-674B-2C7F-4DFDB951DF5D}"/>
              </a:ext>
            </a:extLst>
          </p:cNvPr>
          <p:cNvSpPr/>
          <p:nvPr/>
        </p:nvSpPr>
        <p:spPr>
          <a:xfrm>
            <a:off x="5152961" y="517762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97" name="Picture 5">
            <a:extLst>
              <a:ext uri="{FF2B5EF4-FFF2-40B4-BE49-F238E27FC236}">
                <a16:creationId xmlns:a16="http://schemas.microsoft.com/office/drawing/2014/main" id="{8EF81B10-FBEB-621C-FF9E-55ED6BB9405E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6456161" y="5637707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raphic 28">
            <a:extLst>
              <a:ext uri="{FF2B5EF4-FFF2-40B4-BE49-F238E27FC236}">
                <a16:creationId xmlns:a16="http://schemas.microsoft.com/office/drawing/2014/main" id="{01C19196-E8EE-B102-9E85-B81D703BFA07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5151161" y="5169347"/>
            <a:ext cx="380520" cy="3805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1AE156FC-E3B6-4A35-FBF4-53EBF1258E8B}"/>
              </a:ext>
            </a:extLst>
          </p:cNvPr>
          <p:cNvCxnSpPr>
            <a:stCxn id="97" idx="3"/>
          </p:cNvCxnSpPr>
          <p:nvPr/>
        </p:nvCxnSpPr>
        <p:spPr>
          <a:xfrm flipV="1">
            <a:off x="6992921" y="5901656"/>
            <a:ext cx="2211050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1" name="Picture 13">
            <a:extLst>
              <a:ext uri="{FF2B5EF4-FFF2-40B4-BE49-F238E27FC236}">
                <a16:creationId xmlns:a16="http://schemas.microsoft.com/office/drawing/2014/main" id="{B8ADC29E-A405-291F-1282-ABEFEA4879E1}"/>
              </a:ext>
            </a:extLst>
          </p:cNvPr>
          <p:cNvPicPr>
            <a:picLocks noChangeAspect="1"/>
          </p:cNvPicPr>
          <p:nvPr/>
        </p:nvPicPr>
        <p:blipFill>
          <a:blip r:embed="rId18">
            <a:lum/>
            <a:alphaModFix/>
          </a:blip>
          <a:srcRect/>
          <a:stretch>
            <a:fillRect/>
          </a:stretch>
        </p:blipFill>
        <p:spPr>
          <a:xfrm>
            <a:off x="7896709" y="5662436"/>
            <a:ext cx="507600" cy="5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TextBox 38">
            <a:extLst>
              <a:ext uri="{FF2B5EF4-FFF2-40B4-BE49-F238E27FC236}">
                <a16:creationId xmlns:a16="http://schemas.microsoft.com/office/drawing/2014/main" id="{B1E00AA4-90BE-3A6C-2316-E7FA00D66719}"/>
              </a:ext>
            </a:extLst>
          </p:cNvPr>
          <p:cNvSpPr/>
          <p:nvPr/>
        </p:nvSpPr>
        <p:spPr>
          <a:xfrm>
            <a:off x="7569435" y="6279253"/>
            <a:ext cx="1480679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sp>
        <p:nvSpPr>
          <p:cNvPr id="103" name="TextBox 39">
            <a:extLst>
              <a:ext uri="{FF2B5EF4-FFF2-40B4-BE49-F238E27FC236}">
                <a16:creationId xmlns:a16="http://schemas.microsoft.com/office/drawing/2014/main" id="{0854218F-DC7C-ED32-F2C2-9B858BC1E6FE}"/>
              </a:ext>
            </a:extLst>
          </p:cNvPr>
          <p:cNvSpPr/>
          <p:nvPr/>
        </p:nvSpPr>
        <p:spPr>
          <a:xfrm>
            <a:off x="6002104" y="6199210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pic>
        <p:nvPicPr>
          <p:cNvPr id="104" name="Picture 3">
            <a:extLst>
              <a:ext uri="{FF2B5EF4-FFF2-40B4-BE49-F238E27FC236}">
                <a16:creationId xmlns:a16="http://schemas.microsoft.com/office/drawing/2014/main" id="{2F561E3E-9571-B43F-7CCB-62E14CB1CFEE}"/>
              </a:ext>
            </a:extLst>
          </p:cNvPr>
          <p:cNvPicPr>
            <a:picLocks noChangeAspect="1"/>
          </p:cNvPicPr>
          <p:nvPr/>
        </p:nvPicPr>
        <p:blipFill>
          <a:blip r:embed="rId19">
            <a:lum/>
            <a:alphaModFix/>
          </a:blip>
          <a:srcRect/>
          <a:stretch>
            <a:fillRect/>
          </a:stretch>
        </p:blipFill>
        <p:spPr>
          <a:xfrm>
            <a:off x="10321613" y="5369465"/>
            <a:ext cx="560458" cy="560458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Titel 1">
            <a:extLst>
              <a:ext uri="{FF2B5EF4-FFF2-40B4-BE49-F238E27FC236}">
                <a16:creationId xmlns:a16="http://schemas.microsoft.com/office/drawing/2014/main" id="{6FD153AD-63F7-13FC-3721-F18BAA5D7E24}"/>
              </a:ext>
            </a:extLst>
          </p:cNvPr>
          <p:cNvSpPr txBox="1">
            <a:spLocks/>
          </p:cNvSpPr>
          <p:nvPr/>
        </p:nvSpPr>
        <p:spPr bwMode="gray">
          <a:xfrm>
            <a:off x="10164216" y="5945139"/>
            <a:ext cx="2956361" cy="5184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chemeClr val="tx1"/>
                </a:solidFill>
              </a:rPr>
              <a:t>Network LB</a:t>
            </a:r>
            <a:endParaRPr lang="en-US" sz="1100" dirty="0">
              <a:solidFill>
                <a:srgbClr val="FF0000"/>
              </a:solidFill>
            </a:endParaRP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0DF74C8A-83E2-94A5-1E9D-CA6D55C53CD5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r="6760"/>
          <a:stretch/>
        </p:blipFill>
        <p:spPr>
          <a:xfrm>
            <a:off x="8771056" y="4126524"/>
            <a:ext cx="367200" cy="367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AF3599A2-06D0-2DDF-9FF8-5E8ABD164D41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" r="1564"/>
          <a:stretch/>
        </p:blipFill>
        <p:spPr>
          <a:xfrm>
            <a:off x="1031819" y="643533"/>
            <a:ext cx="1269990" cy="1245677"/>
          </a:xfrm>
          <a:prstGeom prst="rect">
            <a:avLst/>
          </a:prstGeom>
        </p:spPr>
      </p:pic>
      <p:sp>
        <p:nvSpPr>
          <p:cNvPr id="108" name="Titel 1">
            <a:extLst>
              <a:ext uri="{FF2B5EF4-FFF2-40B4-BE49-F238E27FC236}">
                <a16:creationId xmlns:a16="http://schemas.microsoft.com/office/drawing/2014/main" id="{21704888-B7EE-321F-1517-C1BD160FFF3F}"/>
              </a:ext>
            </a:extLst>
          </p:cNvPr>
          <p:cNvSpPr txBox="1">
            <a:spLocks/>
          </p:cNvSpPr>
          <p:nvPr/>
        </p:nvSpPr>
        <p:spPr bwMode="gray">
          <a:xfrm>
            <a:off x="1031819" y="1963571"/>
            <a:ext cx="1269990" cy="27145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>
                <a:solidFill>
                  <a:schemeClr val="tx1"/>
                </a:solidFill>
              </a:rPr>
              <a:t>Cloudwatch</a:t>
            </a:r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0B1ED274-D841-FCD3-6BD7-F19EF1100CAE}"/>
              </a:ext>
            </a:extLst>
          </p:cNvPr>
          <p:cNvGrpSpPr>
            <a:grpSpLocks noChangeAspect="1"/>
          </p:cNvGrpSpPr>
          <p:nvPr/>
        </p:nvGrpSpPr>
        <p:grpSpPr>
          <a:xfrm>
            <a:off x="2400300" y="1266371"/>
            <a:ext cx="8921105" cy="118425"/>
            <a:chOff x="2400300" y="1266371"/>
            <a:chExt cx="8921105" cy="118425"/>
          </a:xfrm>
        </p:grpSpPr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2551FF4-E423-2C4A-E9F4-953D9F348B6B}"/>
                </a:ext>
              </a:extLst>
            </p:cNvPr>
            <p:cNvCxnSpPr>
              <a:cxnSpLocks/>
            </p:cNvCxnSpPr>
            <p:nvPr/>
          </p:nvCxnSpPr>
          <p:spPr>
            <a:xfrm>
              <a:off x="11321405" y="1266371"/>
              <a:ext cx="0" cy="118425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9ED11D46-FDF1-FDD9-5BB5-0957911A3B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00300" y="1266371"/>
              <a:ext cx="8921105" cy="0"/>
            </a:xfrm>
            <a:prstGeom prst="straightConnector1">
              <a:avLst/>
            </a:prstGeom>
            <a:ln w="1905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7AC51FB0-4291-A501-EF24-D127B843179E}"/>
              </a:ext>
            </a:extLst>
          </p:cNvPr>
          <p:cNvGrpSpPr>
            <a:grpSpLocks noChangeAspect="1"/>
          </p:cNvGrpSpPr>
          <p:nvPr/>
        </p:nvGrpSpPr>
        <p:grpSpPr>
          <a:xfrm>
            <a:off x="2400300" y="1582779"/>
            <a:ext cx="7197558" cy="1301364"/>
            <a:chOff x="2400300" y="1582779"/>
            <a:chExt cx="7197558" cy="1301364"/>
          </a:xfrm>
        </p:grpSpPr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7E899440-B357-9399-DD03-FD30B2632D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00300" y="1582779"/>
              <a:ext cx="5896405" cy="0"/>
            </a:xfrm>
            <a:prstGeom prst="straightConnector1">
              <a:avLst/>
            </a:prstGeom>
            <a:ln w="1905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B034AF2-7902-4E92-D9BC-F46B63A83B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99307" y="2876352"/>
              <a:ext cx="1298551" cy="7791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4576781D-6DF3-4FB5-C4E5-99B5C0B8BD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96705" y="1582779"/>
              <a:ext cx="0" cy="1297786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3DFD5843-F4A5-98FC-92DC-5C6FC20549E6}"/>
              </a:ext>
            </a:extLst>
          </p:cNvPr>
          <p:cNvGrpSpPr>
            <a:grpSpLocks noChangeAspect="1"/>
          </p:cNvGrpSpPr>
          <p:nvPr/>
        </p:nvGrpSpPr>
        <p:grpSpPr>
          <a:xfrm>
            <a:off x="2400300" y="1870152"/>
            <a:ext cx="6587928" cy="2707840"/>
            <a:chOff x="2400300" y="1870152"/>
            <a:chExt cx="6587928" cy="2707840"/>
          </a:xfrm>
        </p:grpSpPr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7D340398-7CDD-2797-9E5E-5A786A5E3FF7}"/>
                </a:ext>
              </a:extLst>
            </p:cNvPr>
            <p:cNvCxnSpPr>
              <a:cxnSpLocks/>
            </p:cNvCxnSpPr>
            <p:nvPr/>
          </p:nvCxnSpPr>
          <p:spPr>
            <a:xfrm>
              <a:off x="7972500" y="4576392"/>
              <a:ext cx="1015728" cy="160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DCB54949-AF37-3CC2-D9BB-147705EA1B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72500" y="1889210"/>
              <a:ext cx="0" cy="2687182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id="{0AD5D109-18D8-AA53-2196-134736BE46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00300" y="1870152"/>
              <a:ext cx="5572200" cy="0"/>
            </a:xfrm>
            <a:prstGeom prst="straightConnector1">
              <a:avLst/>
            </a:prstGeom>
            <a:ln w="1905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CF5B9B65-2D0C-0297-3A25-317C9B2590BF}"/>
              </a:ext>
            </a:extLst>
          </p:cNvPr>
          <p:cNvGrpSpPr>
            <a:grpSpLocks noChangeAspect="1"/>
          </p:cNvGrpSpPr>
          <p:nvPr/>
        </p:nvGrpSpPr>
        <p:grpSpPr>
          <a:xfrm>
            <a:off x="2395742" y="962510"/>
            <a:ext cx="9490345" cy="3116944"/>
            <a:chOff x="2395742" y="962510"/>
            <a:chExt cx="9490345" cy="3116944"/>
          </a:xfrm>
        </p:grpSpPr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38362939-4679-C9CA-005B-D49204C0D149}"/>
                </a:ext>
              </a:extLst>
            </p:cNvPr>
            <p:cNvCxnSpPr>
              <a:cxnSpLocks/>
            </p:cNvCxnSpPr>
            <p:nvPr/>
          </p:nvCxnSpPr>
          <p:spPr>
            <a:xfrm>
              <a:off x="11716444" y="4079454"/>
              <a:ext cx="169643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38AB1355-7951-00BB-A9B6-72899591BF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886087" y="962510"/>
              <a:ext cx="0" cy="3116944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Arrow Connector 143">
              <a:extLst>
                <a:ext uri="{FF2B5EF4-FFF2-40B4-BE49-F238E27FC236}">
                  <a16:creationId xmlns:a16="http://schemas.microsoft.com/office/drawing/2014/main" id="{051B69AF-BF8D-FC9C-509F-14D604FEE4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95742" y="962510"/>
              <a:ext cx="9483464" cy="0"/>
            </a:xfrm>
            <a:prstGeom prst="straightConnector1">
              <a:avLst/>
            </a:prstGeom>
            <a:ln w="1905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DA5996F3-A182-CAFD-3420-77E3D5D846AE}"/>
              </a:ext>
            </a:extLst>
          </p:cNvPr>
          <p:cNvGrpSpPr>
            <a:grpSpLocks noChangeAspect="1"/>
          </p:cNvGrpSpPr>
          <p:nvPr/>
        </p:nvGrpSpPr>
        <p:grpSpPr>
          <a:xfrm>
            <a:off x="2395742" y="643533"/>
            <a:ext cx="9642541" cy="5035578"/>
            <a:chOff x="2395742" y="643533"/>
            <a:chExt cx="9642541" cy="5035578"/>
          </a:xfrm>
        </p:grpSpPr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80A5902B-A75E-407B-782B-9E30730B1156}"/>
                </a:ext>
              </a:extLst>
            </p:cNvPr>
            <p:cNvCxnSpPr>
              <a:cxnSpLocks/>
            </p:cNvCxnSpPr>
            <p:nvPr/>
          </p:nvCxnSpPr>
          <p:spPr>
            <a:xfrm>
              <a:off x="10927768" y="5673164"/>
              <a:ext cx="1110515" cy="5947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4498FDC4-AA11-D724-A34B-536C67C4647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037870" y="643533"/>
              <a:ext cx="413" cy="5035578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Arrow Connector 159">
              <a:extLst>
                <a:ext uri="{FF2B5EF4-FFF2-40B4-BE49-F238E27FC236}">
                  <a16:creationId xmlns:a16="http://schemas.microsoft.com/office/drawing/2014/main" id="{6A1F8E5D-680B-7A40-8F0F-2685CD1EB4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95742" y="643533"/>
              <a:ext cx="9642541" cy="0"/>
            </a:xfrm>
            <a:prstGeom prst="straightConnector1">
              <a:avLst/>
            </a:prstGeom>
            <a:ln w="1905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EA8D650-98C6-CCA2-4E01-F320ABFF3112}"/>
              </a:ext>
            </a:extLst>
          </p:cNvPr>
          <p:cNvGrpSpPr>
            <a:grpSpLocks noChangeAspect="1"/>
          </p:cNvGrpSpPr>
          <p:nvPr/>
        </p:nvGrpSpPr>
        <p:grpSpPr>
          <a:xfrm>
            <a:off x="9429135" y="70442"/>
            <a:ext cx="3175821" cy="426709"/>
            <a:chOff x="6941574" y="355577"/>
            <a:chExt cx="3175821" cy="42670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65FCB19-7C05-E485-FC7A-D7AA83D39F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574" y="412954"/>
              <a:ext cx="309401" cy="369332"/>
            </a:xfrm>
            <a:prstGeom prst="rect">
              <a:avLst/>
            </a:prstGeom>
          </p:spPr>
        </p:pic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2A7F27F7-CDC3-0C8C-7B53-86FFBD03B411}"/>
                </a:ext>
              </a:extLst>
            </p:cNvPr>
            <p:cNvSpPr txBox="1">
              <a:spLocks/>
            </p:cNvSpPr>
            <p:nvPr/>
          </p:nvSpPr>
          <p:spPr>
            <a:xfrm>
              <a:off x="7374195" y="355577"/>
              <a:ext cx="2743200" cy="369332"/>
            </a:xfrm>
            <a:prstGeom prst="rect">
              <a:avLst/>
            </a:prstGeom>
          </p:spPr>
          <p:txBody>
            <a:bodyPr vert="horz" lIns="0" tIns="146304" rIns="0" bIns="146304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 spc="-10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>
                  <a:solidFill>
                    <a:srgbClr val="E20074"/>
                  </a:solidFill>
                </a:rPr>
                <a:t>Deutsche Telekom IT Solutions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63602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1E8FE-DA24-E571-3220-18DD59227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C2A69C-52B5-7C5D-EE05-EAAC077812C8}"/>
              </a:ext>
            </a:extLst>
          </p:cNvPr>
          <p:cNvGrpSpPr>
            <a:grpSpLocks noChangeAspect="1"/>
          </p:cNvGrpSpPr>
          <p:nvPr/>
        </p:nvGrpSpPr>
        <p:grpSpPr>
          <a:xfrm>
            <a:off x="8984445" y="3663336"/>
            <a:ext cx="2057400" cy="1259639"/>
            <a:chOff x="8984445" y="3663336"/>
            <a:chExt cx="2057400" cy="1259639"/>
          </a:xfrm>
        </p:grpSpPr>
        <p:sp>
          <p:nvSpPr>
            <p:cNvPr id="3" name="Rectangle 19">
              <a:extLst>
                <a:ext uri="{FF2B5EF4-FFF2-40B4-BE49-F238E27FC236}">
                  <a16:creationId xmlns:a16="http://schemas.microsoft.com/office/drawing/2014/main" id="{799391BD-BFBD-0542-915A-AFFB83E4B1AC}"/>
                </a:ext>
              </a:extLst>
            </p:cNvPr>
            <p:cNvSpPr/>
            <p:nvPr/>
          </p:nvSpPr>
          <p:spPr>
            <a:xfrm>
              <a:off x="8984445" y="3663336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FF0000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endPara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endParaRPr>
            </a:p>
          </p:txBody>
        </p:sp>
        <p:pic>
          <p:nvPicPr>
            <p:cNvPr id="4" name="Graphic 20">
              <a:extLst>
                <a:ext uri="{FF2B5EF4-FFF2-40B4-BE49-F238E27FC236}">
                  <a16:creationId xmlns:a16="http://schemas.microsoft.com/office/drawing/2014/main" id="{5DE952A2-EAB1-859A-97E5-340231BB5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8984445" y="3663336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63F357B-CAA1-C643-A938-4249951D6454}"/>
              </a:ext>
            </a:extLst>
          </p:cNvPr>
          <p:cNvGrpSpPr>
            <a:grpSpLocks noChangeAspect="1"/>
          </p:cNvGrpSpPr>
          <p:nvPr/>
        </p:nvGrpSpPr>
        <p:grpSpPr>
          <a:xfrm>
            <a:off x="9026279" y="3783686"/>
            <a:ext cx="2799732" cy="957699"/>
            <a:chOff x="9026279" y="3783686"/>
            <a:chExt cx="2799732" cy="957699"/>
          </a:xfrm>
        </p:grpSpPr>
        <p:pic>
          <p:nvPicPr>
            <p:cNvPr id="6" name="Picture 11">
              <a:extLst>
                <a:ext uri="{FF2B5EF4-FFF2-40B4-BE49-F238E27FC236}">
                  <a16:creationId xmlns:a16="http://schemas.microsoft.com/office/drawing/2014/main" id="{07895490-4AC1-E3A4-1769-066459EFD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11158882" y="3783686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 descr="(none)">
              <a:extLst>
                <a:ext uri="{FF2B5EF4-FFF2-40B4-BE49-F238E27FC236}">
                  <a16:creationId xmlns:a16="http://schemas.microsoft.com/office/drawing/2014/main" id="{556A043E-C2CF-B15A-D74C-85505779A9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72317" y="4029700"/>
              <a:ext cx="556351" cy="556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44">
              <a:extLst>
                <a:ext uri="{FF2B5EF4-FFF2-40B4-BE49-F238E27FC236}">
                  <a16:creationId xmlns:a16="http://schemas.microsoft.com/office/drawing/2014/main" id="{DC34824B-39A0-B0FC-708D-719522AAC15C}"/>
                </a:ext>
              </a:extLst>
            </p:cNvPr>
            <p:cNvSpPr/>
            <p:nvPr/>
          </p:nvSpPr>
          <p:spPr>
            <a:xfrm>
              <a:off x="10115711" y="4580572"/>
              <a:ext cx="1295417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NFW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endpoint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9" name="Straight Connector 18">
              <a:extLst>
                <a:ext uri="{FF2B5EF4-FFF2-40B4-BE49-F238E27FC236}">
                  <a16:creationId xmlns:a16="http://schemas.microsoft.com/office/drawing/2014/main" id="{C2FC4F9B-3CAD-A063-33EE-E01409E6C45B}"/>
                </a:ext>
              </a:extLst>
            </p:cNvPr>
            <p:cNvSpPr/>
            <p:nvPr/>
          </p:nvSpPr>
          <p:spPr>
            <a:xfrm flipV="1">
              <a:off x="10882346" y="4083393"/>
              <a:ext cx="269740" cy="222676"/>
            </a:xfrm>
            <a:prstGeom prst="line">
              <a:avLst/>
            </a:prstGeom>
            <a:noFill/>
            <a:ln w="15840">
              <a:solidFill>
                <a:srgbClr val="BFBFBF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1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CF0D3A0-1DE9-C675-C175-BC4FEAD362E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026279" y="4060483"/>
              <a:ext cx="568773" cy="652663"/>
              <a:chOff x="10590556" y="571188"/>
              <a:chExt cx="914399" cy="1049269"/>
            </a:xfrm>
          </p:grpSpPr>
          <p:pic>
            <p:nvPicPr>
              <p:cNvPr id="14" name="Picture 13" descr="A logo of cubes and a circle&#10;&#10;Description automatically generated">
                <a:extLst>
                  <a:ext uri="{FF2B5EF4-FFF2-40B4-BE49-F238E27FC236}">
                    <a16:creationId xmlns:a16="http://schemas.microsoft.com/office/drawing/2014/main" id="{C7FABBB3-14B2-80FD-7AD9-59C1EBC1A4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90556" y="571188"/>
                <a:ext cx="914399" cy="914399"/>
              </a:xfrm>
              <a:prstGeom prst="rect">
                <a:avLst/>
              </a:prstGeom>
            </p:spPr>
          </p:pic>
          <p:sp>
            <p:nvSpPr>
              <p:cNvPr id="15" name="Titel 1">
                <a:extLst>
                  <a:ext uri="{FF2B5EF4-FFF2-40B4-BE49-F238E27FC236}">
                    <a16:creationId xmlns:a16="http://schemas.microsoft.com/office/drawing/2014/main" id="{544744A2-D289-D94A-E1E9-9AE437E5F821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10646953" y="1492502"/>
                <a:ext cx="743176" cy="127955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kern="12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000" dirty="0">
                    <a:solidFill>
                      <a:schemeClr val="tx1"/>
                    </a:solidFill>
                  </a:rPr>
                  <a:t>Fargate</a:t>
                </a:r>
              </a:p>
            </p:txBody>
          </p:sp>
        </p:grpSp>
        <p:pic>
          <p:nvPicPr>
            <p:cNvPr id="11" name="Picture 33">
              <a:extLst>
                <a:ext uri="{FF2B5EF4-FFF2-40B4-BE49-F238E27FC236}">
                  <a16:creationId xmlns:a16="http://schemas.microsoft.com/office/drawing/2014/main" id="{7D0A2FF7-BFA0-3A1F-73E5-1F743A873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rcRect/>
            <a:stretch>
              <a:fillRect/>
            </a:stretch>
          </p:blipFill>
          <p:spPr>
            <a:xfrm>
              <a:off x="9523629" y="3968759"/>
              <a:ext cx="380519" cy="3669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84EBB5A-FAEE-5641-5A6D-20B959329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16843" y="4370568"/>
              <a:ext cx="376898" cy="36527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3" name="TextBox 44">
              <a:extLst>
                <a:ext uri="{FF2B5EF4-FFF2-40B4-BE49-F238E27FC236}">
                  <a16:creationId xmlns:a16="http://schemas.microsoft.com/office/drawing/2014/main" id="{EDEC7968-6808-07DE-EDC6-9C28A47A63ED}"/>
                </a:ext>
              </a:extLst>
            </p:cNvPr>
            <p:cNvSpPr/>
            <p:nvPr/>
          </p:nvSpPr>
          <p:spPr>
            <a:xfrm>
              <a:off x="11084846" y="4352029"/>
              <a:ext cx="741165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NFW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55C8E4A-F1E0-518D-8F16-C159BA17DE06}"/>
              </a:ext>
            </a:extLst>
          </p:cNvPr>
          <p:cNvGrpSpPr>
            <a:grpSpLocks noChangeAspect="1"/>
          </p:cNvGrpSpPr>
          <p:nvPr/>
        </p:nvGrpSpPr>
        <p:grpSpPr>
          <a:xfrm>
            <a:off x="8955190" y="2246533"/>
            <a:ext cx="2057400" cy="1259639"/>
            <a:chOff x="8955190" y="2246533"/>
            <a:chExt cx="2057400" cy="125963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7542355-2D31-B706-A2C7-06F6CDC5A713}"/>
                </a:ext>
              </a:extLst>
            </p:cNvPr>
            <p:cNvGrpSpPr/>
            <p:nvPr/>
          </p:nvGrpSpPr>
          <p:grpSpPr>
            <a:xfrm>
              <a:off x="8955190" y="2246533"/>
              <a:ext cx="2057400" cy="1259639"/>
              <a:chOff x="8955190" y="2246533"/>
              <a:chExt cx="2057400" cy="1259639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E4F58F44-F523-DDFD-1199-C3C4ED8359E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955190" y="2246533"/>
                <a:ext cx="2057400" cy="1259639"/>
                <a:chOff x="8955190" y="2246533"/>
                <a:chExt cx="2057400" cy="1259639"/>
              </a:xfrm>
            </p:grpSpPr>
            <p:sp>
              <p:nvSpPr>
                <p:cNvPr id="21" name="Rectangle 10">
                  <a:extLst>
                    <a:ext uri="{FF2B5EF4-FFF2-40B4-BE49-F238E27FC236}">
                      <a16:creationId xmlns:a16="http://schemas.microsoft.com/office/drawing/2014/main" id="{266D9169-1181-AD29-B956-584218F76BA0}"/>
                    </a:ext>
                  </a:extLst>
                </p:cNvPr>
                <p:cNvSpPr/>
                <p:nvPr/>
              </p:nvSpPr>
              <p:spPr>
                <a:xfrm>
                  <a:off x="8955190" y="2246533"/>
                  <a:ext cx="2057400" cy="1259639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 w="15840">
                  <a:solidFill>
                    <a:srgbClr val="27D9ED"/>
                  </a:solidFill>
                  <a:custDash>
                    <a:ds d="400000" sp="100000"/>
                  </a:custDash>
                  <a:miter/>
                </a:ln>
              </p:spPr>
              <p:txBody>
                <a:bodyPr vert="horz" wrap="square" lIns="502920" tIns="91440" rIns="90000" bIns="45720" anchor="t" anchorCtr="0" compatLnSpc="0">
                  <a:noAutofit/>
                </a:bodyPr>
                <a:lstStyle/>
                <a:p>
                  <a:pPr marL="0" marR="0" lvl="0" indent="0" algn="l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000" b="0" i="0" u="none" strike="noStrike" kern="1200" spc="0">
                      <a:ln>
                        <a:noFill/>
                      </a:ln>
                      <a:latin typeface="+mj-lt"/>
                      <a:ea typeface="Microsoft YaHei" pitchFamily="2"/>
                      <a:cs typeface="Arial" pitchFamily="34"/>
                    </a:rPr>
                    <a:t>Public subnet</a:t>
                  </a:r>
                </a:p>
              </p:txBody>
            </p:sp>
            <p:pic>
              <p:nvPicPr>
                <p:cNvPr id="22" name="Graphic 5">
                  <a:extLst>
                    <a:ext uri="{FF2B5EF4-FFF2-40B4-BE49-F238E27FC236}">
                      <a16:creationId xmlns:a16="http://schemas.microsoft.com/office/drawing/2014/main" id="{D2E8C6F8-F2AA-396E-4598-34770B2F09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8955190" y="2246533"/>
                  <a:ext cx="380520" cy="3805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0" name="Picture 14">
                <a:extLst>
                  <a:ext uri="{FF2B5EF4-FFF2-40B4-BE49-F238E27FC236}">
                    <a16:creationId xmlns:a16="http://schemas.microsoft.com/office/drawing/2014/main" id="{DA4A1F71-4045-8464-5893-CC7A74F49A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9680192" y="2583746"/>
                <a:ext cx="536760" cy="53676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8" name="TextBox 47">
              <a:extLst>
                <a:ext uri="{FF2B5EF4-FFF2-40B4-BE49-F238E27FC236}">
                  <a16:creationId xmlns:a16="http://schemas.microsoft.com/office/drawing/2014/main" id="{35155960-495D-1632-BB2C-7F2DE6982F24}"/>
                </a:ext>
              </a:extLst>
            </p:cNvPr>
            <p:cNvSpPr/>
            <p:nvPr/>
          </p:nvSpPr>
          <p:spPr>
            <a:xfrm>
              <a:off x="9512792" y="3187466"/>
              <a:ext cx="1480679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NAT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Gateway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23" name="Rectangle 29">
            <a:extLst>
              <a:ext uri="{FF2B5EF4-FFF2-40B4-BE49-F238E27FC236}">
                <a16:creationId xmlns:a16="http://schemas.microsoft.com/office/drawing/2014/main" id="{20B13F66-361E-5237-695F-6C8BFA065E38}"/>
              </a:ext>
            </a:extLst>
          </p:cNvPr>
          <p:cNvSpPr/>
          <p:nvPr/>
        </p:nvSpPr>
        <p:spPr>
          <a:xfrm>
            <a:off x="8514549" y="1644613"/>
            <a:ext cx="3225143" cy="4970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dirty="0" err="1">
                <a:latin typeface="+mj-lt"/>
                <a:ea typeface="Microsoft YaHei" pitchFamily="2"/>
                <a:cs typeface="Arial" pitchFamily="34"/>
              </a:rPr>
              <a:t>O</a:t>
            </a:r>
            <a:r>
              <a:rPr lang="sk-SK" sz="10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utbound</a:t>
            </a:r>
            <a:r>
              <a:rPr lang="sk-SK" sz="10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 VPC</a:t>
            </a:r>
          </a:p>
        </p:txBody>
      </p:sp>
      <p:pic>
        <p:nvPicPr>
          <p:cNvPr id="24" name="Graphic 30">
            <a:extLst>
              <a:ext uri="{FF2B5EF4-FFF2-40B4-BE49-F238E27FC236}">
                <a16:creationId xmlns:a16="http://schemas.microsoft.com/office/drawing/2014/main" id="{0836E5A7-0C69-9620-A844-6F3846D3D360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8514550" y="1644613"/>
            <a:ext cx="427680" cy="4510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" name="Group 6">
            <a:extLst>
              <a:ext uri="{FF2B5EF4-FFF2-40B4-BE49-F238E27FC236}">
                <a16:creationId xmlns:a16="http://schemas.microsoft.com/office/drawing/2014/main" id="{6900BB01-0BE6-1670-98EB-F639A3304A5C}"/>
              </a:ext>
            </a:extLst>
          </p:cNvPr>
          <p:cNvGrpSpPr/>
          <p:nvPr/>
        </p:nvGrpSpPr>
        <p:grpSpPr>
          <a:xfrm>
            <a:off x="10780925" y="1422131"/>
            <a:ext cx="1480679" cy="675974"/>
            <a:chOff x="6889680" y="1207799"/>
            <a:chExt cx="1480679" cy="675974"/>
          </a:xfrm>
        </p:grpSpPr>
        <p:sp>
          <p:nvSpPr>
            <p:cNvPr id="26" name="Oval 16">
              <a:extLst>
                <a:ext uri="{FF2B5EF4-FFF2-40B4-BE49-F238E27FC236}">
                  <a16:creationId xmlns:a16="http://schemas.microsoft.com/office/drawing/2014/main" id="{0F9B0165-EF89-ADAB-3316-AE9FA0880AED}"/>
                </a:ext>
              </a:extLst>
            </p:cNvPr>
            <p:cNvSpPr/>
            <p:nvPr/>
          </p:nvSpPr>
          <p:spPr>
            <a:xfrm>
              <a:off x="7159679" y="1207799"/>
              <a:ext cx="512999" cy="54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2F1570"/>
            </a:solidFill>
            <a:ln w="12600">
              <a:solidFill>
                <a:srgbClr val="120D45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27" name="Graphic 17">
              <a:extLst>
                <a:ext uri="{FF2B5EF4-FFF2-40B4-BE49-F238E27FC236}">
                  <a16:creationId xmlns:a16="http://schemas.microsoft.com/office/drawing/2014/main" id="{A50C993E-7B07-CAC6-26FF-687BD763A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lum/>
              <a:alphaModFix/>
            </a:blip>
            <a:srcRect/>
            <a:stretch>
              <a:fillRect/>
            </a:stretch>
          </p:blipFill>
          <p:spPr>
            <a:xfrm>
              <a:off x="7159679" y="1207799"/>
              <a:ext cx="512999" cy="54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TextBox 25">
              <a:extLst>
                <a:ext uri="{FF2B5EF4-FFF2-40B4-BE49-F238E27FC236}">
                  <a16:creationId xmlns:a16="http://schemas.microsoft.com/office/drawing/2014/main" id="{58AFB0CA-AB72-D36B-7B56-EF0F5A800A47}"/>
                </a:ext>
              </a:extLst>
            </p:cNvPr>
            <p:cNvSpPr/>
            <p:nvPr/>
          </p:nvSpPr>
          <p:spPr>
            <a:xfrm>
              <a:off x="6889680" y="1722960"/>
              <a:ext cx="1480679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Internet Gateway</a:t>
              </a:r>
            </a:p>
          </p:txBody>
        </p:sp>
      </p:grpSp>
      <p:sp>
        <p:nvSpPr>
          <p:cNvPr id="29" name="Rectangle 34">
            <a:extLst>
              <a:ext uri="{FF2B5EF4-FFF2-40B4-BE49-F238E27FC236}">
                <a16:creationId xmlns:a16="http://schemas.microsoft.com/office/drawing/2014/main" id="{24771288-4F41-C4DF-34C2-646F7C1E762F}"/>
              </a:ext>
            </a:extLst>
          </p:cNvPr>
          <p:cNvSpPr/>
          <p:nvPr/>
        </p:nvSpPr>
        <p:spPr>
          <a:xfrm>
            <a:off x="8999533" y="5203933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30" name="Graphic 36">
            <a:extLst>
              <a:ext uri="{FF2B5EF4-FFF2-40B4-BE49-F238E27FC236}">
                <a16:creationId xmlns:a16="http://schemas.microsoft.com/office/drawing/2014/main" id="{0C75BC94-BFF3-CBD5-4B3E-1F9E76F3BE72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8998093" y="5195653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TextBox 40">
            <a:extLst>
              <a:ext uri="{FF2B5EF4-FFF2-40B4-BE49-F238E27FC236}">
                <a16:creationId xmlns:a16="http://schemas.microsoft.com/office/drawing/2014/main" id="{95DF91F5-67CF-275E-E2D1-D6B1ECD408FF}"/>
              </a:ext>
            </a:extLst>
          </p:cNvPr>
          <p:cNvSpPr/>
          <p:nvPr/>
        </p:nvSpPr>
        <p:spPr>
          <a:xfrm>
            <a:off x="9029773" y="6195373"/>
            <a:ext cx="1480679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pic>
        <p:nvPicPr>
          <p:cNvPr id="32" name="Picture 5">
            <a:extLst>
              <a:ext uri="{FF2B5EF4-FFF2-40B4-BE49-F238E27FC236}">
                <a16:creationId xmlns:a16="http://schemas.microsoft.com/office/drawing/2014/main" id="{1408A961-6F44-1065-0F9A-5A098CB2775F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9203971" y="5633276"/>
            <a:ext cx="536760" cy="53676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Rectangle 8">
            <a:extLst>
              <a:ext uri="{FF2B5EF4-FFF2-40B4-BE49-F238E27FC236}">
                <a16:creationId xmlns:a16="http://schemas.microsoft.com/office/drawing/2014/main" id="{008399EB-DC80-C458-C746-4A72E89FEF52}"/>
              </a:ext>
            </a:extLst>
          </p:cNvPr>
          <p:cNvSpPr/>
          <p:nvPr/>
        </p:nvSpPr>
        <p:spPr>
          <a:xfrm>
            <a:off x="4885214" y="3093238"/>
            <a:ext cx="2830680" cy="35387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Service VPC</a:t>
            </a:r>
          </a:p>
        </p:txBody>
      </p:sp>
      <p:pic>
        <p:nvPicPr>
          <p:cNvPr id="34" name="Graphic 9">
            <a:extLst>
              <a:ext uri="{FF2B5EF4-FFF2-40B4-BE49-F238E27FC236}">
                <a16:creationId xmlns:a16="http://schemas.microsoft.com/office/drawing/2014/main" id="{24F8C383-77A4-10B6-7066-79363A5C7E33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4877484" y="3089968"/>
            <a:ext cx="427680" cy="451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2" descr="(icon)">
            <a:extLst>
              <a:ext uri="{FF2B5EF4-FFF2-40B4-BE49-F238E27FC236}">
                <a16:creationId xmlns:a16="http://schemas.microsoft.com/office/drawing/2014/main" id="{F5A5940B-AAA8-C00D-FA68-13F448E0D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599" y="3445988"/>
            <a:ext cx="494500" cy="49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9">
            <a:extLst>
              <a:ext uri="{FF2B5EF4-FFF2-40B4-BE49-F238E27FC236}">
                <a16:creationId xmlns:a16="http://schemas.microsoft.com/office/drawing/2014/main" id="{EE8C0BCD-B2F9-8AAE-E0C4-78226585EE25}"/>
              </a:ext>
            </a:extLst>
          </p:cNvPr>
          <p:cNvSpPr/>
          <p:nvPr/>
        </p:nvSpPr>
        <p:spPr>
          <a:xfrm>
            <a:off x="5365890" y="4017325"/>
            <a:ext cx="2480108" cy="35343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lvl="0">
              <a:defRPr sz="1800"/>
            </a:pP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Log </a:t>
            </a: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gathering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 and </a:t>
            </a: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Analytics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:</a:t>
            </a:r>
          </a:p>
          <a:p>
            <a:pPr lvl="0">
              <a:defRPr sz="1800"/>
            </a:pP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Athena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, etc... 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pic>
        <p:nvPicPr>
          <p:cNvPr id="37" name="Picture 4" descr="(icon)">
            <a:extLst>
              <a:ext uri="{FF2B5EF4-FFF2-40B4-BE49-F238E27FC236}">
                <a16:creationId xmlns:a16="http://schemas.microsoft.com/office/drawing/2014/main" id="{5A925BAF-0C01-90A6-42A8-3F495B0A7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384" y="3455658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(icon)">
            <a:extLst>
              <a:ext uri="{FF2B5EF4-FFF2-40B4-BE49-F238E27FC236}">
                <a16:creationId xmlns:a16="http://schemas.microsoft.com/office/drawing/2014/main" id="{5CAF512C-A734-D147-230E-A258CABF3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14" y="3458712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26">
            <a:extLst>
              <a:ext uri="{FF2B5EF4-FFF2-40B4-BE49-F238E27FC236}">
                <a16:creationId xmlns:a16="http://schemas.microsoft.com/office/drawing/2014/main" id="{014E7128-4C4B-570B-763F-9BE8C0680C76}"/>
              </a:ext>
            </a:extLst>
          </p:cNvPr>
          <p:cNvSpPr/>
          <p:nvPr/>
        </p:nvSpPr>
        <p:spPr>
          <a:xfrm>
            <a:off x="5152961" y="517762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40" name="Picture 5">
            <a:extLst>
              <a:ext uri="{FF2B5EF4-FFF2-40B4-BE49-F238E27FC236}">
                <a16:creationId xmlns:a16="http://schemas.microsoft.com/office/drawing/2014/main" id="{472FA560-01EC-A6F5-27FF-10579C106582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6456161" y="5637707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raphic 28">
            <a:extLst>
              <a:ext uri="{FF2B5EF4-FFF2-40B4-BE49-F238E27FC236}">
                <a16:creationId xmlns:a16="http://schemas.microsoft.com/office/drawing/2014/main" id="{21C5E18B-F6F1-AAD9-635E-5D4DE43541DB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5151161" y="5169347"/>
            <a:ext cx="380520" cy="3805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9077AE4-57B6-66B3-4FAC-189C185F9608}"/>
              </a:ext>
            </a:extLst>
          </p:cNvPr>
          <p:cNvCxnSpPr>
            <a:stCxn id="40" idx="3"/>
          </p:cNvCxnSpPr>
          <p:nvPr/>
        </p:nvCxnSpPr>
        <p:spPr>
          <a:xfrm flipV="1">
            <a:off x="6992921" y="5901656"/>
            <a:ext cx="2211050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13">
            <a:extLst>
              <a:ext uri="{FF2B5EF4-FFF2-40B4-BE49-F238E27FC236}">
                <a16:creationId xmlns:a16="http://schemas.microsoft.com/office/drawing/2014/main" id="{C9BBDD45-0DCB-1457-D2C4-5977D4F8CFA7}"/>
              </a:ext>
            </a:extLst>
          </p:cNvPr>
          <p:cNvPicPr>
            <a:picLocks noChangeAspect="1"/>
          </p:cNvPicPr>
          <p:nvPr/>
        </p:nvPicPr>
        <p:blipFill>
          <a:blip r:embed="rId18">
            <a:lum/>
            <a:alphaModFix/>
          </a:blip>
          <a:srcRect/>
          <a:stretch>
            <a:fillRect/>
          </a:stretch>
        </p:blipFill>
        <p:spPr>
          <a:xfrm>
            <a:off x="7896709" y="5662436"/>
            <a:ext cx="507600" cy="5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TextBox 38">
            <a:extLst>
              <a:ext uri="{FF2B5EF4-FFF2-40B4-BE49-F238E27FC236}">
                <a16:creationId xmlns:a16="http://schemas.microsoft.com/office/drawing/2014/main" id="{B19E763F-0388-09D9-4CBA-6E5739D5A6F2}"/>
              </a:ext>
            </a:extLst>
          </p:cNvPr>
          <p:cNvSpPr/>
          <p:nvPr/>
        </p:nvSpPr>
        <p:spPr>
          <a:xfrm>
            <a:off x="7569435" y="6279253"/>
            <a:ext cx="1480679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sp>
        <p:nvSpPr>
          <p:cNvPr id="45" name="TextBox 39">
            <a:extLst>
              <a:ext uri="{FF2B5EF4-FFF2-40B4-BE49-F238E27FC236}">
                <a16:creationId xmlns:a16="http://schemas.microsoft.com/office/drawing/2014/main" id="{558B424A-DB45-A903-C7AC-E4648DCCB1A9}"/>
              </a:ext>
            </a:extLst>
          </p:cNvPr>
          <p:cNvSpPr/>
          <p:nvPr/>
        </p:nvSpPr>
        <p:spPr>
          <a:xfrm>
            <a:off x="6002104" y="6199210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pic>
        <p:nvPicPr>
          <p:cNvPr id="46" name="Picture 3">
            <a:extLst>
              <a:ext uri="{FF2B5EF4-FFF2-40B4-BE49-F238E27FC236}">
                <a16:creationId xmlns:a16="http://schemas.microsoft.com/office/drawing/2014/main" id="{6292272E-D908-7AFD-1A53-4B5296C21454}"/>
              </a:ext>
            </a:extLst>
          </p:cNvPr>
          <p:cNvPicPr>
            <a:picLocks noChangeAspect="1"/>
          </p:cNvPicPr>
          <p:nvPr/>
        </p:nvPicPr>
        <p:blipFill>
          <a:blip r:embed="rId19">
            <a:lum/>
            <a:alphaModFix/>
          </a:blip>
          <a:srcRect/>
          <a:stretch>
            <a:fillRect/>
          </a:stretch>
        </p:blipFill>
        <p:spPr>
          <a:xfrm>
            <a:off x="10321613" y="5369465"/>
            <a:ext cx="560458" cy="560458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Titel 1">
            <a:extLst>
              <a:ext uri="{FF2B5EF4-FFF2-40B4-BE49-F238E27FC236}">
                <a16:creationId xmlns:a16="http://schemas.microsoft.com/office/drawing/2014/main" id="{759BACE7-0095-C85C-20CB-EE6DFCDCB44D}"/>
              </a:ext>
            </a:extLst>
          </p:cNvPr>
          <p:cNvSpPr txBox="1">
            <a:spLocks/>
          </p:cNvSpPr>
          <p:nvPr/>
        </p:nvSpPr>
        <p:spPr bwMode="gray">
          <a:xfrm>
            <a:off x="10164216" y="5945139"/>
            <a:ext cx="2956361" cy="5184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chemeClr val="tx1"/>
                </a:solidFill>
              </a:rPr>
              <a:t>Network LB</a:t>
            </a:r>
            <a:endParaRPr lang="en-US" sz="1100" dirty="0">
              <a:solidFill>
                <a:srgbClr val="FF0000"/>
              </a:solidFill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7A30FA29-80BB-91BF-860E-03419628B5B5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r="6760"/>
          <a:stretch/>
        </p:blipFill>
        <p:spPr>
          <a:xfrm>
            <a:off x="8771056" y="4126524"/>
            <a:ext cx="367200" cy="367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0" name="Titel 1">
            <a:extLst>
              <a:ext uri="{FF2B5EF4-FFF2-40B4-BE49-F238E27FC236}">
                <a16:creationId xmlns:a16="http://schemas.microsoft.com/office/drawing/2014/main" id="{11D5DA2A-F27B-888F-98B8-F3C884B04FE2}"/>
              </a:ext>
            </a:extLst>
          </p:cNvPr>
          <p:cNvSpPr txBox="1">
            <a:spLocks/>
          </p:cNvSpPr>
          <p:nvPr/>
        </p:nvSpPr>
        <p:spPr bwMode="gray">
          <a:xfrm>
            <a:off x="4953912" y="564034"/>
            <a:ext cx="6747334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>
                <a:solidFill>
                  <a:schemeClr val="accent3"/>
                </a:solidFill>
              </a:rPr>
              <a:t>Custom monitoring</a:t>
            </a:r>
            <a:endParaRPr lang="en-US" sz="3400" dirty="0">
              <a:solidFill>
                <a:schemeClr val="accent3"/>
              </a:solidFill>
            </a:endParaRPr>
          </a:p>
          <a:p>
            <a:pPr algn="ctr"/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8CEF980-8C18-DDAF-E768-013AC4E1336C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1E888FA-5B10-A4BE-F8A3-1586CA65F1FC}"/>
              </a:ext>
            </a:extLst>
          </p:cNvPr>
          <p:cNvGrpSpPr>
            <a:grpSpLocks noChangeAspect="1"/>
          </p:cNvGrpSpPr>
          <p:nvPr/>
        </p:nvGrpSpPr>
        <p:grpSpPr>
          <a:xfrm>
            <a:off x="255354" y="3056707"/>
            <a:ext cx="1987934" cy="2485189"/>
            <a:chOff x="350280" y="2713382"/>
            <a:chExt cx="2830680" cy="3538737"/>
          </a:xfrm>
        </p:grpSpPr>
        <p:sp>
          <p:nvSpPr>
            <p:cNvPr id="51" name="Rectangle 8">
              <a:extLst>
                <a:ext uri="{FF2B5EF4-FFF2-40B4-BE49-F238E27FC236}">
                  <a16:creationId xmlns:a16="http://schemas.microsoft.com/office/drawing/2014/main" id="{FEA9CFD2-ADFD-C316-566D-D3AFDDA0F236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Customer VPC 3</a:t>
              </a:r>
            </a:p>
          </p:txBody>
        </p:sp>
        <p:pic>
          <p:nvPicPr>
            <p:cNvPr id="52" name="Graphic 9">
              <a:extLst>
                <a:ext uri="{FF2B5EF4-FFF2-40B4-BE49-F238E27FC236}">
                  <a16:creationId xmlns:a16="http://schemas.microsoft.com/office/drawing/2014/main" id="{87E93A2A-AE27-5EDD-A3EC-133E8DBFE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" name="Rectangle 12">
              <a:extLst>
                <a:ext uri="{FF2B5EF4-FFF2-40B4-BE49-F238E27FC236}">
                  <a16:creationId xmlns:a16="http://schemas.microsoft.com/office/drawing/2014/main" id="{C190CC65-2228-2B86-EF37-4DCCFD9E9C81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54" name="Graphic 13">
              <a:extLst>
                <a:ext uri="{FF2B5EF4-FFF2-40B4-BE49-F238E27FC236}">
                  <a16:creationId xmlns:a16="http://schemas.microsoft.com/office/drawing/2014/main" id="{6A075E2D-7052-9A87-D9BB-1FF02A44E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" name="Picture 15">
              <a:extLst>
                <a:ext uri="{FF2B5EF4-FFF2-40B4-BE49-F238E27FC236}">
                  <a16:creationId xmlns:a16="http://schemas.microsoft.com/office/drawing/2014/main" id="{867C28A6-FE3B-7DB5-2F6A-8D77B3802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" name="TextBox 24">
              <a:extLst>
                <a:ext uri="{FF2B5EF4-FFF2-40B4-BE49-F238E27FC236}">
                  <a16:creationId xmlns:a16="http://schemas.microsoft.com/office/drawing/2014/main" id="{F6A62AF5-6ED2-737C-9A8B-30B22032C598}"/>
                </a:ext>
              </a:extLst>
            </p:cNvPr>
            <p:cNvSpPr/>
            <p:nvPr/>
          </p:nvSpPr>
          <p:spPr>
            <a:xfrm>
              <a:off x="790653" y="4332420"/>
              <a:ext cx="1480678" cy="22898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C8B92A5-AB1E-C8A1-3EBD-0459D26D7D7F}"/>
              </a:ext>
            </a:extLst>
          </p:cNvPr>
          <p:cNvGrpSpPr>
            <a:grpSpLocks noChangeAspect="1"/>
          </p:cNvGrpSpPr>
          <p:nvPr/>
        </p:nvGrpSpPr>
        <p:grpSpPr>
          <a:xfrm>
            <a:off x="278578" y="389778"/>
            <a:ext cx="1987934" cy="2485189"/>
            <a:chOff x="350280" y="2713382"/>
            <a:chExt cx="2830680" cy="3538737"/>
          </a:xfrm>
        </p:grpSpPr>
        <p:sp>
          <p:nvSpPr>
            <p:cNvPr id="58" name="Rectangle 8">
              <a:extLst>
                <a:ext uri="{FF2B5EF4-FFF2-40B4-BE49-F238E27FC236}">
                  <a16:creationId xmlns:a16="http://schemas.microsoft.com/office/drawing/2014/main" id="{F3381B18-63F9-70CE-C480-3AA4EC1835B0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Customer VPC 1</a:t>
              </a:r>
            </a:p>
          </p:txBody>
        </p:sp>
        <p:pic>
          <p:nvPicPr>
            <p:cNvPr id="59" name="Graphic 9">
              <a:extLst>
                <a:ext uri="{FF2B5EF4-FFF2-40B4-BE49-F238E27FC236}">
                  <a16:creationId xmlns:a16="http://schemas.microsoft.com/office/drawing/2014/main" id="{5C020C81-975A-739B-11F1-E3A13A478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" name="Rectangle 12">
              <a:extLst>
                <a:ext uri="{FF2B5EF4-FFF2-40B4-BE49-F238E27FC236}">
                  <a16:creationId xmlns:a16="http://schemas.microsoft.com/office/drawing/2014/main" id="{89641A86-6814-6FDD-30AD-3A4B2E28F766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61" name="Graphic 13">
              <a:extLst>
                <a:ext uri="{FF2B5EF4-FFF2-40B4-BE49-F238E27FC236}">
                  <a16:creationId xmlns:a16="http://schemas.microsoft.com/office/drawing/2014/main" id="{058587FB-C46F-EF8C-B388-EC02F92A3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" name="Picture 15">
              <a:extLst>
                <a:ext uri="{FF2B5EF4-FFF2-40B4-BE49-F238E27FC236}">
                  <a16:creationId xmlns:a16="http://schemas.microsoft.com/office/drawing/2014/main" id="{BCFC2DAB-DE24-6394-58C7-7E7124482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" name="TextBox 24">
              <a:extLst>
                <a:ext uri="{FF2B5EF4-FFF2-40B4-BE49-F238E27FC236}">
                  <a16:creationId xmlns:a16="http://schemas.microsoft.com/office/drawing/2014/main" id="{5B6FDEED-452D-0C15-E5E0-45F9D0FEDC5E}"/>
                </a:ext>
              </a:extLst>
            </p:cNvPr>
            <p:cNvSpPr/>
            <p:nvPr/>
          </p:nvSpPr>
          <p:spPr>
            <a:xfrm>
              <a:off x="790653" y="4332420"/>
              <a:ext cx="1480678" cy="22898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64" name="Rectangle 8">
            <a:extLst>
              <a:ext uri="{FF2B5EF4-FFF2-40B4-BE49-F238E27FC236}">
                <a16:creationId xmlns:a16="http://schemas.microsoft.com/office/drawing/2014/main" id="{14DAA174-9383-1384-D910-DDBFEF4429A3}"/>
              </a:ext>
            </a:extLst>
          </p:cNvPr>
          <p:cNvSpPr/>
          <p:nvPr/>
        </p:nvSpPr>
        <p:spPr>
          <a:xfrm>
            <a:off x="2690299" y="389778"/>
            <a:ext cx="1987934" cy="248518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Customer VPC 2</a:t>
            </a:r>
          </a:p>
        </p:txBody>
      </p:sp>
      <p:pic>
        <p:nvPicPr>
          <p:cNvPr id="65" name="Graphic 9">
            <a:extLst>
              <a:ext uri="{FF2B5EF4-FFF2-40B4-BE49-F238E27FC236}">
                <a16:creationId xmlns:a16="http://schemas.microsoft.com/office/drawing/2014/main" id="{00303D18-B5ED-CC33-EE1F-C23E0CE667BE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2699213" y="389778"/>
            <a:ext cx="300352" cy="316784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Rectangle 12">
            <a:extLst>
              <a:ext uri="{FF2B5EF4-FFF2-40B4-BE49-F238E27FC236}">
                <a16:creationId xmlns:a16="http://schemas.microsoft.com/office/drawing/2014/main" id="{B11C13E5-C1DC-13C8-27C9-0CDD28BD3791}"/>
              </a:ext>
            </a:extLst>
          </p:cNvPr>
          <p:cNvSpPr/>
          <p:nvPr/>
        </p:nvSpPr>
        <p:spPr>
          <a:xfrm>
            <a:off x="2887247" y="810935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67" name="Graphic 13">
            <a:extLst>
              <a:ext uri="{FF2B5EF4-FFF2-40B4-BE49-F238E27FC236}">
                <a16:creationId xmlns:a16="http://schemas.microsoft.com/office/drawing/2014/main" id="{533080C5-B6FD-1BA7-443E-C478F59C5AF4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2885983" y="810935"/>
            <a:ext cx="267232" cy="267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Picture 15">
            <a:extLst>
              <a:ext uri="{FF2B5EF4-FFF2-40B4-BE49-F238E27FC236}">
                <a16:creationId xmlns:a16="http://schemas.microsoft.com/office/drawing/2014/main" id="{CD9066C0-438A-BE4C-8BDD-1F43E3D55773}"/>
              </a:ext>
            </a:extLst>
          </p:cNvPr>
          <p:cNvPicPr>
            <a:picLocks noChangeAspect="1"/>
          </p:cNvPicPr>
          <p:nvPr/>
        </p:nvPicPr>
        <p:blipFill>
          <a:blip r:embed="rId21">
            <a:lum/>
            <a:alphaModFix/>
          </a:blip>
          <a:srcRect/>
          <a:stretch>
            <a:fillRect/>
          </a:stretch>
        </p:blipFill>
        <p:spPr>
          <a:xfrm>
            <a:off x="3005188" y="1182540"/>
            <a:ext cx="356478" cy="356478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TextBox 24">
            <a:extLst>
              <a:ext uri="{FF2B5EF4-FFF2-40B4-BE49-F238E27FC236}">
                <a16:creationId xmlns:a16="http://schemas.microsoft.com/office/drawing/2014/main" id="{C9E55382-734E-2B67-DF49-17CCF64396F3}"/>
              </a:ext>
            </a:extLst>
          </p:cNvPr>
          <p:cNvSpPr/>
          <p:nvPr/>
        </p:nvSpPr>
        <p:spPr>
          <a:xfrm>
            <a:off x="2999565" y="1526798"/>
            <a:ext cx="103985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EC2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instance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9723B8F-EEA7-86D2-0A80-030099722FAE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058414"/>
            <a:ext cx="1987934" cy="2485189"/>
            <a:chOff x="350280" y="2713382"/>
            <a:chExt cx="2830680" cy="3538737"/>
          </a:xfrm>
        </p:grpSpPr>
        <p:sp>
          <p:nvSpPr>
            <p:cNvPr id="72" name="Rectangle 8">
              <a:extLst>
                <a:ext uri="{FF2B5EF4-FFF2-40B4-BE49-F238E27FC236}">
                  <a16:creationId xmlns:a16="http://schemas.microsoft.com/office/drawing/2014/main" id="{44E19617-3034-C939-8188-2CEF4CEAC37C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Customer VPC n</a:t>
              </a:r>
            </a:p>
          </p:txBody>
        </p:sp>
        <p:pic>
          <p:nvPicPr>
            <p:cNvPr id="73" name="Graphic 9">
              <a:extLst>
                <a:ext uri="{FF2B5EF4-FFF2-40B4-BE49-F238E27FC236}">
                  <a16:creationId xmlns:a16="http://schemas.microsoft.com/office/drawing/2014/main" id="{0B6A79E3-6C2C-513C-FA09-EE9B65E78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" name="Rectangle 12">
              <a:extLst>
                <a:ext uri="{FF2B5EF4-FFF2-40B4-BE49-F238E27FC236}">
                  <a16:creationId xmlns:a16="http://schemas.microsoft.com/office/drawing/2014/main" id="{6554C13C-2CF7-E743-D27C-502719E5BFED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75" name="Graphic 13">
              <a:extLst>
                <a:ext uri="{FF2B5EF4-FFF2-40B4-BE49-F238E27FC236}">
                  <a16:creationId xmlns:a16="http://schemas.microsoft.com/office/drawing/2014/main" id="{BC684D8F-1774-A2E4-52A8-7720D848E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" name="Picture 15">
              <a:extLst>
                <a:ext uri="{FF2B5EF4-FFF2-40B4-BE49-F238E27FC236}">
                  <a16:creationId xmlns:a16="http://schemas.microsoft.com/office/drawing/2014/main" id="{D27E6C2A-17A6-79BD-3E81-0A9DD329C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" name="TextBox 24">
              <a:extLst>
                <a:ext uri="{FF2B5EF4-FFF2-40B4-BE49-F238E27FC236}">
                  <a16:creationId xmlns:a16="http://schemas.microsoft.com/office/drawing/2014/main" id="{2F1CA9D2-E835-7236-B4D5-79DB8F8C7A64}"/>
                </a:ext>
              </a:extLst>
            </p:cNvPr>
            <p:cNvSpPr/>
            <p:nvPr/>
          </p:nvSpPr>
          <p:spPr>
            <a:xfrm>
              <a:off x="790653" y="4332420"/>
              <a:ext cx="1480678" cy="22898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78" name="Rectangle 26">
            <a:extLst>
              <a:ext uri="{FF2B5EF4-FFF2-40B4-BE49-F238E27FC236}">
                <a16:creationId xmlns:a16="http://schemas.microsoft.com/office/drawing/2014/main" id="{6DB885C4-6CB5-9599-7C79-C04770C4DE39}"/>
              </a:ext>
            </a:extLst>
          </p:cNvPr>
          <p:cNvSpPr/>
          <p:nvPr/>
        </p:nvSpPr>
        <p:spPr>
          <a:xfrm>
            <a:off x="452302" y="4550332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79" name="Picture 5">
            <a:extLst>
              <a:ext uri="{FF2B5EF4-FFF2-40B4-BE49-F238E27FC236}">
                <a16:creationId xmlns:a16="http://schemas.microsoft.com/office/drawing/2014/main" id="{641D80DF-6B72-10E9-5545-35F296CD9C59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527030" y="4858437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raphic 28">
            <a:extLst>
              <a:ext uri="{FF2B5EF4-FFF2-40B4-BE49-F238E27FC236}">
                <a16:creationId xmlns:a16="http://schemas.microsoft.com/office/drawing/2014/main" id="{7E148A66-8D53-9F0D-708F-2297D5313105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451038" y="4544517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TextBox 39">
            <a:extLst>
              <a:ext uri="{FF2B5EF4-FFF2-40B4-BE49-F238E27FC236}">
                <a16:creationId xmlns:a16="http://schemas.microsoft.com/office/drawing/2014/main" id="{8085C92D-2A52-4800-9C10-6FC45BC41888}"/>
              </a:ext>
            </a:extLst>
          </p:cNvPr>
          <p:cNvSpPr/>
          <p:nvPr/>
        </p:nvSpPr>
        <p:spPr>
          <a:xfrm>
            <a:off x="526884" y="5246816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sp>
        <p:nvSpPr>
          <p:cNvPr id="82" name="Rectangle 26">
            <a:extLst>
              <a:ext uri="{FF2B5EF4-FFF2-40B4-BE49-F238E27FC236}">
                <a16:creationId xmlns:a16="http://schemas.microsoft.com/office/drawing/2014/main" id="{67A0BAC5-1959-3434-6422-40161B924DFE}"/>
              </a:ext>
            </a:extLst>
          </p:cNvPr>
          <p:cNvSpPr/>
          <p:nvPr/>
        </p:nvSpPr>
        <p:spPr>
          <a:xfrm>
            <a:off x="475526" y="1883403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83" name="Picture 5">
            <a:extLst>
              <a:ext uri="{FF2B5EF4-FFF2-40B4-BE49-F238E27FC236}">
                <a16:creationId xmlns:a16="http://schemas.microsoft.com/office/drawing/2014/main" id="{6FEAA549-3CB9-CD9B-73A6-036437394DEC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550254" y="2191508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raphic 28">
            <a:extLst>
              <a:ext uri="{FF2B5EF4-FFF2-40B4-BE49-F238E27FC236}">
                <a16:creationId xmlns:a16="http://schemas.microsoft.com/office/drawing/2014/main" id="{4E9BC411-21D4-FE60-7F05-7D941195BAEB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474262" y="1877588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TextBox 39">
            <a:extLst>
              <a:ext uri="{FF2B5EF4-FFF2-40B4-BE49-F238E27FC236}">
                <a16:creationId xmlns:a16="http://schemas.microsoft.com/office/drawing/2014/main" id="{AB6C06C9-B9DB-E1F1-DF2D-A1E67762B1A9}"/>
              </a:ext>
            </a:extLst>
          </p:cNvPr>
          <p:cNvSpPr/>
          <p:nvPr/>
        </p:nvSpPr>
        <p:spPr>
          <a:xfrm>
            <a:off x="550108" y="2579887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sp>
        <p:nvSpPr>
          <p:cNvPr id="86" name="Rectangle 26">
            <a:extLst>
              <a:ext uri="{FF2B5EF4-FFF2-40B4-BE49-F238E27FC236}">
                <a16:creationId xmlns:a16="http://schemas.microsoft.com/office/drawing/2014/main" id="{1E36897B-1F20-ED94-4384-31D8BA680607}"/>
              </a:ext>
            </a:extLst>
          </p:cNvPr>
          <p:cNvSpPr/>
          <p:nvPr/>
        </p:nvSpPr>
        <p:spPr>
          <a:xfrm>
            <a:off x="2887247" y="1883403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87" name="Picture 5">
            <a:extLst>
              <a:ext uri="{FF2B5EF4-FFF2-40B4-BE49-F238E27FC236}">
                <a16:creationId xmlns:a16="http://schemas.microsoft.com/office/drawing/2014/main" id="{13818181-FC67-EB66-2C7C-607C91790835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2961975" y="2191508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raphic 28">
            <a:extLst>
              <a:ext uri="{FF2B5EF4-FFF2-40B4-BE49-F238E27FC236}">
                <a16:creationId xmlns:a16="http://schemas.microsoft.com/office/drawing/2014/main" id="{8A53FE67-2625-10FB-C62D-3F04E4B70D2A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2885983" y="1877588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TextBox 39">
            <a:extLst>
              <a:ext uri="{FF2B5EF4-FFF2-40B4-BE49-F238E27FC236}">
                <a16:creationId xmlns:a16="http://schemas.microsoft.com/office/drawing/2014/main" id="{2A6FC26B-262C-CB8A-C75F-344FD9F3CB1E}"/>
              </a:ext>
            </a:extLst>
          </p:cNvPr>
          <p:cNvSpPr/>
          <p:nvPr/>
        </p:nvSpPr>
        <p:spPr>
          <a:xfrm>
            <a:off x="2961829" y="2579887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sp>
        <p:nvSpPr>
          <p:cNvPr id="90" name="Rectangle 26">
            <a:extLst>
              <a:ext uri="{FF2B5EF4-FFF2-40B4-BE49-F238E27FC236}">
                <a16:creationId xmlns:a16="http://schemas.microsoft.com/office/drawing/2014/main" id="{882CC16A-E454-E992-D3DC-10B0C9C2A87F}"/>
              </a:ext>
            </a:extLst>
          </p:cNvPr>
          <p:cNvSpPr/>
          <p:nvPr/>
        </p:nvSpPr>
        <p:spPr>
          <a:xfrm>
            <a:off x="2887247" y="4552039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91" name="Picture 5">
            <a:extLst>
              <a:ext uri="{FF2B5EF4-FFF2-40B4-BE49-F238E27FC236}">
                <a16:creationId xmlns:a16="http://schemas.microsoft.com/office/drawing/2014/main" id="{E45A7FA3-0979-5726-11D9-9BB59EE5198E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2961975" y="4860144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raphic 28">
            <a:extLst>
              <a:ext uri="{FF2B5EF4-FFF2-40B4-BE49-F238E27FC236}">
                <a16:creationId xmlns:a16="http://schemas.microsoft.com/office/drawing/2014/main" id="{2F951F04-1A82-E9EB-6591-2FC6A3725F57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2885983" y="4546224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TextBox 39">
            <a:extLst>
              <a:ext uri="{FF2B5EF4-FFF2-40B4-BE49-F238E27FC236}">
                <a16:creationId xmlns:a16="http://schemas.microsoft.com/office/drawing/2014/main" id="{38E52869-B637-93DE-BFAD-6ED3DF1FFB97}"/>
              </a:ext>
            </a:extLst>
          </p:cNvPr>
          <p:cNvSpPr/>
          <p:nvPr/>
        </p:nvSpPr>
        <p:spPr>
          <a:xfrm>
            <a:off x="2961829" y="5248523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BA9F6B52-7D00-FBEC-DD15-6202E63412BE}"/>
              </a:ext>
            </a:extLst>
          </p:cNvPr>
          <p:cNvCxnSpPr>
            <a:cxnSpLocks/>
            <a:stCxn id="83" idx="3"/>
          </p:cNvCxnSpPr>
          <p:nvPr/>
        </p:nvCxnSpPr>
        <p:spPr>
          <a:xfrm>
            <a:off x="927211" y="2379987"/>
            <a:ext cx="1472905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BBD82568-F9B4-348A-E292-D3FFFAA26B57}"/>
              </a:ext>
            </a:extLst>
          </p:cNvPr>
          <p:cNvCxnSpPr>
            <a:cxnSpLocks/>
            <a:stCxn id="87" idx="1"/>
          </p:cNvCxnSpPr>
          <p:nvPr/>
        </p:nvCxnSpPr>
        <p:spPr>
          <a:xfrm flipH="1">
            <a:off x="2522883" y="2379987"/>
            <a:ext cx="43909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AE7351C6-5CB8-B737-2B90-5EFFB9693FFF}"/>
              </a:ext>
            </a:extLst>
          </p:cNvPr>
          <p:cNvCxnSpPr>
            <a:cxnSpLocks/>
          </p:cNvCxnSpPr>
          <p:nvPr/>
        </p:nvCxnSpPr>
        <p:spPr>
          <a:xfrm flipH="1">
            <a:off x="2391635" y="2379987"/>
            <a:ext cx="8481" cy="332765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FC2EBE36-3881-761B-2CAB-B29BFBD0FAC5}"/>
              </a:ext>
            </a:extLst>
          </p:cNvPr>
          <p:cNvCxnSpPr>
            <a:cxnSpLocks/>
          </p:cNvCxnSpPr>
          <p:nvPr/>
        </p:nvCxnSpPr>
        <p:spPr>
          <a:xfrm>
            <a:off x="2522883" y="2391409"/>
            <a:ext cx="0" cy="3316228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14C05972-BDFB-3A9D-1CE6-51D7186E54DF}"/>
              </a:ext>
            </a:extLst>
          </p:cNvPr>
          <p:cNvCxnSpPr>
            <a:stCxn id="79" idx="3"/>
          </p:cNvCxnSpPr>
          <p:nvPr/>
        </p:nvCxnSpPr>
        <p:spPr>
          <a:xfrm>
            <a:off x="903987" y="5046916"/>
            <a:ext cx="1398763" cy="8909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B5AAF77F-2B07-873A-50CF-97E098E8A83D}"/>
              </a:ext>
            </a:extLst>
          </p:cNvPr>
          <p:cNvCxnSpPr/>
          <p:nvPr/>
        </p:nvCxnSpPr>
        <p:spPr>
          <a:xfrm>
            <a:off x="2302750" y="5055825"/>
            <a:ext cx="0" cy="75162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AFD33643-469A-787C-02DC-B9E51E00EFFA}"/>
              </a:ext>
            </a:extLst>
          </p:cNvPr>
          <p:cNvCxnSpPr>
            <a:stCxn id="91" idx="1"/>
          </p:cNvCxnSpPr>
          <p:nvPr/>
        </p:nvCxnSpPr>
        <p:spPr>
          <a:xfrm flipH="1" flipV="1">
            <a:off x="2601879" y="5048622"/>
            <a:ext cx="360096" cy="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E2D04C33-EBCC-CA93-0300-E3262AF6C9F4}"/>
              </a:ext>
            </a:extLst>
          </p:cNvPr>
          <p:cNvCxnSpPr/>
          <p:nvPr/>
        </p:nvCxnSpPr>
        <p:spPr>
          <a:xfrm>
            <a:off x="2601879" y="5046915"/>
            <a:ext cx="0" cy="7605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38">
            <a:extLst>
              <a:ext uri="{FF2B5EF4-FFF2-40B4-BE49-F238E27FC236}">
                <a16:creationId xmlns:a16="http://schemas.microsoft.com/office/drawing/2014/main" id="{EF608743-0047-E051-7C9A-2FEE79E8DC54}"/>
              </a:ext>
            </a:extLst>
          </p:cNvPr>
          <p:cNvSpPr/>
          <p:nvPr/>
        </p:nvSpPr>
        <p:spPr>
          <a:xfrm>
            <a:off x="1953170" y="6168944"/>
            <a:ext cx="981219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pic>
        <p:nvPicPr>
          <p:cNvPr id="103" name="Picture 13">
            <a:extLst>
              <a:ext uri="{FF2B5EF4-FFF2-40B4-BE49-F238E27FC236}">
                <a16:creationId xmlns:a16="http://schemas.microsoft.com/office/drawing/2014/main" id="{04C4A624-5F33-944F-FBC8-3A159D0B841C}"/>
              </a:ext>
            </a:extLst>
          </p:cNvPr>
          <p:cNvPicPr>
            <a:picLocks noChangeAspect="1"/>
          </p:cNvPicPr>
          <p:nvPr/>
        </p:nvPicPr>
        <p:blipFill>
          <a:blip r:embed="rId18">
            <a:lum/>
            <a:alphaModFix/>
          </a:blip>
          <a:srcRect/>
          <a:stretch>
            <a:fillRect/>
          </a:stretch>
        </p:blipFill>
        <p:spPr>
          <a:xfrm>
            <a:off x="2191613" y="5647856"/>
            <a:ext cx="507600" cy="507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70052E29-2DB5-53EA-93CF-25CE42546025}"/>
              </a:ext>
            </a:extLst>
          </p:cNvPr>
          <p:cNvCxnSpPr>
            <a:cxnSpLocks/>
            <a:stCxn id="103" idx="3"/>
          </p:cNvCxnSpPr>
          <p:nvPr/>
        </p:nvCxnSpPr>
        <p:spPr>
          <a:xfrm>
            <a:off x="2699213" y="5901656"/>
            <a:ext cx="3756948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38293C9-92A5-36F6-468B-ADCCCC7C5616}"/>
              </a:ext>
            </a:extLst>
          </p:cNvPr>
          <p:cNvGrpSpPr>
            <a:grpSpLocks noChangeAspect="1"/>
          </p:cNvGrpSpPr>
          <p:nvPr/>
        </p:nvGrpSpPr>
        <p:grpSpPr>
          <a:xfrm>
            <a:off x="9429135" y="70442"/>
            <a:ext cx="3175821" cy="426709"/>
            <a:chOff x="6941574" y="355577"/>
            <a:chExt cx="3175821" cy="426709"/>
          </a:xfrm>
        </p:grpSpPr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4CD97917-FD75-F956-1CBD-A7EA42F4A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574" y="412954"/>
              <a:ext cx="309401" cy="369332"/>
            </a:xfrm>
            <a:prstGeom prst="rect">
              <a:avLst/>
            </a:prstGeom>
          </p:spPr>
        </p:pic>
        <p:sp>
          <p:nvSpPr>
            <p:cNvPr id="107" name="Title 1">
              <a:extLst>
                <a:ext uri="{FF2B5EF4-FFF2-40B4-BE49-F238E27FC236}">
                  <a16:creationId xmlns:a16="http://schemas.microsoft.com/office/drawing/2014/main" id="{DA00C88B-F6BA-C769-7802-A28F3273EC7B}"/>
                </a:ext>
              </a:extLst>
            </p:cNvPr>
            <p:cNvSpPr txBox="1">
              <a:spLocks/>
            </p:cNvSpPr>
            <p:nvPr/>
          </p:nvSpPr>
          <p:spPr>
            <a:xfrm>
              <a:off x="7374195" y="355577"/>
              <a:ext cx="2743200" cy="369332"/>
            </a:xfrm>
            <a:prstGeom prst="rect">
              <a:avLst/>
            </a:prstGeom>
          </p:spPr>
          <p:txBody>
            <a:bodyPr vert="horz" lIns="0" tIns="146304" rIns="0" bIns="146304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 spc="-10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>
                  <a:solidFill>
                    <a:srgbClr val="E20074"/>
                  </a:solidFill>
                </a:rPr>
                <a:t>Deutsche Telekom IT Solutions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8204927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F64794-A3B9-7F0F-F4E9-98ADCDC8C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96F4661-FBB0-8715-637D-0CABDFA2FF4A}"/>
              </a:ext>
            </a:extLst>
          </p:cNvPr>
          <p:cNvGrpSpPr>
            <a:grpSpLocks noChangeAspect="1"/>
          </p:cNvGrpSpPr>
          <p:nvPr/>
        </p:nvGrpSpPr>
        <p:grpSpPr>
          <a:xfrm>
            <a:off x="8984445" y="3663336"/>
            <a:ext cx="2057400" cy="1259639"/>
            <a:chOff x="8984445" y="3663336"/>
            <a:chExt cx="2057400" cy="1259639"/>
          </a:xfrm>
        </p:grpSpPr>
        <p:sp>
          <p:nvSpPr>
            <p:cNvPr id="3" name="Rectangle 19">
              <a:extLst>
                <a:ext uri="{FF2B5EF4-FFF2-40B4-BE49-F238E27FC236}">
                  <a16:creationId xmlns:a16="http://schemas.microsoft.com/office/drawing/2014/main" id="{B2B2AFEF-8948-E10E-77A6-0B5DC6266500}"/>
                </a:ext>
              </a:extLst>
            </p:cNvPr>
            <p:cNvSpPr/>
            <p:nvPr/>
          </p:nvSpPr>
          <p:spPr>
            <a:xfrm>
              <a:off x="8984445" y="3663336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FF0000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endPara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endParaRPr>
            </a:p>
          </p:txBody>
        </p:sp>
        <p:pic>
          <p:nvPicPr>
            <p:cNvPr id="4" name="Graphic 20">
              <a:extLst>
                <a:ext uri="{FF2B5EF4-FFF2-40B4-BE49-F238E27FC236}">
                  <a16:creationId xmlns:a16="http://schemas.microsoft.com/office/drawing/2014/main" id="{484A0C1A-E907-277D-06CF-26581936E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8984445" y="3663336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15A8A54-F996-5844-28BE-DC71C093988B}"/>
              </a:ext>
            </a:extLst>
          </p:cNvPr>
          <p:cNvGrpSpPr>
            <a:grpSpLocks noChangeAspect="1"/>
          </p:cNvGrpSpPr>
          <p:nvPr/>
        </p:nvGrpSpPr>
        <p:grpSpPr>
          <a:xfrm>
            <a:off x="9026279" y="3783686"/>
            <a:ext cx="2799732" cy="957699"/>
            <a:chOff x="9026279" y="3783686"/>
            <a:chExt cx="2799732" cy="957699"/>
          </a:xfrm>
        </p:grpSpPr>
        <p:pic>
          <p:nvPicPr>
            <p:cNvPr id="6" name="Picture 11">
              <a:extLst>
                <a:ext uri="{FF2B5EF4-FFF2-40B4-BE49-F238E27FC236}">
                  <a16:creationId xmlns:a16="http://schemas.microsoft.com/office/drawing/2014/main" id="{E1992797-9D19-B436-C4A3-3D1E09162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11158882" y="3783686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 descr="(none)">
              <a:extLst>
                <a:ext uri="{FF2B5EF4-FFF2-40B4-BE49-F238E27FC236}">
                  <a16:creationId xmlns:a16="http://schemas.microsoft.com/office/drawing/2014/main" id="{1734CAEC-2480-65A2-2FB7-FE5DD08E81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72317" y="4029700"/>
              <a:ext cx="556351" cy="556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44">
              <a:extLst>
                <a:ext uri="{FF2B5EF4-FFF2-40B4-BE49-F238E27FC236}">
                  <a16:creationId xmlns:a16="http://schemas.microsoft.com/office/drawing/2014/main" id="{55A49321-11FD-497D-CC4D-5BB55A9DD0F3}"/>
                </a:ext>
              </a:extLst>
            </p:cNvPr>
            <p:cNvSpPr/>
            <p:nvPr/>
          </p:nvSpPr>
          <p:spPr>
            <a:xfrm>
              <a:off x="10115711" y="4580572"/>
              <a:ext cx="1295417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NFW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endpoint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9" name="Straight Connector 18">
              <a:extLst>
                <a:ext uri="{FF2B5EF4-FFF2-40B4-BE49-F238E27FC236}">
                  <a16:creationId xmlns:a16="http://schemas.microsoft.com/office/drawing/2014/main" id="{28FF6502-9E06-7FF4-0E45-028E18C0220C}"/>
                </a:ext>
              </a:extLst>
            </p:cNvPr>
            <p:cNvSpPr/>
            <p:nvPr/>
          </p:nvSpPr>
          <p:spPr>
            <a:xfrm flipV="1">
              <a:off x="10882346" y="4083393"/>
              <a:ext cx="269740" cy="222676"/>
            </a:xfrm>
            <a:prstGeom prst="line">
              <a:avLst/>
            </a:prstGeom>
            <a:noFill/>
            <a:ln w="15840">
              <a:solidFill>
                <a:srgbClr val="BFBFBF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1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9E916FB-70C6-5871-63A0-983EDD27390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026279" y="4060483"/>
              <a:ext cx="568773" cy="652663"/>
              <a:chOff x="10590556" y="571188"/>
              <a:chExt cx="914399" cy="1049269"/>
            </a:xfrm>
          </p:grpSpPr>
          <p:pic>
            <p:nvPicPr>
              <p:cNvPr id="14" name="Picture 13" descr="A logo of cubes and a circle&#10;&#10;Description automatically generated">
                <a:extLst>
                  <a:ext uri="{FF2B5EF4-FFF2-40B4-BE49-F238E27FC236}">
                    <a16:creationId xmlns:a16="http://schemas.microsoft.com/office/drawing/2014/main" id="{39F51D5D-DE92-07E1-B602-CDCD40DFEA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90556" y="571188"/>
                <a:ext cx="914399" cy="914399"/>
              </a:xfrm>
              <a:prstGeom prst="rect">
                <a:avLst/>
              </a:prstGeom>
            </p:spPr>
          </p:pic>
          <p:sp>
            <p:nvSpPr>
              <p:cNvPr id="15" name="Titel 1">
                <a:extLst>
                  <a:ext uri="{FF2B5EF4-FFF2-40B4-BE49-F238E27FC236}">
                    <a16:creationId xmlns:a16="http://schemas.microsoft.com/office/drawing/2014/main" id="{9EC7EA98-BB1F-A691-6651-CCB6C1E759FB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10646953" y="1492502"/>
                <a:ext cx="743176" cy="127955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kern="12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000" dirty="0">
                    <a:solidFill>
                      <a:schemeClr val="tx1"/>
                    </a:solidFill>
                  </a:rPr>
                  <a:t>Fargate</a:t>
                </a:r>
              </a:p>
            </p:txBody>
          </p:sp>
        </p:grpSp>
        <p:pic>
          <p:nvPicPr>
            <p:cNvPr id="11" name="Picture 33">
              <a:extLst>
                <a:ext uri="{FF2B5EF4-FFF2-40B4-BE49-F238E27FC236}">
                  <a16:creationId xmlns:a16="http://schemas.microsoft.com/office/drawing/2014/main" id="{F456F387-4356-C3CD-4858-973CD0E5A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rcRect/>
            <a:stretch>
              <a:fillRect/>
            </a:stretch>
          </p:blipFill>
          <p:spPr>
            <a:xfrm>
              <a:off x="9523629" y="3968759"/>
              <a:ext cx="380519" cy="3669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3780CC0-2870-6066-5B78-DBE231392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16843" y="4370568"/>
              <a:ext cx="376898" cy="36527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3" name="TextBox 44">
              <a:extLst>
                <a:ext uri="{FF2B5EF4-FFF2-40B4-BE49-F238E27FC236}">
                  <a16:creationId xmlns:a16="http://schemas.microsoft.com/office/drawing/2014/main" id="{58E992BB-45EA-D203-16D6-964052A02939}"/>
                </a:ext>
              </a:extLst>
            </p:cNvPr>
            <p:cNvSpPr/>
            <p:nvPr/>
          </p:nvSpPr>
          <p:spPr>
            <a:xfrm>
              <a:off x="11084846" y="4352029"/>
              <a:ext cx="741165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NFW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37E3EB8-92B1-C370-D765-A072B860AC60}"/>
              </a:ext>
            </a:extLst>
          </p:cNvPr>
          <p:cNvGrpSpPr>
            <a:grpSpLocks noChangeAspect="1"/>
          </p:cNvGrpSpPr>
          <p:nvPr/>
        </p:nvGrpSpPr>
        <p:grpSpPr>
          <a:xfrm>
            <a:off x="8955190" y="2246533"/>
            <a:ext cx="2057400" cy="1259639"/>
            <a:chOff x="8955190" y="2246533"/>
            <a:chExt cx="2057400" cy="125963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E727771-EC39-983D-079D-9C3544A8BE8D}"/>
                </a:ext>
              </a:extLst>
            </p:cNvPr>
            <p:cNvGrpSpPr/>
            <p:nvPr/>
          </p:nvGrpSpPr>
          <p:grpSpPr>
            <a:xfrm>
              <a:off x="8955190" y="2246533"/>
              <a:ext cx="2057400" cy="1259639"/>
              <a:chOff x="8955190" y="2246533"/>
              <a:chExt cx="2057400" cy="1259639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41EC333-3888-133F-AAE2-1DBDD8D20FA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955190" y="2246533"/>
                <a:ext cx="2057400" cy="1259639"/>
                <a:chOff x="8955190" y="2246533"/>
                <a:chExt cx="2057400" cy="1259639"/>
              </a:xfrm>
            </p:grpSpPr>
            <p:sp>
              <p:nvSpPr>
                <p:cNvPr id="21" name="Rectangle 10">
                  <a:extLst>
                    <a:ext uri="{FF2B5EF4-FFF2-40B4-BE49-F238E27FC236}">
                      <a16:creationId xmlns:a16="http://schemas.microsoft.com/office/drawing/2014/main" id="{A4E8F511-1A3B-6C22-B0E6-53E5DF765AB6}"/>
                    </a:ext>
                  </a:extLst>
                </p:cNvPr>
                <p:cNvSpPr/>
                <p:nvPr/>
              </p:nvSpPr>
              <p:spPr>
                <a:xfrm>
                  <a:off x="8955190" y="2246533"/>
                  <a:ext cx="2057400" cy="1259639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 w="15840">
                  <a:solidFill>
                    <a:srgbClr val="27D9ED"/>
                  </a:solidFill>
                  <a:custDash>
                    <a:ds d="400000" sp="100000"/>
                  </a:custDash>
                  <a:miter/>
                </a:ln>
              </p:spPr>
              <p:txBody>
                <a:bodyPr vert="horz" wrap="square" lIns="502920" tIns="91440" rIns="90000" bIns="45720" anchor="t" anchorCtr="0" compatLnSpc="0">
                  <a:noAutofit/>
                </a:bodyPr>
                <a:lstStyle/>
                <a:p>
                  <a:pPr marL="0" marR="0" lvl="0" indent="0" algn="l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000" b="0" i="0" u="none" strike="noStrike" kern="1200" spc="0">
                      <a:ln>
                        <a:noFill/>
                      </a:ln>
                      <a:latin typeface="+mj-lt"/>
                      <a:ea typeface="Microsoft YaHei" pitchFamily="2"/>
                      <a:cs typeface="Arial" pitchFamily="34"/>
                    </a:rPr>
                    <a:t>Public subnet</a:t>
                  </a:r>
                </a:p>
              </p:txBody>
            </p:sp>
            <p:pic>
              <p:nvPicPr>
                <p:cNvPr id="22" name="Graphic 5">
                  <a:extLst>
                    <a:ext uri="{FF2B5EF4-FFF2-40B4-BE49-F238E27FC236}">
                      <a16:creationId xmlns:a16="http://schemas.microsoft.com/office/drawing/2014/main" id="{324105DF-B4DA-2019-7BF2-2767375C3E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8955190" y="2246533"/>
                  <a:ext cx="380520" cy="3805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0" name="Picture 14">
                <a:extLst>
                  <a:ext uri="{FF2B5EF4-FFF2-40B4-BE49-F238E27FC236}">
                    <a16:creationId xmlns:a16="http://schemas.microsoft.com/office/drawing/2014/main" id="{904304E5-C891-ED54-D7DD-52AA5B0A33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9680192" y="2583746"/>
                <a:ext cx="536760" cy="53676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8" name="TextBox 47">
              <a:extLst>
                <a:ext uri="{FF2B5EF4-FFF2-40B4-BE49-F238E27FC236}">
                  <a16:creationId xmlns:a16="http://schemas.microsoft.com/office/drawing/2014/main" id="{CB655452-469B-1BAE-039A-9DA583D3CE8D}"/>
                </a:ext>
              </a:extLst>
            </p:cNvPr>
            <p:cNvSpPr/>
            <p:nvPr/>
          </p:nvSpPr>
          <p:spPr>
            <a:xfrm>
              <a:off x="9512792" y="3187466"/>
              <a:ext cx="1480679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NAT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Gateway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23" name="Rectangle 29">
            <a:extLst>
              <a:ext uri="{FF2B5EF4-FFF2-40B4-BE49-F238E27FC236}">
                <a16:creationId xmlns:a16="http://schemas.microsoft.com/office/drawing/2014/main" id="{218E6442-C7CC-4D2A-CCBE-FDD0FC9076A1}"/>
              </a:ext>
            </a:extLst>
          </p:cNvPr>
          <p:cNvSpPr/>
          <p:nvPr/>
        </p:nvSpPr>
        <p:spPr>
          <a:xfrm>
            <a:off x="8514549" y="1644613"/>
            <a:ext cx="3225143" cy="4970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dirty="0" err="1">
                <a:latin typeface="+mj-lt"/>
                <a:ea typeface="Microsoft YaHei" pitchFamily="2"/>
                <a:cs typeface="Arial" pitchFamily="34"/>
              </a:rPr>
              <a:t>O</a:t>
            </a:r>
            <a:r>
              <a:rPr lang="sk-SK" sz="10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utbound</a:t>
            </a:r>
            <a:r>
              <a:rPr lang="sk-SK" sz="10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 VPC</a:t>
            </a:r>
          </a:p>
        </p:txBody>
      </p:sp>
      <p:pic>
        <p:nvPicPr>
          <p:cNvPr id="24" name="Graphic 30">
            <a:extLst>
              <a:ext uri="{FF2B5EF4-FFF2-40B4-BE49-F238E27FC236}">
                <a16:creationId xmlns:a16="http://schemas.microsoft.com/office/drawing/2014/main" id="{4D55B9D2-6E58-5C31-A2A9-529967FF82BA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8514550" y="1644613"/>
            <a:ext cx="427680" cy="4510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" name="Group 6">
            <a:extLst>
              <a:ext uri="{FF2B5EF4-FFF2-40B4-BE49-F238E27FC236}">
                <a16:creationId xmlns:a16="http://schemas.microsoft.com/office/drawing/2014/main" id="{9B84BDFD-FFA3-9BDD-F3CD-B1A92E0F7C8A}"/>
              </a:ext>
            </a:extLst>
          </p:cNvPr>
          <p:cNvGrpSpPr/>
          <p:nvPr/>
        </p:nvGrpSpPr>
        <p:grpSpPr>
          <a:xfrm>
            <a:off x="10780925" y="1422131"/>
            <a:ext cx="1480679" cy="675974"/>
            <a:chOff x="6889680" y="1207799"/>
            <a:chExt cx="1480679" cy="675974"/>
          </a:xfrm>
        </p:grpSpPr>
        <p:sp>
          <p:nvSpPr>
            <p:cNvPr id="26" name="Oval 16">
              <a:extLst>
                <a:ext uri="{FF2B5EF4-FFF2-40B4-BE49-F238E27FC236}">
                  <a16:creationId xmlns:a16="http://schemas.microsoft.com/office/drawing/2014/main" id="{90C30BFE-9C0E-BA49-9797-03361E3FACED}"/>
                </a:ext>
              </a:extLst>
            </p:cNvPr>
            <p:cNvSpPr/>
            <p:nvPr/>
          </p:nvSpPr>
          <p:spPr>
            <a:xfrm>
              <a:off x="7159679" y="1207799"/>
              <a:ext cx="512999" cy="54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2F1570"/>
            </a:solidFill>
            <a:ln w="12600">
              <a:solidFill>
                <a:srgbClr val="120D45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27" name="Graphic 17">
              <a:extLst>
                <a:ext uri="{FF2B5EF4-FFF2-40B4-BE49-F238E27FC236}">
                  <a16:creationId xmlns:a16="http://schemas.microsoft.com/office/drawing/2014/main" id="{D0FB7A0A-D1F0-3D4C-6C08-3475F4849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lum/>
              <a:alphaModFix/>
            </a:blip>
            <a:srcRect/>
            <a:stretch>
              <a:fillRect/>
            </a:stretch>
          </p:blipFill>
          <p:spPr>
            <a:xfrm>
              <a:off x="7159679" y="1207799"/>
              <a:ext cx="512999" cy="54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TextBox 25">
              <a:extLst>
                <a:ext uri="{FF2B5EF4-FFF2-40B4-BE49-F238E27FC236}">
                  <a16:creationId xmlns:a16="http://schemas.microsoft.com/office/drawing/2014/main" id="{A09F6BD9-365F-8A53-F83B-7F2ED51A3B73}"/>
                </a:ext>
              </a:extLst>
            </p:cNvPr>
            <p:cNvSpPr/>
            <p:nvPr/>
          </p:nvSpPr>
          <p:spPr>
            <a:xfrm>
              <a:off x="6889680" y="1722960"/>
              <a:ext cx="1480679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Internet Gateway</a:t>
              </a:r>
            </a:p>
          </p:txBody>
        </p:sp>
      </p:grpSp>
      <p:sp>
        <p:nvSpPr>
          <p:cNvPr id="29" name="Rectangle 34">
            <a:extLst>
              <a:ext uri="{FF2B5EF4-FFF2-40B4-BE49-F238E27FC236}">
                <a16:creationId xmlns:a16="http://schemas.microsoft.com/office/drawing/2014/main" id="{5EA1F6AC-93FE-F0E4-966F-2725DECE66F3}"/>
              </a:ext>
            </a:extLst>
          </p:cNvPr>
          <p:cNvSpPr/>
          <p:nvPr/>
        </p:nvSpPr>
        <p:spPr>
          <a:xfrm>
            <a:off x="8999533" y="5203933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30" name="Graphic 36">
            <a:extLst>
              <a:ext uri="{FF2B5EF4-FFF2-40B4-BE49-F238E27FC236}">
                <a16:creationId xmlns:a16="http://schemas.microsoft.com/office/drawing/2014/main" id="{9C8BEE21-81B9-185D-212F-C54702A2B2E6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8998093" y="5195653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TextBox 40">
            <a:extLst>
              <a:ext uri="{FF2B5EF4-FFF2-40B4-BE49-F238E27FC236}">
                <a16:creationId xmlns:a16="http://schemas.microsoft.com/office/drawing/2014/main" id="{CD7187E2-93A9-D5B6-D63E-981D2114EF4A}"/>
              </a:ext>
            </a:extLst>
          </p:cNvPr>
          <p:cNvSpPr/>
          <p:nvPr/>
        </p:nvSpPr>
        <p:spPr>
          <a:xfrm>
            <a:off x="9029773" y="6195373"/>
            <a:ext cx="1480679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pic>
        <p:nvPicPr>
          <p:cNvPr id="32" name="Picture 5">
            <a:extLst>
              <a:ext uri="{FF2B5EF4-FFF2-40B4-BE49-F238E27FC236}">
                <a16:creationId xmlns:a16="http://schemas.microsoft.com/office/drawing/2014/main" id="{77EE81E8-B8FE-ED55-B969-F16CC006951B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9203971" y="5633276"/>
            <a:ext cx="536760" cy="5367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01CC7FD-ADE1-0AAA-006E-183240078089}"/>
              </a:ext>
            </a:extLst>
          </p:cNvPr>
          <p:cNvCxnSpPr/>
          <p:nvPr/>
        </p:nvCxnSpPr>
        <p:spPr>
          <a:xfrm flipV="1">
            <a:off x="6992921" y="5901656"/>
            <a:ext cx="2211050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13">
            <a:extLst>
              <a:ext uri="{FF2B5EF4-FFF2-40B4-BE49-F238E27FC236}">
                <a16:creationId xmlns:a16="http://schemas.microsoft.com/office/drawing/2014/main" id="{6DDAAC37-086F-B3F2-4BA7-9EBD38DE7245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/>
            <a:alphaModFix/>
          </a:blip>
          <a:srcRect/>
          <a:stretch>
            <a:fillRect/>
          </a:stretch>
        </p:blipFill>
        <p:spPr>
          <a:xfrm>
            <a:off x="7896709" y="5662436"/>
            <a:ext cx="507600" cy="5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TextBox 38">
            <a:extLst>
              <a:ext uri="{FF2B5EF4-FFF2-40B4-BE49-F238E27FC236}">
                <a16:creationId xmlns:a16="http://schemas.microsoft.com/office/drawing/2014/main" id="{8E562B23-3713-D747-00FF-A31219289C7F}"/>
              </a:ext>
            </a:extLst>
          </p:cNvPr>
          <p:cNvSpPr/>
          <p:nvPr/>
        </p:nvSpPr>
        <p:spPr>
          <a:xfrm>
            <a:off x="7569435" y="6279253"/>
            <a:ext cx="1480679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pic>
        <p:nvPicPr>
          <p:cNvPr id="46" name="Picture 3">
            <a:extLst>
              <a:ext uri="{FF2B5EF4-FFF2-40B4-BE49-F238E27FC236}">
                <a16:creationId xmlns:a16="http://schemas.microsoft.com/office/drawing/2014/main" id="{DA7B3F34-FE50-F33E-9C2A-685D24B58E4E}"/>
              </a:ext>
            </a:extLst>
          </p:cNvPr>
          <p:cNvPicPr>
            <a:picLocks noChangeAspect="1"/>
          </p:cNvPicPr>
          <p:nvPr/>
        </p:nvPicPr>
        <p:blipFill>
          <a:blip r:embed="rId16">
            <a:lum/>
            <a:alphaModFix/>
          </a:blip>
          <a:srcRect/>
          <a:stretch>
            <a:fillRect/>
          </a:stretch>
        </p:blipFill>
        <p:spPr>
          <a:xfrm>
            <a:off x="10321613" y="5369465"/>
            <a:ext cx="560458" cy="560458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Titel 1">
            <a:extLst>
              <a:ext uri="{FF2B5EF4-FFF2-40B4-BE49-F238E27FC236}">
                <a16:creationId xmlns:a16="http://schemas.microsoft.com/office/drawing/2014/main" id="{36820A0F-EDB0-886B-A24F-E573D7BA69B2}"/>
              </a:ext>
            </a:extLst>
          </p:cNvPr>
          <p:cNvSpPr txBox="1">
            <a:spLocks/>
          </p:cNvSpPr>
          <p:nvPr/>
        </p:nvSpPr>
        <p:spPr bwMode="gray">
          <a:xfrm>
            <a:off x="10164216" y="5945139"/>
            <a:ext cx="2956361" cy="5184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chemeClr val="tx1"/>
                </a:solidFill>
              </a:rPr>
              <a:t>Network LB</a:t>
            </a:r>
            <a:endParaRPr lang="en-US" sz="1100" dirty="0">
              <a:solidFill>
                <a:srgbClr val="FF0000"/>
              </a:solidFill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93BA746D-E3E2-EE83-1F73-05FFCA81018E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r="6760"/>
          <a:stretch/>
        </p:blipFill>
        <p:spPr>
          <a:xfrm>
            <a:off x="8771056" y="4126524"/>
            <a:ext cx="367200" cy="367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9" name="Rectangle 8">
            <a:extLst>
              <a:ext uri="{FF2B5EF4-FFF2-40B4-BE49-F238E27FC236}">
                <a16:creationId xmlns:a16="http://schemas.microsoft.com/office/drawing/2014/main" id="{A7378AB0-9673-CCC0-0736-501D9E5D46A6}"/>
              </a:ext>
            </a:extLst>
          </p:cNvPr>
          <p:cNvSpPr/>
          <p:nvPr/>
        </p:nvSpPr>
        <p:spPr>
          <a:xfrm>
            <a:off x="4885214" y="1182540"/>
            <a:ext cx="2830680" cy="544943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Service VPC</a:t>
            </a:r>
          </a:p>
        </p:txBody>
      </p:sp>
      <p:pic>
        <p:nvPicPr>
          <p:cNvPr id="50" name="Graphic 9">
            <a:extLst>
              <a:ext uri="{FF2B5EF4-FFF2-40B4-BE49-F238E27FC236}">
                <a16:creationId xmlns:a16="http://schemas.microsoft.com/office/drawing/2014/main" id="{BF1C8763-DD40-0AD5-3786-1B32F6C02868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4888180" y="1196591"/>
            <a:ext cx="427680" cy="451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Picture 2" descr="(icon)">
            <a:extLst>
              <a:ext uri="{FF2B5EF4-FFF2-40B4-BE49-F238E27FC236}">
                <a16:creationId xmlns:a16="http://schemas.microsoft.com/office/drawing/2014/main" id="{70EF3185-002F-4873-EE7D-3259B2BDD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336" y="1894200"/>
            <a:ext cx="494500" cy="49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39">
            <a:extLst>
              <a:ext uri="{FF2B5EF4-FFF2-40B4-BE49-F238E27FC236}">
                <a16:creationId xmlns:a16="http://schemas.microsoft.com/office/drawing/2014/main" id="{26A9ED8D-4E9E-D3CA-741D-6A859A9F32D6}"/>
              </a:ext>
            </a:extLst>
          </p:cNvPr>
          <p:cNvSpPr/>
          <p:nvPr/>
        </p:nvSpPr>
        <p:spPr>
          <a:xfrm>
            <a:off x="5177627" y="2465537"/>
            <a:ext cx="2480108" cy="35343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lvl="0">
              <a:defRPr sz="1800"/>
            </a:pP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Log </a:t>
            </a: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gathering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 and </a:t>
            </a: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Analytics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:</a:t>
            </a:r>
          </a:p>
          <a:p>
            <a:pPr lvl="0">
              <a:defRPr sz="1800"/>
            </a:pP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Athena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, etc... 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pic>
        <p:nvPicPr>
          <p:cNvPr id="53" name="Picture 4" descr="(icon)">
            <a:extLst>
              <a:ext uri="{FF2B5EF4-FFF2-40B4-BE49-F238E27FC236}">
                <a16:creationId xmlns:a16="http://schemas.microsoft.com/office/drawing/2014/main" id="{AD4D00BD-9916-B173-3E87-0B22F2A5D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121" y="1903870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 descr="(icon)">
            <a:extLst>
              <a:ext uri="{FF2B5EF4-FFF2-40B4-BE49-F238E27FC236}">
                <a16:creationId xmlns:a16="http://schemas.microsoft.com/office/drawing/2014/main" id="{8DBBBDBE-F630-FB33-0651-7EF955BE3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751" y="1906924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 26">
            <a:extLst>
              <a:ext uri="{FF2B5EF4-FFF2-40B4-BE49-F238E27FC236}">
                <a16:creationId xmlns:a16="http://schemas.microsoft.com/office/drawing/2014/main" id="{458790AD-6C6D-A13C-896C-27E6C5F23F5A}"/>
              </a:ext>
            </a:extLst>
          </p:cNvPr>
          <p:cNvSpPr/>
          <p:nvPr/>
        </p:nvSpPr>
        <p:spPr>
          <a:xfrm>
            <a:off x="5152961" y="517762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56" name="Picture 5">
            <a:extLst>
              <a:ext uri="{FF2B5EF4-FFF2-40B4-BE49-F238E27FC236}">
                <a16:creationId xmlns:a16="http://schemas.microsoft.com/office/drawing/2014/main" id="{752BE30F-195E-7A60-89A5-F471AE24AE9B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6456161" y="5637707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raphic 28">
            <a:extLst>
              <a:ext uri="{FF2B5EF4-FFF2-40B4-BE49-F238E27FC236}">
                <a16:creationId xmlns:a16="http://schemas.microsoft.com/office/drawing/2014/main" id="{E5395C36-3FDB-97B5-BD26-6E9E8324756F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5151161" y="5169347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TextBox 39">
            <a:extLst>
              <a:ext uri="{FF2B5EF4-FFF2-40B4-BE49-F238E27FC236}">
                <a16:creationId xmlns:a16="http://schemas.microsoft.com/office/drawing/2014/main" id="{48BA3DCD-B805-FBE4-BCAA-570A7CA72038}"/>
              </a:ext>
            </a:extLst>
          </p:cNvPr>
          <p:cNvSpPr/>
          <p:nvPr/>
        </p:nvSpPr>
        <p:spPr>
          <a:xfrm>
            <a:off x="6002104" y="6199210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sp>
        <p:nvSpPr>
          <p:cNvPr id="59" name="Rectangle 26">
            <a:extLst>
              <a:ext uri="{FF2B5EF4-FFF2-40B4-BE49-F238E27FC236}">
                <a16:creationId xmlns:a16="http://schemas.microsoft.com/office/drawing/2014/main" id="{40FF05B0-D04D-4255-F28C-A22DC6B31340}"/>
              </a:ext>
            </a:extLst>
          </p:cNvPr>
          <p:cNvSpPr/>
          <p:nvPr/>
        </p:nvSpPr>
        <p:spPr>
          <a:xfrm>
            <a:off x="5146402" y="3671278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60" name="Graphic 28">
            <a:extLst>
              <a:ext uri="{FF2B5EF4-FFF2-40B4-BE49-F238E27FC236}">
                <a16:creationId xmlns:a16="http://schemas.microsoft.com/office/drawing/2014/main" id="{BA3A8B32-35B9-6809-A61E-2E56A0AE13F2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5146401" y="3680160"/>
            <a:ext cx="380520" cy="380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Picture 60" descr="A logo of cubes and a circle&#10;&#10;Description automatically generated">
            <a:extLst>
              <a:ext uri="{FF2B5EF4-FFF2-40B4-BE49-F238E27FC236}">
                <a16:creationId xmlns:a16="http://schemas.microsoft.com/office/drawing/2014/main" id="{C5642741-D97B-3EAD-533C-5101D07118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2501" y="4086145"/>
            <a:ext cx="568773" cy="568772"/>
          </a:xfrm>
          <a:prstGeom prst="rect">
            <a:avLst/>
          </a:prstGeom>
        </p:spPr>
      </p:pic>
      <p:sp>
        <p:nvSpPr>
          <p:cNvPr id="62" name="Titel 1">
            <a:extLst>
              <a:ext uri="{FF2B5EF4-FFF2-40B4-BE49-F238E27FC236}">
                <a16:creationId xmlns:a16="http://schemas.microsoft.com/office/drawing/2014/main" id="{2FEC3A6C-63DD-BC2C-1DCA-29ABAEDAB7D3}"/>
              </a:ext>
            </a:extLst>
          </p:cNvPr>
          <p:cNvSpPr txBox="1">
            <a:spLocks/>
          </p:cNvSpPr>
          <p:nvPr/>
        </p:nvSpPr>
        <p:spPr bwMode="gray">
          <a:xfrm>
            <a:off x="5269097" y="4671697"/>
            <a:ext cx="658024" cy="10413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dirty="0">
                <a:solidFill>
                  <a:schemeClr val="tx1"/>
                </a:solidFill>
              </a:rPr>
              <a:t>Fargate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4824E528-6429-2710-5504-B1CE29063201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8293" r="9870"/>
          <a:stretch/>
        </p:blipFill>
        <p:spPr>
          <a:xfrm>
            <a:off x="5661083" y="4170203"/>
            <a:ext cx="393993" cy="367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4" name="Titel 1">
            <a:extLst>
              <a:ext uri="{FF2B5EF4-FFF2-40B4-BE49-F238E27FC236}">
                <a16:creationId xmlns:a16="http://schemas.microsoft.com/office/drawing/2014/main" id="{AE935B42-3E8A-572A-9A67-AD2DC7C1A766}"/>
              </a:ext>
            </a:extLst>
          </p:cNvPr>
          <p:cNvSpPr txBox="1">
            <a:spLocks/>
          </p:cNvSpPr>
          <p:nvPr/>
        </p:nvSpPr>
        <p:spPr bwMode="gray">
          <a:xfrm>
            <a:off x="6072745" y="4290941"/>
            <a:ext cx="555006" cy="985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dirty="0">
                <a:solidFill>
                  <a:schemeClr val="tx1"/>
                </a:solidFill>
              </a:rPr>
              <a:t>Telegraf</a:t>
            </a:r>
          </a:p>
        </p:txBody>
      </p:sp>
      <p:sp>
        <p:nvSpPr>
          <p:cNvPr id="65" name="Titel 1">
            <a:extLst>
              <a:ext uri="{FF2B5EF4-FFF2-40B4-BE49-F238E27FC236}">
                <a16:creationId xmlns:a16="http://schemas.microsoft.com/office/drawing/2014/main" id="{CAF0B93B-AA1C-EAD2-9971-55E7D1901610}"/>
              </a:ext>
            </a:extLst>
          </p:cNvPr>
          <p:cNvSpPr txBox="1">
            <a:spLocks/>
          </p:cNvSpPr>
          <p:nvPr/>
        </p:nvSpPr>
        <p:spPr bwMode="gray">
          <a:xfrm>
            <a:off x="381000" y="337643"/>
            <a:ext cx="11334750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>
                <a:solidFill>
                  <a:schemeClr val="accent3"/>
                </a:solidFill>
              </a:rPr>
              <a:t>Custom monitoring - Telegraf</a:t>
            </a:r>
            <a:endParaRPr lang="en-US" sz="3400" dirty="0">
              <a:solidFill>
                <a:schemeClr val="accent3"/>
              </a:solidFill>
            </a:endParaRPr>
          </a:p>
          <a:p>
            <a:pPr algn="ctr"/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4C6B383-CD41-0DC8-85C8-9856C2207CD3}"/>
              </a:ext>
            </a:extLst>
          </p:cNvPr>
          <p:cNvSpPr>
            <a:spLocks noChangeAspect="1"/>
          </p:cNvSpPr>
          <p:nvPr/>
        </p:nvSpPr>
        <p:spPr>
          <a:xfrm>
            <a:off x="8824828" y="839886"/>
            <a:ext cx="330201" cy="330201"/>
          </a:xfrm>
          <a:prstGeom prst="rect">
            <a:avLst/>
          </a:prstGeom>
          <a:solidFill>
            <a:schemeClr val="tx1"/>
          </a:solidFill>
          <a:ln>
            <a:solidFill>
              <a:srgbClr val="94E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 dirty="0" err="1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A92C090-D97C-3885-B11B-F7C9957FC262}"/>
              </a:ext>
            </a:extLst>
          </p:cNvPr>
          <p:cNvSpPr>
            <a:spLocks noChangeAspect="1"/>
          </p:cNvSpPr>
          <p:nvPr/>
        </p:nvSpPr>
        <p:spPr>
          <a:xfrm>
            <a:off x="9406998" y="855169"/>
            <a:ext cx="330201" cy="330201"/>
          </a:xfrm>
          <a:prstGeom prst="rect">
            <a:avLst/>
          </a:prstGeom>
          <a:solidFill>
            <a:schemeClr val="tx1"/>
          </a:solidFill>
          <a:ln>
            <a:solidFill>
              <a:srgbClr val="94E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 dirty="0" err="1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540AC825-4D62-99B7-70EC-2D3BD1C02902}"/>
              </a:ext>
            </a:extLst>
          </p:cNvPr>
          <p:cNvSpPr>
            <a:spLocks noChangeAspect="1"/>
          </p:cNvSpPr>
          <p:nvPr/>
        </p:nvSpPr>
        <p:spPr>
          <a:xfrm>
            <a:off x="9954837" y="849377"/>
            <a:ext cx="330201" cy="330201"/>
          </a:xfrm>
          <a:prstGeom prst="rect">
            <a:avLst/>
          </a:prstGeom>
          <a:solidFill>
            <a:schemeClr val="tx1"/>
          </a:solidFill>
          <a:ln>
            <a:solidFill>
              <a:srgbClr val="94E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 dirty="0" err="1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CC94826-9D6B-AF0D-1A59-5C39E7B5547F}"/>
              </a:ext>
            </a:extLst>
          </p:cNvPr>
          <p:cNvSpPr>
            <a:spLocks noChangeAspect="1"/>
          </p:cNvSpPr>
          <p:nvPr/>
        </p:nvSpPr>
        <p:spPr>
          <a:xfrm>
            <a:off x="10482631" y="851072"/>
            <a:ext cx="330201" cy="330201"/>
          </a:xfrm>
          <a:prstGeom prst="rect">
            <a:avLst/>
          </a:prstGeom>
          <a:solidFill>
            <a:schemeClr val="tx1"/>
          </a:solidFill>
          <a:ln>
            <a:solidFill>
              <a:srgbClr val="94E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 dirty="0" err="1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674A49B2-0E97-8F52-ACE3-876158AECF7A}"/>
              </a:ext>
            </a:extLst>
          </p:cNvPr>
          <p:cNvSpPr>
            <a:spLocks noChangeAspect="1"/>
          </p:cNvSpPr>
          <p:nvPr/>
        </p:nvSpPr>
        <p:spPr>
          <a:xfrm>
            <a:off x="11084846" y="849377"/>
            <a:ext cx="330201" cy="330201"/>
          </a:xfrm>
          <a:prstGeom prst="rect">
            <a:avLst/>
          </a:prstGeom>
          <a:solidFill>
            <a:schemeClr val="tx1"/>
          </a:solidFill>
          <a:ln>
            <a:solidFill>
              <a:srgbClr val="94E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 dirty="0" err="1"/>
          </a:p>
        </p:txBody>
      </p:sp>
      <p:sp>
        <p:nvSpPr>
          <p:cNvPr id="73" name="Titel 1">
            <a:extLst>
              <a:ext uri="{FF2B5EF4-FFF2-40B4-BE49-F238E27FC236}">
                <a16:creationId xmlns:a16="http://schemas.microsoft.com/office/drawing/2014/main" id="{DA2BE1AD-ABF2-510F-3C60-252993BDDA70}"/>
              </a:ext>
            </a:extLst>
          </p:cNvPr>
          <p:cNvSpPr txBox="1">
            <a:spLocks/>
          </p:cNvSpPr>
          <p:nvPr/>
        </p:nvSpPr>
        <p:spPr bwMode="gray">
          <a:xfrm>
            <a:off x="589276" y="1863746"/>
            <a:ext cx="3960000" cy="3827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b="1">
                <a:solidFill>
                  <a:schemeClr val="tx1"/>
                </a:solidFill>
              </a:rPr>
              <a:t>Sends http/DNS request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6" name="Titel 1">
            <a:extLst>
              <a:ext uri="{FF2B5EF4-FFF2-40B4-BE49-F238E27FC236}">
                <a16:creationId xmlns:a16="http://schemas.microsoft.com/office/drawing/2014/main" id="{BA611790-651E-CCE6-45E5-956195E9608B}"/>
              </a:ext>
            </a:extLst>
          </p:cNvPr>
          <p:cNvSpPr txBox="1">
            <a:spLocks/>
          </p:cNvSpPr>
          <p:nvPr/>
        </p:nvSpPr>
        <p:spPr bwMode="gray">
          <a:xfrm>
            <a:off x="612664" y="3952630"/>
            <a:ext cx="3960000" cy="3827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b="1">
                <a:solidFill>
                  <a:schemeClr val="tx1"/>
                </a:solidFill>
              </a:rPr>
              <a:t>Collect metrics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9" name="Titel 1">
            <a:extLst>
              <a:ext uri="{FF2B5EF4-FFF2-40B4-BE49-F238E27FC236}">
                <a16:creationId xmlns:a16="http://schemas.microsoft.com/office/drawing/2014/main" id="{31DD7894-8AAA-2122-3093-4E5E28C08236}"/>
              </a:ext>
            </a:extLst>
          </p:cNvPr>
          <p:cNvSpPr txBox="1">
            <a:spLocks/>
          </p:cNvSpPr>
          <p:nvPr/>
        </p:nvSpPr>
        <p:spPr bwMode="gray">
          <a:xfrm>
            <a:off x="585490" y="2830136"/>
            <a:ext cx="3960000" cy="3827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b="1">
                <a:solidFill>
                  <a:schemeClr val="tx1"/>
                </a:solidFill>
              </a:rPr>
              <a:t>Receive http/DNS response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2" name="Titel 1">
            <a:extLst>
              <a:ext uri="{FF2B5EF4-FFF2-40B4-BE49-F238E27FC236}">
                <a16:creationId xmlns:a16="http://schemas.microsoft.com/office/drawing/2014/main" id="{BD1A9A9A-DAF6-8288-FEC8-56989B0D4151}"/>
              </a:ext>
            </a:extLst>
          </p:cNvPr>
          <p:cNvSpPr txBox="1">
            <a:spLocks/>
          </p:cNvSpPr>
          <p:nvPr/>
        </p:nvSpPr>
        <p:spPr bwMode="gray">
          <a:xfrm>
            <a:off x="527315" y="4885301"/>
            <a:ext cx="3960000" cy="3827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b="1">
                <a:solidFill>
                  <a:schemeClr val="tx1"/>
                </a:solidFill>
              </a:rPr>
              <a:t>Send them to cloudwatch</a:t>
            </a: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6582087-1DC0-1585-EEFA-13B55BF6D2F1}"/>
              </a:ext>
            </a:extLst>
          </p:cNvPr>
          <p:cNvGrpSpPr>
            <a:grpSpLocks noChangeAspect="1"/>
          </p:cNvGrpSpPr>
          <p:nvPr/>
        </p:nvGrpSpPr>
        <p:grpSpPr>
          <a:xfrm>
            <a:off x="9429135" y="70442"/>
            <a:ext cx="3175821" cy="426709"/>
            <a:chOff x="6941574" y="355577"/>
            <a:chExt cx="3175821" cy="426709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1B6EDE44-9EA8-FA50-8272-27C1E4B0CA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574" y="412954"/>
              <a:ext cx="309401" cy="369332"/>
            </a:xfrm>
            <a:prstGeom prst="rect">
              <a:avLst/>
            </a:prstGeom>
          </p:spPr>
        </p:pic>
        <p:sp>
          <p:nvSpPr>
            <p:cNvPr id="36" name="Title 1">
              <a:extLst>
                <a:ext uri="{FF2B5EF4-FFF2-40B4-BE49-F238E27FC236}">
                  <a16:creationId xmlns:a16="http://schemas.microsoft.com/office/drawing/2014/main" id="{1125A785-217F-3ED8-2783-036CB42BC352}"/>
                </a:ext>
              </a:extLst>
            </p:cNvPr>
            <p:cNvSpPr txBox="1">
              <a:spLocks/>
            </p:cNvSpPr>
            <p:nvPr/>
          </p:nvSpPr>
          <p:spPr>
            <a:xfrm>
              <a:off x="7374195" y="355577"/>
              <a:ext cx="2743200" cy="369332"/>
            </a:xfrm>
            <a:prstGeom prst="rect">
              <a:avLst/>
            </a:prstGeom>
          </p:spPr>
          <p:txBody>
            <a:bodyPr vert="horz" lIns="0" tIns="146304" rIns="0" bIns="146304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 spc="-10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>
                  <a:solidFill>
                    <a:srgbClr val="E20074"/>
                  </a:solidFill>
                </a:rPr>
                <a:t>Deutsche Telekom IT Solutions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59710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3" grpId="0"/>
      <p:bldP spid="76" grpId="0"/>
      <p:bldP spid="79" grpId="0"/>
      <p:bldP spid="8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>
            <a:extLst>
              <a:ext uri="{FF2B5EF4-FFF2-40B4-BE49-F238E27FC236}">
                <a16:creationId xmlns:a16="http://schemas.microsoft.com/office/drawing/2014/main" id="{FBA909A0-50AB-AD09-C4A6-4D25D9DFF8DF}"/>
              </a:ext>
            </a:extLst>
          </p:cNvPr>
          <p:cNvSpPr txBox="1">
            <a:spLocks/>
          </p:cNvSpPr>
          <p:nvPr/>
        </p:nvSpPr>
        <p:spPr bwMode="gray">
          <a:xfrm>
            <a:off x="381000" y="337643"/>
            <a:ext cx="11334750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>
                <a:solidFill>
                  <a:schemeClr val="accent3"/>
                </a:solidFill>
              </a:rPr>
              <a:t>Automation – CI/CD Pipeline</a:t>
            </a:r>
            <a:endParaRPr lang="en-US" sz="3400" dirty="0">
              <a:solidFill>
                <a:schemeClr val="accent3"/>
              </a:solidFill>
            </a:endParaRPr>
          </a:p>
          <a:p>
            <a:pPr algn="ctr"/>
            <a:endParaRPr lang="en-US" sz="3200" dirty="0">
              <a:solidFill>
                <a:schemeClr val="accent3"/>
              </a:solidFill>
            </a:endParaRPr>
          </a:p>
        </p:txBody>
      </p:sp>
      <p:pic>
        <p:nvPicPr>
          <p:cNvPr id="1028" name="Picture 4" descr="An infinity symbol in blue and orange with several segments with the words plan, code, build, test, release, deploy, operate.">
            <a:extLst>
              <a:ext uri="{FF2B5EF4-FFF2-40B4-BE49-F238E27FC236}">
                <a16:creationId xmlns:a16="http://schemas.microsoft.com/office/drawing/2014/main" id="{2E2BE054-AA8D-EC4C-4321-192677FAA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00" y="2086410"/>
            <a:ext cx="4848940" cy="232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BF211A4-CA40-F306-42E2-B34243C1B735}"/>
              </a:ext>
            </a:extLst>
          </p:cNvPr>
          <p:cNvSpPr txBox="1"/>
          <p:nvPr/>
        </p:nvSpPr>
        <p:spPr>
          <a:xfrm>
            <a:off x="0" y="1624745"/>
            <a:ext cx="7442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/>
              <a:t>Customer edit the repo and creates merge request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3828CE0-8D96-C2B0-7F1E-01B040313DD9}"/>
              </a:ext>
            </a:extLst>
          </p:cNvPr>
          <p:cNvSpPr txBox="1"/>
          <p:nvPr/>
        </p:nvSpPr>
        <p:spPr>
          <a:xfrm>
            <a:off x="0" y="2603657"/>
            <a:ext cx="7442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/>
              <a:t>Merged by admin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178E248-9DF7-4190-7089-FA26BB46DEFC}"/>
              </a:ext>
            </a:extLst>
          </p:cNvPr>
          <p:cNvSpPr txBox="1"/>
          <p:nvPr/>
        </p:nvSpPr>
        <p:spPr>
          <a:xfrm>
            <a:off x="0" y="5602805"/>
            <a:ext cx="7442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/>
              <a:t>Deployed to Dev, Test, Prod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F550540-38EA-92C8-0793-A64D65D10AFA}"/>
              </a:ext>
            </a:extLst>
          </p:cNvPr>
          <p:cNvSpPr txBox="1"/>
          <p:nvPr/>
        </p:nvSpPr>
        <p:spPr>
          <a:xfrm>
            <a:off x="101600" y="3613775"/>
            <a:ext cx="7442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>
                <a:solidFill>
                  <a:schemeClr val="tx1"/>
                </a:solidFill>
              </a:rPr>
              <a:t>New Docker image is created for Explicit Proxy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77D0C37-EB4A-2E83-29EF-FA1754756A47}"/>
              </a:ext>
            </a:extLst>
          </p:cNvPr>
          <p:cNvSpPr txBox="1"/>
          <p:nvPr/>
        </p:nvSpPr>
        <p:spPr>
          <a:xfrm>
            <a:off x="101600" y="4623893"/>
            <a:ext cx="7442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>
                <a:solidFill>
                  <a:schemeClr val="tx1"/>
                </a:solidFill>
              </a:rPr>
              <a:t>Rule set on NFW  are updated</a:t>
            </a: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2175133-2C00-A5ED-3EF4-E2B379B2E506}"/>
              </a:ext>
            </a:extLst>
          </p:cNvPr>
          <p:cNvGrpSpPr>
            <a:grpSpLocks noChangeAspect="1"/>
          </p:cNvGrpSpPr>
          <p:nvPr/>
        </p:nvGrpSpPr>
        <p:grpSpPr>
          <a:xfrm>
            <a:off x="9429135" y="70442"/>
            <a:ext cx="3175821" cy="426709"/>
            <a:chOff x="6941574" y="355577"/>
            <a:chExt cx="3175821" cy="42670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35C8820-C795-9890-2FEF-12306F231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574" y="412954"/>
              <a:ext cx="309401" cy="369332"/>
            </a:xfrm>
            <a:prstGeom prst="rect">
              <a:avLst/>
            </a:prstGeom>
          </p:spPr>
        </p:pic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FE8C547C-3062-749E-B2F5-B1FA5A69CA25}"/>
                </a:ext>
              </a:extLst>
            </p:cNvPr>
            <p:cNvSpPr txBox="1">
              <a:spLocks/>
            </p:cNvSpPr>
            <p:nvPr/>
          </p:nvSpPr>
          <p:spPr>
            <a:xfrm>
              <a:off x="7374195" y="355577"/>
              <a:ext cx="2743200" cy="369332"/>
            </a:xfrm>
            <a:prstGeom prst="rect">
              <a:avLst/>
            </a:prstGeom>
          </p:spPr>
          <p:txBody>
            <a:bodyPr vert="horz" lIns="0" tIns="146304" rIns="0" bIns="146304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 spc="-10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>
                  <a:solidFill>
                    <a:srgbClr val="E20074"/>
                  </a:solidFill>
                </a:rPr>
                <a:t>Deutsche Telekom IT Solutions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876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82" grpId="0"/>
      <p:bldP spid="84" grpId="0"/>
      <p:bldP spid="85" grpId="0"/>
      <p:bldP spid="8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1C58A-DFFC-98B9-4EB6-FC3A63DFD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>
            <a:extLst>
              <a:ext uri="{FF2B5EF4-FFF2-40B4-BE49-F238E27FC236}">
                <a16:creationId xmlns:a16="http://schemas.microsoft.com/office/drawing/2014/main" id="{3C49F60C-BB22-A396-FBB0-89C4D0822A9A}"/>
              </a:ext>
            </a:extLst>
          </p:cNvPr>
          <p:cNvSpPr txBox="1">
            <a:spLocks/>
          </p:cNvSpPr>
          <p:nvPr/>
        </p:nvSpPr>
        <p:spPr bwMode="gray">
          <a:xfrm>
            <a:off x="381000" y="337643"/>
            <a:ext cx="11334750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>
                <a:solidFill>
                  <a:schemeClr val="accent3"/>
                </a:solidFill>
              </a:rPr>
              <a:t>Automation – CI/CD Pipeline</a:t>
            </a:r>
            <a:endParaRPr lang="en-US" sz="3400" dirty="0">
              <a:solidFill>
                <a:schemeClr val="accent3"/>
              </a:solidFill>
            </a:endParaRPr>
          </a:p>
          <a:p>
            <a:pPr algn="ctr"/>
            <a:endParaRPr lang="en-US" sz="3200" dirty="0">
              <a:solidFill>
                <a:schemeClr val="accent3"/>
              </a:solidFill>
            </a:endParaRPr>
          </a:p>
        </p:txBody>
      </p:sp>
      <p:pic>
        <p:nvPicPr>
          <p:cNvPr id="1028" name="Picture 4" descr="An infinity symbol in blue and orange with several segments with the words plan, code, build, test, release, deploy, operate.">
            <a:extLst>
              <a:ext uri="{FF2B5EF4-FFF2-40B4-BE49-F238E27FC236}">
                <a16:creationId xmlns:a16="http://schemas.microsoft.com/office/drawing/2014/main" id="{031CAB8C-2292-5F4E-B559-9C72E6196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00" y="2086410"/>
            <a:ext cx="4848940" cy="232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AEFCBBD-3820-F27B-C2B6-87EECB0E26EB}"/>
              </a:ext>
            </a:extLst>
          </p:cNvPr>
          <p:cNvSpPr txBox="1"/>
          <p:nvPr/>
        </p:nvSpPr>
        <p:spPr>
          <a:xfrm>
            <a:off x="0" y="1624745"/>
            <a:ext cx="7442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/>
              <a:t>Customer edit the repo and creates merge request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C3E04D7-6411-E189-C775-2F12F69BF79C}"/>
              </a:ext>
            </a:extLst>
          </p:cNvPr>
          <p:cNvSpPr txBox="1"/>
          <p:nvPr/>
        </p:nvSpPr>
        <p:spPr>
          <a:xfrm>
            <a:off x="0" y="2603657"/>
            <a:ext cx="7442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>
                <a:solidFill>
                  <a:srgbClr val="FF381E"/>
                </a:solidFill>
              </a:rPr>
              <a:t>Merged by admin</a:t>
            </a:r>
            <a:endParaRPr lang="en-US" sz="2400" dirty="0">
              <a:solidFill>
                <a:srgbClr val="FF381E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1169F87-6A54-03D4-6CCD-D99B55D199F3}"/>
              </a:ext>
            </a:extLst>
          </p:cNvPr>
          <p:cNvSpPr txBox="1"/>
          <p:nvPr/>
        </p:nvSpPr>
        <p:spPr>
          <a:xfrm>
            <a:off x="0" y="5602805"/>
            <a:ext cx="7442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/>
              <a:t>Deployed to Dev, Test, Prod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FC57C54-19FE-0C15-D109-EB9F7C82BCAE}"/>
              </a:ext>
            </a:extLst>
          </p:cNvPr>
          <p:cNvSpPr txBox="1"/>
          <p:nvPr/>
        </p:nvSpPr>
        <p:spPr>
          <a:xfrm>
            <a:off x="101600" y="3613775"/>
            <a:ext cx="7442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>
                <a:solidFill>
                  <a:schemeClr val="tx1"/>
                </a:solidFill>
              </a:rPr>
              <a:t>New Docker image is created for Explicit Proxy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0754469-AE6E-78F0-560B-E12BBA1F7510}"/>
              </a:ext>
            </a:extLst>
          </p:cNvPr>
          <p:cNvSpPr txBox="1"/>
          <p:nvPr/>
        </p:nvSpPr>
        <p:spPr>
          <a:xfrm>
            <a:off x="101600" y="4623893"/>
            <a:ext cx="7442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>
                <a:solidFill>
                  <a:schemeClr val="tx1"/>
                </a:solidFill>
              </a:rPr>
              <a:t>Rule set on NFW  are updated</a:t>
            </a: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68202C4-9C92-7884-06E6-3C8F2AE3E49F}"/>
              </a:ext>
            </a:extLst>
          </p:cNvPr>
          <p:cNvGrpSpPr>
            <a:grpSpLocks noChangeAspect="1"/>
          </p:cNvGrpSpPr>
          <p:nvPr/>
        </p:nvGrpSpPr>
        <p:grpSpPr>
          <a:xfrm>
            <a:off x="9429135" y="70442"/>
            <a:ext cx="3175821" cy="426709"/>
            <a:chOff x="6941574" y="355577"/>
            <a:chExt cx="3175821" cy="42670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F59FDAF-627C-B48C-E14F-B8D9097C7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574" y="412954"/>
              <a:ext cx="309401" cy="369332"/>
            </a:xfrm>
            <a:prstGeom prst="rect">
              <a:avLst/>
            </a:prstGeom>
          </p:spPr>
        </p:pic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16D3D20E-BE98-0D2F-5E2E-0289C8F7072B}"/>
                </a:ext>
              </a:extLst>
            </p:cNvPr>
            <p:cNvSpPr txBox="1">
              <a:spLocks/>
            </p:cNvSpPr>
            <p:nvPr/>
          </p:nvSpPr>
          <p:spPr>
            <a:xfrm>
              <a:off x="7374195" y="355577"/>
              <a:ext cx="2743200" cy="369332"/>
            </a:xfrm>
            <a:prstGeom prst="rect">
              <a:avLst/>
            </a:prstGeom>
          </p:spPr>
          <p:txBody>
            <a:bodyPr vert="horz" lIns="0" tIns="146304" rIns="0" bIns="146304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 spc="-10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>
                  <a:solidFill>
                    <a:srgbClr val="E20074"/>
                  </a:solidFill>
                </a:rPr>
                <a:t>Deutsche Telekom IT Solutions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44271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Table 46">
            <a:extLst>
              <a:ext uri="{FF2B5EF4-FFF2-40B4-BE49-F238E27FC236}">
                <a16:creationId xmlns:a16="http://schemas.microsoft.com/office/drawing/2014/main" id="{818C537A-0181-8AD2-5540-4DE8681453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4407720"/>
              </p:ext>
            </p:extLst>
          </p:nvPr>
        </p:nvGraphicFramePr>
        <p:xfrm>
          <a:off x="3060030" y="4362194"/>
          <a:ext cx="3412474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351906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2060568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>
                          <a:solidFill>
                            <a:schemeClr val="tx1"/>
                          </a:solidFill>
                        </a:rPr>
                        <a:t>Transity Gateway RT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10.0.0.0/16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>
                          <a:solidFill>
                            <a:schemeClr val="bg1"/>
                          </a:solidFill>
                        </a:rPr>
                        <a:t>C</a:t>
                      </a:r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lient VPC TGW attachment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n w="0"/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Outbound VPC </a:t>
                      </a:r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TGW attachment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38453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0.0.0.0/0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n w="0"/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Outbound VPC </a:t>
                      </a:r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TGW attachment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7226101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68834520-2F76-9C71-5B80-0181CCA37FA0}"/>
              </a:ext>
            </a:extLst>
          </p:cNvPr>
          <p:cNvSpPr/>
          <p:nvPr/>
        </p:nvSpPr>
        <p:spPr>
          <a:xfrm>
            <a:off x="6871160" y="1411090"/>
            <a:ext cx="5158409" cy="4964450"/>
          </a:xfrm>
          <a:prstGeom prst="rect">
            <a:avLst/>
          </a:prstGeom>
          <a:noFill/>
          <a:ln w="15875">
            <a:solidFill>
              <a:srgbClr val="8C4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Outbound VPC– 192.168.0.0/16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6995F4D-F7E5-9C5D-2212-E295B3757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871160" y="1422231"/>
            <a:ext cx="427949" cy="45146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379BE4B-B680-96C2-908D-7DD4025C9640}"/>
              </a:ext>
            </a:extLst>
          </p:cNvPr>
          <p:cNvSpPr/>
          <p:nvPr/>
        </p:nvSpPr>
        <p:spPr>
          <a:xfrm>
            <a:off x="11671921" y="1366407"/>
            <a:ext cx="464356" cy="4994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F8D6074-DE80-81AE-F64E-2D13295E1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11679889" y="1324099"/>
            <a:ext cx="513539" cy="541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A51B01E-0DD0-8156-AB5C-BFE67FACB2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340156" y="2004603"/>
            <a:ext cx="381000" cy="381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F31EB8D-9D60-3A57-B135-89398AA73197}"/>
              </a:ext>
            </a:extLst>
          </p:cNvPr>
          <p:cNvSpPr/>
          <p:nvPr/>
        </p:nvSpPr>
        <p:spPr>
          <a:xfrm>
            <a:off x="8340156" y="2004602"/>
            <a:ext cx="2583854" cy="1259989"/>
          </a:xfrm>
          <a:prstGeom prst="rect">
            <a:avLst/>
          </a:prstGeom>
          <a:noFill/>
          <a:ln w="15875" cmpd="sng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subnet – 192.168.1.0/24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2F6106-E90A-A106-E7F5-C043ECFD82B2}"/>
              </a:ext>
            </a:extLst>
          </p:cNvPr>
          <p:cNvSpPr/>
          <p:nvPr/>
        </p:nvSpPr>
        <p:spPr>
          <a:xfrm>
            <a:off x="8341812" y="4920078"/>
            <a:ext cx="2580353" cy="1259989"/>
          </a:xfrm>
          <a:prstGeom prst="rect">
            <a:avLst/>
          </a:prstGeom>
          <a:noFill/>
          <a:ln w="15875" cmpd="sng">
            <a:solidFill>
              <a:srgbClr val="7AA11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– 192.168.3.0/24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FF9C97-7CFA-B19D-DF1C-26E7F8E49A16}"/>
              </a:ext>
            </a:extLst>
          </p:cNvPr>
          <p:cNvSpPr/>
          <p:nvPr/>
        </p:nvSpPr>
        <p:spPr>
          <a:xfrm>
            <a:off x="8340156" y="3462340"/>
            <a:ext cx="2583853" cy="1259989"/>
          </a:xfrm>
          <a:prstGeom prst="rect">
            <a:avLst/>
          </a:prstGeom>
          <a:noFill/>
          <a:ln w="15875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Inspection subnet – 192.168.2.0/24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108726D-4F26-43C3-B7F1-3EB380324D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8340156" y="3462339"/>
            <a:ext cx="381000" cy="381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7A5BB166-D491-56AA-AA7E-BCDA731132C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8340156" y="4920077"/>
            <a:ext cx="381000" cy="381000"/>
          </a:xfrm>
          <a:prstGeom prst="rect">
            <a:avLst/>
          </a:prstGeom>
        </p:spPr>
      </p:pic>
      <p:pic>
        <p:nvPicPr>
          <p:cNvPr id="13" name="Picture 12" descr="(none)">
            <a:extLst>
              <a:ext uri="{FF2B5EF4-FFF2-40B4-BE49-F238E27FC236}">
                <a16:creationId xmlns:a16="http://schemas.microsoft.com/office/drawing/2014/main" id="{D1705C1D-C543-591E-5297-C77601540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79" y="4058066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(none)">
            <a:extLst>
              <a:ext uri="{FF2B5EF4-FFF2-40B4-BE49-F238E27FC236}">
                <a16:creationId xmlns:a16="http://schemas.microsoft.com/office/drawing/2014/main" id="{1BAF3411-1730-E616-AA31-8A1500DF5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671" y="2423934"/>
            <a:ext cx="537232" cy="53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AB2C564-3F2B-B256-B08E-BFD76240A64C}"/>
              </a:ext>
            </a:extLst>
          </p:cNvPr>
          <p:cNvSpPr/>
          <p:nvPr/>
        </p:nvSpPr>
        <p:spPr>
          <a:xfrm>
            <a:off x="74396" y="1411090"/>
            <a:ext cx="2830876" cy="4964450"/>
          </a:xfrm>
          <a:prstGeom prst="rect">
            <a:avLst/>
          </a:prstGeom>
          <a:noFill/>
          <a:ln w="15875">
            <a:solidFill>
              <a:srgbClr val="8C4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 VPC 10.0.0.0/16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15C62623-879B-3A7F-B897-1D33E35BAD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4396" y="1430947"/>
            <a:ext cx="427949" cy="45146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6D9AB55-571D-BAB5-223A-0CB9FC32BFD9}"/>
              </a:ext>
            </a:extLst>
          </p:cNvPr>
          <p:cNvSpPr/>
          <p:nvPr/>
        </p:nvSpPr>
        <p:spPr>
          <a:xfrm>
            <a:off x="545180" y="3462340"/>
            <a:ext cx="2181207" cy="1259989"/>
          </a:xfrm>
          <a:prstGeom prst="rect">
            <a:avLst/>
          </a:prstGeom>
          <a:noFill/>
          <a:ln w="15875" cmpd="sng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1 – 10.0.1.0/24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918F3672-AB90-A816-3BA8-04F0A9B00DE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545181" y="3462339"/>
            <a:ext cx="381000" cy="381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0AC5544-987A-405C-47AA-D84D11DD5FC5}"/>
              </a:ext>
            </a:extLst>
          </p:cNvPr>
          <p:cNvSpPr/>
          <p:nvPr/>
        </p:nvSpPr>
        <p:spPr>
          <a:xfrm>
            <a:off x="546837" y="4920078"/>
            <a:ext cx="2155953" cy="1259989"/>
          </a:xfrm>
          <a:prstGeom prst="rect">
            <a:avLst/>
          </a:prstGeom>
          <a:noFill/>
          <a:ln w="15875" cmpd="sng">
            <a:solidFill>
              <a:srgbClr val="7AA11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2 – 10.0.2.0/24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5F8C706A-304D-E58B-D3ED-8524809728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545181" y="4920077"/>
            <a:ext cx="381000" cy="381000"/>
          </a:xfrm>
          <a:prstGeom prst="rect">
            <a:avLst/>
          </a:prstGeom>
        </p:spPr>
      </p:pic>
      <p:pic>
        <p:nvPicPr>
          <p:cNvPr id="21" name="Picture 5" descr="(none)">
            <a:extLst>
              <a:ext uri="{FF2B5EF4-FFF2-40B4-BE49-F238E27FC236}">
                <a16:creationId xmlns:a16="http://schemas.microsoft.com/office/drawing/2014/main" id="{43246F62-2890-7F75-D109-5E2D3309F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748" y="5484313"/>
            <a:ext cx="537232" cy="53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3" descr="(none)">
            <a:extLst>
              <a:ext uri="{FF2B5EF4-FFF2-40B4-BE49-F238E27FC236}">
                <a16:creationId xmlns:a16="http://schemas.microsoft.com/office/drawing/2014/main" id="{4EC21C31-677F-2B54-5A98-F444203A0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879" y="5498929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81D3F97-DF8A-8C1F-D3ED-DEBAF2C6D50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187003" y="3905114"/>
            <a:ext cx="508000" cy="508000"/>
          </a:xfrm>
          <a:prstGeom prst="rect">
            <a:avLst/>
          </a:prstGeom>
        </p:spPr>
      </p:pic>
      <p:pic>
        <p:nvPicPr>
          <p:cNvPr id="32" name="Picture 15" descr="(none)">
            <a:extLst>
              <a:ext uri="{FF2B5EF4-FFF2-40B4-BE49-F238E27FC236}">
                <a16:creationId xmlns:a16="http://schemas.microsoft.com/office/drawing/2014/main" id="{2FE4A629-FF28-0287-F240-1A8408CAB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980" y="4058066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3" name="Table 46">
            <a:extLst>
              <a:ext uri="{FF2B5EF4-FFF2-40B4-BE49-F238E27FC236}">
                <a16:creationId xmlns:a16="http://schemas.microsoft.com/office/drawing/2014/main" id="{0DC05544-C970-3E49-A55A-24394ED76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2739699"/>
              </p:ext>
            </p:extLst>
          </p:nvPr>
        </p:nvGraphicFramePr>
        <p:xfrm>
          <a:off x="6585566" y="2009722"/>
          <a:ext cx="1824975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88742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36233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127535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Public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123917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K" sz="1000" dirty="0"/>
                        <a:t>10.0.0.0/16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NFW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389269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IGW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1623460"/>
                  </a:ext>
                </a:extLst>
              </a:tr>
            </a:tbl>
          </a:graphicData>
        </a:graphic>
      </p:graphicFrame>
      <p:graphicFrame>
        <p:nvGraphicFramePr>
          <p:cNvPr id="34" name="Table 46">
            <a:extLst>
              <a:ext uri="{FF2B5EF4-FFF2-40B4-BE49-F238E27FC236}">
                <a16:creationId xmlns:a16="http://schemas.microsoft.com/office/drawing/2014/main" id="{D0F824E9-DA28-CE27-DCCB-2FB052D6E5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0125061"/>
              </p:ext>
            </p:extLst>
          </p:nvPr>
        </p:nvGraphicFramePr>
        <p:xfrm>
          <a:off x="6579500" y="3434767"/>
          <a:ext cx="1845132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60698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84434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Inspection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K" sz="1000" dirty="0"/>
                        <a:t>10.0.0.0/16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TGW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214082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NATGW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5270960"/>
                  </a:ext>
                </a:extLst>
              </a:tr>
            </a:tbl>
          </a:graphicData>
        </a:graphic>
      </p:graphicFrame>
      <p:graphicFrame>
        <p:nvGraphicFramePr>
          <p:cNvPr id="35" name="Table 46">
            <a:extLst>
              <a:ext uri="{FF2B5EF4-FFF2-40B4-BE49-F238E27FC236}">
                <a16:creationId xmlns:a16="http://schemas.microsoft.com/office/drawing/2014/main" id="{7AE1D4E4-B2E8-40E3-CAA5-6CECEF1C34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0675446"/>
              </p:ext>
            </p:extLst>
          </p:nvPr>
        </p:nvGraphicFramePr>
        <p:xfrm>
          <a:off x="6595248" y="4920077"/>
          <a:ext cx="1824830" cy="73152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47927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76903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Private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NFW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405770"/>
                  </a:ext>
                </a:extLst>
              </a:tr>
            </a:tbl>
          </a:graphicData>
        </a:graphic>
      </p:graphicFrame>
      <p:pic>
        <p:nvPicPr>
          <p:cNvPr id="36" name="Picture 5" descr="(none)">
            <a:extLst>
              <a:ext uri="{FF2B5EF4-FFF2-40B4-BE49-F238E27FC236}">
                <a16:creationId xmlns:a16="http://schemas.microsoft.com/office/drawing/2014/main" id="{68B28926-4E97-4E64-CD6B-64F292046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855" y="5498929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15C46E01-E081-BE1B-4268-793FDE59DDE0}"/>
              </a:ext>
            </a:extLst>
          </p:cNvPr>
          <p:cNvSpPr txBox="1"/>
          <p:nvPr/>
        </p:nvSpPr>
        <p:spPr>
          <a:xfrm>
            <a:off x="9321986" y="2918102"/>
            <a:ext cx="7906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192.168.1.20</a:t>
            </a:r>
          </a:p>
          <a:p>
            <a:pPr algn="ctr"/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3.48.29.55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052C584-E0CD-F17F-7508-7D2D8F63F6E3}"/>
              </a:ext>
            </a:extLst>
          </p:cNvPr>
          <p:cNvSpPr txBox="1"/>
          <p:nvPr/>
        </p:nvSpPr>
        <p:spPr>
          <a:xfrm>
            <a:off x="8420078" y="4516261"/>
            <a:ext cx="7906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192.168.2.28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3" descr="(none)">
            <a:extLst>
              <a:ext uri="{FF2B5EF4-FFF2-40B4-BE49-F238E27FC236}">
                <a16:creationId xmlns:a16="http://schemas.microsoft.com/office/drawing/2014/main" id="{F4EE67EE-3A84-61E0-C306-00FB4CBF0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132" y="5167111"/>
            <a:ext cx="508000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717E6DD8-0CA0-56EB-A4FF-27AFB0D84539}"/>
              </a:ext>
            </a:extLst>
          </p:cNvPr>
          <p:cNvSpPr txBox="1"/>
          <p:nvPr/>
        </p:nvSpPr>
        <p:spPr>
          <a:xfrm>
            <a:off x="1760140" y="4553135"/>
            <a:ext cx="6751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10.0.1.130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F5994499-93D7-F824-B654-A5138D64D5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7617736"/>
              </p:ext>
            </p:extLst>
          </p:nvPr>
        </p:nvGraphicFramePr>
        <p:xfrm>
          <a:off x="437757" y="2467817"/>
          <a:ext cx="1510358" cy="73152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971356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539002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139249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VPC main RT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10.0.0.0/16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0.0.0.0/0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TGW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6450994"/>
                  </a:ext>
                </a:extLst>
              </a:tr>
            </a:tbl>
          </a:graphicData>
        </a:graphic>
      </p:graphicFrame>
      <p:pic>
        <p:nvPicPr>
          <p:cNvPr id="47" name="Picture 46" descr="(none)">
            <a:extLst>
              <a:ext uri="{FF2B5EF4-FFF2-40B4-BE49-F238E27FC236}">
                <a16:creationId xmlns:a16="http://schemas.microsoft.com/office/drawing/2014/main" id="{05A808B4-7207-B260-3333-E25C50422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227" y="4070423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(none)">
            <a:extLst>
              <a:ext uri="{FF2B5EF4-FFF2-40B4-BE49-F238E27FC236}">
                <a16:creationId xmlns:a16="http://schemas.microsoft.com/office/drawing/2014/main" id="{187FA124-475E-4568-DAB7-595E0A193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837" y="4046247"/>
            <a:ext cx="556351" cy="55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B31973B-494D-563B-A02E-AD98D79D161A}"/>
              </a:ext>
            </a:extLst>
          </p:cNvPr>
          <p:cNvCxnSpPr>
            <a:cxnSpLocks/>
          </p:cNvCxnSpPr>
          <p:nvPr/>
        </p:nvCxnSpPr>
        <p:spPr>
          <a:xfrm>
            <a:off x="10733675" y="4324422"/>
            <a:ext cx="470543" cy="0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82">
            <a:extLst>
              <a:ext uri="{FF2B5EF4-FFF2-40B4-BE49-F238E27FC236}">
                <a16:creationId xmlns:a16="http://schemas.microsoft.com/office/drawing/2014/main" id="{C9BD1D58-4A72-15A6-B9B8-0633F3EA3A3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948149" y="3973960"/>
            <a:ext cx="241901" cy="233262"/>
          </a:xfrm>
          <a:prstGeom prst="rect">
            <a:avLst/>
          </a:prstGeom>
        </p:spPr>
      </p:pic>
      <p:pic>
        <p:nvPicPr>
          <p:cNvPr id="85" name="Graphic 84">
            <a:extLst>
              <a:ext uri="{FF2B5EF4-FFF2-40B4-BE49-F238E27FC236}">
                <a16:creationId xmlns:a16="http://schemas.microsoft.com/office/drawing/2014/main" id="{E57C2E0D-88B4-1929-4BD7-EA2A2E67233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9023449" y="3867063"/>
            <a:ext cx="381761" cy="381761"/>
          </a:xfrm>
          <a:prstGeom prst="rect">
            <a:avLst/>
          </a:prstGeom>
        </p:spPr>
      </p:pic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A6397D9B-2606-8A85-BE7F-F2C7A5095D00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2372980" y="5737051"/>
            <a:ext cx="2019899" cy="15878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12786417-CB60-85A1-53C4-D701FEB61B52}"/>
              </a:ext>
            </a:extLst>
          </p:cNvPr>
          <p:cNvCxnSpPr>
            <a:cxnSpLocks/>
          </p:cNvCxnSpPr>
          <p:nvPr/>
        </p:nvCxnSpPr>
        <p:spPr>
          <a:xfrm>
            <a:off x="4916227" y="5758810"/>
            <a:ext cx="3639694" cy="0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itel 1">
            <a:extLst>
              <a:ext uri="{FF2B5EF4-FFF2-40B4-BE49-F238E27FC236}">
                <a16:creationId xmlns:a16="http://schemas.microsoft.com/office/drawing/2014/main" id="{2D02080E-5C29-B4BB-7649-ECE0AE76288C}"/>
              </a:ext>
            </a:extLst>
          </p:cNvPr>
          <p:cNvSpPr txBox="1">
            <a:spLocks/>
          </p:cNvSpPr>
          <p:nvPr/>
        </p:nvSpPr>
        <p:spPr bwMode="gray">
          <a:xfrm>
            <a:off x="437757" y="337643"/>
            <a:ext cx="11277993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>
                <a:solidFill>
                  <a:schemeClr val="accent3"/>
                </a:solidFill>
              </a:rPr>
              <a:t>The flow – explicit proxy</a:t>
            </a:r>
            <a:endParaRPr lang="en-US" sz="3400" dirty="0">
              <a:solidFill>
                <a:schemeClr val="accent3"/>
              </a:solidFill>
            </a:endParaRPr>
          </a:p>
          <a:p>
            <a:pPr algn="ctr"/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DE863E14-1C49-DC17-43A5-E15B40CA46D2}"/>
              </a:ext>
            </a:extLst>
          </p:cNvPr>
          <p:cNvSpPr txBox="1"/>
          <p:nvPr/>
        </p:nvSpPr>
        <p:spPr>
          <a:xfrm>
            <a:off x="134399" y="913938"/>
            <a:ext cx="11895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j-lt"/>
                <a:cs typeface="Courier New" panose="02070309020205020404" pitchFamily="49" charset="0"/>
              </a:rPr>
              <a:t>c</a:t>
            </a:r>
            <a:r>
              <a:rPr lang="en-SK" sz="1600" dirty="0">
                <a:latin typeface="+mj-lt"/>
                <a:cs typeface="Courier New" panose="02070309020205020404" pitchFamily="49" charset="0"/>
              </a:rPr>
              <a:t>url –x </a:t>
            </a:r>
            <a:r>
              <a:rPr lang="en-GB" sz="1600" dirty="0">
                <a:solidFill>
                  <a:srgbClr val="92D050"/>
                </a:solidFill>
                <a:latin typeface="+mj-lt"/>
                <a:cs typeface="Courier New" panose="02070309020205020404" pitchFamily="49" charset="0"/>
              </a:rPr>
              <a:t>internal-fwdproxynlb-1234567890-eu-central-1.elb.amazonaws.com</a:t>
            </a:r>
            <a:r>
              <a:rPr lang="en-GB" sz="1600" dirty="0">
                <a:solidFill>
                  <a:schemeClr val="tx2"/>
                </a:solidFill>
                <a:latin typeface="+mj-lt"/>
                <a:cs typeface="Courier New" panose="02070309020205020404" pitchFamily="49" charset="0"/>
              </a:rPr>
              <a:t>:</a:t>
            </a:r>
            <a:r>
              <a:rPr lang="en-GB" sz="1600" dirty="0">
                <a:solidFill>
                  <a:srgbClr val="94E8FF"/>
                </a:solidFill>
                <a:latin typeface="+mj-lt"/>
                <a:cs typeface="Courier New" panose="02070309020205020404" pitchFamily="49" charset="0"/>
              </a:rPr>
              <a:t>3128 </a:t>
            </a:r>
            <a:r>
              <a:rPr lang="en-GB" sz="1600" dirty="0">
                <a:solidFill>
                  <a:schemeClr val="tx2"/>
                </a:solidFill>
                <a:latin typeface="+mj-lt"/>
                <a:cs typeface="Courier New" panose="02070309020205020404" pitchFamily="49" charset="0"/>
              </a:rPr>
              <a:t> </a:t>
            </a:r>
            <a:r>
              <a:rPr lang="en-SK" sz="1600" dirty="0">
                <a:latin typeface="+mj-lt"/>
                <a:cs typeface="Courier New" panose="02070309020205020404" pitchFamily="49" charset="0"/>
              </a:rPr>
              <a:t>–I http://www.amazon.com</a:t>
            </a:r>
          </a:p>
        </p:txBody>
      </p:sp>
      <p:sp>
        <p:nvSpPr>
          <p:cNvPr id="96" name="Titel 1">
            <a:extLst>
              <a:ext uri="{FF2B5EF4-FFF2-40B4-BE49-F238E27FC236}">
                <a16:creationId xmlns:a16="http://schemas.microsoft.com/office/drawing/2014/main" id="{F9339992-4331-DD82-72C1-0D8264A033F8}"/>
              </a:ext>
            </a:extLst>
          </p:cNvPr>
          <p:cNvSpPr txBox="1">
            <a:spLocks/>
          </p:cNvSpPr>
          <p:nvPr/>
        </p:nvSpPr>
        <p:spPr bwMode="gray">
          <a:xfrm>
            <a:off x="9823352" y="5752929"/>
            <a:ext cx="833416" cy="19907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rgbClr val="92D050"/>
                </a:solidFill>
              </a:rPr>
              <a:t>Network LB</a:t>
            </a:r>
          </a:p>
        </p:txBody>
      </p:sp>
      <p:sp>
        <p:nvSpPr>
          <p:cNvPr id="98" name="Titel 1">
            <a:extLst>
              <a:ext uri="{FF2B5EF4-FFF2-40B4-BE49-F238E27FC236}">
                <a16:creationId xmlns:a16="http://schemas.microsoft.com/office/drawing/2014/main" id="{2A8B2913-1F87-8886-0300-EE7389B870A9}"/>
              </a:ext>
            </a:extLst>
          </p:cNvPr>
          <p:cNvSpPr txBox="1">
            <a:spLocks/>
          </p:cNvSpPr>
          <p:nvPr/>
        </p:nvSpPr>
        <p:spPr bwMode="gray">
          <a:xfrm>
            <a:off x="10408343" y="4607355"/>
            <a:ext cx="1932365" cy="24227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chemeClr val="tx1"/>
                </a:solidFill>
              </a:rPr>
              <a:t>Network Firewall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BC2B9B1-C1A5-45A1-D682-390E78BD50D3}"/>
              </a:ext>
            </a:extLst>
          </p:cNvPr>
          <p:cNvGrpSpPr>
            <a:grpSpLocks noChangeAspect="1"/>
          </p:cNvGrpSpPr>
          <p:nvPr/>
        </p:nvGrpSpPr>
        <p:grpSpPr>
          <a:xfrm>
            <a:off x="9429135" y="70442"/>
            <a:ext cx="3175821" cy="426709"/>
            <a:chOff x="6941574" y="355577"/>
            <a:chExt cx="3175821" cy="42670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FCAF9CF-E2B2-07AC-4D06-35BE57113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574" y="412954"/>
              <a:ext cx="309401" cy="369332"/>
            </a:xfrm>
            <a:prstGeom prst="rect">
              <a:avLst/>
            </a:prstGeom>
          </p:spPr>
        </p:pic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D510C9DA-9690-29EC-1A88-8204D71C131B}"/>
                </a:ext>
              </a:extLst>
            </p:cNvPr>
            <p:cNvSpPr txBox="1">
              <a:spLocks/>
            </p:cNvSpPr>
            <p:nvPr/>
          </p:nvSpPr>
          <p:spPr>
            <a:xfrm>
              <a:off x="7374195" y="355577"/>
              <a:ext cx="2743200" cy="369332"/>
            </a:xfrm>
            <a:prstGeom prst="rect">
              <a:avLst/>
            </a:prstGeom>
          </p:spPr>
          <p:txBody>
            <a:bodyPr vert="horz" lIns="0" tIns="146304" rIns="0" bIns="146304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 spc="-10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>
                  <a:solidFill>
                    <a:srgbClr val="E20074"/>
                  </a:solidFill>
                </a:rPr>
                <a:t>Deutsche Telekom IT Solutions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50090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9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96D41D-4A3E-97E4-27F4-96E13B39C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5A9FF14-9300-F97C-5410-657FD4982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4079" y="304800"/>
            <a:ext cx="6653122" cy="638175"/>
          </a:xfrm>
        </p:spPr>
        <p:txBody>
          <a:bodyPr/>
          <a:lstStyle/>
          <a:p>
            <a:r>
              <a:rPr lang="en-GB" sz="3400">
                <a:solidFill>
                  <a:srgbClr val="FFC000"/>
                </a:solidFill>
              </a:rPr>
              <a:t>Customer demands</a:t>
            </a:r>
            <a:endParaRPr lang="en-US" sz="3400">
              <a:solidFill>
                <a:srgbClr val="FFC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0892D4-2CCE-007B-79D9-9934B570649C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4FF184B-6E6D-6A93-BB12-C6F4E2150BC5}"/>
              </a:ext>
            </a:extLst>
          </p:cNvPr>
          <p:cNvGrpSpPr>
            <a:grpSpLocks noChangeAspect="1"/>
          </p:cNvGrpSpPr>
          <p:nvPr/>
        </p:nvGrpSpPr>
        <p:grpSpPr>
          <a:xfrm>
            <a:off x="255354" y="3056707"/>
            <a:ext cx="1987934" cy="2485189"/>
            <a:chOff x="350280" y="2713382"/>
            <a:chExt cx="2830680" cy="3538737"/>
          </a:xfrm>
        </p:grpSpPr>
        <p:sp>
          <p:nvSpPr>
            <p:cNvPr id="5" name="Rectangle 8">
              <a:extLst>
                <a:ext uri="{FF2B5EF4-FFF2-40B4-BE49-F238E27FC236}">
                  <a16:creationId xmlns:a16="http://schemas.microsoft.com/office/drawing/2014/main" id="{24BB4234-6E8A-A201-85A2-DAC72C351C96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 3</a:t>
              </a:r>
            </a:p>
          </p:txBody>
        </p:sp>
        <p:pic>
          <p:nvPicPr>
            <p:cNvPr id="6" name="Graphic 9">
              <a:extLst>
                <a:ext uri="{FF2B5EF4-FFF2-40B4-BE49-F238E27FC236}">
                  <a16:creationId xmlns:a16="http://schemas.microsoft.com/office/drawing/2014/main" id="{458D06D3-7655-1E97-3F97-6F6FE244C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Rectangle 12">
              <a:extLst>
                <a:ext uri="{FF2B5EF4-FFF2-40B4-BE49-F238E27FC236}">
                  <a16:creationId xmlns:a16="http://schemas.microsoft.com/office/drawing/2014/main" id="{735152BB-C7F9-574B-A4F3-25974BB9A1F3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8" name="Graphic 13">
              <a:extLst>
                <a:ext uri="{FF2B5EF4-FFF2-40B4-BE49-F238E27FC236}">
                  <a16:creationId xmlns:a16="http://schemas.microsoft.com/office/drawing/2014/main" id="{FAA8B0B4-8CBD-5BE5-EE8F-2CF9AC04B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24">
              <a:extLst>
                <a:ext uri="{FF2B5EF4-FFF2-40B4-BE49-F238E27FC236}">
                  <a16:creationId xmlns:a16="http://schemas.microsoft.com/office/drawing/2014/main" id="{A0D2166C-9611-93BE-6570-DFC6B493413D}"/>
                </a:ext>
              </a:extLst>
            </p:cNvPr>
            <p:cNvSpPr/>
            <p:nvPr/>
          </p:nvSpPr>
          <p:spPr>
            <a:xfrm>
              <a:off x="790653" y="4332420"/>
              <a:ext cx="1480678" cy="2452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ECS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2BABEBF-5223-4EC1-D83D-B6E0F403872E}"/>
              </a:ext>
            </a:extLst>
          </p:cNvPr>
          <p:cNvGrpSpPr>
            <a:grpSpLocks noChangeAspect="1"/>
          </p:cNvGrpSpPr>
          <p:nvPr/>
        </p:nvGrpSpPr>
        <p:grpSpPr>
          <a:xfrm>
            <a:off x="278578" y="389778"/>
            <a:ext cx="1987934" cy="2485189"/>
            <a:chOff x="350280" y="2713382"/>
            <a:chExt cx="2830680" cy="3538737"/>
          </a:xfrm>
        </p:grpSpPr>
        <p:sp>
          <p:nvSpPr>
            <p:cNvPr id="12" name="Rectangle 8">
              <a:extLst>
                <a:ext uri="{FF2B5EF4-FFF2-40B4-BE49-F238E27FC236}">
                  <a16:creationId xmlns:a16="http://schemas.microsoft.com/office/drawing/2014/main" id="{5F3013EE-2AE2-476C-8908-17C8C81F0498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 1</a:t>
              </a:r>
            </a:p>
          </p:txBody>
        </p:sp>
        <p:pic>
          <p:nvPicPr>
            <p:cNvPr id="13" name="Graphic 9">
              <a:extLst>
                <a:ext uri="{FF2B5EF4-FFF2-40B4-BE49-F238E27FC236}">
                  <a16:creationId xmlns:a16="http://schemas.microsoft.com/office/drawing/2014/main" id="{AFA7F0C2-FED3-82BC-1153-2B743337F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Rectangle 12">
              <a:extLst>
                <a:ext uri="{FF2B5EF4-FFF2-40B4-BE49-F238E27FC236}">
                  <a16:creationId xmlns:a16="http://schemas.microsoft.com/office/drawing/2014/main" id="{FA6D2F21-F151-D3E5-16AF-B7301173074A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15" name="Graphic 13">
              <a:extLst>
                <a:ext uri="{FF2B5EF4-FFF2-40B4-BE49-F238E27FC236}">
                  <a16:creationId xmlns:a16="http://schemas.microsoft.com/office/drawing/2014/main" id="{8E5423F9-8D6C-7F15-285B-EECAFED73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9BF90B8-2964-D46F-3165-AACC8C07D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TextBox 24">
              <a:extLst>
                <a:ext uri="{FF2B5EF4-FFF2-40B4-BE49-F238E27FC236}">
                  <a16:creationId xmlns:a16="http://schemas.microsoft.com/office/drawing/2014/main" id="{763A0DAC-A114-3AF6-1DAC-59177FF72EBB}"/>
                </a:ext>
              </a:extLst>
            </p:cNvPr>
            <p:cNvSpPr/>
            <p:nvPr/>
          </p:nvSpPr>
          <p:spPr>
            <a:xfrm>
              <a:off x="790653" y="4332420"/>
              <a:ext cx="1480678" cy="2452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18" name="Rectangle 8">
            <a:extLst>
              <a:ext uri="{FF2B5EF4-FFF2-40B4-BE49-F238E27FC236}">
                <a16:creationId xmlns:a16="http://schemas.microsoft.com/office/drawing/2014/main" id="{24FFA359-6144-0304-E4BB-96BAE8451016}"/>
              </a:ext>
            </a:extLst>
          </p:cNvPr>
          <p:cNvSpPr/>
          <p:nvPr/>
        </p:nvSpPr>
        <p:spPr>
          <a:xfrm>
            <a:off x="2690299" y="389778"/>
            <a:ext cx="1987934" cy="248518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Customer VPC 2</a:t>
            </a:r>
          </a:p>
        </p:txBody>
      </p:sp>
      <p:pic>
        <p:nvPicPr>
          <p:cNvPr id="19" name="Graphic 9">
            <a:extLst>
              <a:ext uri="{FF2B5EF4-FFF2-40B4-BE49-F238E27FC236}">
                <a16:creationId xmlns:a16="http://schemas.microsoft.com/office/drawing/2014/main" id="{632A9E53-E1B1-6CA6-AE30-9CC6F6492E8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699213" y="389778"/>
            <a:ext cx="300352" cy="31678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Rectangle 12">
            <a:extLst>
              <a:ext uri="{FF2B5EF4-FFF2-40B4-BE49-F238E27FC236}">
                <a16:creationId xmlns:a16="http://schemas.microsoft.com/office/drawing/2014/main" id="{AB7C5CC1-056F-AFEE-EC01-45A1BB24F5EB}"/>
              </a:ext>
            </a:extLst>
          </p:cNvPr>
          <p:cNvSpPr/>
          <p:nvPr/>
        </p:nvSpPr>
        <p:spPr>
          <a:xfrm>
            <a:off x="2887247" y="810935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21" name="Graphic 13">
            <a:extLst>
              <a:ext uri="{FF2B5EF4-FFF2-40B4-BE49-F238E27FC236}">
                <a16:creationId xmlns:a16="http://schemas.microsoft.com/office/drawing/2014/main" id="{C908AC9E-853A-B145-D374-1B0C9974B0A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885983" y="810935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4">
            <a:extLst>
              <a:ext uri="{FF2B5EF4-FFF2-40B4-BE49-F238E27FC236}">
                <a16:creationId xmlns:a16="http://schemas.microsoft.com/office/drawing/2014/main" id="{78E11B79-8306-3F14-B46B-6C8C1C13CA2D}"/>
              </a:ext>
            </a:extLst>
          </p:cNvPr>
          <p:cNvSpPr/>
          <p:nvPr/>
        </p:nvSpPr>
        <p:spPr>
          <a:xfrm>
            <a:off x="3022764" y="1539018"/>
            <a:ext cx="1039853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EKS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BB93659-DAB0-885F-C0CF-CA20B7FAF97C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058414"/>
            <a:ext cx="1987934" cy="2485189"/>
            <a:chOff x="350280" y="2713382"/>
            <a:chExt cx="2830680" cy="3538737"/>
          </a:xfrm>
        </p:grpSpPr>
        <p:sp>
          <p:nvSpPr>
            <p:cNvPr id="25" name="Rectangle 8">
              <a:extLst>
                <a:ext uri="{FF2B5EF4-FFF2-40B4-BE49-F238E27FC236}">
                  <a16:creationId xmlns:a16="http://schemas.microsoft.com/office/drawing/2014/main" id="{522F97E3-79D1-69CD-7299-5CAB1463F411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 n</a:t>
              </a:r>
            </a:p>
          </p:txBody>
        </p:sp>
        <p:pic>
          <p:nvPicPr>
            <p:cNvPr id="26" name="Graphic 9">
              <a:extLst>
                <a:ext uri="{FF2B5EF4-FFF2-40B4-BE49-F238E27FC236}">
                  <a16:creationId xmlns:a16="http://schemas.microsoft.com/office/drawing/2014/main" id="{E6AF000D-A4CB-5DC5-465B-A8FF4F255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Rectangle 12">
              <a:extLst>
                <a:ext uri="{FF2B5EF4-FFF2-40B4-BE49-F238E27FC236}">
                  <a16:creationId xmlns:a16="http://schemas.microsoft.com/office/drawing/2014/main" id="{9FBBEA96-0150-45B5-84FD-21853527CE82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28" name="Graphic 13">
              <a:extLst>
                <a:ext uri="{FF2B5EF4-FFF2-40B4-BE49-F238E27FC236}">
                  <a16:creationId xmlns:a16="http://schemas.microsoft.com/office/drawing/2014/main" id="{0FCD9099-91EA-8AD6-2FF8-2B07A43E3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Picture 15">
              <a:extLst>
                <a:ext uri="{FF2B5EF4-FFF2-40B4-BE49-F238E27FC236}">
                  <a16:creationId xmlns:a16="http://schemas.microsoft.com/office/drawing/2014/main" id="{024E7E65-B026-26E3-AD21-6208186BA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" name="TextBox 24">
              <a:extLst>
                <a:ext uri="{FF2B5EF4-FFF2-40B4-BE49-F238E27FC236}">
                  <a16:creationId xmlns:a16="http://schemas.microsoft.com/office/drawing/2014/main" id="{4B4A37DA-2665-1E08-6B83-2438BC976671}"/>
                </a:ext>
              </a:extLst>
            </p:cNvPr>
            <p:cNvSpPr/>
            <p:nvPr/>
          </p:nvSpPr>
          <p:spPr>
            <a:xfrm>
              <a:off x="790653" y="4332420"/>
              <a:ext cx="1480678" cy="2452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</p:grpSp>
      <p:pic>
        <p:nvPicPr>
          <p:cNvPr id="31" name="Graphic 23" descr="Amazon Elastic Kubernetes Service (Amazon EKS) Service icon.">
            <a:extLst>
              <a:ext uri="{FF2B5EF4-FFF2-40B4-BE49-F238E27FC236}">
                <a16:creationId xmlns:a16="http://schemas.microsoft.com/office/drawing/2014/main" id="{F4B2340A-38FF-720D-344C-0BDD8714B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 bwMode="auto">
          <a:xfrm>
            <a:off x="2999565" y="1159253"/>
            <a:ext cx="356400" cy="35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Graphic 18" descr="Amazon Elastic Container Service (Amazon ECS) service icon.">
            <a:extLst>
              <a:ext uri="{FF2B5EF4-FFF2-40B4-BE49-F238E27FC236}">
                <a16:creationId xmlns:a16="http://schemas.microsoft.com/office/drawing/2014/main" id="{D46A655F-409A-C395-29B1-7A9219F9F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 bwMode="auto">
          <a:xfrm>
            <a:off x="540070" y="3829620"/>
            <a:ext cx="356400" cy="35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Content Placeholder 4">
            <a:extLst>
              <a:ext uri="{FF2B5EF4-FFF2-40B4-BE49-F238E27FC236}">
                <a16:creationId xmlns:a16="http://schemas.microsoft.com/office/drawing/2014/main" id="{88995D51-BD30-0C62-E80D-BB145579031E}"/>
              </a:ext>
            </a:extLst>
          </p:cNvPr>
          <p:cNvSpPr txBox="1">
            <a:spLocks/>
          </p:cNvSpPr>
          <p:nvPr/>
        </p:nvSpPr>
        <p:spPr>
          <a:xfrm>
            <a:off x="5234079" y="1253245"/>
            <a:ext cx="6653122" cy="54750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Amazon Ember Display" panose="020F0603020204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 Display" panose="020F0603020204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Internet access</a:t>
            </a:r>
          </a:p>
          <a:p>
            <a:endParaRPr lang="en-US"/>
          </a:p>
          <a:p>
            <a:r>
              <a:rPr lang="en-US"/>
              <a:t>Forward Proxy - secure the outgoing web traffic</a:t>
            </a:r>
          </a:p>
          <a:p>
            <a:endParaRPr lang="en-US"/>
          </a:p>
          <a:p>
            <a:r>
              <a:rPr lang="en-US"/>
              <a:t>Explicit and transparent capabilities of the proxy</a:t>
            </a:r>
          </a:p>
          <a:p>
            <a:endParaRPr lang="en-US"/>
          </a:p>
          <a:p>
            <a:r>
              <a:rPr lang="en-US"/>
              <a:t>Cost efficiency</a:t>
            </a:r>
          </a:p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CF85D6C-F016-2F2C-7418-9EBB65B9A6D6}"/>
              </a:ext>
            </a:extLst>
          </p:cNvPr>
          <p:cNvGrpSpPr>
            <a:grpSpLocks noChangeAspect="1"/>
          </p:cNvGrpSpPr>
          <p:nvPr/>
        </p:nvGrpSpPr>
        <p:grpSpPr>
          <a:xfrm>
            <a:off x="9429135" y="70442"/>
            <a:ext cx="3175821" cy="426709"/>
            <a:chOff x="6941574" y="355577"/>
            <a:chExt cx="3175821" cy="42670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2F0337D-61A6-2351-F755-4AAA9FB4E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574" y="412954"/>
              <a:ext cx="309401" cy="369332"/>
            </a:xfrm>
            <a:prstGeom prst="rect">
              <a:avLst/>
            </a:prstGeom>
          </p:spPr>
        </p:pic>
        <p:sp>
          <p:nvSpPr>
            <p:cNvPr id="32" name="Title 1">
              <a:extLst>
                <a:ext uri="{FF2B5EF4-FFF2-40B4-BE49-F238E27FC236}">
                  <a16:creationId xmlns:a16="http://schemas.microsoft.com/office/drawing/2014/main" id="{F9983F4E-6D8A-473A-36C7-A340F13CED5A}"/>
                </a:ext>
              </a:extLst>
            </p:cNvPr>
            <p:cNvSpPr txBox="1">
              <a:spLocks/>
            </p:cNvSpPr>
            <p:nvPr/>
          </p:nvSpPr>
          <p:spPr>
            <a:xfrm>
              <a:off x="7374195" y="355577"/>
              <a:ext cx="2743200" cy="369332"/>
            </a:xfrm>
            <a:prstGeom prst="rect">
              <a:avLst/>
            </a:prstGeom>
          </p:spPr>
          <p:txBody>
            <a:bodyPr vert="horz" lIns="0" tIns="146304" rIns="0" bIns="146304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 spc="-10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>
                  <a:solidFill>
                    <a:srgbClr val="E20074"/>
                  </a:solidFill>
                </a:rPr>
                <a:t>Deutsche Telekom IT Solutions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61277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2C7BF5-5A10-3567-74C9-16C3015ED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Table 46">
            <a:extLst>
              <a:ext uri="{FF2B5EF4-FFF2-40B4-BE49-F238E27FC236}">
                <a16:creationId xmlns:a16="http://schemas.microsoft.com/office/drawing/2014/main" id="{4FB2274D-F689-FFD8-7C6C-8EC31CE2EF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9885737"/>
              </p:ext>
            </p:extLst>
          </p:nvPr>
        </p:nvGraphicFramePr>
        <p:xfrm>
          <a:off x="3060030" y="4362194"/>
          <a:ext cx="3412474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351906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2060568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>
                          <a:solidFill>
                            <a:schemeClr val="tx1"/>
                          </a:solidFill>
                        </a:rPr>
                        <a:t>Transity Gateway RT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10.0.0.0/16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>
                          <a:solidFill>
                            <a:schemeClr val="bg1"/>
                          </a:solidFill>
                        </a:rPr>
                        <a:t>C</a:t>
                      </a:r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lient VPC TGW attachment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192.168.0.0/16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n w="0"/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Outbound VPC </a:t>
                      </a:r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TGW attachment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38453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0.0.0.0/0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n w="0"/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Outbound VPC </a:t>
                      </a:r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TGW attachment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7226101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E4708247-D858-67D7-DF22-0592FB1DD12B}"/>
              </a:ext>
            </a:extLst>
          </p:cNvPr>
          <p:cNvSpPr/>
          <p:nvPr/>
        </p:nvSpPr>
        <p:spPr>
          <a:xfrm>
            <a:off x="6871160" y="1411090"/>
            <a:ext cx="5158409" cy="4964450"/>
          </a:xfrm>
          <a:prstGeom prst="rect">
            <a:avLst/>
          </a:prstGeom>
          <a:noFill/>
          <a:ln w="15875">
            <a:solidFill>
              <a:srgbClr val="8C4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Outbound VPC– 192.168.0.0/16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9102B76-6770-BE17-D831-3C33BD9C2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871160" y="1422231"/>
            <a:ext cx="427949" cy="45146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BC5E9BF-DE5C-2E07-5EC3-FBB43CBABF84}"/>
              </a:ext>
            </a:extLst>
          </p:cNvPr>
          <p:cNvSpPr/>
          <p:nvPr/>
        </p:nvSpPr>
        <p:spPr>
          <a:xfrm>
            <a:off x="11671921" y="1366407"/>
            <a:ext cx="464356" cy="4994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26E4CFB-6FD4-3BF8-CFCC-291317680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11679889" y="1324099"/>
            <a:ext cx="513539" cy="541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7F07D367-01EC-92DC-EBFF-A97D5A765F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340156" y="2004603"/>
            <a:ext cx="381000" cy="381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89B0295-A2BE-DD6A-0187-C89B4AF9754F}"/>
              </a:ext>
            </a:extLst>
          </p:cNvPr>
          <p:cNvSpPr/>
          <p:nvPr/>
        </p:nvSpPr>
        <p:spPr>
          <a:xfrm>
            <a:off x="8340156" y="2004602"/>
            <a:ext cx="2583854" cy="1259989"/>
          </a:xfrm>
          <a:prstGeom prst="rect">
            <a:avLst/>
          </a:prstGeom>
          <a:noFill/>
          <a:ln w="15875" cmpd="sng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subnet – 192.168.1.0/24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F3BE7B0-17AD-A928-D980-A2B32ABA51E9}"/>
              </a:ext>
            </a:extLst>
          </p:cNvPr>
          <p:cNvSpPr/>
          <p:nvPr/>
        </p:nvSpPr>
        <p:spPr>
          <a:xfrm>
            <a:off x="8341812" y="4920078"/>
            <a:ext cx="2580353" cy="1259989"/>
          </a:xfrm>
          <a:prstGeom prst="rect">
            <a:avLst/>
          </a:prstGeom>
          <a:noFill/>
          <a:ln w="15875" cmpd="sng">
            <a:solidFill>
              <a:srgbClr val="7AA11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– 192.168.3.0/24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F9F2F1-EBD4-49CF-C994-FDC46C0E8EFC}"/>
              </a:ext>
            </a:extLst>
          </p:cNvPr>
          <p:cNvSpPr/>
          <p:nvPr/>
        </p:nvSpPr>
        <p:spPr>
          <a:xfrm>
            <a:off x="8340156" y="3462340"/>
            <a:ext cx="2583853" cy="1259989"/>
          </a:xfrm>
          <a:prstGeom prst="rect">
            <a:avLst/>
          </a:prstGeom>
          <a:noFill/>
          <a:ln w="15875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Inspection subnet – 192.168.2.0/24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21068CB-5909-0EC1-0B00-0809ADFE81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8340156" y="3462339"/>
            <a:ext cx="381000" cy="381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EAE9D62B-DCF9-1B8C-4CFE-63F1C5DB27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8340156" y="4920077"/>
            <a:ext cx="381000" cy="381000"/>
          </a:xfrm>
          <a:prstGeom prst="rect">
            <a:avLst/>
          </a:prstGeom>
        </p:spPr>
      </p:pic>
      <p:pic>
        <p:nvPicPr>
          <p:cNvPr id="13" name="Picture 12" descr="(none)">
            <a:extLst>
              <a:ext uri="{FF2B5EF4-FFF2-40B4-BE49-F238E27FC236}">
                <a16:creationId xmlns:a16="http://schemas.microsoft.com/office/drawing/2014/main" id="{853F3437-A832-D8FE-9E09-605CE42D2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79" y="4058066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(none)">
            <a:extLst>
              <a:ext uri="{FF2B5EF4-FFF2-40B4-BE49-F238E27FC236}">
                <a16:creationId xmlns:a16="http://schemas.microsoft.com/office/drawing/2014/main" id="{823F9908-0562-8440-308A-15814BF1A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671" y="2423934"/>
            <a:ext cx="537232" cy="53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BFFF94D-E447-FF89-9A71-EC1B409460C2}"/>
              </a:ext>
            </a:extLst>
          </p:cNvPr>
          <p:cNvSpPr/>
          <p:nvPr/>
        </p:nvSpPr>
        <p:spPr>
          <a:xfrm>
            <a:off x="74396" y="1411090"/>
            <a:ext cx="2830876" cy="4964450"/>
          </a:xfrm>
          <a:prstGeom prst="rect">
            <a:avLst/>
          </a:prstGeom>
          <a:noFill/>
          <a:ln w="15875">
            <a:solidFill>
              <a:srgbClr val="8C4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 VPC 10.0.0.0/16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F40795B-23C2-0D37-15E6-F0DBED73C0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4396" y="1430947"/>
            <a:ext cx="427949" cy="45146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0654F31-BA4E-B1CF-41AA-BDF43C6046C2}"/>
              </a:ext>
            </a:extLst>
          </p:cNvPr>
          <p:cNvSpPr/>
          <p:nvPr/>
        </p:nvSpPr>
        <p:spPr>
          <a:xfrm>
            <a:off x="545180" y="3462340"/>
            <a:ext cx="2181207" cy="1259989"/>
          </a:xfrm>
          <a:prstGeom prst="rect">
            <a:avLst/>
          </a:prstGeom>
          <a:noFill/>
          <a:ln w="15875" cmpd="sng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1 – 10.0.1.0/24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BC2508B1-B04E-9B17-5EBC-F9BD56E1554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545181" y="3462339"/>
            <a:ext cx="381000" cy="381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3CD88F0-241A-E13A-CBB8-B6C234F6A25C}"/>
              </a:ext>
            </a:extLst>
          </p:cNvPr>
          <p:cNvSpPr/>
          <p:nvPr/>
        </p:nvSpPr>
        <p:spPr>
          <a:xfrm>
            <a:off x="546837" y="4920078"/>
            <a:ext cx="2155953" cy="1259989"/>
          </a:xfrm>
          <a:prstGeom prst="rect">
            <a:avLst/>
          </a:prstGeom>
          <a:noFill/>
          <a:ln w="15875" cmpd="sng">
            <a:solidFill>
              <a:srgbClr val="7AA11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2 – 10.0.2.0/24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838DB837-6705-E9F9-73C5-61DC5CE1DA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545181" y="4920077"/>
            <a:ext cx="381000" cy="381000"/>
          </a:xfrm>
          <a:prstGeom prst="rect">
            <a:avLst/>
          </a:prstGeom>
        </p:spPr>
      </p:pic>
      <p:pic>
        <p:nvPicPr>
          <p:cNvPr id="21" name="Picture 5" descr="(none)">
            <a:extLst>
              <a:ext uri="{FF2B5EF4-FFF2-40B4-BE49-F238E27FC236}">
                <a16:creationId xmlns:a16="http://schemas.microsoft.com/office/drawing/2014/main" id="{92031D15-3B9E-674E-44EC-37D4CEFD9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748" y="5484313"/>
            <a:ext cx="537232" cy="53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3" descr="(none)">
            <a:extLst>
              <a:ext uri="{FF2B5EF4-FFF2-40B4-BE49-F238E27FC236}">
                <a16:creationId xmlns:a16="http://schemas.microsoft.com/office/drawing/2014/main" id="{582BD909-EAD0-0FC8-3A4D-B6FC2B955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879" y="5498929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2AA27ED-C4C9-8422-C651-04C243EE23D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187003" y="3905114"/>
            <a:ext cx="508000" cy="508000"/>
          </a:xfrm>
          <a:prstGeom prst="rect">
            <a:avLst/>
          </a:prstGeom>
        </p:spPr>
      </p:pic>
      <p:pic>
        <p:nvPicPr>
          <p:cNvPr id="32" name="Picture 15" descr="(none)">
            <a:extLst>
              <a:ext uri="{FF2B5EF4-FFF2-40B4-BE49-F238E27FC236}">
                <a16:creationId xmlns:a16="http://schemas.microsoft.com/office/drawing/2014/main" id="{938F7AEC-9441-4403-26FE-FCDD6B765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980" y="4058066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3" name="Table 46">
            <a:extLst>
              <a:ext uri="{FF2B5EF4-FFF2-40B4-BE49-F238E27FC236}">
                <a16:creationId xmlns:a16="http://schemas.microsoft.com/office/drawing/2014/main" id="{B98A372C-02EB-7097-0A8C-0902563F8B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9149932"/>
              </p:ext>
            </p:extLst>
          </p:nvPr>
        </p:nvGraphicFramePr>
        <p:xfrm>
          <a:off x="6585566" y="2009722"/>
          <a:ext cx="1824975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88742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36233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127535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Public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123917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K" sz="1000" dirty="0"/>
                        <a:t>10.0.0.0/16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NFW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389269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IGW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1623460"/>
                  </a:ext>
                </a:extLst>
              </a:tr>
            </a:tbl>
          </a:graphicData>
        </a:graphic>
      </p:graphicFrame>
      <p:graphicFrame>
        <p:nvGraphicFramePr>
          <p:cNvPr id="34" name="Table 46">
            <a:extLst>
              <a:ext uri="{FF2B5EF4-FFF2-40B4-BE49-F238E27FC236}">
                <a16:creationId xmlns:a16="http://schemas.microsoft.com/office/drawing/2014/main" id="{E748CA53-08A5-C36F-C829-94457B6B16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2246162"/>
              </p:ext>
            </p:extLst>
          </p:nvPr>
        </p:nvGraphicFramePr>
        <p:xfrm>
          <a:off x="6579500" y="3434767"/>
          <a:ext cx="1845132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60698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84434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Inspection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K" sz="1000" dirty="0"/>
                        <a:t>10.0.0.0/16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TGW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214082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NATGW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5270960"/>
                  </a:ext>
                </a:extLst>
              </a:tr>
            </a:tbl>
          </a:graphicData>
        </a:graphic>
      </p:graphicFrame>
      <p:graphicFrame>
        <p:nvGraphicFramePr>
          <p:cNvPr id="35" name="Table 46">
            <a:extLst>
              <a:ext uri="{FF2B5EF4-FFF2-40B4-BE49-F238E27FC236}">
                <a16:creationId xmlns:a16="http://schemas.microsoft.com/office/drawing/2014/main" id="{2DAF4E0A-B631-41EC-68D6-40B7DEAB9B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9011644"/>
              </p:ext>
            </p:extLst>
          </p:nvPr>
        </p:nvGraphicFramePr>
        <p:xfrm>
          <a:off x="6595248" y="4920077"/>
          <a:ext cx="1824830" cy="73152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47927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76903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Private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NFW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405770"/>
                  </a:ext>
                </a:extLst>
              </a:tr>
            </a:tbl>
          </a:graphicData>
        </a:graphic>
      </p:graphicFrame>
      <p:pic>
        <p:nvPicPr>
          <p:cNvPr id="36" name="Picture 5" descr="(none)">
            <a:extLst>
              <a:ext uri="{FF2B5EF4-FFF2-40B4-BE49-F238E27FC236}">
                <a16:creationId xmlns:a16="http://schemas.microsoft.com/office/drawing/2014/main" id="{A4D7ED92-BF0D-9276-CBA8-99A597BB7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855" y="5498929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6BA41B36-FF2D-8B54-7404-6BE0270CED37}"/>
              </a:ext>
            </a:extLst>
          </p:cNvPr>
          <p:cNvSpPr txBox="1"/>
          <p:nvPr/>
        </p:nvSpPr>
        <p:spPr>
          <a:xfrm>
            <a:off x="9321986" y="2918102"/>
            <a:ext cx="7906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192.168.1.20</a:t>
            </a:r>
          </a:p>
          <a:p>
            <a:pPr algn="ctr"/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3.48.29.55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4B9E376-F522-8935-5CE0-9830410457BD}"/>
              </a:ext>
            </a:extLst>
          </p:cNvPr>
          <p:cNvSpPr txBox="1"/>
          <p:nvPr/>
        </p:nvSpPr>
        <p:spPr>
          <a:xfrm>
            <a:off x="8420078" y="4516261"/>
            <a:ext cx="7906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192.168.2.28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3" descr="(none)">
            <a:extLst>
              <a:ext uri="{FF2B5EF4-FFF2-40B4-BE49-F238E27FC236}">
                <a16:creationId xmlns:a16="http://schemas.microsoft.com/office/drawing/2014/main" id="{5D459DFD-BAEB-14F9-3435-A76F6F033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132" y="5167111"/>
            <a:ext cx="508000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A0D2E649-BC77-330E-434E-CB167717E04E}"/>
              </a:ext>
            </a:extLst>
          </p:cNvPr>
          <p:cNvSpPr txBox="1"/>
          <p:nvPr/>
        </p:nvSpPr>
        <p:spPr>
          <a:xfrm>
            <a:off x="1760140" y="4553135"/>
            <a:ext cx="6751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10.0.1.130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AA3F2BFC-F746-CBED-28D0-566E7DA7E094}"/>
              </a:ext>
            </a:extLst>
          </p:cNvPr>
          <p:cNvGraphicFramePr>
            <a:graphicFrameLocks noGrp="1"/>
          </p:cNvGraphicFramePr>
          <p:nvPr/>
        </p:nvGraphicFramePr>
        <p:xfrm>
          <a:off x="437757" y="2467817"/>
          <a:ext cx="1510358" cy="73152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971356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539002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139249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VPC main RT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10.0.0.0/16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0.0.0.0/0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TGW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6450994"/>
                  </a:ext>
                </a:extLst>
              </a:tr>
            </a:tbl>
          </a:graphicData>
        </a:graphic>
      </p:graphicFrame>
      <p:pic>
        <p:nvPicPr>
          <p:cNvPr id="47" name="Picture 46" descr="(none)">
            <a:extLst>
              <a:ext uri="{FF2B5EF4-FFF2-40B4-BE49-F238E27FC236}">
                <a16:creationId xmlns:a16="http://schemas.microsoft.com/office/drawing/2014/main" id="{B015B055-AD02-CD6A-D1E2-65BC62D75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227" y="4070423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(none)">
            <a:extLst>
              <a:ext uri="{FF2B5EF4-FFF2-40B4-BE49-F238E27FC236}">
                <a16:creationId xmlns:a16="http://schemas.microsoft.com/office/drawing/2014/main" id="{6F6BF09E-86CC-FCD2-98C1-87E3DA609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837" y="4046247"/>
            <a:ext cx="556351" cy="55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EFC867A-0342-7992-6CEE-497E4F317CF1}"/>
              </a:ext>
            </a:extLst>
          </p:cNvPr>
          <p:cNvCxnSpPr>
            <a:cxnSpLocks/>
          </p:cNvCxnSpPr>
          <p:nvPr/>
        </p:nvCxnSpPr>
        <p:spPr>
          <a:xfrm>
            <a:off x="10733675" y="4324422"/>
            <a:ext cx="470543" cy="0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82">
            <a:extLst>
              <a:ext uri="{FF2B5EF4-FFF2-40B4-BE49-F238E27FC236}">
                <a16:creationId xmlns:a16="http://schemas.microsoft.com/office/drawing/2014/main" id="{DD235617-7736-6E95-A251-EBFE6A8D938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948149" y="3973960"/>
            <a:ext cx="241901" cy="233262"/>
          </a:xfrm>
          <a:prstGeom prst="rect">
            <a:avLst/>
          </a:prstGeom>
        </p:spPr>
      </p:pic>
      <p:pic>
        <p:nvPicPr>
          <p:cNvPr id="85" name="Graphic 84">
            <a:extLst>
              <a:ext uri="{FF2B5EF4-FFF2-40B4-BE49-F238E27FC236}">
                <a16:creationId xmlns:a16="http://schemas.microsoft.com/office/drawing/2014/main" id="{528979F1-633B-A7F4-8827-33C5AB4F54C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9023449" y="3867063"/>
            <a:ext cx="381761" cy="381761"/>
          </a:xfrm>
          <a:prstGeom prst="rect">
            <a:avLst/>
          </a:prstGeom>
        </p:spPr>
      </p:pic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5BEFBB4B-0DE1-42AE-0F80-17B4270F18C8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2372980" y="5737051"/>
            <a:ext cx="2019899" cy="15878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50881353-87BB-5FA9-C132-5F1EB5DE6E9A}"/>
              </a:ext>
            </a:extLst>
          </p:cNvPr>
          <p:cNvCxnSpPr>
            <a:cxnSpLocks/>
          </p:cNvCxnSpPr>
          <p:nvPr/>
        </p:nvCxnSpPr>
        <p:spPr>
          <a:xfrm>
            <a:off x="4916227" y="5758810"/>
            <a:ext cx="3639694" cy="0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itel 1">
            <a:extLst>
              <a:ext uri="{FF2B5EF4-FFF2-40B4-BE49-F238E27FC236}">
                <a16:creationId xmlns:a16="http://schemas.microsoft.com/office/drawing/2014/main" id="{9954DF28-7B42-A9DB-4CCA-BCF18B4701E4}"/>
              </a:ext>
            </a:extLst>
          </p:cNvPr>
          <p:cNvSpPr txBox="1">
            <a:spLocks/>
          </p:cNvSpPr>
          <p:nvPr/>
        </p:nvSpPr>
        <p:spPr bwMode="gray">
          <a:xfrm>
            <a:off x="437757" y="337643"/>
            <a:ext cx="11277993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>
                <a:solidFill>
                  <a:schemeClr val="accent3"/>
                </a:solidFill>
              </a:rPr>
              <a:t>The flow – explicit proxy</a:t>
            </a:r>
            <a:endParaRPr lang="en-US" sz="3400" dirty="0">
              <a:solidFill>
                <a:schemeClr val="accent3"/>
              </a:solidFill>
            </a:endParaRPr>
          </a:p>
          <a:p>
            <a:pPr algn="ctr"/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4E75182B-991E-6A9F-D3C6-1B5C87972CAE}"/>
              </a:ext>
            </a:extLst>
          </p:cNvPr>
          <p:cNvSpPr txBox="1"/>
          <p:nvPr/>
        </p:nvSpPr>
        <p:spPr>
          <a:xfrm>
            <a:off x="134399" y="913938"/>
            <a:ext cx="11895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j-lt"/>
                <a:cs typeface="Courier New" panose="02070309020205020404" pitchFamily="49" charset="0"/>
              </a:rPr>
              <a:t>c</a:t>
            </a:r>
            <a:r>
              <a:rPr lang="en-SK" sz="1600" dirty="0">
                <a:latin typeface="+mj-lt"/>
                <a:cs typeface="Courier New" panose="02070309020205020404" pitchFamily="49" charset="0"/>
              </a:rPr>
              <a:t>url –x </a:t>
            </a:r>
            <a:r>
              <a:rPr lang="en-GB" sz="1600" dirty="0">
                <a:solidFill>
                  <a:srgbClr val="92D050"/>
                </a:solidFill>
                <a:latin typeface="+mj-lt"/>
                <a:cs typeface="Courier New" panose="02070309020205020404" pitchFamily="49" charset="0"/>
              </a:rPr>
              <a:t>internal-fwdproxynlb-1234567890-eu-central-1.elb.amazonaws.com</a:t>
            </a:r>
            <a:r>
              <a:rPr lang="en-GB" sz="1600" dirty="0">
                <a:solidFill>
                  <a:schemeClr val="tx2"/>
                </a:solidFill>
                <a:latin typeface="+mj-lt"/>
                <a:cs typeface="Courier New" panose="02070309020205020404" pitchFamily="49" charset="0"/>
              </a:rPr>
              <a:t>:</a:t>
            </a:r>
            <a:r>
              <a:rPr lang="en-GB" sz="1600" dirty="0">
                <a:solidFill>
                  <a:srgbClr val="94E8FF"/>
                </a:solidFill>
                <a:latin typeface="+mj-lt"/>
                <a:cs typeface="Courier New" panose="02070309020205020404" pitchFamily="49" charset="0"/>
              </a:rPr>
              <a:t>3128 </a:t>
            </a:r>
            <a:r>
              <a:rPr lang="en-GB" sz="1600" dirty="0">
                <a:solidFill>
                  <a:schemeClr val="tx2"/>
                </a:solidFill>
                <a:latin typeface="+mj-lt"/>
                <a:cs typeface="Courier New" panose="02070309020205020404" pitchFamily="49" charset="0"/>
              </a:rPr>
              <a:t> </a:t>
            </a:r>
            <a:r>
              <a:rPr lang="en-SK" sz="1600" dirty="0">
                <a:latin typeface="+mj-lt"/>
                <a:cs typeface="Courier New" panose="02070309020205020404" pitchFamily="49" charset="0"/>
              </a:rPr>
              <a:t>–I http://www.amazon.com</a:t>
            </a:r>
          </a:p>
        </p:txBody>
      </p:sp>
      <p:sp>
        <p:nvSpPr>
          <p:cNvPr id="96" name="Titel 1">
            <a:extLst>
              <a:ext uri="{FF2B5EF4-FFF2-40B4-BE49-F238E27FC236}">
                <a16:creationId xmlns:a16="http://schemas.microsoft.com/office/drawing/2014/main" id="{B905BCE3-5220-0C70-A1F5-03263D3BBE01}"/>
              </a:ext>
            </a:extLst>
          </p:cNvPr>
          <p:cNvSpPr txBox="1">
            <a:spLocks/>
          </p:cNvSpPr>
          <p:nvPr/>
        </p:nvSpPr>
        <p:spPr bwMode="gray">
          <a:xfrm>
            <a:off x="9823352" y="5752929"/>
            <a:ext cx="833416" cy="19907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rgbClr val="92D050"/>
                </a:solidFill>
              </a:rPr>
              <a:t>Network LB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FBE25F7-D7FC-32EB-57E6-177D8E487113}"/>
              </a:ext>
            </a:extLst>
          </p:cNvPr>
          <p:cNvSpPr txBox="1">
            <a:spLocks/>
          </p:cNvSpPr>
          <p:nvPr/>
        </p:nvSpPr>
        <p:spPr bwMode="gray">
          <a:xfrm>
            <a:off x="10408343" y="4607355"/>
            <a:ext cx="1932365" cy="24227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chemeClr val="tx1"/>
                </a:solidFill>
              </a:rPr>
              <a:t>Network Firewall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EE5A216-AFBE-BD0D-8428-DD81888B5793}"/>
              </a:ext>
            </a:extLst>
          </p:cNvPr>
          <p:cNvGrpSpPr>
            <a:grpSpLocks noChangeAspect="1"/>
          </p:cNvGrpSpPr>
          <p:nvPr/>
        </p:nvGrpSpPr>
        <p:grpSpPr>
          <a:xfrm>
            <a:off x="9429135" y="70442"/>
            <a:ext cx="3175821" cy="426709"/>
            <a:chOff x="6941574" y="355577"/>
            <a:chExt cx="3175821" cy="42670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B7C4DAC-6A25-EEEA-31A4-076D529B4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574" y="412954"/>
              <a:ext cx="309401" cy="369332"/>
            </a:xfrm>
            <a:prstGeom prst="rect">
              <a:avLst/>
            </a:prstGeom>
          </p:spPr>
        </p:pic>
        <p:sp>
          <p:nvSpPr>
            <p:cNvPr id="26" name="Title 1">
              <a:extLst>
                <a:ext uri="{FF2B5EF4-FFF2-40B4-BE49-F238E27FC236}">
                  <a16:creationId xmlns:a16="http://schemas.microsoft.com/office/drawing/2014/main" id="{1AE48773-E265-BB91-851D-FC74EB93F462}"/>
                </a:ext>
              </a:extLst>
            </p:cNvPr>
            <p:cNvSpPr txBox="1">
              <a:spLocks/>
            </p:cNvSpPr>
            <p:nvPr/>
          </p:nvSpPr>
          <p:spPr>
            <a:xfrm>
              <a:off x="7374195" y="355577"/>
              <a:ext cx="2743200" cy="369332"/>
            </a:xfrm>
            <a:prstGeom prst="rect">
              <a:avLst/>
            </a:prstGeom>
          </p:spPr>
          <p:txBody>
            <a:bodyPr vert="horz" lIns="0" tIns="146304" rIns="0" bIns="146304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 spc="-10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>
                  <a:solidFill>
                    <a:srgbClr val="E20074"/>
                  </a:solidFill>
                </a:rPr>
                <a:t>Deutsche Telekom IT Solutions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6456335"/>
      </p:ext>
    </p:extLst>
  </p:cSld>
  <p:clrMapOvr>
    <a:masterClrMapping/>
  </p:clrMapOvr>
  <p:transition spd="med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771CC1-1912-5381-5C29-C422A65D9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Table 46">
            <a:extLst>
              <a:ext uri="{FF2B5EF4-FFF2-40B4-BE49-F238E27FC236}">
                <a16:creationId xmlns:a16="http://schemas.microsoft.com/office/drawing/2014/main" id="{23DECBC1-A13B-D0E6-56CC-585D05D0CF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4223043"/>
              </p:ext>
            </p:extLst>
          </p:nvPr>
        </p:nvGraphicFramePr>
        <p:xfrm>
          <a:off x="3060030" y="4362194"/>
          <a:ext cx="3412474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351906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2060568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>
                          <a:solidFill>
                            <a:schemeClr val="tx1"/>
                          </a:solidFill>
                        </a:rPr>
                        <a:t>Transity Gateway RT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10.0.0.0/16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>
                          <a:solidFill>
                            <a:schemeClr val="bg1"/>
                          </a:solidFill>
                        </a:rPr>
                        <a:t>C</a:t>
                      </a:r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lient VPC TGW attachment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192.168.0.0/16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n w="0"/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Outbound VPC </a:t>
                      </a:r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TGW attachment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38453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0.0.0.0/0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n w="0"/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Outbound VPC </a:t>
                      </a:r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TGW attachment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7226101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5DA0CE9C-D684-F22A-E24F-D39338D4B95A}"/>
              </a:ext>
            </a:extLst>
          </p:cNvPr>
          <p:cNvSpPr/>
          <p:nvPr/>
        </p:nvSpPr>
        <p:spPr>
          <a:xfrm>
            <a:off x="6871160" y="1411090"/>
            <a:ext cx="5158409" cy="4964450"/>
          </a:xfrm>
          <a:prstGeom prst="rect">
            <a:avLst/>
          </a:prstGeom>
          <a:noFill/>
          <a:ln w="15875">
            <a:solidFill>
              <a:srgbClr val="8C4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Outbound VPC– 192.168.0.0/16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B83C447-4EDE-4E7D-C217-82B041BD65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871160" y="1422231"/>
            <a:ext cx="427949" cy="45146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A9ED546-5452-0D31-38F8-8362C15604BE}"/>
              </a:ext>
            </a:extLst>
          </p:cNvPr>
          <p:cNvSpPr/>
          <p:nvPr/>
        </p:nvSpPr>
        <p:spPr>
          <a:xfrm>
            <a:off x="11671921" y="1366407"/>
            <a:ext cx="464356" cy="4994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906D171-C826-EA4E-C912-F3EE7B37D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11679889" y="1324099"/>
            <a:ext cx="513539" cy="541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AD0F89B-C31F-008C-2F94-4A15C46B32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340156" y="2004603"/>
            <a:ext cx="381000" cy="381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7D37477-A526-2EC2-AC5C-24EFADEAC8D7}"/>
              </a:ext>
            </a:extLst>
          </p:cNvPr>
          <p:cNvSpPr/>
          <p:nvPr/>
        </p:nvSpPr>
        <p:spPr>
          <a:xfrm>
            <a:off x="8340156" y="2004602"/>
            <a:ext cx="2583854" cy="1259989"/>
          </a:xfrm>
          <a:prstGeom prst="rect">
            <a:avLst/>
          </a:prstGeom>
          <a:noFill/>
          <a:ln w="15875" cmpd="sng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subnet – 192.168.1.0/24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A084E0-9355-8DA4-90B6-968BF748B66C}"/>
              </a:ext>
            </a:extLst>
          </p:cNvPr>
          <p:cNvSpPr/>
          <p:nvPr/>
        </p:nvSpPr>
        <p:spPr>
          <a:xfrm>
            <a:off x="8341812" y="4920078"/>
            <a:ext cx="2580353" cy="1259989"/>
          </a:xfrm>
          <a:prstGeom prst="rect">
            <a:avLst/>
          </a:prstGeom>
          <a:noFill/>
          <a:ln w="15875" cmpd="sng">
            <a:solidFill>
              <a:srgbClr val="7AA11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– 192.168.3.0/24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F4905E-C2FD-E2D8-7849-179FE89B6D49}"/>
              </a:ext>
            </a:extLst>
          </p:cNvPr>
          <p:cNvSpPr/>
          <p:nvPr/>
        </p:nvSpPr>
        <p:spPr>
          <a:xfrm>
            <a:off x="8340156" y="3462340"/>
            <a:ext cx="2583853" cy="1259989"/>
          </a:xfrm>
          <a:prstGeom prst="rect">
            <a:avLst/>
          </a:prstGeom>
          <a:noFill/>
          <a:ln w="15875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Inspection subnet – 192.168.2.0/24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DC0A6AD-4E5A-D32B-993D-82569F8E0C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8340156" y="3462339"/>
            <a:ext cx="381000" cy="381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C91FA76-94DE-CD0E-CEC9-DBC911B361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8340156" y="4920077"/>
            <a:ext cx="381000" cy="381000"/>
          </a:xfrm>
          <a:prstGeom prst="rect">
            <a:avLst/>
          </a:prstGeom>
        </p:spPr>
      </p:pic>
      <p:pic>
        <p:nvPicPr>
          <p:cNvPr id="13" name="Picture 12" descr="(none)">
            <a:extLst>
              <a:ext uri="{FF2B5EF4-FFF2-40B4-BE49-F238E27FC236}">
                <a16:creationId xmlns:a16="http://schemas.microsoft.com/office/drawing/2014/main" id="{6C35C973-9C65-DBD1-368A-E8867F551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79" y="4058066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(none)">
            <a:extLst>
              <a:ext uri="{FF2B5EF4-FFF2-40B4-BE49-F238E27FC236}">
                <a16:creationId xmlns:a16="http://schemas.microsoft.com/office/drawing/2014/main" id="{FD33F0A4-02D7-CA9D-471E-0B6B4BA89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671" y="2423934"/>
            <a:ext cx="537232" cy="53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D7FF82F-C093-49AC-F983-0D9F041A5484}"/>
              </a:ext>
            </a:extLst>
          </p:cNvPr>
          <p:cNvSpPr/>
          <p:nvPr/>
        </p:nvSpPr>
        <p:spPr>
          <a:xfrm>
            <a:off x="74396" y="1411090"/>
            <a:ext cx="2830876" cy="4964450"/>
          </a:xfrm>
          <a:prstGeom prst="rect">
            <a:avLst/>
          </a:prstGeom>
          <a:noFill/>
          <a:ln w="15875">
            <a:solidFill>
              <a:srgbClr val="8C4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 VPC 10.0.0.0/16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04BB0BC6-AA25-D6CB-3862-8FFD541BE1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4396" y="1430947"/>
            <a:ext cx="427949" cy="45146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A70AB22-A6FE-E66D-5969-75EDB870E6FE}"/>
              </a:ext>
            </a:extLst>
          </p:cNvPr>
          <p:cNvSpPr/>
          <p:nvPr/>
        </p:nvSpPr>
        <p:spPr>
          <a:xfrm>
            <a:off x="545180" y="3462340"/>
            <a:ext cx="2181207" cy="1259989"/>
          </a:xfrm>
          <a:prstGeom prst="rect">
            <a:avLst/>
          </a:prstGeom>
          <a:noFill/>
          <a:ln w="15875" cmpd="sng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1 – 10.0.1.0/24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BC2B43FF-3DCB-9874-7919-290FF29401A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545181" y="3462339"/>
            <a:ext cx="381000" cy="381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199DEED-D57A-D5E7-7D2D-DA7664745326}"/>
              </a:ext>
            </a:extLst>
          </p:cNvPr>
          <p:cNvSpPr/>
          <p:nvPr/>
        </p:nvSpPr>
        <p:spPr>
          <a:xfrm>
            <a:off x="546837" y="4920078"/>
            <a:ext cx="2155953" cy="1259989"/>
          </a:xfrm>
          <a:prstGeom prst="rect">
            <a:avLst/>
          </a:prstGeom>
          <a:noFill/>
          <a:ln w="15875" cmpd="sng">
            <a:solidFill>
              <a:srgbClr val="7AA11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2 – 10.0.2.0/24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8CD888BA-4816-79D2-FE92-804FB1939A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545181" y="4920077"/>
            <a:ext cx="381000" cy="381000"/>
          </a:xfrm>
          <a:prstGeom prst="rect">
            <a:avLst/>
          </a:prstGeom>
        </p:spPr>
      </p:pic>
      <p:pic>
        <p:nvPicPr>
          <p:cNvPr id="21" name="Picture 5" descr="(none)">
            <a:extLst>
              <a:ext uri="{FF2B5EF4-FFF2-40B4-BE49-F238E27FC236}">
                <a16:creationId xmlns:a16="http://schemas.microsoft.com/office/drawing/2014/main" id="{016DF001-F81D-A5D6-E66F-6779B53CC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748" y="5484313"/>
            <a:ext cx="537232" cy="53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3" descr="(none)">
            <a:extLst>
              <a:ext uri="{FF2B5EF4-FFF2-40B4-BE49-F238E27FC236}">
                <a16:creationId xmlns:a16="http://schemas.microsoft.com/office/drawing/2014/main" id="{6E7438D8-09EF-9EB9-AEB5-544E87204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879" y="5498929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8DC3D39-BD48-B1D3-11F1-4FBBCD881E7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187003" y="3905114"/>
            <a:ext cx="508000" cy="508000"/>
          </a:xfrm>
          <a:prstGeom prst="rect">
            <a:avLst/>
          </a:prstGeom>
        </p:spPr>
      </p:pic>
      <p:pic>
        <p:nvPicPr>
          <p:cNvPr id="32" name="Picture 15" descr="(none)">
            <a:extLst>
              <a:ext uri="{FF2B5EF4-FFF2-40B4-BE49-F238E27FC236}">
                <a16:creationId xmlns:a16="http://schemas.microsoft.com/office/drawing/2014/main" id="{2B401126-B419-79C2-C171-5526B2009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980" y="4058066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3" name="Table 46">
            <a:extLst>
              <a:ext uri="{FF2B5EF4-FFF2-40B4-BE49-F238E27FC236}">
                <a16:creationId xmlns:a16="http://schemas.microsoft.com/office/drawing/2014/main" id="{E5BE64E9-63F1-AB5B-F810-AC9C1C9FA8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8747147"/>
              </p:ext>
            </p:extLst>
          </p:nvPr>
        </p:nvGraphicFramePr>
        <p:xfrm>
          <a:off x="6585566" y="2009722"/>
          <a:ext cx="1824975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88742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36233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127535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Public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123917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K" sz="1000" dirty="0"/>
                        <a:t>10.0.0.0/16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NFW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389269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IGW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1623460"/>
                  </a:ext>
                </a:extLst>
              </a:tr>
            </a:tbl>
          </a:graphicData>
        </a:graphic>
      </p:graphicFrame>
      <p:graphicFrame>
        <p:nvGraphicFramePr>
          <p:cNvPr id="34" name="Table 46">
            <a:extLst>
              <a:ext uri="{FF2B5EF4-FFF2-40B4-BE49-F238E27FC236}">
                <a16:creationId xmlns:a16="http://schemas.microsoft.com/office/drawing/2014/main" id="{22010D7F-FC6F-B009-4271-40608C9D62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3237173"/>
              </p:ext>
            </p:extLst>
          </p:nvPr>
        </p:nvGraphicFramePr>
        <p:xfrm>
          <a:off x="6579500" y="3434767"/>
          <a:ext cx="1845132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60698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84434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Inspection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K" sz="1000" dirty="0"/>
                        <a:t>10.0.0.0/16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TGW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214082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NATGW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5270960"/>
                  </a:ext>
                </a:extLst>
              </a:tr>
            </a:tbl>
          </a:graphicData>
        </a:graphic>
      </p:graphicFrame>
      <p:graphicFrame>
        <p:nvGraphicFramePr>
          <p:cNvPr id="35" name="Table 46">
            <a:extLst>
              <a:ext uri="{FF2B5EF4-FFF2-40B4-BE49-F238E27FC236}">
                <a16:creationId xmlns:a16="http://schemas.microsoft.com/office/drawing/2014/main" id="{A200319C-2BD0-BD58-501E-38A90AA6F5E3}"/>
              </a:ext>
            </a:extLst>
          </p:cNvPr>
          <p:cNvGraphicFramePr>
            <a:graphicFrameLocks noGrp="1"/>
          </p:cNvGraphicFramePr>
          <p:nvPr/>
        </p:nvGraphicFramePr>
        <p:xfrm>
          <a:off x="6595248" y="4920077"/>
          <a:ext cx="1824830" cy="73152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47927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76903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Private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NFW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405770"/>
                  </a:ext>
                </a:extLst>
              </a:tr>
            </a:tbl>
          </a:graphicData>
        </a:graphic>
      </p:graphicFrame>
      <p:pic>
        <p:nvPicPr>
          <p:cNvPr id="36" name="Picture 5" descr="(none)">
            <a:extLst>
              <a:ext uri="{FF2B5EF4-FFF2-40B4-BE49-F238E27FC236}">
                <a16:creationId xmlns:a16="http://schemas.microsoft.com/office/drawing/2014/main" id="{00C9EDEE-E019-A5AE-0556-230665625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855" y="5498929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CD4EC3A-E0CD-CE7F-A449-8507F500B747}"/>
              </a:ext>
            </a:extLst>
          </p:cNvPr>
          <p:cNvSpPr txBox="1"/>
          <p:nvPr/>
        </p:nvSpPr>
        <p:spPr>
          <a:xfrm>
            <a:off x="9321986" y="2918102"/>
            <a:ext cx="7906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192.168.1.20</a:t>
            </a:r>
          </a:p>
          <a:p>
            <a:pPr algn="ctr"/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3.48.29.55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83B1A48-B1FE-AE0E-27D0-5F15021B82A4}"/>
              </a:ext>
            </a:extLst>
          </p:cNvPr>
          <p:cNvSpPr txBox="1"/>
          <p:nvPr/>
        </p:nvSpPr>
        <p:spPr>
          <a:xfrm>
            <a:off x="8420078" y="4516261"/>
            <a:ext cx="7906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192.168.2.28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3" descr="(none)">
            <a:extLst>
              <a:ext uri="{FF2B5EF4-FFF2-40B4-BE49-F238E27FC236}">
                <a16:creationId xmlns:a16="http://schemas.microsoft.com/office/drawing/2014/main" id="{010C6C4F-4BBA-C234-9877-940241559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132" y="5167111"/>
            <a:ext cx="508000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8695B995-82F3-27A6-D93E-7209CB98378F}"/>
              </a:ext>
            </a:extLst>
          </p:cNvPr>
          <p:cNvSpPr txBox="1"/>
          <p:nvPr/>
        </p:nvSpPr>
        <p:spPr>
          <a:xfrm>
            <a:off x="1760140" y="4553135"/>
            <a:ext cx="6751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10.0.1.130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D6E471CA-4020-92F8-4011-56A6FC2625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4288873"/>
              </p:ext>
            </p:extLst>
          </p:nvPr>
        </p:nvGraphicFramePr>
        <p:xfrm>
          <a:off x="437757" y="2467817"/>
          <a:ext cx="1510358" cy="73152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971356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539002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139249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VPC main RT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10.0.0.0/16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0.0.0.0/0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TGW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6450994"/>
                  </a:ext>
                </a:extLst>
              </a:tr>
            </a:tbl>
          </a:graphicData>
        </a:graphic>
      </p:graphicFrame>
      <p:pic>
        <p:nvPicPr>
          <p:cNvPr id="47" name="Picture 46" descr="(none)">
            <a:extLst>
              <a:ext uri="{FF2B5EF4-FFF2-40B4-BE49-F238E27FC236}">
                <a16:creationId xmlns:a16="http://schemas.microsoft.com/office/drawing/2014/main" id="{6250D656-9875-03ED-7A19-F91A757AD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227" y="4070423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(none)">
            <a:extLst>
              <a:ext uri="{FF2B5EF4-FFF2-40B4-BE49-F238E27FC236}">
                <a16:creationId xmlns:a16="http://schemas.microsoft.com/office/drawing/2014/main" id="{E2BD8BD1-6C80-B8DA-E0F5-68253755F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837" y="4046247"/>
            <a:ext cx="556351" cy="55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FCA67F2-B7BE-D6CC-4C4F-D48D2417B8B5}"/>
              </a:ext>
            </a:extLst>
          </p:cNvPr>
          <p:cNvCxnSpPr>
            <a:cxnSpLocks/>
          </p:cNvCxnSpPr>
          <p:nvPr/>
        </p:nvCxnSpPr>
        <p:spPr>
          <a:xfrm>
            <a:off x="10733675" y="4324422"/>
            <a:ext cx="470543" cy="0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82">
            <a:extLst>
              <a:ext uri="{FF2B5EF4-FFF2-40B4-BE49-F238E27FC236}">
                <a16:creationId xmlns:a16="http://schemas.microsoft.com/office/drawing/2014/main" id="{001C3B0D-DA51-0C53-BE3F-2D3BD86F1F8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948149" y="3973960"/>
            <a:ext cx="241901" cy="233262"/>
          </a:xfrm>
          <a:prstGeom prst="rect">
            <a:avLst/>
          </a:prstGeom>
        </p:spPr>
      </p:pic>
      <p:pic>
        <p:nvPicPr>
          <p:cNvPr id="85" name="Graphic 84">
            <a:extLst>
              <a:ext uri="{FF2B5EF4-FFF2-40B4-BE49-F238E27FC236}">
                <a16:creationId xmlns:a16="http://schemas.microsoft.com/office/drawing/2014/main" id="{17E8E2F1-5E75-CBD0-A4E9-DA9700E03D5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9023449" y="3867063"/>
            <a:ext cx="381761" cy="381761"/>
          </a:xfrm>
          <a:prstGeom prst="rect">
            <a:avLst/>
          </a:prstGeom>
        </p:spPr>
      </p:pic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ACE5981A-52E1-C852-4654-68FADE2C1A03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2372980" y="5737051"/>
            <a:ext cx="2019899" cy="15878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7CAAD82A-650D-408D-CE89-ACBCECBDB165}"/>
              </a:ext>
            </a:extLst>
          </p:cNvPr>
          <p:cNvCxnSpPr>
            <a:cxnSpLocks/>
          </p:cNvCxnSpPr>
          <p:nvPr/>
        </p:nvCxnSpPr>
        <p:spPr>
          <a:xfrm>
            <a:off x="4916227" y="5758810"/>
            <a:ext cx="3639694" cy="0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itel 1">
            <a:extLst>
              <a:ext uri="{FF2B5EF4-FFF2-40B4-BE49-F238E27FC236}">
                <a16:creationId xmlns:a16="http://schemas.microsoft.com/office/drawing/2014/main" id="{F6B75FFE-1A29-9752-651C-4B0CE6F9B98D}"/>
              </a:ext>
            </a:extLst>
          </p:cNvPr>
          <p:cNvSpPr txBox="1">
            <a:spLocks/>
          </p:cNvSpPr>
          <p:nvPr/>
        </p:nvSpPr>
        <p:spPr bwMode="gray">
          <a:xfrm>
            <a:off x="437757" y="337643"/>
            <a:ext cx="11277993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>
                <a:solidFill>
                  <a:schemeClr val="accent3"/>
                </a:solidFill>
              </a:rPr>
              <a:t>The flow – explicit proxy</a:t>
            </a:r>
            <a:endParaRPr lang="en-US" sz="3400" dirty="0">
              <a:solidFill>
                <a:schemeClr val="accent3"/>
              </a:solidFill>
            </a:endParaRPr>
          </a:p>
          <a:p>
            <a:pPr algn="ctr"/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86B4408C-4D3A-23E8-8F97-6F197CF81AA4}"/>
              </a:ext>
            </a:extLst>
          </p:cNvPr>
          <p:cNvSpPr txBox="1"/>
          <p:nvPr/>
        </p:nvSpPr>
        <p:spPr>
          <a:xfrm>
            <a:off x="134399" y="913938"/>
            <a:ext cx="11895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j-lt"/>
                <a:cs typeface="Courier New" panose="02070309020205020404" pitchFamily="49" charset="0"/>
              </a:rPr>
              <a:t>c</a:t>
            </a:r>
            <a:r>
              <a:rPr lang="en-SK" sz="1600" dirty="0">
                <a:latin typeface="+mj-lt"/>
                <a:cs typeface="Courier New" panose="02070309020205020404" pitchFamily="49" charset="0"/>
              </a:rPr>
              <a:t>url –x </a:t>
            </a:r>
            <a:r>
              <a:rPr lang="en-GB" sz="1600" dirty="0">
                <a:solidFill>
                  <a:srgbClr val="92D050"/>
                </a:solidFill>
                <a:latin typeface="+mj-lt"/>
                <a:cs typeface="Courier New" panose="02070309020205020404" pitchFamily="49" charset="0"/>
              </a:rPr>
              <a:t>internal-fwdproxynlb-1234567890-eu-central-1.elb.amazonaws.com</a:t>
            </a:r>
            <a:r>
              <a:rPr lang="en-GB" sz="1600" dirty="0">
                <a:solidFill>
                  <a:schemeClr val="tx2"/>
                </a:solidFill>
                <a:latin typeface="+mj-lt"/>
                <a:cs typeface="Courier New" panose="02070309020205020404" pitchFamily="49" charset="0"/>
              </a:rPr>
              <a:t>:</a:t>
            </a:r>
            <a:r>
              <a:rPr lang="en-GB" sz="1600" dirty="0">
                <a:solidFill>
                  <a:srgbClr val="94E8FF"/>
                </a:solidFill>
                <a:latin typeface="+mj-lt"/>
                <a:cs typeface="Courier New" panose="02070309020205020404" pitchFamily="49" charset="0"/>
              </a:rPr>
              <a:t>3128 </a:t>
            </a:r>
            <a:r>
              <a:rPr lang="en-GB" sz="1600" dirty="0">
                <a:solidFill>
                  <a:schemeClr val="tx2"/>
                </a:solidFill>
                <a:latin typeface="+mj-lt"/>
                <a:cs typeface="Courier New" panose="02070309020205020404" pitchFamily="49" charset="0"/>
              </a:rPr>
              <a:t> </a:t>
            </a:r>
            <a:r>
              <a:rPr lang="en-SK" sz="1600" dirty="0">
                <a:latin typeface="+mj-lt"/>
                <a:cs typeface="Courier New" panose="02070309020205020404" pitchFamily="49" charset="0"/>
              </a:rPr>
              <a:t>–I http://www.amazon.com</a:t>
            </a:r>
          </a:p>
        </p:txBody>
      </p:sp>
      <p:sp>
        <p:nvSpPr>
          <p:cNvPr id="96" name="Titel 1">
            <a:extLst>
              <a:ext uri="{FF2B5EF4-FFF2-40B4-BE49-F238E27FC236}">
                <a16:creationId xmlns:a16="http://schemas.microsoft.com/office/drawing/2014/main" id="{45F6D5CB-D617-DE8C-DDFA-E2A340EA1756}"/>
              </a:ext>
            </a:extLst>
          </p:cNvPr>
          <p:cNvSpPr txBox="1">
            <a:spLocks/>
          </p:cNvSpPr>
          <p:nvPr/>
        </p:nvSpPr>
        <p:spPr bwMode="gray">
          <a:xfrm>
            <a:off x="9823352" y="5752929"/>
            <a:ext cx="833416" cy="19907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rgbClr val="92D050"/>
                </a:solidFill>
              </a:rPr>
              <a:t>Network LB</a:t>
            </a:r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694D2E9C-F540-32B1-7D86-F30E5C3F2CEB}"/>
              </a:ext>
            </a:extLst>
          </p:cNvPr>
          <p:cNvSpPr txBox="1">
            <a:spLocks/>
          </p:cNvSpPr>
          <p:nvPr/>
        </p:nvSpPr>
        <p:spPr bwMode="gray">
          <a:xfrm>
            <a:off x="10408343" y="4607355"/>
            <a:ext cx="1932365" cy="24227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chemeClr val="tx1"/>
                </a:solidFill>
              </a:rPr>
              <a:t>Network Firewall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A8CD859-3759-0A06-87EB-FFD71EC7B07A}"/>
              </a:ext>
            </a:extLst>
          </p:cNvPr>
          <p:cNvGrpSpPr>
            <a:grpSpLocks noChangeAspect="1"/>
          </p:cNvGrpSpPr>
          <p:nvPr/>
        </p:nvGrpSpPr>
        <p:grpSpPr>
          <a:xfrm>
            <a:off x="9429135" y="70442"/>
            <a:ext cx="3175821" cy="426709"/>
            <a:chOff x="6941574" y="355577"/>
            <a:chExt cx="3175821" cy="42670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27E4137-D365-E1C3-9FB9-FC6655FA1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574" y="412954"/>
              <a:ext cx="309401" cy="369332"/>
            </a:xfrm>
            <a:prstGeom prst="rect">
              <a:avLst/>
            </a:prstGeom>
          </p:spPr>
        </p:pic>
        <p:sp>
          <p:nvSpPr>
            <p:cNvPr id="26" name="Title 1">
              <a:extLst>
                <a:ext uri="{FF2B5EF4-FFF2-40B4-BE49-F238E27FC236}">
                  <a16:creationId xmlns:a16="http://schemas.microsoft.com/office/drawing/2014/main" id="{5172E573-D6E9-C116-A7C5-0EF3111CA6DE}"/>
                </a:ext>
              </a:extLst>
            </p:cNvPr>
            <p:cNvSpPr txBox="1">
              <a:spLocks/>
            </p:cNvSpPr>
            <p:nvPr/>
          </p:nvSpPr>
          <p:spPr>
            <a:xfrm>
              <a:off x="7374195" y="355577"/>
              <a:ext cx="2743200" cy="369332"/>
            </a:xfrm>
            <a:prstGeom prst="rect">
              <a:avLst/>
            </a:prstGeom>
          </p:spPr>
          <p:txBody>
            <a:bodyPr vert="horz" lIns="0" tIns="146304" rIns="0" bIns="146304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 spc="-10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>
                  <a:solidFill>
                    <a:srgbClr val="E20074"/>
                  </a:solidFill>
                </a:rPr>
                <a:t>Deutsche Telekom IT Solutions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3986525"/>
      </p:ext>
    </p:extLst>
  </p:cSld>
  <p:clrMapOvr>
    <a:masterClrMapping/>
  </p:clrMapOvr>
  <p:transition spd="med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D1FF3-9F05-20DC-0419-0AC0B4E60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Table 46">
            <a:extLst>
              <a:ext uri="{FF2B5EF4-FFF2-40B4-BE49-F238E27FC236}">
                <a16:creationId xmlns:a16="http://schemas.microsoft.com/office/drawing/2014/main" id="{5C1C112B-632E-130D-1D2B-6566FAB5B6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2927851"/>
              </p:ext>
            </p:extLst>
          </p:nvPr>
        </p:nvGraphicFramePr>
        <p:xfrm>
          <a:off x="3060030" y="4362194"/>
          <a:ext cx="3412474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351906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2060568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>
                          <a:solidFill>
                            <a:schemeClr val="tx1"/>
                          </a:solidFill>
                        </a:rPr>
                        <a:t>Transity Gateway RT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10.0.0.0/16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>
                          <a:solidFill>
                            <a:schemeClr val="bg1"/>
                          </a:solidFill>
                        </a:rPr>
                        <a:t>C</a:t>
                      </a:r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lient VPC TGW attachment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n w="0"/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Outbound VPC </a:t>
                      </a:r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TGW attachment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38453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0.0.0.0/0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n w="0"/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Outbound VPC </a:t>
                      </a:r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TGW attachment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7226101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C28072AF-E6AD-B406-A53D-D65800AE86C3}"/>
              </a:ext>
            </a:extLst>
          </p:cNvPr>
          <p:cNvSpPr/>
          <p:nvPr/>
        </p:nvSpPr>
        <p:spPr>
          <a:xfrm>
            <a:off x="6871160" y="1411090"/>
            <a:ext cx="5158409" cy="4964450"/>
          </a:xfrm>
          <a:prstGeom prst="rect">
            <a:avLst/>
          </a:prstGeom>
          <a:noFill/>
          <a:ln w="15875">
            <a:solidFill>
              <a:srgbClr val="8C4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Outbound VPC– 192.168.0.0/16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7EBE30E-45F5-35E3-AD48-5B72B768CF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871160" y="1422231"/>
            <a:ext cx="427949" cy="45146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838DCD8-943C-4441-43CC-7A4841EED14D}"/>
              </a:ext>
            </a:extLst>
          </p:cNvPr>
          <p:cNvSpPr/>
          <p:nvPr/>
        </p:nvSpPr>
        <p:spPr>
          <a:xfrm>
            <a:off x="11671921" y="1366407"/>
            <a:ext cx="464356" cy="4994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6389DA2-BAC9-BAEA-D062-6167C023B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11679889" y="1324099"/>
            <a:ext cx="513539" cy="541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E5557D2-D31B-1CD1-5719-1AC7B52504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340156" y="2004603"/>
            <a:ext cx="381000" cy="381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5947987-1B23-E490-4FBD-007E5981AA52}"/>
              </a:ext>
            </a:extLst>
          </p:cNvPr>
          <p:cNvSpPr/>
          <p:nvPr/>
        </p:nvSpPr>
        <p:spPr>
          <a:xfrm>
            <a:off x="8340156" y="2004602"/>
            <a:ext cx="2583854" cy="1259989"/>
          </a:xfrm>
          <a:prstGeom prst="rect">
            <a:avLst/>
          </a:prstGeom>
          <a:noFill/>
          <a:ln w="15875" cmpd="sng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subnet – 192.168.1.0/24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5CB740-3D5B-798B-2DC4-41B961177D44}"/>
              </a:ext>
            </a:extLst>
          </p:cNvPr>
          <p:cNvSpPr/>
          <p:nvPr/>
        </p:nvSpPr>
        <p:spPr>
          <a:xfrm>
            <a:off x="8341812" y="4920078"/>
            <a:ext cx="2580353" cy="1259989"/>
          </a:xfrm>
          <a:prstGeom prst="rect">
            <a:avLst/>
          </a:prstGeom>
          <a:noFill/>
          <a:ln w="15875" cmpd="sng">
            <a:solidFill>
              <a:srgbClr val="7AA11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– 192.168.3.0/24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E4E5A2-1586-6F59-52F6-0F22131A22E5}"/>
              </a:ext>
            </a:extLst>
          </p:cNvPr>
          <p:cNvSpPr/>
          <p:nvPr/>
        </p:nvSpPr>
        <p:spPr>
          <a:xfrm>
            <a:off x="8340156" y="3462340"/>
            <a:ext cx="2583853" cy="1259989"/>
          </a:xfrm>
          <a:prstGeom prst="rect">
            <a:avLst/>
          </a:prstGeom>
          <a:noFill/>
          <a:ln w="15875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Inspection subnet – 192.168.2.0/24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763B64D-799C-43D5-0616-F6FA5C790A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8340156" y="3462339"/>
            <a:ext cx="381000" cy="381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4A4B76F6-FF64-D4DC-EAFC-5B9A16BB20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8340156" y="4920077"/>
            <a:ext cx="381000" cy="381000"/>
          </a:xfrm>
          <a:prstGeom prst="rect">
            <a:avLst/>
          </a:prstGeom>
        </p:spPr>
      </p:pic>
      <p:pic>
        <p:nvPicPr>
          <p:cNvPr id="13" name="Picture 12" descr="(none)">
            <a:extLst>
              <a:ext uri="{FF2B5EF4-FFF2-40B4-BE49-F238E27FC236}">
                <a16:creationId xmlns:a16="http://schemas.microsoft.com/office/drawing/2014/main" id="{68E74C23-A9CD-9C08-97FD-0B6FD9951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79" y="4058066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(none)">
            <a:extLst>
              <a:ext uri="{FF2B5EF4-FFF2-40B4-BE49-F238E27FC236}">
                <a16:creationId xmlns:a16="http://schemas.microsoft.com/office/drawing/2014/main" id="{287FFBFA-9B49-818D-D371-485041AE1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671" y="2423934"/>
            <a:ext cx="537232" cy="53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68F54CB-D966-A576-4F95-E8DC552066BB}"/>
              </a:ext>
            </a:extLst>
          </p:cNvPr>
          <p:cNvSpPr/>
          <p:nvPr/>
        </p:nvSpPr>
        <p:spPr>
          <a:xfrm>
            <a:off x="74396" y="1411090"/>
            <a:ext cx="2830876" cy="4964450"/>
          </a:xfrm>
          <a:prstGeom prst="rect">
            <a:avLst/>
          </a:prstGeom>
          <a:noFill/>
          <a:ln w="15875">
            <a:solidFill>
              <a:srgbClr val="8C4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 VPC 10.0.0.0/16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16D3BAF2-11EF-DC58-F08A-74B71F3C99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4396" y="1430947"/>
            <a:ext cx="427949" cy="45146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3ABA94B-6EF3-15F4-936A-846DF123553B}"/>
              </a:ext>
            </a:extLst>
          </p:cNvPr>
          <p:cNvSpPr/>
          <p:nvPr/>
        </p:nvSpPr>
        <p:spPr>
          <a:xfrm>
            <a:off x="545180" y="3462340"/>
            <a:ext cx="2181207" cy="1259989"/>
          </a:xfrm>
          <a:prstGeom prst="rect">
            <a:avLst/>
          </a:prstGeom>
          <a:noFill/>
          <a:ln w="15875" cmpd="sng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1 – 10.0.1.0/24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3C0F0D25-33F0-932F-3117-7F48075506D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545181" y="3462339"/>
            <a:ext cx="381000" cy="381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EE22010-301B-0D2C-4FD7-0920849A1B5B}"/>
              </a:ext>
            </a:extLst>
          </p:cNvPr>
          <p:cNvSpPr/>
          <p:nvPr/>
        </p:nvSpPr>
        <p:spPr>
          <a:xfrm>
            <a:off x="546837" y="4920078"/>
            <a:ext cx="2155953" cy="1259989"/>
          </a:xfrm>
          <a:prstGeom prst="rect">
            <a:avLst/>
          </a:prstGeom>
          <a:noFill/>
          <a:ln w="15875" cmpd="sng">
            <a:solidFill>
              <a:srgbClr val="7AA11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2 – 10.0.2.0/24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78A6FE3C-CAC0-42F8-2DEF-9ED5C89912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545181" y="4920077"/>
            <a:ext cx="381000" cy="381000"/>
          </a:xfrm>
          <a:prstGeom prst="rect">
            <a:avLst/>
          </a:prstGeom>
        </p:spPr>
      </p:pic>
      <p:pic>
        <p:nvPicPr>
          <p:cNvPr id="21" name="Picture 5" descr="(none)">
            <a:extLst>
              <a:ext uri="{FF2B5EF4-FFF2-40B4-BE49-F238E27FC236}">
                <a16:creationId xmlns:a16="http://schemas.microsoft.com/office/drawing/2014/main" id="{F40F464C-60A0-11A2-96AE-772F0A136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748" y="5484313"/>
            <a:ext cx="537232" cy="53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3" descr="(none)">
            <a:extLst>
              <a:ext uri="{FF2B5EF4-FFF2-40B4-BE49-F238E27FC236}">
                <a16:creationId xmlns:a16="http://schemas.microsoft.com/office/drawing/2014/main" id="{C6287085-5A97-B1E0-2F5D-20F92F2AE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879" y="5498929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1C254C1-91E7-CE58-820C-3A08BAD69C8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187003" y="3905114"/>
            <a:ext cx="508000" cy="508000"/>
          </a:xfrm>
          <a:prstGeom prst="rect">
            <a:avLst/>
          </a:prstGeom>
        </p:spPr>
      </p:pic>
      <p:pic>
        <p:nvPicPr>
          <p:cNvPr id="32" name="Picture 15" descr="(none)">
            <a:extLst>
              <a:ext uri="{FF2B5EF4-FFF2-40B4-BE49-F238E27FC236}">
                <a16:creationId xmlns:a16="http://schemas.microsoft.com/office/drawing/2014/main" id="{957602B1-870F-6F97-3979-9B77FCA2D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980" y="4058066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3" name="Table 46">
            <a:extLst>
              <a:ext uri="{FF2B5EF4-FFF2-40B4-BE49-F238E27FC236}">
                <a16:creationId xmlns:a16="http://schemas.microsoft.com/office/drawing/2014/main" id="{FDAB43A4-BC59-11BD-7F4F-8DA0C29502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4717209"/>
              </p:ext>
            </p:extLst>
          </p:nvPr>
        </p:nvGraphicFramePr>
        <p:xfrm>
          <a:off x="6585566" y="2009722"/>
          <a:ext cx="1824975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88742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36233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127535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Public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123917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K" sz="1000" dirty="0"/>
                        <a:t>10.0.0.0/16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NFW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389269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IGW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1623460"/>
                  </a:ext>
                </a:extLst>
              </a:tr>
            </a:tbl>
          </a:graphicData>
        </a:graphic>
      </p:graphicFrame>
      <p:graphicFrame>
        <p:nvGraphicFramePr>
          <p:cNvPr id="34" name="Table 46">
            <a:extLst>
              <a:ext uri="{FF2B5EF4-FFF2-40B4-BE49-F238E27FC236}">
                <a16:creationId xmlns:a16="http://schemas.microsoft.com/office/drawing/2014/main" id="{B794D0D2-E009-36CC-A3FC-7788F3455D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5013043"/>
              </p:ext>
            </p:extLst>
          </p:nvPr>
        </p:nvGraphicFramePr>
        <p:xfrm>
          <a:off x="6579500" y="3434767"/>
          <a:ext cx="1845132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60698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84434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Inspection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K" sz="1000" dirty="0"/>
                        <a:t>10.0.0.0/16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TGW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214082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NATGW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5270960"/>
                  </a:ext>
                </a:extLst>
              </a:tr>
            </a:tbl>
          </a:graphicData>
        </a:graphic>
      </p:graphicFrame>
      <p:graphicFrame>
        <p:nvGraphicFramePr>
          <p:cNvPr id="35" name="Table 46">
            <a:extLst>
              <a:ext uri="{FF2B5EF4-FFF2-40B4-BE49-F238E27FC236}">
                <a16:creationId xmlns:a16="http://schemas.microsoft.com/office/drawing/2014/main" id="{3FE58445-55C3-5AD3-B138-0389C37277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9963918"/>
              </p:ext>
            </p:extLst>
          </p:nvPr>
        </p:nvGraphicFramePr>
        <p:xfrm>
          <a:off x="6595248" y="4920077"/>
          <a:ext cx="1824830" cy="73152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47927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76903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Private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NFW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6405770"/>
                  </a:ext>
                </a:extLst>
              </a:tr>
            </a:tbl>
          </a:graphicData>
        </a:graphic>
      </p:graphicFrame>
      <p:pic>
        <p:nvPicPr>
          <p:cNvPr id="36" name="Picture 5" descr="(none)">
            <a:extLst>
              <a:ext uri="{FF2B5EF4-FFF2-40B4-BE49-F238E27FC236}">
                <a16:creationId xmlns:a16="http://schemas.microsoft.com/office/drawing/2014/main" id="{6524E2E8-9C88-D6BD-0B4B-393733DEE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855" y="5498929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B7DF7E2D-FF68-608F-9532-0B22DFC052B3}"/>
              </a:ext>
            </a:extLst>
          </p:cNvPr>
          <p:cNvSpPr txBox="1"/>
          <p:nvPr/>
        </p:nvSpPr>
        <p:spPr>
          <a:xfrm>
            <a:off x="9321986" y="2918102"/>
            <a:ext cx="7906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192.168.1.20</a:t>
            </a:r>
          </a:p>
          <a:p>
            <a:pPr algn="ctr"/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3.48.29.55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CC1B818-D856-5CEE-D64B-E7B78B6635A3}"/>
              </a:ext>
            </a:extLst>
          </p:cNvPr>
          <p:cNvSpPr txBox="1"/>
          <p:nvPr/>
        </p:nvSpPr>
        <p:spPr>
          <a:xfrm>
            <a:off x="8420078" y="4516261"/>
            <a:ext cx="7906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192.168.2.28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3" descr="(none)">
            <a:extLst>
              <a:ext uri="{FF2B5EF4-FFF2-40B4-BE49-F238E27FC236}">
                <a16:creationId xmlns:a16="http://schemas.microsoft.com/office/drawing/2014/main" id="{71AEE529-B6ED-B25A-A0B6-C444B3981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132" y="5167111"/>
            <a:ext cx="508000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C219BCFA-1228-A598-3BFB-9F15BD370970}"/>
              </a:ext>
            </a:extLst>
          </p:cNvPr>
          <p:cNvSpPr txBox="1"/>
          <p:nvPr/>
        </p:nvSpPr>
        <p:spPr>
          <a:xfrm>
            <a:off x="1760140" y="4553135"/>
            <a:ext cx="6751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10.0.1.130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E6CD09FF-A81A-599B-5E34-41078F523D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6939072"/>
              </p:ext>
            </p:extLst>
          </p:nvPr>
        </p:nvGraphicFramePr>
        <p:xfrm>
          <a:off x="437757" y="2467817"/>
          <a:ext cx="1510358" cy="73152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971356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539002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139249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VPC main RT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10.0.0.0/16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TGW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6450994"/>
                  </a:ext>
                </a:extLst>
              </a:tr>
            </a:tbl>
          </a:graphicData>
        </a:graphic>
      </p:graphicFrame>
      <p:pic>
        <p:nvPicPr>
          <p:cNvPr id="47" name="Picture 46" descr="(none)">
            <a:extLst>
              <a:ext uri="{FF2B5EF4-FFF2-40B4-BE49-F238E27FC236}">
                <a16:creationId xmlns:a16="http://schemas.microsoft.com/office/drawing/2014/main" id="{B9652C5B-8041-7AE7-6C45-972FB33CB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227" y="4070423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(none)">
            <a:extLst>
              <a:ext uri="{FF2B5EF4-FFF2-40B4-BE49-F238E27FC236}">
                <a16:creationId xmlns:a16="http://schemas.microsoft.com/office/drawing/2014/main" id="{750302A0-86CB-6529-0D6E-E4293DC46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837" y="4046247"/>
            <a:ext cx="556351" cy="55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4BBD70C-EACF-8E12-3AED-84C1D5F69FAF}"/>
              </a:ext>
            </a:extLst>
          </p:cNvPr>
          <p:cNvCxnSpPr>
            <a:cxnSpLocks/>
          </p:cNvCxnSpPr>
          <p:nvPr/>
        </p:nvCxnSpPr>
        <p:spPr>
          <a:xfrm>
            <a:off x="10733675" y="4324422"/>
            <a:ext cx="470543" cy="0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82">
            <a:extLst>
              <a:ext uri="{FF2B5EF4-FFF2-40B4-BE49-F238E27FC236}">
                <a16:creationId xmlns:a16="http://schemas.microsoft.com/office/drawing/2014/main" id="{50E785A5-3E8A-8296-A36E-EA19AD71E83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948149" y="3973960"/>
            <a:ext cx="241901" cy="233262"/>
          </a:xfrm>
          <a:prstGeom prst="rect">
            <a:avLst/>
          </a:prstGeom>
        </p:spPr>
      </p:pic>
      <p:pic>
        <p:nvPicPr>
          <p:cNvPr id="85" name="Graphic 84">
            <a:extLst>
              <a:ext uri="{FF2B5EF4-FFF2-40B4-BE49-F238E27FC236}">
                <a16:creationId xmlns:a16="http://schemas.microsoft.com/office/drawing/2014/main" id="{D0F81602-8FCB-9848-3F79-48AAF45DF5F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9023449" y="3867063"/>
            <a:ext cx="381761" cy="381761"/>
          </a:xfrm>
          <a:prstGeom prst="rect">
            <a:avLst/>
          </a:prstGeom>
        </p:spPr>
      </p:pic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F29025A1-C85F-BAA9-E278-F7A372D2DD27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2372980" y="5737051"/>
            <a:ext cx="2019899" cy="15878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300A6E2F-0721-CE06-7F27-CDEB558F3F3D}"/>
              </a:ext>
            </a:extLst>
          </p:cNvPr>
          <p:cNvCxnSpPr>
            <a:cxnSpLocks/>
          </p:cNvCxnSpPr>
          <p:nvPr/>
        </p:nvCxnSpPr>
        <p:spPr>
          <a:xfrm>
            <a:off x="4916227" y="5758810"/>
            <a:ext cx="3639694" cy="0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itel 1">
            <a:extLst>
              <a:ext uri="{FF2B5EF4-FFF2-40B4-BE49-F238E27FC236}">
                <a16:creationId xmlns:a16="http://schemas.microsoft.com/office/drawing/2014/main" id="{299A20D9-028E-3F5F-0023-D922A039D8D4}"/>
              </a:ext>
            </a:extLst>
          </p:cNvPr>
          <p:cNvSpPr txBox="1">
            <a:spLocks/>
          </p:cNvSpPr>
          <p:nvPr/>
        </p:nvSpPr>
        <p:spPr bwMode="gray">
          <a:xfrm>
            <a:off x="437757" y="337643"/>
            <a:ext cx="11277993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>
                <a:solidFill>
                  <a:schemeClr val="accent3"/>
                </a:solidFill>
              </a:rPr>
              <a:t>The flow – Transparent proxy</a:t>
            </a:r>
            <a:endParaRPr lang="en-US" sz="3400" dirty="0">
              <a:solidFill>
                <a:schemeClr val="accent3"/>
              </a:solidFill>
            </a:endParaRPr>
          </a:p>
          <a:p>
            <a:pPr algn="ctr"/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7471ACE-8243-047F-FF95-553D27CE4D76}"/>
              </a:ext>
            </a:extLst>
          </p:cNvPr>
          <p:cNvSpPr txBox="1"/>
          <p:nvPr/>
        </p:nvSpPr>
        <p:spPr>
          <a:xfrm>
            <a:off x="134399" y="913938"/>
            <a:ext cx="11895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j-lt"/>
                <a:cs typeface="Courier New" panose="02070309020205020404" pitchFamily="49" charset="0"/>
              </a:rPr>
              <a:t>c</a:t>
            </a:r>
            <a:r>
              <a:rPr lang="en-SK" sz="1600" dirty="0">
                <a:latin typeface="+mj-lt"/>
                <a:cs typeface="Courier New" panose="02070309020205020404" pitchFamily="49" charset="0"/>
              </a:rPr>
              <a:t>url –I http://www.amazon.com</a:t>
            </a:r>
          </a:p>
        </p:txBody>
      </p:sp>
      <p:sp>
        <p:nvSpPr>
          <p:cNvPr id="96" name="Titel 1">
            <a:extLst>
              <a:ext uri="{FF2B5EF4-FFF2-40B4-BE49-F238E27FC236}">
                <a16:creationId xmlns:a16="http://schemas.microsoft.com/office/drawing/2014/main" id="{24A0C8B9-AFB4-74A0-8F9D-64027BDD6E11}"/>
              </a:ext>
            </a:extLst>
          </p:cNvPr>
          <p:cNvSpPr txBox="1">
            <a:spLocks/>
          </p:cNvSpPr>
          <p:nvPr/>
        </p:nvSpPr>
        <p:spPr bwMode="gray">
          <a:xfrm>
            <a:off x="9823352" y="5752929"/>
            <a:ext cx="833416" cy="19907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chemeClr val="tx1"/>
                </a:solidFill>
              </a:rPr>
              <a:t>Network LB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0A820DC-E124-228F-A449-60784E7289FA}"/>
              </a:ext>
            </a:extLst>
          </p:cNvPr>
          <p:cNvSpPr txBox="1">
            <a:spLocks/>
          </p:cNvSpPr>
          <p:nvPr/>
        </p:nvSpPr>
        <p:spPr bwMode="gray">
          <a:xfrm>
            <a:off x="10408343" y="4607355"/>
            <a:ext cx="1932365" cy="24227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chemeClr val="tx1"/>
                </a:solidFill>
              </a:rPr>
              <a:t>Network Firewall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EB32AB-8306-0863-EAF8-6802CB3AD3F3}"/>
              </a:ext>
            </a:extLst>
          </p:cNvPr>
          <p:cNvGrpSpPr>
            <a:grpSpLocks noChangeAspect="1"/>
          </p:cNvGrpSpPr>
          <p:nvPr/>
        </p:nvGrpSpPr>
        <p:grpSpPr>
          <a:xfrm>
            <a:off x="9429135" y="70442"/>
            <a:ext cx="3175821" cy="426709"/>
            <a:chOff x="6941574" y="355577"/>
            <a:chExt cx="3175821" cy="42670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096D28C-6E09-ED99-9E50-88C89B9E0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574" y="412954"/>
              <a:ext cx="309401" cy="369332"/>
            </a:xfrm>
            <a:prstGeom prst="rect">
              <a:avLst/>
            </a:prstGeom>
          </p:spPr>
        </p:pic>
        <p:sp>
          <p:nvSpPr>
            <p:cNvPr id="26" name="Title 1">
              <a:extLst>
                <a:ext uri="{FF2B5EF4-FFF2-40B4-BE49-F238E27FC236}">
                  <a16:creationId xmlns:a16="http://schemas.microsoft.com/office/drawing/2014/main" id="{91182E15-0224-354E-8AD3-8BD6B0AD7738}"/>
                </a:ext>
              </a:extLst>
            </p:cNvPr>
            <p:cNvSpPr txBox="1">
              <a:spLocks/>
            </p:cNvSpPr>
            <p:nvPr/>
          </p:nvSpPr>
          <p:spPr>
            <a:xfrm>
              <a:off x="7374195" y="355577"/>
              <a:ext cx="2743200" cy="369332"/>
            </a:xfrm>
            <a:prstGeom prst="rect">
              <a:avLst/>
            </a:prstGeom>
          </p:spPr>
          <p:txBody>
            <a:bodyPr vert="horz" lIns="0" tIns="146304" rIns="0" bIns="146304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 spc="-10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>
                  <a:solidFill>
                    <a:srgbClr val="E20074"/>
                  </a:solidFill>
                </a:rPr>
                <a:t>Deutsche Telekom IT Solutions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10481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04F103-AF58-7B27-9DE0-323AA9578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Table 46">
            <a:extLst>
              <a:ext uri="{FF2B5EF4-FFF2-40B4-BE49-F238E27FC236}">
                <a16:creationId xmlns:a16="http://schemas.microsoft.com/office/drawing/2014/main" id="{7294F6CE-EA6C-9AD0-4D8C-99386A66C563}"/>
              </a:ext>
            </a:extLst>
          </p:cNvPr>
          <p:cNvGraphicFramePr>
            <a:graphicFrameLocks noGrp="1"/>
          </p:cNvGraphicFramePr>
          <p:nvPr/>
        </p:nvGraphicFramePr>
        <p:xfrm>
          <a:off x="3060030" y="4362194"/>
          <a:ext cx="3412474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351906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2060568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>
                          <a:solidFill>
                            <a:schemeClr val="tx1"/>
                          </a:solidFill>
                        </a:rPr>
                        <a:t>Transity Gateway RT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10.0.0.0/16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>
                          <a:solidFill>
                            <a:schemeClr val="bg1"/>
                          </a:solidFill>
                        </a:rPr>
                        <a:t>C</a:t>
                      </a:r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lient VPC TGW attachment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n w="0"/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Outbound VPC </a:t>
                      </a:r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TGW attachment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38453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0.0.0.0/0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n w="0"/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Outbound VPC </a:t>
                      </a:r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TGW attachment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7226101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9D2526C9-B80A-F61F-E64C-5D7F553D8D0A}"/>
              </a:ext>
            </a:extLst>
          </p:cNvPr>
          <p:cNvSpPr/>
          <p:nvPr/>
        </p:nvSpPr>
        <p:spPr>
          <a:xfrm>
            <a:off x="6871160" y="1411090"/>
            <a:ext cx="5158409" cy="4964450"/>
          </a:xfrm>
          <a:prstGeom prst="rect">
            <a:avLst/>
          </a:prstGeom>
          <a:noFill/>
          <a:ln w="15875">
            <a:solidFill>
              <a:srgbClr val="8C4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Outbound VPC– 192.168.0.0/16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116C15A-1C63-8DB5-BE78-E3448089E9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871160" y="1422231"/>
            <a:ext cx="427949" cy="45146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0A3C449-1A94-51ED-E785-0B1AB34153AC}"/>
              </a:ext>
            </a:extLst>
          </p:cNvPr>
          <p:cNvSpPr/>
          <p:nvPr/>
        </p:nvSpPr>
        <p:spPr>
          <a:xfrm>
            <a:off x="11671921" y="1366407"/>
            <a:ext cx="464356" cy="4994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78FDF67-7BEE-7CA3-3A76-E5161D192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11679889" y="1324099"/>
            <a:ext cx="513539" cy="541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189E5C2-23C7-D1FA-7C22-60E2FEF2E5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340156" y="2004603"/>
            <a:ext cx="381000" cy="381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F68862F-17B8-0E05-C1FE-FD669B88456C}"/>
              </a:ext>
            </a:extLst>
          </p:cNvPr>
          <p:cNvSpPr/>
          <p:nvPr/>
        </p:nvSpPr>
        <p:spPr>
          <a:xfrm>
            <a:off x="8340156" y="2004602"/>
            <a:ext cx="2583854" cy="1259989"/>
          </a:xfrm>
          <a:prstGeom prst="rect">
            <a:avLst/>
          </a:prstGeom>
          <a:noFill/>
          <a:ln w="15875" cmpd="sng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subnet – 192.168.1.0/24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C8E112-521C-520A-E9E8-8BBAB0F45919}"/>
              </a:ext>
            </a:extLst>
          </p:cNvPr>
          <p:cNvSpPr/>
          <p:nvPr/>
        </p:nvSpPr>
        <p:spPr>
          <a:xfrm>
            <a:off x="8341812" y="4920078"/>
            <a:ext cx="2580353" cy="1259989"/>
          </a:xfrm>
          <a:prstGeom prst="rect">
            <a:avLst/>
          </a:prstGeom>
          <a:noFill/>
          <a:ln w="15875" cmpd="sng">
            <a:solidFill>
              <a:srgbClr val="7AA11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– 192.168.3.0/24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881E51-3641-5751-9453-A091CBD345B9}"/>
              </a:ext>
            </a:extLst>
          </p:cNvPr>
          <p:cNvSpPr/>
          <p:nvPr/>
        </p:nvSpPr>
        <p:spPr>
          <a:xfrm>
            <a:off x="8340156" y="3462340"/>
            <a:ext cx="2583853" cy="1259989"/>
          </a:xfrm>
          <a:prstGeom prst="rect">
            <a:avLst/>
          </a:prstGeom>
          <a:noFill/>
          <a:ln w="15875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Inspection subnet – 192.168.2.0/24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AA37E5A-92C9-0FCC-E2E1-F30BD42190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8340156" y="3462339"/>
            <a:ext cx="381000" cy="381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3002564-9BA8-92BF-6409-836DB9640F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8340156" y="4920077"/>
            <a:ext cx="381000" cy="381000"/>
          </a:xfrm>
          <a:prstGeom prst="rect">
            <a:avLst/>
          </a:prstGeom>
        </p:spPr>
      </p:pic>
      <p:pic>
        <p:nvPicPr>
          <p:cNvPr id="13" name="Picture 12" descr="(none)">
            <a:extLst>
              <a:ext uri="{FF2B5EF4-FFF2-40B4-BE49-F238E27FC236}">
                <a16:creationId xmlns:a16="http://schemas.microsoft.com/office/drawing/2014/main" id="{DEF6F40A-E7AE-0079-B08B-14ACFD890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79" y="4058066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(none)">
            <a:extLst>
              <a:ext uri="{FF2B5EF4-FFF2-40B4-BE49-F238E27FC236}">
                <a16:creationId xmlns:a16="http://schemas.microsoft.com/office/drawing/2014/main" id="{E73EF347-3673-DADB-F46D-835E22C92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671" y="2423934"/>
            <a:ext cx="537232" cy="53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ED5FE1F-5C4F-5478-3CDC-F9D2A8A60284}"/>
              </a:ext>
            </a:extLst>
          </p:cNvPr>
          <p:cNvSpPr/>
          <p:nvPr/>
        </p:nvSpPr>
        <p:spPr>
          <a:xfrm>
            <a:off x="74396" y="1411090"/>
            <a:ext cx="2830876" cy="4964450"/>
          </a:xfrm>
          <a:prstGeom prst="rect">
            <a:avLst/>
          </a:prstGeom>
          <a:noFill/>
          <a:ln w="15875">
            <a:solidFill>
              <a:srgbClr val="8C4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 VPC 10.0.0.0/16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1B842325-4898-69C2-7DC8-372216536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4396" y="1430947"/>
            <a:ext cx="427949" cy="45146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82AF6A4-BD8F-03AA-4CFB-956DF1F19EC4}"/>
              </a:ext>
            </a:extLst>
          </p:cNvPr>
          <p:cNvSpPr/>
          <p:nvPr/>
        </p:nvSpPr>
        <p:spPr>
          <a:xfrm>
            <a:off x="545180" y="3462340"/>
            <a:ext cx="2181207" cy="1259989"/>
          </a:xfrm>
          <a:prstGeom prst="rect">
            <a:avLst/>
          </a:prstGeom>
          <a:noFill/>
          <a:ln w="15875" cmpd="sng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1 – 10.0.1.0/24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2C78497-D4C8-361C-DBDC-8D7228C116B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545181" y="3462339"/>
            <a:ext cx="381000" cy="381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291F5FB-F377-F5A1-F19B-2C6CE225CA74}"/>
              </a:ext>
            </a:extLst>
          </p:cNvPr>
          <p:cNvSpPr/>
          <p:nvPr/>
        </p:nvSpPr>
        <p:spPr>
          <a:xfrm>
            <a:off x="546837" y="4920078"/>
            <a:ext cx="2155953" cy="1259989"/>
          </a:xfrm>
          <a:prstGeom prst="rect">
            <a:avLst/>
          </a:prstGeom>
          <a:noFill/>
          <a:ln w="15875" cmpd="sng">
            <a:solidFill>
              <a:srgbClr val="7AA11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2 – 10.0.2.0/24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F3028FCC-E44F-86A5-5668-9BF4510014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545181" y="4920077"/>
            <a:ext cx="381000" cy="381000"/>
          </a:xfrm>
          <a:prstGeom prst="rect">
            <a:avLst/>
          </a:prstGeom>
        </p:spPr>
      </p:pic>
      <p:pic>
        <p:nvPicPr>
          <p:cNvPr id="21" name="Picture 5" descr="(none)">
            <a:extLst>
              <a:ext uri="{FF2B5EF4-FFF2-40B4-BE49-F238E27FC236}">
                <a16:creationId xmlns:a16="http://schemas.microsoft.com/office/drawing/2014/main" id="{E69796EC-9594-2172-5D2D-AE8197982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748" y="5484313"/>
            <a:ext cx="537232" cy="53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3" descr="(none)">
            <a:extLst>
              <a:ext uri="{FF2B5EF4-FFF2-40B4-BE49-F238E27FC236}">
                <a16:creationId xmlns:a16="http://schemas.microsoft.com/office/drawing/2014/main" id="{2B8E7257-217C-CBF0-EDA5-60AB931A0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879" y="5498929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0BB40BB-1DB2-327E-AB26-3EB7C1B7464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187003" y="3905114"/>
            <a:ext cx="508000" cy="508000"/>
          </a:xfrm>
          <a:prstGeom prst="rect">
            <a:avLst/>
          </a:prstGeom>
        </p:spPr>
      </p:pic>
      <p:pic>
        <p:nvPicPr>
          <p:cNvPr id="32" name="Picture 15" descr="(none)">
            <a:extLst>
              <a:ext uri="{FF2B5EF4-FFF2-40B4-BE49-F238E27FC236}">
                <a16:creationId xmlns:a16="http://schemas.microsoft.com/office/drawing/2014/main" id="{B8B70268-1136-AA56-3967-590741EB8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980" y="4058066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3" name="Table 46">
            <a:extLst>
              <a:ext uri="{FF2B5EF4-FFF2-40B4-BE49-F238E27FC236}">
                <a16:creationId xmlns:a16="http://schemas.microsoft.com/office/drawing/2014/main" id="{FCF79839-4AAF-B978-33ED-8A3927997C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5128613"/>
              </p:ext>
            </p:extLst>
          </p:nvPr>
        </p:nvGraphicFramePr>
        <p:xfrm>
          <a:off x="6585566" y="2009722"/>
          <a:ext cx="1824975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88742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36233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127535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Public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123917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K" sz="1000" dirty="0"/>
                        <a:t>10.0.0.0/16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NFW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389269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IGW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1623460"/>
                  </a:ext>
                </a:extLst>
              </a:tr>
            </a:tbl>
          </a:graphicData>
        </a:graphic>
      </p:graphicFrame>
      <p:graphicFrame>
        <p:nvGraphicFramePr>
          <p:cNvPr id="34" name="Table 46">
            <a:extLst>
              <a:ext uri="{FF2B5EF4-FFF2-40B4-BE49-F238E27FC236}">
                <a16:creationId xmlns:a16="http://schemas.microsoft.com/office/drawing/2014/main" id="{29095DDD-2DC3-5115-8C82-7EF0CB6BC9FE}"/>
              </a:ext>
            </a:extLst>
          </p:cNvPr>
          <p:cNvGraphicFramePr>
            <a:graphicFrameLocks noGrp="1"/>
          </p:cNvGraphicFramePr>
          <p:nvPr/>
        </p:nvGraphicFramePr>
        <p:xfrm>
          <a:off x="6579500" y="3434767"/>
          <a:ext cx="1845132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60698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84434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Inspection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K" sz="1000" dirty="0"/>
                        <a:t>10.0.0.0/16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TGW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214082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NATGW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5270960"/>
                  </a:ext>
                </a:extLst>
              </a:tr>
            </a:tbl>
          </a:graphicData>
        </a:graphic>
      </p:graphicFrame>
      <p:graphicFrame>
        <p:nvGraphicFramePr>
          <p:cNvPr id="35" name="Table 46">
            <a:extLst>
              <a:ext uri="{FF2B5EF4-FFF2-40B4-BE49-F238E27FC236}">
                <a16:creationId xmlns:a16="http://schemas.microsoft.com/office/drawing/2014/main" id="{32DB83CC-4BDA-641C-9D54-B1619D220A6D}"/>
              </a:ext>
            </a:extLst>
          </p:cNvPr>
          <p:cNvGraphicFramePr>
            <a:graphicFrameLocks noGrp="1"/>
          </p:cNvGraphicFramePr>
          <p:nvPr/>
        </p:nvGraphicFramePr>
        <p:xfrm>
          <a:off x="6595248" y="4920077"/>
          <a:ext cx="1824830" cy="73152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47927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76903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Private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NFW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6405770"/>
                  </a:ext>
                </a:extLst>
              </a:tr>
            </a:tbl>
          </a:graphicData>
        </a:graphic>
      </p:graphicFrame>
      <p:pic>
        <p:nvPicPr>
          <p:cNvPr id="36" name="Picture 5" descr="(none)">
            <a:extLst>
              <a:ext uri="{FF2B5EF4-FFF2-40B4-BE49-F238E27FC236}">
                <a16:creationId xmlns:a16="http://schemas.microsoft.com/office/drawing/2014/main" id="{B157FE45-BAFF-AFB1-CE89-91B1D36EC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855" y="5498929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C0D6D157-C588-CB0B-7B6A-9EB44CEF8765}"/>
              </a:ext>
            </a:extLst>
          </p:cNvPr>
          <p:cNvSpPr txBox="1"/>
          <p:nvPr/>
        </p:nvSpPr>
        <p:spPr>
          <a:xfrm>
            <a:off x="9321986" y="2918102"/>
            <a:ext cx="7906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192.168.1.20</a:t>
            </a:r>
          </a:p>
          <a:p>
            <a:pPr algn="ctr"/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3.48.29.55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F38B82A-5F6C-501D-457A-950ED502BF86}"/>
              </a:ext>
            </a:extLst>
          </p:cNvPr>
          <p:cNvSpPr txBox="1"/>
          <p:nvPr/>
        </p:nvSpPr>
        <p:spPr>
          <a:xfrm>
            <a:off x="8420078" y="4516261"/>
            <a:ext cx="7906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192.168.2.28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3" descr="(none)">
            <a:extLst>
              <a:ext uri="{FF2B5EF4-FFF2-40B4-BE49-F238E27FC236}">
                <a16:creationId xmlns:a16="http://schemas.microsoft.com/office/drawing/2014/main" id="{BED907EB-FF8F-005F-3DAE-759AE11C4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132" y="5167111"/>
            <a:ext cx="508000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D02493C2-36C0-D851-166D-0961EF82F2D9}"/>
              </a:ext>
            </a:extLst>
          </p:cNvPr>
          <p:cNvSpPr txBox="1"/>
          <p:nvPr/>
        </p:nvSpPr>
        <p:spPr>
          <a:xfrm>
            <a:off x="1760140" y="4553135"/>
            <a:ext cx="6751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10.0.1.130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BDC47717-429C-0951-B536-B369D9B8D5E3}"/>
              </a:ext>
            </a:extLst>
          </p:cNvPr>
          <p:cNvGraphicFramePr>
            <a:graphicFrameLocks noGrp="1"/>
          </p:cNvGraphicFramePr>
          <p:nvPr/>
        </p:nvGraphicFramePr>
        <p:xfrm>
          <a:off x="437757" y="2467817"/>
          <a:ext cx="1510358" cy="73152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971356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539002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139249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VPC main RT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10.0.0.0/16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TGW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6450994"/>
                  </a:ext>
                </a:extLst>
              </a:tr>
            </a:tbl>
          </a:graphicData>
        </a:graphic>
      </p:graphicFrame>
      <p:pic>
        <p:nvPicPr>
          <p:cNvPr id="47" name="Picture 46" descr="(none)">
            <a:extLst>
              <a:ext uri="{FF2B5EF4-FFF2-40B4-BE49-F238E27FC236}">
                <a16:creationId xmlns:a16="http://schemas.microsoft.com/office/drawing/2014/main" id="{B1968F97-E877-D376-3310-3494C37F9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227" y="4070423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(none)">
            <a:extLst>
              <a:ext uri="{FF2B5EF4-FFF2-40B4-BE49-F238E27FC236}">
                <a16:creationId xmlns:a16="http://schemas.microsoft.com/office/drawing/2014/main" id="{A6211E44-FC1A-10EE-BCCD-FBCBFEBD7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837" y="4046247"/>
            <a:ext cx="556351" cy="55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BA891F1-F9DF-3326-98AE-F31BDA2FC41B}"/>
              </a:ext>
            </a:extLst>
          </p:cNvPr>
          <p:cNvCxnSpPr>
            <a:cxnSpLocks/>
          </p:cNvCxnSpPr>
          <p:nvPr/>
        </p:nvCxnSpPr>
        <p:spPr>
          <a:xfrm>
            <a:off x="10733675" y="4324422"/>
            <a:ext cx="470543" cy="0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82">
            <a:extLst>
              <a:ext uri="{FF2B5EF4-FFF2-40B4-BE49-F238E27FC236}">
                <a16:creationId xmlns:a16="http://schemas.microsoft.com/office/drawing/2014/main" id="{2AC2AB49-B479-8EC6-6DF4-00F829C8282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948149" y="3973960"/>
            <a:ext cx="241901" cy="233262"/>
          </a:xfrm>
          <a:prstGeom prst="rect">
            <a:avLst/>
          </a:prstGeom>
        </p:spPr>
      </p:pic>
      <p:pic>
        <p:nvPicPr>
          <p:cNvPr id="85" name="Graphic 84">
            <a:extLst>
              <a:ext uri="{FF2B5EF4-FFF2-40B4-BE49-F238E27FC236}">
                <a16:creationId xmlns:a16="http://schemas.microsoft.com/office/drawing/2014/main" id="{43420ECC-4746-3D79-093A-6DA28EB9E5D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9023449" y="3867063"/>
            <a:ext cx="381761" cy="381761"/>
          </a:xfrm>
          <a:prstGeom prst="rect">
            <a:avLst/>
          </a:prstGeom>
        </p:spPr>
      </p:pic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A63F6B79-B7BF-9896-7111-FA05D2BC0B79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2372980" y="5737051"/>
            <a:ext cx="2019899" cy="15878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DBA8A934-8EF2-F12A-DF5A-83B81224FC94}"/>
              </a:ext>
            </a:extLst>
          </p:cNvPr>
          <p:cNvCxnSpPr>
            <a:cxnSpLocks/>
          </p:cNvCxnSpPr>
          <p:nvPr/>
        </p:nvCxnSpPr>
        <p:spPr>
          <a:xfrm>
            <a:off x="4916227" y="5758810"/>
            <a:ext cx="3639694" cy="0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itel 1">
            <a:extLst>
              <a:ext uri="{FF2B5EF4-FFF2-40B4-BE49-F238E27FC236}">
                <a16:creationId xmlns:a16="http://schemas.microsoft.com/office/drawing/2014/main" id="{5970FBF9-6BE9-9507-F7E6-DBD0EF8886F0}"/>
              </a:ext>
            </a:extLst>
          </p:cNvPr>
          <p:cNvSpPr txBox="1">
            <a:spLocks/>
          </p:cNvSpPr>
          <p:nvPr/>
        </p:nvSpPr>
        <p:spPr bwMode="gray">
          <a:xfrm>
            <a:off x="437757" y="337643"/>
            <a:ext cx="11277993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>
                <a:solidFill>
                  <a:schemeClr val="accent3"/>
                </a:solidFill>
              </a:rPr>
              <a:t>The flow – Transparent proxy</a:t>
            </a:r>
            <a:endParaRPr lang="en-US" sz="3400" dirty="0">
              <a:solidFill>
                <a:schemeClr val="accent3"/>
              </a:solidFill>
            </a:endParaRPr>
          </a:p>
          <a:p>
            <a:pPr algn="ctr"/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714B7311-1565-D64D-D124-8C1719B9D5F0}"/>
              </a:ext>
            </a:extLst>
          </p:cNvPr>
          <p:cNvSpPr txBox="1"/>
          <p:nvPr/>
        </p:nvSpPr>
        <p:spPr>
          <a:xfrm>
            <a:off x="134399" y="913938"/>
            <a:ext cx="11895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j-lt"/>
                <a:cs typeface="Courier New" panose="02070309020205020404" pitchFamily="49" charset="0"/>
              </a:rPr>
              <a:t>c</a:t>
            </a:r>
            <a:r>
              <a:rPr lang="en-SK" sz="1600" dirty="0">
                <a:latin typeface="+mj-lt"/>
                <a:cs typeface="Courier New" panose="02070309020205020404" pitchFamily="49" charset="0"/>
              </a:rPr>
              <a:t>url –I http://www.amazon.com</a:t>
            </a:r>
          </a:p>
        </p:txBody>
      </p:sp>
      <p:sp>
        <p:nvSpPr>
          <p:cNvPr id="96" name="Titel 1">
            <a:extLst>
              <a:ext uri="{FF2B5EF4-FFF2-40B4-BE49-F238E27FC236}">
                <a16:creationId xmlns:a16="http://schemas.microsoft.com/office/drawing/2014/main" id="{EA468477-7136-005A-84A3-C4C99F9858B5}"/>
              </a:ext>
            </a:extLst>
          </p:cNvPr>
          <p:cNvSpPr txBox="1">
            <a:spLocks/>
          </p:cNvSpPr>
          <p:nvPr/>
        </p:nvSpPr>
        <p:spPr bwMode="gray">
          <a:xfrm>
            <a:off x="9823352" y="5752929"/>
            <a:ext cx="833416" cy="19907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chemeClr val="tx1"/>
                </a:solidFill>
              </a:rPr>
              <a:t>Network LB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13C4A73-B638-098B-4275-4A604613456B}"/>
              </a:ext>
            </a:extLst>
          </p:cNvPr>
          <p:cNvSpPr txBox="1">
            <a:spLocks/>
          </p:cNvSpPr>
          <p:nvPr/>
        </p:nvSpPr>
        <p:spPr bwMode="gray">
          <a:xfrm>
            <a:off x="10408343" y="4607355"/>
            <a:ext cx="1932365" cy="24227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chemeClr val="tx1"/>
                </a:solidFill>
              </a:rPr>
              <a:t>Network Firewall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2AE54F8-A2B3-127F-401F-E16DAC29D7F5}"/>
              </a:ext>
            </a:extLst>
          </p:cNvPr>
          <p:cNvGrpSpPr>
            <a:grpSpLocks noChangeAspect="1"/>
          </p:cNvGrpSpPr>
          <p:nvPr/>
        </p:nvGrpSpPr>
        <p:grpSpPr>
          <a:xfrm>
            <a:off x="9429135" y="70442"/>
            <a:ext cx="3175821" cy="426709"/>
            <a:chOff x="6941574" y="355577"/>
            <a:chExt cx="3175821" cy="42670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5A83208-1F85-F8FE-D56F-6E0AB82A65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574" y="412954"/>
              <a:ext cx="309401" cy="369332"/>
            </a:xfrm>
            <a:prstGeom prst="rect">
              <a:avLst/>
            </a:prstGeom>
          </p:spPr>
        </p:pic>
        <p:sp>
          <p:nvSpPr>
            <p:cNvPr id="26" name="Title 1">
              <a:extLst>
                <a:ext uri="{FF2B5EF4-FFF2-40B4-BE49-F238E27FC236}">
                  <a16:creationId xmlns:a16="http://schemas.microsoft.com/office/drawing/2014/main" id="{6D42C07B-B283-7764-3E9D-6D33AF8FA286}"/>
                </a:ext>
              </a:extLst>
            </p:cNvPr>
            <p:cNvSpPr txBox="1">
              <a:spLocks/>
            </p:cNvSpPr>
            <p:nvPr/>
          </p:nvSpPr>
          <p:spPr>
            <a:xfrm>
              <a:off x="7374195" y="355577"/>
              <a:ext cx="2743200" cy="369332"/>
            </a:xfrm>
            <a:prstGeom prst="rect">
              <a:avLst/>
            </a:prstGeom>
          </p:spPr>
          <p:txBody>
            <a:bodyPr vert="horz" lIns="0" tIns="146304" rIns="0" bIns="146304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 spc="-10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>
                  <a:solidFill>
                    <a:srgbClr val="E20074"/>
                  </a:solidFill>
                </a:rPr>
                <a:t>Deutsche Telekom IT Solutions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909388"/>
      </p:ext>
    </p:extLst>
  </p:cSld>
  <p:clrMapOvr>
    <a:masterClrMapping/>
  </p:clrMapOvr>
  <p:transition spd="med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2446CC-392F-8FAD-D1B3-89E73BED0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Table 46">
            <a:extLst>
              <a:ext uri="{FF2B5EF4-FFF2-40B4-BE49-F238E27FC236}">
                <a16:creationId xmlns:a16="http://schemas.microsoft.com/office/drawing/2014/main" id="{6DC5AD16-9BF8-0F0B-80F4-AC405C64AA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7545937"/>
              </p:ext>
            </p:extLst>
          </p:nvPr>
        </p:nvGraphicFramePr>
        <p:xfrm>
          <a:off x="3060030" y="4362194"/>
          <a:ext cx="3412474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351906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2060568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>
                          <a:solidFill>
                            <a:schemeClr val="tx1"/>
                          </a:solidFill>
                        </a:rPr>
                        <a:t>Transity Gateway RT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10.0.0.0/16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>
                          <a:solidFill>
                            <a:schemeClr val="bg1"/>
                          </a:solidFill>
                        </a:rPr>
                        <a:t>C</a:t>
                      </a:r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lient VPC TGW attachment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n w="0"/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Outbound VPC </a:t>
                      </a:r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TGW attachment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38453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0.0.0.0/0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ln w="0"/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Outbound VPC </a:t>
                      </a:r>
                      <a:r>
                        <a:rPr lang="en-SK" sz="1000" dirty="0">
                          <a:solidFill>
                            <a:schemeClr val="bg1"/>
                          </a:solidFill>
                        </a:rPr>
                        <a:t>TGW attachment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7226101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98248A13-D5BB-10EE-C398-C945B9F8987E}"/>
              </a:ext>
            </a:extLst>
          </p:cNvPr>
          <p:cNvSpPr/>
          <p:nvPr/>
        </p:nvSpPr>
        <p:spPr>
          <a:xfrm>
            <a:off x="6871160" y="1411090"/>
            <a:ext cx="5158409" cy="4964450"/>
          </a:xfrm>
          <a:prstGeom prst="rect">
            <a:avLst/>
          </a:prstGeom>
          <a:noFill/>
          <a:ln w="15875">
            <a:solidFill>
              <a:srgbClr val="8C4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Outbound VPC– 192.168.0.0/16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0A44774-53C8-9749-0969-9F66A585EC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871160" y="1422231"/>
            <a:ext cx="427949" cy="45146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0C58266-3527-2707-8EB8-588E61D16560}"/>
              </a:ext>
            </a:extLst>
          </p:cNvPr>
          <p:cNvSpPr/>
          <p:nvPr/>
        </p:nvSpPr>
        <p:spPr>
          <a:xfrm>
            <a:off x="11671921" y="1366407"/>
            <a:ext cx="464356" cy="4994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7917198-D9CD-00EC-CD4C-823868D24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11679889" y="1324099"/>
            <a:ext cx="513539" cy="541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09186AE-9104-5506-A706-16DFE285DE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340156" y="2004603"/>
            <a:ext cx="381000" cy="381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8B82C5D-AE1D-77DA-5374-23A19024C9B5}"/>
              </a:ext>
            </a:extLst>
          </p:cNvPr>
          <p:cNvSpPr/>
          <p:nvPr/>
        </p:nvSpPr>
        <p:spPr>
          <a:xfrm>
            <a:off x="8340156" y="2004602"/>
            <a:ext cx="2583854" cy="1259989"/>
          </a:xfrm>
          <a:prstGeom prst="rect">
            <a:avLst/>
          </a:prstGeom>
          <a:noFill/>
          <a:ln w="15875" cmpd="sng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subnet – 192.168.1.0/24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F34F4A-DB91-5D95-F6C6-3DF33BF05BD8}"/>
              </a:ext>
            </a:extLst>
          </p:cNvPr>
          <p:cNvSpPr/>
          <p:nvPr/>
        </p:nvSpPr>
        <p:spPr>
          <a:xfrm>
            <a:off x="8341812" y="4920078"/>
            <a:ext cx="2580353" cy="1259989"/>
          </a:xfrm>
          <a:prstGeom prst="rect">
            <a:avLst/>
          </a:prstGeom>
          <a:noFill/>
          <a:ln w="15875" cmpd="sng">
            <a:solidFill>
              <a:srgbClr val="7AA11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– 192.168.3.0/24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3653E2-565A-4F3E-50F5-BEFB9BD713B6}"/>
              </a:ext>
            </a:extLst>
          </p:cNvPr>
          <p:cNvSpPr/>
          <p:nvPr/>
        </p:nvSpPr>
        <p:spPr>
          <a:xfrm>
            <a:off x="8340156" y="3462340"/>
            <a:ext cx="2583853" cy="1259989"/>
          </a:xfrm>
          <a:prstGeom prst="rect">
            <a:avLst/>
          </a:prstGeom>
          <a:noFill/>
          <a:ln w="15875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Inspection subnet – 192.168.2.0/24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6A1DAA1-8B2B-F273-FFD8-979D1738C7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8340156" y="3462339"/>
            <a:ext cx="381000" cy="381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46E4710-5197-92BF-364D-8E3CA3F1B6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8340156" y="4920077"/>
            <a:ext cx="381000" cy="381000"/>
          </a:xfrm>
          <a:prstGeom prst="rect">
            <a:avLst/>
          </a:prstGeom>
        </p:spPr>
      </p:pic>
      <p:pic>
        <p:nvPicPr>
          <p:cNvPr id="13" name="Picture 12" descr="(none)">
            <a:extLst>
              <a:ext uri="{FF2B5EF4-FFF2-40B4-BE49-F238E27FC236}">
                <a16:creationId xmlns:a16="http://schemas.microsoft.com/office/drawing/2014/main" id="{57559340-8786-2F78-3074-C8BF45A73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79" y="4058066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(none)">
            <a:extLst>
              <a:ext uri="{FF2B5EF4-FFF2-40B4-BE49-F238E27FC236}">
                <a16:creationId xmlns:a16="http://schemas.microsoft.com/office/drawing/2014/main" id="{F67B6F34-5582-CA72-A966-771EDDC48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671" y="2423934"/>
            <a:ext cx="537232" cy="53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61FAA4E-8DEF-EF15-4E55-7D3F057F7362}"/>
              </a:ext>
            </a:extLst>
          </p:cNvPr>
          <p:cNvSpPr/>
          <p:nvPr/>
        </p:nvSpPr>
        <p:spPr>
          <a:xfrm>
            <a:off x="74396" y="1411090"/>
            <a:ext cx="2830876" cy="4964450"/>
          </a:xfrm>
          <a:prstGeom prst="rect">
            <a:avLst/>
          </a:prstGeom>
          <a:noFill/>
          <a:ln w="15875">
            <a:solidFill>
              <a:srgbClr val="8C4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 VPC 10.0.0.0/16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066C99D1-E1E2-477E-6FE1-4100EFE5A4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4396" y="1430947"/>
            <a:ext cx="427949" cy="45146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1D1203E-E4C3-2A4C-2342-667EE150567F}"/>
              </a:ext>
            </a:extLst>
          </p:cNvPr>
          <p:cNvSpPr/>
          <p:nvPr/>
        </p:nvSpPr>
        <p:spPr>
          <a:xfrm>
            <a:off x="545180" y="3462340"/>
            <a:ext cx="2181207" cy="1259989"/>
          </a:xfrm>
          <a:prstGeom prst="rect">
            <a:avLst/>
          </a:prstGeom>
          <a:noFill/>
          <a:ln w="15875" cmpd="sng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1 – 10.0.1.0/24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378F8E4C-8EA7-01C2-2E2E-E35153F464F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545181" y="3462339"/>
            <a:ext cx="381000" cy="381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EF17319-76B7-2A26-17E8-BE2D7A82CDEB}"/>
              </a:ext>
            </a:extLst>
          </p:cNvPr>
          <p:cNvSpPr/>
          <p:nvPr/>
        </p:nvSpPr>
        <p:spPr>
          <a:xfrm>
            <a:off x="546837" y="4920078"/>
            <a:ext cx="2155953" cy="1259989"/>
          </a:xfrm>
          <a:prstGeom prst="rect">
            <a:avLst/>
          </a:prstGeom>
          <a:noFill/>
          <a:ln w="15875" cmpd="sng">
            <a:solidFill>
              <a:srgbClr val="7AA11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2920" tIns="91440" bIns="4572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subnet 2 – 10.0.2.0/24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88FA59ED-2F41-974C-302F-0DD20F2DB2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545181" y="4920077"/>
            <a:ext cx="381000" cy="381000"/>
          </a:xfrm>
          <a:prstGeom prst="rect">
            <a:avLst/>
          </a:prstGeom>
        </p:spPr>
      </p:pic>
      <p:pic>
        <p:nvPicPr>
          <p:cNvPr id="21" name="Picture 5" descr="(none)">
            <a:extLst>
              <a:ext uri="{FF2B5EF4-FFF2-40B4-BE49-F238E27FC236}">
                <a16:creationId xmlns:a16="http://schemas.microsoft.com/office/drawing/2014/main" id="{58E0E00C-CD2B-7D78-9924-BA48A200E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748" y="5484313"/>
            <a:ext cx="537232" cy="53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3" descr="(none)">
            <a:extLst>
              <a:ext uri="{FF2B5EF4-FFF2-40B4-BE49-F238E27FC236}">
                <a16:creationId xmlns:a16="http://schemas.microsoft.com/office/drawing/2014/main" id="{6EA0819D-8CA0-8846-41A0-5087A1558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879" y="5498929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894868B-A1ED-FACA-E20B-7DDC2EE6D04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187003" y="3905114"/>
            <a:ext cx="508000" cy="508000"/>
          </a:xfrm>
          <a:prstGeom prst="rect">
            <a:avLst/>
          </a:prstGeom>
        </p:spPr>
      </p:pic>
      <p:pic>
        <p:nvPicPr>
          <p:cNvPr id="32" name="Picture 15" descr="(none)">
            <a:extLst>
              <a:ext uri="{FF2B5EF4-FFF2-40B4-BE49-F238E27FC236}">
                <a16:creationId xmlns:a16="http://schemas.microsoft.com/office/drawing/2014/main" id="{29044785-3972-70F4-0C59-5FC74A3AD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980" y="4058066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3" name="Table 46">
            <a:extLst>
              <a:ext uri="{FF2B5EF4-FFF2-40B4-BE49-F238E27FC236}">
                <a16:creationId xmlns:a16="http://schemas.microsoft.com/office/drawing/2014/main" id="{CB0895C1-65AB-AFAD-9D26-7B510F748F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7913015"/>
              </p:ext>
            </p:extLst>
          </p:nvPr>
        </p:nvGraphicFramePr>
        <p:xfrm>
          <a:off x="6585566" y="2009722"/>
          <a:ext cx="1824975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88742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36233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127535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Public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123917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K" sz="1000" dirty="0"/>
                        <a:t>10.0.0.0/16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NFW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89269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IGW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1623460"/>
                  </a:ext>
                </a:extLst>
              </a:tr>
            </a:tbl>
          </a:graphicData>
        </a:graphic>
      </p:graphicFrame>
      <p:graphicFrame>
        <p:nvGraphicFramePr>
          <p:cNvPr id="34" name="Table 46">
            <a:extLst>
              <a:ext uri="{FF2B5EF4-FFF2-40B4-BE49-F238E27FC236}">
                <a16:creationId xmlns:a16="http://schemas.microsoft.com/office/drawing/2014/main" id="{8485F9DC-4CAE-3CAF-668A-AAAB27B8FB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5175185"/>
              </p:ext>
            </p:extLst>
          </p:nvPr>
        </p:nvGraphicFramePr>
        <p:xfrm>
          <a:off x="6579500" y="3434767"/>
          <a:ext cx="1845132" cy="9753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60698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84434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Inspection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K" sz="1000" dirty="0"/>
                        <a:t>10.0.0.0/16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TGW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214082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NATGW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5270960"/>
                  </a:ext>
                </a:extLst>
              </a:tr>
            </a:tbl>
          </a:graphicData>
        </a:graphic>
      </p:graphicFrame>
      <p:graphicFrame>
        <p:nvGraphicFramePr>
          <p:cNvPr id="35" name="Table 46">
            <a:extLst>
              <a:ext uri="{FF2B5EF4-FFF2-40B4-BE49-F238E27FC236}">
                <a16:creationId xmlns:a16="http://schemas.microsoft.com/office/drawing/2014/main" id="{03E2AE4B-984E-CACA-486A-EE735952AB9F}"/>
              </a:ext>
            </a:extLst>
          </p:cNvPr>
          <p:cNvGraphicFramePr>
            <a:graphicFrameLocks noGrp="1"/>
          </p:cNvGraphicFramePr>
          <p:nvPr/>
        </p:nvGraphicFramePr>
        <p:xfrm>
          <a:off x="6595248" y="4920077"/>
          <a:ext cx="1824830" cy="73152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147927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676903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Private subnet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192.168.0.0/16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NFW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6405770"/>
                  </a:ext>
                </a:extLst>
              </a:tr>
            </a:tbl>
          </a:graphicData>
        </a:graphic>
      </p:graphicFrame>
      <p:pic>
        <p:nvPicPr>
          <p:cNvPr id="36" name="Picture 5" descr="(none)">
            <a:extLst>
              <a:ext uri="{FF2B5EF4-FFF2-40B4-BE49-F238E27FC236}">
                <a16:creationId xmlns:a16="http://schemas.microsoft.com/office/drawing/2014/main" id="{CA7585C7-C0D4-7ECD-CC6D-E2CE9D2CF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855" y="5498929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FF562BC-7267-C9BC-0B07-3EE0F7CCB186}"/>
              </a:ext>
            </a:extLst>
          </p:cNvPr>
          <p:cNvSpPr txBox="1"/>
          <p:nvPr/>
        </p:nvSpPr>
        <p:spPr>
          <a:xfrm>
            <a:off x="9321986" y="2918102"/>
            <a:ext cx="7906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192.168.1.20</a:t>
            </a:r>
          </a:p>
          <a:p>
            <a:pPr algn="ctr"/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3.48.29.55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A1F7884-13DD-3AFA-0096-75F66381BB3D}"/>
              </a:ext>
            </a:extLst>
          </p:cNvPr>
          <p:cNvSpPr txBox="1"/>
          <p:nvPr/>
        </p:nvSpPr>
        <p:spPr>
          <a:xfrm>
            <a:off x="8420078" y="4516261"/>
            <a:ext cx="7906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192.168.2.28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3" descr="(none)">
            <a:extLst>
              <a:ext uri="{FF2B5EF4-FFF2-40B4-BE49-F238E27FC236}">
                <a16:creationId xmlns:a16="http://schemas.microsoft.com/office/drawing/2014/main" id="{724CC6AE-57D6-69EE-1D23-5DA687314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132" y="5167111"/>
            <a:ext cx="508000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9FA9DA71-0B25-7E82-2A9B-0EC101BD296C}"/>
              </a:ext>
            </a:extLst>
          </p:cNvPr>
          <p:cNvSpPr txBox="1"/>
          <p:nvPr/>
        </p:nvSpPr>
        <p:spPr>
          <a:xfrm>
            <a:off x="1760140" y="4553135"/>
            <a:ext cx="6751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10.0.1.130</a:t>
            </a:r>
            <a:endParaRPr lang="en-SK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9DC39A4D-A69F-B380-5223-B9DDF3D7A9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3605527"/>
              </p:ext>
            </p:extLst>
          </p:nvPr>
        </p:nvGraphicFramePr>
        <p:xfrm>
          <a:off x="437757" y="2467817"/>
          <a:ext cx="1510358" cy="73152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971356">
                  <a:extLst>
                    <a:ext uri="{9D8B030D-6E8A-4147-A177-3AD203B41FA5}">
                      <a16:colId xmlns:a16="http://schemas.microsoft.com/office/drawing/2014/main" val="2182450816"/>
                    </a:ext>
                  </a:extLst>
                </a:gridCol>
                <a:gridCol w="539002">
                  <a:extLst>
                    <a:ext uri="{9D8B030D-6E8A-4147-A177-3AD203B41FA5}">
                      <a16:colId xmlns:a16="http://schemas.microsoft.com/office/drawing/2014/main" val="368665906"/>
                    </a:ext>
                  </a:extLst>
                </a:gridCol>
              </a:tblGrid>
              <a:tr h="139249">
                <a:tc gridSpan="2">
                  <a:txBody>
                    <a:bodyPr/>
                    <a:lstStyle/>
                    <a:p>
                      <a:pPr algn="ctr"/>
                      <a:r>
                        <a:rPr lang="en-SK" sz="1000" dirty="0"/>
                        <a:t>VPC main RT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K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7738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10.0.0.0/16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L</a:t>
                      </a:r>
                      <a:r>
                        <a:rPr lang="en-SK" sz="1000" dirty="0"/>
                        <a:t>ocal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753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SK" sz="1000" dirty="0"/>
                        <a:t>0.0.0.0/0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SK" sz="1000" dirty="0"/>
                        <a:t>TGW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6450994"/>
                  </a:ext>
                </a:extLst>
              </a:tr>
            </a:tbl>
          </a:graphicData>
        </a:graphic>
      </p:graphicFrame>
      <p:pic>
        <p:nvPicPr>
          <p:cNvPr id="47" name="Picture 46" descr="(none)">
            <a:extLst>
              <a:ext uri="{FF2B5EF4-FFF2-40B4-BE49-F238E27FC236}">
                <a16:creationId xmlns:a16="http://schemas.microsoft.com/office/drawing/2014/main" id="{22D5EACB-B37E-C098-931C-E1EADCE8B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227" y="4070423"/>
            <a:ext cx="5080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(none)">
            <a:extLst>
              <a:ext uri="{FF2B5EF4-FFF2-40B4-BE49-F238E27FC236}">
                <a16:creationId xmlns:a16="http://schemas.microsoft.com/office/drawing/2014/main" id="{F8BED0EA-84D5-3F73-E8D7-1787E9D91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837" y="4046247"/>
            <a:ext cx="556351" cy="55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27F2BAB-1F4D-E52D-638C-CDE98F27D886}"/>
              </a:ext>
            </a:extLst>
          </p:cNvPr>
          <p:cNvCxnSpPr>
            <a:cxnSpLocks/>
          </p:cNvCxnSpPr>
          <p:nvPr/>
        </p:nvCxnSpPr>
        <p:spPr>
          <a:xfrm>
            <a:off x="10733675" y="4324422"/>
            <a:ext cx="470543" cy="0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82">
            <a:extLst>
              <a:ext uri="{FF2B5EF4-FFF2-40B4-BE49-F238E27FC236}">
                <a16:creationId xmlns:a16="http://schemas.microsoft.com/office/drawing/2014/main" id="{A9264CC0-77C8-7CFB-C9F4-BC10F7A414D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948149" y="3973960"/>
            <a:ext cx="241901" cy="233262"/>
          </a:xfrm>
          <a:prstGeom prst="rect">
            <a:avLst/>
          </a:prstGeom>
        </p:spPr>
      </p:pic>
      <p:pic>
        <p:nvPicPr>
          <p:cNvPr id="85" name="Graphic 84">
            <a:extLst>
              <a:ext uri="{FF2B5EF4-FFF2-40B4-BE49-F238E27FC236}">
                <a16:creationId xmlns:a16="http://schemas.microsoft.com/office/drawing/2014/main" id="{6CF01368-E21D-AD98-7046-F6EFF8B58C1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9023449" y="3867063"/>
            <a:ext cx="381761" cy="381761"/>
          </a:xfrm>
          <a:prstGeom prst="rect">
            <a:avLst/>
          </a:prstGeom>
        </p:spPr>
      </p:pic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BDA33E0C-59A7-1415-A046-456CA90D226D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2372980" y="5737051"/>
            <a:ext cx="2019899" cy="15878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5F09F9B0-165D-83F8-F6AE-9E60102788CC}"/>
              </a:ext>
            </a:extLst>
          </p:cNvPr>
          <p:cNvCxnSpPr>
            <a:cxnSpLocks/>
          </p:cNvCxnSpPr>
          <p:nvPr/>
        </p:nvCxnSpPr>
        <p:spPr>
          <a:xfrm>
            <a:off x="4916227" y="5758810"/>
            <a:ext cx="3639694" cy="0"/>
          </a:xfrm>
          <a:prstGeom prst="line">
            <a:avLst/>
          </a:prstGeom>
          <a:ln w="158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itel 1">
            <a:extLst>
              <a:ext uri="{FF2B5EF4-FFF2-40B4-BE49-F238E27FC236}">
                <a16:creationId xmlns:a16="http://schemas.microsoft.com/office/drawing/2014/main" id="{59C2CE58-EE9A-102B-E74E-55C273AB2295}"/>
              </a:ext>
            </a:extLst>
          </p:cNvPr>
          <p:cNvSpPr txBox="1">
            <a:spLocks/>
          </p:cNvSpPr>
          <p:nvPr/>
        </p:nvSpPr>
        <p:spPr bwMode="gray">
          <a:xfrm>
            <a:off x="437757" y="337643"/>
            <a:ext cx="11277993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>
                <a:solidFill>
                  <a:schemeClr val="accent3"/>
                </a:solidFill>
              </a:rPr>
              <a:t>The flow – Transparent proxy</a:t>
            </a:r>
            <a:endParaRPr lang="en-US" sz="3400" dirty="0">
              <a:solidFill>
                <a:schemeClr val="accent3"/>
              </a:solidFill>
            </a:endParaRPr>
          </a:p>
          <a:p>
            <a:pPr algn="ctr"/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AC9C796E-6503-4C70-66C4-41BFE5D14156}"/>
              </a:ext>
            </a:extLst>
          </p:cNvPr>
          <p:cNvSpPr txBox="1"/>
          <p:nvPr/>
        </p:nvSpPr>
        <p:spPr>
          <a:xfrm>
            <a:off x="134399" y="913938"/>
            <a:ext cx="11895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j-lt"/>
                <a:cs typeface="Courier New" panose="02070309020205020404" pitchFamily="49" charset="0"/>
              </a:rPr>
              <a:t>c</a:t>
            </a:r>
            <a:r>
              <a:rPr lang="en-SK" sz="1600" dirty="0">
                <a:latin typeface="+mj-lt"/>
                <a:cs typeface="Courier New" panose="02070309020205020404" pitchFamily="49" charset="0"/>
              </a:rPr>
              <a:t>url –I http://www.amazon.com</a:t>
            </a:r>
          </a:p>
        </p:txBody>
      </p:sp>
      <p:sp>
        <p:nvSpPr>
          <p:cNvPr id="96" name="Titel 1">
            <a:extLst>
              <a:ext uri="{FF2B5EF4-FFF2-40B4-BE49-F238E27FC236}">
                <a16:creationId xmlns:a16="http://schemas.microsoft.com/office/drawing/2014/main" id="{54828138-8362-FF48-EA56-CD3C7A253C75}"/>
              </a:ext>
            </a:extLst>
          </p:cNvPr>
          <p:cNvSpPr txBox="1">
            <a:spLocks/>
          </p:cNvSpPr>
          <p:nvPr/>
        </p:nvSpPr>
        <p:spPr bwMode="gray">
          <a:xfrm>
            <a:off x="9823352" y="5752929"/>
            <a:ext cx="833416" cy="19907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chemeClr val="tx1"/>
                </a:solidFill>
              </a:rPr>
              <a:t>Network LB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891C401-D335-0633-2A48-EC5107611CC7}"/>
              </a:ext>
            </a:extLst>
          </p:cNvPr>
          <p:cNvSpPr txBox="1">
            <a:spLocks/>
          </p:cNvSpPr>
          <p:nvPr/>
        </p:nvSpPr>
        <p:spPr bwMode="gray">
          <a:xfrm>
            <a:off x="10408343" y="4607355"/>
            <a:ext cx="1932365" cy="24227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chemeClr val="tx1"/>
                </a:solidFill>
              </a:rPr>
              <a:t>Network Firewall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07F6C5-C5BA-1ACE-9FC7-924D63329578}"/>
              </a:ext>
            </a:extLst>
          </p:cNvPr>
          <p:cNvGrpSpPr>
            <a:grpSpLocks noChangeAspect="1"/>
          </p:cNvGrpSpPr>
          <p:nvPr/>
        </p:nvGrpSpPr>
        <p:grpSpPr>
          <a:xfrm>
            <a:off x="9429135" y="70442"/>
            <a:ext cx="3175821" cy="426709"/>
            <a:chOff x="6941574" y="355577"/>
            <a:chExt cx="3175821" cy="42670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9463AA1-12EC-A519-77DB-14CD45AC8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574" y="412954"/>
              <a:ext cx="309401" cy="369332"/>
            </a:xfrm>
            <a:prstGeom prst="rect">
              <a:avLst/>
            </a:prstGeom>
          </p:spPr>
        </p:pic>
        <p:sp>
          <p:nvSpPr>
            <p:cNvPr id="26" name="Title 1">
              <a:extLst>
                <a:ext uri="{FF2B5EF4-FFF2-40B4-BE49-F238E27FC236}">
                  <a16:creationId xmlns:a16="http://schemas.microsoft.com/office/drawing/2014/main" id="{08924B05-2AC4-EBAE-E7BC-C53869EF0216}"/>
                </a:ext>
              </a:extLst>
            </p:cNvPr>
            <p:cNvSpPr txBox="1">
              <a:spLocks/>
            </p:cNvSpPr>
            <p:nvPr/>
          </p:nvSpPr>
          <p:spPr>
            <a:xfrm>
              <a:off x="7374195" y="355577"/>
              <a:ext cx="2743200" cy="369332"/>
            </a:xfrm>
            <a:prstGeom prst="rect">
              <a:avLst/>
            </a:prstGeom>
          </p:spPr>
          <p:txBody>
            <a:bodyPr vert="horz" lIns="0" tIns="146304" rIns="0" bIns="146304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 spc="-10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>
                  <a:solidFill>
                    <a:srgbClr val="E20074"/>
                  </a:solidFill>
                </a:rPr>
                <a:t>Deutsche Telekom IT Solutions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9233114"/>
      </p:ext>
    </p:extLst>
  </p:cSld>
  <p:clrMapOvr>
    <a:masterClrMapping/>
  </p:clrMapOvr>
  <p:transition spd="med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ABAAC-16AD-D437-C5D9-399D35708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B06B4C2-83D0-1EE5-494B-1EBFE7352741}"/>
              </a:ext>
            </a:extLst>
          </p:cNvPr>
          <p:cNvGrpSpPr>
            <a:grpSpLocks noChangeAspect="1"/>
          </p:cNvGrpSpPr>
          <p:nvPr/>
        </p:nvGrpSpPr>
        <p:grpSpPr>
          <a:xfrm>
            <a:off x="8984445" y="3663336"/>
            <a:ext cx="2057400" cy="1259639"/>
            <a:chOff x="8984445" y="3663336"/>
            <a:chExt cx="2057400" cy="1259639"/>
          </a:xfrm>
        </p:grpSpPr>
        <p:sp>
          <p:nvSpPr>
            <p:cNvPr id="3" name="Rectangle 19">
              <a:extLst>
                <a:ext uri="{FF2B5EF4-FFF2-40B4-BE49-F238E27FC236}">
                  <a16:creationId xmlns:a16="http://schemas.microsoft.com/office/drawing/2014/main" id="{80F3C20E-94B5-1D69-ED52-980F03BC421D}"/>
                </a:ext>
              </a:extLst>
            </p:cNvPr>
            <p:cNvSpPr/>
            <p:nvPr/>
          </p:nvSpPr>
          <p:spPr>
            <a:xfrm>
              <a:off x="8984445" y="3663336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FF0000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endPara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endParaRPr>
            </a:p>
          </p:txBody>
        </p:sp>
        <p:pic>
          <p:nvPicPr>
            <p:cNvPr id="4" name="Graphic 20">
              <a:extLst>
                <a:ext uri="{FF2B5EF4-FFF2-40B4-BE49-F238E27FC236}">
                  <a16:creationId xmlns:a16="http://schemas.microsoft.com/office/drawing/2014/main" id="{BAB14B1C-7E68-F9BA-444B-9B797A4B5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8984445" y="3663336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376A51-98C2-8152-4B92-0BC0FAF7A988}"/>
              </a:ext>
            </a:extLst>
          </p:cNvPr>
          <p:cNvGrpSpPr>
            <a:grpSpLocks noChangeAspect="1"/>
          </p:cNvGrpSpPr>
          <p:nvPr/>
        </p:nvGrpSpPr>
        <p:grpSpPr>
          <a:xfrm>
            <a:off x="9026279" y="3783686"/>
            <a:ext cx="2799732" cy="957699"/>
            <a:chOff x="9026279" y="3783686"/>
            <a:chExt cx="2799732" cy="957699"/>
          </a:xfrm>
        </p:grpSpPr>
        <p:pic>
          <p:nvPicPr>
            <p:cNvPr id="6" name="Picture 11">
              <a:extLst>
                <a:ext uri="{FF2B5EF4-FFF2-40B4-BE49-F238E27FC236}">
                  <a16:creationId xmlns:a16="http://schemas.microsoft.com/office/drawing/2014/main" id="{93531905-1180-75A5-22B0-D19626A03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11158882" y="3783686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 descr="(none)">
              <a:extLst>
                <a:ext uri="{FF2B5EF4-FFF2-40B4-BE49-F238E27FC236}">
                  <a16:creationId xmlns:a16="http://schemas.microsoft.com/office/drawing/2014/main" id="{585D646F-250B-8F3F-ABD8-626785C80E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72317" y="4029700"/>
              <a:ext cx="556351" cy="556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44">
              <a:extLst>
                <a:ext uri="{FF2B5EF4-FFF2-40B4-BE49-F238E27FC236}">
                  <a16:creationId xmlns:a16="http://schemas.microsoft.com/office/drawing/2014/main" id="{F56813AE-7ADA-3E37-86B8-018C79C800BC}"/>
                </a:ext>
              </a:extLst>
            </p:cNvPr>
            <p:cNvSpPr/>
            <p:nvPr/>
          </p:nvSpPr>
          <p:spPr>
            <a:xfrm>
              <a:off x="10115711" y="4580572"/>
              <a:ext cx="1295417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NFW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endpoint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9" name="Straight Connector 18">
              <a:extLst>
                <a:ext uri="{FF2B5EF4-FFF2-40B4-BE49-F238E27FC236}">
                  <a16:creationId xmlns:a16="http://schemas.microsoft.com/office/drawing/2014/main" id="{767AE178-CE08-E786-A17D-F628DA9FCC6C}"/>
                </a:ext>
              </a:extLst>
            </p:cNvPr>
            <p:cNvSpPr/>
            <p:nvPr/>
          </p:nvSpPr>
          <p:spPr>
            <a:xfrm flipV="1">
              <a:off x="10882346" y="4083393"/>
              <a:ext cx="269740" cy="222676"/>
            </a:xfrm>
            <a:prstGeom prst="line">
              <a:avLst/>
            </a:prstGeom>
            <a:noFill/>
            <a:ln w="15840">
              <a:solidFill>
                <a:srgbClr val="BFBFBF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1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5CE1767-9B79-DF51-82C8-5BA42DFA71A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026279" y="4060483"/>
              <a:ext cx="568773" cy="652663"/>
              <a:chOff x="10590556" y="571188"/>
              <a:chExt cx="914399" cy="1049269"/>
            </a:xfrm>
          </p:grpSpPr>
          <p:pic>
            <p:nvPicPr>
              <p:cNvPr id="14" name="Picture 13" descr="A logo of cubes and a circle&#10;&#10;Description automatically generated">
                <a:extLst>
                  <a:ext uri="{FF2B5EF4-FFF2-40B4-BE49-F238E27FC236}">
                    <a16:creationId xmlns:a16="http://schemas.microsoft.com/office/drawing/2014/main" id="{33A8C4C1-43A9-28B8-3844-F88DB85658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90556" y="571188"/>
                <a:ext cx="914399" cy="914399"/>
              </a:xfrm>
              <a:prstGeom prst="rect">
                <a:avLst/>
              </a:prstGeom>
            </p:spPr>
          </p:pic>
          <p:sp>
            <p:nvSpPr>
              <p:cNvPr id="15" name="Titel 1">
                <a:extLst>
                  <a:ext uri="{FF2B5EF4-FFF2-40B4-BE49-F238E27FC236}">
                    <a16:creationId xmlns:a16="http://schemas.microsoft.com/office/drawing/2014/main" id="{D9306B3F-3C2C-9D76-5B5C-4EBE11B6D6FB}"/>
                  </a:ext>
                </a:extLst>
              </p:cNvPr>
              <p:cNvSpPr txBox="1">
                <a:spLocks/>
              </p:cNvSpPr>
              <p:nvPr/>
            </p:nvSpPr>
            <p:spPr bwMode="gray">
              <a:xfrm>
                <a:off x="10646953" y="1492502"/>
                <a:ext cx="743176" cy="127955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kern="12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000" dirty="0">
                    <a:solidFill>
                      <a:schemeClr val="tx1"/>
                    </a:solidFill>
                  </a:rPr>
                  <a:t>Fargate</a:t>
                </a:r>
              </a:p>
            </p:txBody>
          </p:sp>
        </p:grpSp>
        <p:pic>
          <p:nvPicPr>
            <p:cNvPr id="11" name="Picture 33">
              <a:extLst>
                <a:ext uri="{FF2B5EF4-FFF2-40B4-BE49-F238E27FC236}">
                  <a16:creationId xmlns:a16="http://schemas.microsoft.com/office/drawing/2014/main" id="{C61F92F6-65B4-2297-8EDC-C72160F87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rcRect/>
            <a:stretch>
              <a:fillRect/>
            </a:stretch>
          </p:blipFill>
          <p:spPr>
            <a:xfrm>
              <a:off x="9523629" y="3968759"/>
              <a:ext cx="380519" cy="3669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B35434D-8C20-A0F8-01DE-17AB1433BA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16843" y="4370568"/>
              <a:ext cx="376898" cy="36527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3" name="TextBox 44">
              <a:extLst>
                <a:ext uri="{FF2B5EF4-FFF2-40B4-BE49-F238E27FC236}">
                  <a16:creationId xmlns:a16="http://schemas.microsoft.com/office/drawing/2014/main" id="{623DDCC5-5104-BA3D-B8FA-1979A521D0DD}"/>
                </a:ext>
              </a:extLst>
            </p:cNvPr>
            <p:cNvSpPr/>
            <p:nvPr/>
          </p:nvSpPr>
          <p:spPr>
            <a:xfrm>
              <a:off x="11084846" y="4352029"/>
              <a:ext cx="741165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AWS NFW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E588F78-D731-F171-DE1F-CF0AADF66A5A}"/>
              </a:ext>
            </a:extLst>
          </p:cNvPr>
          <p:cNvGrpSpPr>
            <a:grpSpLocks noChangeAspect="1"/>
          </p:cNvGrpSpPr>
          <p:nvPr/>
        </p:nvGrpSpPr>
        <p:grpSpPr>
          <a:xfrm>
            <a:off x="8955190" y="2246533"/>
            <a:ext cx="2057400" cy="1259639"/>
            <a:chOff x="8955190" y="2246533"/>
            <a:chExt cx="2057400" cy="125963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D876153-3FF1-6B0A-9774-AC53AEF24467}"/>
                </a:ext>
              </a:extLst>
            </p:cNvPr>
            <p:cNvGrpSpPr/>
            <p:nvPr/>
          </p:nvGrpSpPr>
          <p:grpSpPr>
            <a:xfrm>
              <a:off x="8955190" y="2246533"/>
              <a:ext cx="2057400" cy="1259639"/>
              <a:chOff x="8955190" y="2246533"/>
              <a:chExt cx="2057400" cy="1259639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292F9C99-3D29-076F-1814-6687D102C7F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955190" y="2246533"/>
                <a:ext cx="2057400" cy="1259639"/>
                <a:chOff x="8955190" y="2246533"/>
                <a:chExt cx="2057400" cy="1259639"/>
              </a:xfrm>
            </p:grpSpPr>
            <p:sp>
              <p:nvSpPr>
                <p:cNvPr id="21" name="Rectangle 10">
                  <a:extLst>
                    <a:ext uri="{FF2B5EF4-FFF2-40B4-BE49-F238E27FC236}">
                      <a16:creationId xmlns:a16="http://schemas.microsoft.com/office/drawing/2014/main" id="{5970B6EB-1524-76F2-6F3F-64792BCC9E6E}"/>
                    </a:ext>
                  </a:extLst>
                </p:cNvPr>
                <p:cNvSpPr/>
                <p:nvPr/>
              </p:nvSpPr>
              <p:spPr>
                <a:xfrm>
                  <a:off x="8955190" y="2246533"/>
                  <a:ext cx="2057400" cy="1259639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 w="15840">
                  <a:solidFill>
                    <a:srgbClr val="27D9ED"/>
                  </a:solidFill>
                  <a:custDash>
                    <a:ds d="400000" sp="100000"/>
                  </a:custDash>
                  <a:miter/>
                </a:ln>
              </p:spPr>
              <p:txBody>
                <a:bodyPr vert="horz" wrap="square" lIns="502920" tIns="91440" rIns="90000" bIns="45720" anchor="t" anchorCtr="0" compatLnSpc="0">
                  <a:noAutofit/>
                </a:bodyPr>
                <a:lstStyle/>
                <a:p>
                  <a:pPr marL="0" marR="0" lvl="0" indent="0" algn="l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/>
                  </a:pPr>
                  <a:r>
                    <a:rPr lang="sk-SK" sz="1000" b="0" i="0" u="none" strike="noStrike" kern="1200" spc="0">
                      <a:ln>
                        <a:noFill/>
                      </a:ln>
                      <a:latin typeface="+mj-lt"/>
                      <a:ea typeface="Microsoft YaHei" pitchFamily="2"/>
                      <a:cs typeface="Arial" pitchFamily="34"/>
                    </a:rPr>
                    <a:t>Public subnet</a:t>
                  </a:r>
                </a:p>
              </p:txBody>
            </p:sp>
            <p:pic>
              <p:nvPicPr>
                <p:cNvPr id="22" name="Graphic 5">
                  <a:extLst>
                    <a:ext uri="{FF2B5EF4-FFF2-40B4-BE49-F238E27FC236}">
                      <a16:creationId xmlns:a16="http://schemas.microsoft.com/office/drawing/2014/main" id="{375FB6DE-B52A-8EB1-BD41-286177DE2E3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8955190" y="2246533"/>
                  <a:ext cx="380520" cy="38052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20" name="Picture 14">
                <a:extLst>
                  <a:ext uri="{FF2B5EF4-FFF2-40B4-BE49-F238E27FC236}">
                    <a16:creationId xmlns:a16="http://schemas.microsoft.com/office/drawing/2014/main" id="{9F3A306B-ED36-C2CF-6F04-8D3CB8DE68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9680192" y="2583746"/>
                <a:ext cx="536760" cy="53676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8" name="TextBox 47">
              <a:extLst>
                <a:ext uri="{FF2B5EF4-FFF2-40B4-BE49-F238E27FC236}">
                  <a16:creationId xmlns:a16="http://schemas.microsoft.com/office/drawing/2014/main" id="{C8565E4F-69D4-428B-D213-1722A21BA035}"/>
                </a:ext>
              </a:extLst>
            </p:cNvPr>
            <p:cNvSpPr/>
            <p:nvPr/>
          </p:nvSpPr>
          <p:spPr>
            <a:xfrm>
              <a:off x="9512792" y="3187466"/>
              <a:ext cx="1480679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NAT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Gateway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23" name="Rectangle 29">
            <a:extLst>
              <a:ext uri="{FF2B5EF4-FFF2-40B4-BE49-F238E27FC236}">
                <a16:creationId xmlns:a16="http://schemas.microsoft.com/office/drawing/2014/main" id="{6FA40074-CC4B-42BD-A8AF-6ACB59400565}"/>
              </a:ext>
            </a:extLst>
          </p:cNvPr>
          <p:cNvSpPr/>
          <p:nvPr/>
        </p:nvSpPr>
        <p:spPr>
          <a:xfrm>
            <a:off x="8514549" y="1644613"/>
            <a:ext cx="3225143" cy="4970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dirty="0" err="1">
                <a:latin typeface="+mj-lt"/>
                <a:ea typeface="Microsoft YaHei" pitchFamily="2"/>
                <a:cs typeface="Arial" pitchFamily="34"/>
              </a:rPr>
              <a:t>O</a:t>
            </a:r>
            <a:r>
              <a:rPr lang="sk-SK" sz="10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utbound</a:t>
            </a:r>
            <a:r>
              <a:rPr lang="sk-SK" sz="10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 VPC</a:t>
            </a:r>
          </a:p>
        </p:txBody>
      </p:sp>
      <p:pic>
        <p:nvPicPr>
          <p:cNvPr id="24" name="Graphic 30">
            <a:extLst>
              <a:ext uri="{FF2B5EF4-FFF2-40B4-BE49-F238E27FC236}">
                <a16:creationId xmlns:a16="http://schemas.microsoft.com/office/drawing/2014/main" id="{AC234570-1538-7AC2-88D1-C331EFC49C34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8514550" y="1644613"/>
            <a:ext cx="427680" cy="4510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" name="Group 6">
            <a:extLst>
              <a:ext uri="{FF2B5EF4-FFF2-40B4-BE49-F238E27FC236}">
                <a16:creationId xmlns:a16="http://schemas.microsoft.com/office/drawing/2014/main" id="{3ADA598F-46D7-C26C-50B7-EC13368C17C2}"/>
              </a:ext>
            </a:extLst>
          </p:cNvPr>
          <p:cNvGrpSpPr/>
          <p:nvPr/>
        </p:nvGrpSpPr>
        <p:grpSpPr>
          <a:xfrm>
            <a:off x="10780925" y="1422131"/>
            <a:ext cx="1480679" cy="675974"/>
            <a:chOff x="6889680" y="1207799"/>
            <a:chExt cx="1480679" cy="675974"/>
          </a:xfrm>
        </p:grpSpPr>
        <p:sp>
          <p:nvSpPr>
            <p:cNvPr id="26" name="Oval 16">
              <a:extLst>
                <a:ext uri="{FF2B5EF4-FFF2-40B4-BE49-F238E27FC236}">
                  <a16:creationId xmlns:a16="http://schemas.microsoft.com/office/drawing/2014/main" id="{C379021D-DA2A-5A28-BE91-8CE93AF4292F}"/>
                </a:ext>
              </a:extLst>
            </p:cNvPr>
            <p:cNvSpPr/>
            <p:nvPr/>
          </p:nvSpPr>
          <p:spPr>
            <a:xfrm>
              <a:off x="7159679" y="1207799"/>
              <a:ext cx="512999" cy="54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2F1570"/>
            </a:solidFill>
            <a:ln w="12600">
              <a:solidFill>
                <a:srgbClr val="120D45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27" name="Graphic 17">
              <a:extLst>
                <a:ext uri="{FF2B5EF4-FFF2-40B4-BE49-F238E27FC236}">
                  <a16:creationId xmlns:a16="http://schemas.microsoft.com/office/drawing/2014/main" id="{59C569E9-5B7B-9524-8C94-E7AC9ED7B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lum/>
              <a:alphaModFix/>
            </a:blip>
            <a:srcRect/>
            <a:stretch>
              <a:fillRect/>
            </a:stretch>
          </p:blipFill>
          <p:spPr>
            <a:xfrm>
              <a:off x="7159679" y="1207799"/>
              <a:ext cx="512999" cy="5414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TextBox 25">
              <a:extLst>
                <a:ext uri="{FF2B5EF4-FFF2-40B4-BE49-F238E27FC236}">
                  <a16:creationId xmlns:a16="http://schemas.microsoft.com/office/drawing/2014/main" id="{DA128FEE-B3E8-4FAD-78C6-74275D616D2C}"/>
                </a:ext>
              </a:extLst>
            </p:cNvPr>
            <p:cNvSpPr/>
            <p:nvPr/>
          </p:nvSpPr>
          <p:spPr>
            <a:xfrm>
              <a:off x="6889680" y="1722960"/>
              <a:ext cx="1480679" cy="16081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Internet Gateway</a:t>
              </a:r>
            </a:p>
          </p:txBody>
        </p:sp>
      </p:grpSp>
      <p:sp>
        <p:nvSpPr>
          <p:cNvPr id="29" name="Rectangle 34">
            <a:extLst>
              <a:ext uri="{FF2B5EF4-FFF2-40B4-BE49-F238E27FC236}">
                <a16:creationId xmlns:a16="http://schemas.microsoft.com/office/drawing/2014/main" id="{C72B6287-579E-5107-E1DB-488F2EEDDA4C}"/>
              </a:ext>
            </a:extLst>
          </p:cNvPr>
          <p:cNvSpPr/>
          <p:nvPr/>
        </p:nvSpPr>
        <p:spPr>
          <a:xfrm>
            <a:off x="8999533" y="5203933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30" name="Graphic 36">
            <a:extLst>
              <a:ext uri="{FF2B5EF4-FFF2-40B4-BE49-F238E27FC236}">
                <a16:creationId xmlns:a16="http://schemas.microsoft.com/office/drawing/2014/main" id="{B69D147A-15EA-7901-10EE-CAB2999FEC72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8998093" y="5195653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TextBox 40">
            <a:extLst>
              <a:ext uri="{FF2B5EF4-FFF2-40B4-BE49-F238E27FC236}">
                <a16:creationId xmlns:a16="http://schemas.microsoft.com/office/drawing/2014/main" id="{830D67A5-8813-7109-76C2-34F79FBFF284}"/>
              </a:ext>
            </a:extLst>
          </p:cNvPr>
          <p:cNvSpPr/>
          <p:nvPr/>
        </p:nvSpPr>
        <p:spPr>
          <a:xfrm>
            <a:off x="9029773" y="6195373"/>
            <a:ext cx="1480679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 Gateway att.</a:t>
            </a:r>
          </a:p>
        </p:txBody>
      </p:sp>
      <p:pic>
        <p:nvPicPr>
          <p:cNvPr id="32" name="Picture 5">
            <a:extLst>
              <a:ext uri="{FF2B5EF4-FFF2-40B4-BE49-F238E27FC236}">
                <a16:creationId xmlns:a16="http://schemas.microsoft.com/office/drawing/2014/main" id="{130A5392-A66B-B3FE-2122-91AD49484B53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9203971" y="5633276"/>
            <a:ext cx="536760" cy="5367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8E1F793-DC63-F8D3-3B3C-C11ADCDDBD33}"/>
              </a:ext>
            </a:extLst>
          </p:cNvPr>
          <p:cNvCxnSpPr/>
          <p:nvPr/>
        </p:nvCxnSpPr>
        <p:spPr>
          <a:xfrm flipV="1">
            <a:off x="6992921" y="5901656"/>
            <a:ext cx="2211050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13">
            <a:extLst>
              <a:ext uri="{FF2B5EF4-FFF2-40B4-BE49-F238E27FC236}">
                <a16:creationId xmlns:a16="http://schemas.microsoft.com/office/drawing/2014/main" id="{58D19706-409A-7A32-7BEA-797517A6B076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/>
            <a:alphaModFix/>
          </a:blip>
          <a:srcRect/>
          <a:stretch>
            <a:fillRect/>
          </a:stretch>
        </p:blipFill>
        <p:spPr>
          <a:xfrm>
            <a:off x="7896709" y="5662436"/>
            <a:ext cx="507600" cy="5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TextBox 38">
            <a:extLst>
              <a:ext uri="{FF2B5EF4-FFF2-40B4-BE49-F238E27FC236}">
                <a16:creationId xmlns:a16="http://schemas.microsoft.com/office/drawing/2014/main" id="{0DE7FD8C-E025-9632-CDF0-C1DA8909E0A6}"/>
              </a:ext>
            </a:extLst>
          </p:cNvPr>
          <p:cNvSpPr/>
          <p:nvPr/>
        </p:nvSpPr>
        <p:spPr>
          <a:xfrm>
            <a:off x="7569435" y="6279253"/>
            <a:ext cx="1480679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pic>
        <p:nvPicPr>
          <p:cNvPr id="46" name="Picture 3">
            <a:extLst>
              <a:ext uri="{FF2B5EF4-FFF2-40B4-BE49-F238E27FC236}">
                <a16:creationId xmlns:a16="http://schemas.microsoft.com/office/drawing/2014/main" id="{24F6F0EB-BFE3-F71F-3CEB-CB6A7A0CB027}"/>
              </a:ext>
            </a:extLst>
          </p:cNvPr>
          <p:cNvPicPr>
            <a:picLocks noChangeAspect="1"/>
          </p:cNvPicPr>
          <p:nvPr/>
        </p:nvPicPr>
        <p:blipFill>
          <a:blip r:embed="rId16">
            <a:lum/>
            <a:alphaModFix/>
          </a:blip>
          <a:srcRect/>
          <a:stretch>
            <a:fillRect/>
          </a:stretch>
        </p:blipFill>
        <p:spPr>
          <a:xfrm>
            <a:off x="10321613" y="5369465"/>
            <a:ext cx="560458" cy="560458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Titel 1">
            <a:extLst>
              <a:ext uri="{FF2B5EF4-FFF2-40B4-BE49-F238E27FC236}">
                <a16:creationId xmlns:a16="http://schemas.microsoft.com/office/drawing/2014/main" id="{55160415-5B9B-DCA0-13D0-F1F164360990}"/>
              </a:ext>
            </a:extLst>
          </p:cNvPr>
          <p:cNvSpPr txBox="1">
            <a:spLocks/>
          </p:cNvSpPr>
          <p:nvPr/>
        </p:nvSpPr>
        <p:spPr bwMode="gray">
          <a:xfrm>
            <a:off x="10164216" y="5945139"/>
            <a:ext cx="2956361" cy="5184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chemeClr val="tx1"/>
                </a:solidFill>
              </a:rPr>
              <a:t>Network LB</a:t>
            </a:r>
            <a:endParaRPr lang="en-US" sz="1100" dirty="0">
              <a:solidFill>
                <a:srgbClr val="FF0000"/>
              </a:solidFill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2A02E9DB-A987-6255-CD24-6657B2951665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r="6760"/>
          <a:stretch/>
        </p:blipFill>
        <p:spPr>
          <a:xfrm>
            <a:off x="8771056" y="4126524"/>
            <a:ext cx="367200" cy="367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9" name="Rectangle 8">
            <a:extLst>
              <a:ext uri="{FF2B5EF4-FFF2-40B4-BE49-F238E27FC236}">
                <a16:creationId xmlns:a16="http://schemas.microsoft.com/office/drawing/2014/main" id="{F8CC55B4-5605-91F1-1459-047C4743F83A}"/>
              </a:ext>
            </a:extLst>
          </p:cNvPr>
          <p:cNvSpPr/>
          <p:nvPr/>
        </p:nvSpPr>
        <p:spPr>
          <a:xfrm>
            <a:off x="4885214" y="1182540"/>
            <a:ext cx="2830680" cy="544943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Service VPC</a:t>
            </a:r>
          </a:p>
        </p:txBody>
      </p:sp>
      <p:pic>
        <p:nvPicPr>
          <p:cNvPr id="50" name="Graphic 9">
            <a:extLst>
              <a:ext uri="{FF2B5EF4-FFF2-40B4-BE49-F238E27FC236}">
                <a16:creationId xmlns:a16="http://schemas.microsoft.com/office/drawing/2014/main" id="{61C4FDBC-081F-0396-7F6A-11A946758081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4888180" y="1196591"/>
            <a:ext cx="427680" cy="451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Picture 2" descr="(icon)">
            <a:extLst>
              <a:ext uri="{FF2B5EF4-FFF2-40B4-BE49-F238E27FC236}">
                <a16:creationId xmlns:a16="http://schemas.microsoft.com/office/drawing/2014/main" id="{13BA4624-7EBE-C847-0DA1-9AF15A0F0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336" y="1894200"/>
            <a:ext cx="494500" cy="49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39">
            <a:extLst>
              <a:ext uri="{FF2B5EF4-FFF2-40B4-BE49-F238E27FC236}">
                <a16:creationId xmlns:a16="http://schemas.microsoft.com/office/drawing/2014/main" id="{AF66B04D-F133-06C4-CED7-9793DE27B473}"/>
              </a:ext>
            </a:extLst>
          </p:cNvPr>
          <p:cNvSpPr/>
          <p:nvPr/>
        </p:nvSpPr>
        <p:spPr>
          <a:xfrm>
            <a:off x="5177627" y="2465537"/>
            <a:ext cx="2480108" cy="3216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lvl="0">
              <a:defRPr sz="1800"/>
            </a:pP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Log </a:t>
            </a: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gathering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 and </a:t>
            </a: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Analytics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:</a:t>
            </a:r>
          </a:p>
          <a:p>
            <a:pPr lvl="0">
              <a:defRPr sz="1800"/>
            </a:pP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Athena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 , </a:t>
            </a:r>
            <a:r>
              <a:rPr lang="sk-SK" sz="1100" dirty="0" err="1">
                <a:latin typeface="+mj-lt"/>
                <a:ea typeface="Microsoft YaHei" pitchFamily="2"/>
                <a:cs typeface="Lucida Sans" pitchFamily="2"/>
              </a:rPr>
              <a:t>Synthetics</a:t>
            </a:r>
            <a:r>
              <a:rPr lang="sk-SK" sz="1100" dirty="0">
                <a:latin typeface="+mj-lt"/>
                <a:ea typeface="Microsoft YaHei" pitchFamily="2"/>
                <a:cs typeface="Lucida Sans" pitchFamily="2"/>
              </a:rPr>
              <a:t>, etc... 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pic>
        <p:nvPicPr>
          <p:cNvPr id="53" name="Picture 4" descr="(icon)">
            <a:extLst>
              <a:ext uri="{FF2B5EF4-FFF2-40B4-BE49-F238E27FC236}">
                <a16:creationId xmlns:a16="http://schemas.microsoft.com/office/drawing/2014/main" id="{4C89CFE5-9744-0A51-8E2D-FD8A47A34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121" y="1903870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 descr="(icon)">
            <a:extLst>
              <a:ext uri="{FF2B5EF4-FFF2-40B4-BE49-F238E27FC236}">
                <a16:creationId xmlns:a16="http://schemas.microsoft.com/office/drawing/2014/main" id="{E103F450-2B73-B85B-5B45-3830855FF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751" y="1906924"/>
            <a:ext cx="498266" cy="4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 26">
            <a:extLst>
              <a:ext uri="{FF2B5EF4-FFF2-40B4-BE49-F238E27FC236}">
                <a16:creationId xmlns:a16="http://schemas.microsoft.com/office/drawing/2014/main" id="{4A8F51CB-83B0-F8C1-4804-5B3FDB7353A4}"/>
              </a:ext>
            </a:extLst>
          </p:cNvPr>
          <p:cNvSpPr/>
          <p:nvPr/>
        </p:nvSpPr>
        <p:spPr>
          <a:xfrm>
            <a:off x="5152961" y="5177627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56" name="Picture 5">
            <a:extLst>
              <a:ext uri="{FF2B5EF4-FFF2-40B4-BE49-F238E27FC236}">
                <a16:creationId xmlns:a16="http://schemas.microsoft.com/office/drawing/2014/main" id="{1DAC7934-DD5C-9E4F-1902-1923EC12717B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6456161" y="5637707"/>
            <a:ext cx="536760" cy="53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raphic 28">
            <a:extLst>
              <a:ext uri="{FF2B5EF4-FFF2-40B4-BE49-F238E27FC236}">
                <a16:creationId xmlns:a16="http://schemas.microsoft.com/office/drawing/2014/main" id="{90041A8E-777E-A667-00E0-4D5CD96A50FC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5151161" y="5169347"/>
            <a:ext cx="380520" cy="3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TextBox 39">
            <a:extLst>
              <a:ext uri="{FF2B5EF4-FFF2-40B4-BE49-F238E27FC236}">
                <a16:creationId xmlns:a16="http://schemas.microsoft.com/office/drawing/2014/main" id="{720274CE-809C-EF48-23F1-037EC7DB302D}"/>
              </a:ext>
            </a:extLst>
          </p:cNvPr>
          <p:cNvSpPr/>
          <p:nvPr/>
        </p:nvSpPr>
        <p:spPr>
          <a:xfrm>
            <a:off x="6002104" y="6199210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sp>
        <p:nvSpPr>
          <p:cNvPr id="59" name="Rectangle 26">
            <a:extLst>
              <a:ext uri="{FF2B5EF4-FFF2-40B4-BE49-F238E27FC236}">
                <a16:creationId xmlns:a16="http://schemas.microsoft.com/office/drawing/2014/main" id="{0BFD5149-2CF3-7613-8746-0D3DD8585F0A}"/>
              </a:ext>
            </a:extLst>
          </p:cNvPr>
          <p:cNvSpPr/>
          <p:nvPr/>
        </p:nvSpPr>
        <p:spPr>
          <a:xfrm>
            <a:off x="5146402" y="3671278"/>
            <a:ext cx="2057400" cy="1259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60" name="Graphic 28">
            <a:extLst>
              <a:ext uri="{FF2B5EF4-FFF2-40B4-BE49-F238E27FC236}">
                <a16:creationId xmlns:a16="http://schemas.microsoft.com/office/drawing/2014/main" id="{102049DD-4882-2940-B1BD-FA6CA5C8C618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5146401" y="3680160"/>
            <a:ext cx="380520" cy="380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Picture 60" descr="A logo of cubes and a circle&#10;&#10;Description automatically generated">
            <a:extLst>
              <a:ext uri="{FF2B5EF4-FFF2-40B4-BE49-F238E27FC236}">
                <a16:creationId xmlns:a16="http://schemas.microsoft.com/office/drawing/2014/main" id="{EFB0F2AD-DF3B-0374-585F-203691A0C1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2501" y="4086145"/>
            <a:ext cx="568773" cy="568772"/>
          </a:xfrm>
          <a:prstGeom prst="rect">
            <a:avLst/>
          </a:prstGeom>
        </p:spPr>
      </p:pic>
      <p:sp>
        <p:nvSpPr>
          <p:cNvPr id="62" name="Titel 1">
            <a:extLst>
              <a:ext uri="{FF2B5EF4-FFF2-40B4-BE49-F238E27FC236}">
                <a16:creationId xmlns:a16="http://schemas.microsoft.com/office/drawing/2014/main" id="{BC604F8E-D84C-435E-7B33-90A32DB7F449}"/>
              </a:ext>
            </a:extLst>
          </p:cNvPr>
          <p:cNvSpPr txBox="1">
            <a:spLocks/>
          </p:cNvSpPr>
          <p:nvPr/>
        </p:nvSpPr>
        <p:spPr bwMode="gray">
          <a:xfrm>
            <a:off x="5269097" y="4671697"/>
            <a:ext cx="658024" cy="10413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dirty="0">
                <a:solidFill>
                  <a:schemeClr val="tx1"/>
                </a:solidFill>
              </a:rPr>
              <a:t>Fargate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20B9AD8E-52AD-183F-0B9A-829011403FE6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8293" r="9870"/>
          <a:stretch/>
        </p:blipFill>
        <p:spPr>
          <a:xfrm>
            <a:off x="5661083" y="4170203"/>
            <a:ext cx="393993" cy="367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4" name="Titel 1">
            <a:extLst>
              <a:ext uri="{FF2B5EF4-FFF2-40B4-BE49-F238E27FC236}">
                <a16:creationId xmlns:a16="http://schemas.microsoft.com/office/drawing/2014/main" id="{FE4F78A9-EB12-9854-A58D-927FAFB67C9A}"/>
              </a:ext>
            </a:extLst>
          </p:cNvPr>
          <p:cNvSpPr txBox="1">
            <a:spLocks/>
          </p:cNvSpPr>
          <p:nvPr/>
        </p:nvSpPr>
        <p:spPr bwMode="gray">
          <a:xfrm>
            <a:off x="6072745" y="4290941"/>
            <a:ext cx="555006" cy="985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dirty="0">
                <a:solidFill>
                  <a:schemeClr val="tx1"/>
                </a:solidFill>
              </a:rPr>
              <a:t>Telegraf</a:t>
            </a:r>
          </a:p>
        </p:txBody>
      </p:sp>
      <p:sp>
        <p:nvSpPr>
          <p:cNvPr id="65" name="Titel 1">
            <a:extLst>
              <a:ext uri="{FF2B5EF4-FFF2-40B4-BE49-F238E27FC236}">
                <a16:creationId xmlns:a16="http://schemas.microsoft.com/office/drawing/2014/main" id="{49869613-9AA2-E4AB-1B70-A6D2E930AD47}"/>
              </a:ext>
            </a:extLst>
          </p:cNvPr>
          <p:cNvSpPr txBox="1">
            <a:spLocks/>
          </p:cNvSpPr>
          <p:nvPr/>
        </p:nvSpPr>
        <p:spPr bwMode="gray">
          <a:xfrm>
            <a:off x="4968416" y="503484"/>
            <a:ext cx="6747334" cy="611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>
                <a:solidFill>
                  <a:schemeClr val="accent3"/>
                </a:solidFill>
              </a:rPr>
              <a:t>Serverless forward Proxy</a:t>
            </a:r>
            <a:endParaRPr lang="en-US" sz="3400" dirty="0">
              <a:solidFill>
                <a:schemeClr val="accent3"/>
              </a:solidFill>
            </a:endParaRPr>
          </a:p>
          <a:p>
            <a:pPr algn="ctr"/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B5A4534-13D5-C45C-E216-579E84884525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DC75605-D3E3-2B0A-F601-87D9589B3683}"/>
              </a:ext>
            </a:extLst>
          </p:cNvPr>
          <p:cNvGrpSpPr>
            <a:grpSpLocks noChangeAspect="1"/>
          </p:cNvGrpSpPr>
          <p:nvPr/>
        </p:nvGrpSpPr>
        <p:grpSpPr>
          <a:xfrm>
            <a:off x="255354" y="3056707"/>
            <a:ext cx="1987934" cy="2485189"/>
            <a:chOff x="350280" y="2713382"/>
            <a:chExt cx="2830680" cy="3538737"/>
          </a:xfrm>
        </p:grpSpPr>
        <p:sp>
          <p:nvSpPr>
            <p:cNvPr id="35" name="Rectangle 8">
              <a:extLst>
                <a:ext uri="{FF2B5EF4-FFF2-40B4-BE49-F238E27FC236}">
                  <a16:creationId xmlns:a16="http://schemas.microsoft.com/office/drawing/2014/main" id="{299855A9-1A5D-0576-D4B2-E7D1BE2CD88E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Customer VPC 3</a:t>
              </a:r>
            </a:p>
          </p:txBody>
        </p:sp>
        <p:pic>
          <p:nvPicPr>
            <p:cNvPr id="36" name="Graphic 9">
              <a:extLst>
                <a:ext uri="{FF2B5EF4-FFF2-40B4-BE49-F238E27FC236}">
                  <a16:creationId xmlns:a16="http://schemas.microsoft.com/office/drawing/2014/main" id="{6C9AF89E-EA22-8E7B-B30E-8CA404A97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" name="Rectangle 12">
              <a:extLst>
                <a:ext uri="{FF2B5EF4-FFF2-40B4-BE49-F238E27FC236}">
                  <a16:creationId xmlns:a16="http://schemas.microsoft.com/office/drawing/2014/main" id="{D234BC92-6DA0-7D5C-45A7-26CA88E37CF2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38" name="Graphic 13">
              <a:extLst>
                <a:ext uri="{FF2B5EF4-FFF2-40B4-BE49-F238E27FC236}">
                  <a16:creationId xmlns:a16="http://schemas.microsoft.com/office/drawing/2014/main" id="{507731E1-DC60-3AF7-D49B-BBE8C218C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Picture 15">
              <a:extLst>
                <a:ext uri="{FF2B5EF4-FFF2-40B4-BE49-F238E27FC236}">
                  <a16:creationId xmlns:a16="http://schemas.microsoft.com/office/drawing/2014/main" id="{45611E84-2CE3-A511-DD9B-24BED12CB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" name="TextBox 24">
              <a:extLst>
                <a:ext uri="{FF2B5EF4-FFF2-40B4-BE49-F238E27FC236}">
                  <a16:creationId xmlns:a16="http://schemas.microsoft.com/office/drawing/2014/main" id="{4B2C600C-D986-E3F7-2092-D5FBEDF8D879}"/>
                </a:ext>
              </a:extLst>
            </p:cNvPr>
            <p:cNvSpPr/>
            <p:nvPr/>
          </p:nvSpPr>
          <p:spPr>
            <a:xfrm>
              <a:off x="790653" y="4332420"/>
              <a:ext cx="1480678" cy="22898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3FA552B-DBDE-B75F-4E2A-A129E3E9E6B4}"/>
              </a:ext>
            </a:extLst>
          </p:cNvPr>
          <p:cNvGrpSpPr>
            <a:grpSpLocks noChangeAspect="1"/>
          </p:cNvGrpSpPr>
          <p:nvPr/>
        </p:nvGrpSpPr>
        <p:grpSpPr>
          <a:xfrm>
            <a:off x="278578" y="389778"/>
            <a:ext cx="1987934" cy="2485189"/>
            <a:chOff x="350280" y="2713382"/>
            <a:chExt cx="2830680" cy="3538737"/>
          </a:xfrm>
        </p:grpSpPr>
        <p:sp>
          <p:nvSpPr>
            <p:cNvPr id="45" name="Rectangle 8">
              <a:extLst>
                <a:ext uri="{FF2B5EF4-FFF2-40B4-BE49-F238E27FC236}">
                  <a16:creationId xmlns:a16="http://schemas.microsoft.com/office/drawing/2014/main" id="{F12B6C0C-2D54-BFA5-BC82-881E1ABE0D1E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Customer VPC 1</a:t>
              </a:r>
            </a:p>
          </p:txBody>
        </p:sp>
        <p:pic>
          <p:nvPicPr>
            <p:cNvPr id="71" name="Graphic 9">
              <a:extLst>
                <a:ext uri="{FF2B5EF4-FFF2-40B4-BE49-F238E27FC236}">
                  <a16:creationId xmlns:a16="http://schemas.microsoft.com/office/drawing/2014/main" id="{B18BDF48-2751-742F-EA1F-D9F6E0261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" name="Rectangle 12">
              <a:extLst>
                <a:ext uri="{FF2B5EF4-FFF2-40B4-BE49-F238E27FC236}">
                  <a16:creationId xmlns:a16="http://schemas.microsoft.com/office/drawing/2014/main" id="{199BA771-163F-DEBF-07A9-8A266EAE7687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74" name="Graphic 13">
              <a:extLst>
                <a:ext uri="{FF2B5EF4-FFF2-40B4-BE49-F238E27FC236}">
                  <a16:creationId xmlns:a16="http://schemas.microsoft.com/office/drawing/2014/main" id="{22585EF3-7783-D810-BC3B-3899AEC43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" name="Picture 15">
              <a:extLst>
                <a:ext uri="{FF2B5EF4-FFF2-40B4-BE49-F238E27FC236}">
                  <a16:creationId xmlns:a16="http://schemas.microsoft.com/office/drawing/2014/main" id="{7623DFF5-E02B-ADEC-F188-45A4C87EB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" name="TextBox 24">
              <a:extLst>
                <a:ext uri="{FF2B5EF4-FFF2-40B4-BE49-F238E27FC236}">
                  <a16:creationId xmlns:a16="http://schemas.microsoft.com/office/drawing/2014/main" id="{B6BDADA7-7A6B-1A4B-90C0-9DA4BB611317}"/>
                </a:ext>
              </a:extLst>
            </p:cNvPr>
            <p:cNvSpPr/>
            <p:nvPr/>
          </p:nvSpPr>
          <p:spPr>
            <a:xfrm>
              <a:off x="790653" y="4332420"/>
              <a:ext cx="1480678" cy="22898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78" name="Rectangle 8">
            <a:extLst>
              <a:ext uri="{FF2B5EF4-FFF2-40B4-BE49-F238E27FC236}">
                <a16:creationId xmlns:a16="http://schemas.microsoft.com/office/drawing/2014/main" id="{D25BD024-E8CE-3DD1-F22B-EA8EE7C1C3E3}"/>
              </a:ext>
            </a:extLst>
          </p:cNvPr>
          <p:cNvSpPr/>
          <p:nvPr/>
        </p:nvSpPr>
        <p:spPr>
          <a:xfrm>
            <a:off x="2690299" y="389778"/>
            <a:ext cx="1987934" cy="248518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Customer VPC 2</a:t>
            </a:r>
          </a:p>
        </p:txBody>
      </p:sp>
      <p:pic>
        <p:nvPicPr>
          <p:cNvPr id="80" name="Graphic 9">
            <a:extLst>
              <a:ext uri="{FF2B5EF4-FFF2-40B4-BE49-F238E27FC236}">
                <a16:creationId xmlns:a16="http://schemas.microsoft.com/office/drawing/2014/main" id="{CE8987D0-88E7-F61A-8490-AACB10344A46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2699213" y="389778"/>
            <a:ext cx="300352" cy="316784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Rectangle 12">
            <a:extLst>
              <a:ext uri="{FF2B5EF4-FFF2-40B4-BE49-F238E27FC236}">
                <a16:creationId xmlns:a16="http://schemas.microsoft.com/office/drawing/2014/main" id="{870C3CE7-8A44-EC75-F73B-D2944CDF0108}"/>
              </a:ext>
            </a:extLst>
          </p:cNvPr>
          <p:cNvSpPr/>
          <p:nvPr/>
        </p:nvSpPr>
        <p:spPr>
          <a:xfrm>
            <a:off x="2887247" y="810935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83" name="Graphic 13">
            <a:extLst>
              <a:ext uri="{FF2B5EF4-FFF2-40B4-BE49-F238E27FC236}">
                <a16:creationId xmlns:a16="http://schemas.microsoft.com/office/drawing/2014/main" id="{A97FCE56-E01A-FB89-22F8-CA62FB730EBE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2885983" y="810935"/>
            <a:ext cx="267232" cy="267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Picture 15">
            <a:extLst>
              <a:ext uri="{FF2B5EF4-FFF2-40B4-BE49-F238E27FC236}">
                <a16:creationId xmlns:a16="http://schemas.microsoft.com/office/drawing/2014/main" id="{7B89FB0C-A4DF-EE56-5313-6A6A91C25561}"/>
              </a:ext>
            </a:extLst>
          </p:cNvPr>
          <p:cNvPicPr>
            <a:picLocks noChangeAspect="1"/>
          </p:cNvPicPr>
          <p:nvPr/>
        </p:nvPicPr>
        <p:blipFill>
          <a:blip r:embed="rId22">
            <a:lum/>
            <a:alphaModFix/>
          </a:blip>
          <a:srcRect/>
          <a:stretch>
            <a:fillRect/>
          </a:stretch>
        </p:blipFill>
        <p:spPr>
          <a:xfrm>
            <a:off x="3005188" y="1182540"/>
            <a:ext cx="356478" cy="356478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TextBox 24">
            <a:extLst>
              <a:ext uri="{FF2B5EF4-FFF2-40B4-BE49-F238E27FC236}">
                <a16:creationId xmlns:a16="http://schemas.microsoft.com/office/drawing/2014/main" id="{4E6CC28E-D99D-1F8D-FD0F-C0F228B88809}"/>
              </a:ext>
            </a:extLst>
          </p:cNvPr>
          <p:cNvSpPr/>
          <p:nvPr/>
        </p:nvSpPr>
        <p:spPr>
          <a:xfrm>
            <a:off x="2999565" y="1526798"/>
            <a:ext cx="103985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EC2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instance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1D5E7C5E-A8C8-D77E-2671-AFF9B24A4806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058414"/>
            <a:ext cx="1987934" cy="2485189"/>
            <a:chOff x="350280" y="2713382"/>
            <a:chExt cx="2830680" cy="3538737"/>
          </a:xfrm>
        </p:grpSpPr>
        <p:sp>
          <p:nvSpPr>
            <p:cNvPr id="87" name="Rectangle 8">
              <a:extLst>
                <a:ext uri="{FF2B5EF4-FFF2-40B4-BE49-F238E27FC236}">
                  <a16:creationId xmlns:a16="http://schemas.microsoft.com/office/drawing/2014/main" id="{B72E5C5F-42C4-C928-73B8-085F3983EBBE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Customer VPC n</a:t>
              </a:r>
            </a:p>
          </p:txBody>
        </p:sp>
        <p:pic>
          <p:nvPicPr>
            <p:cNvPr id="88" name="Graphic 9">
              <a:extLst>
                <a:ext uri="{FF2B5EF4-FFF2-40B4-BE49-F238E27FC236}">
                  <a16:creationId xmlns:a16="http://schemas.microsoft.com/office/drawing/2014/main" id="{0D28C4AF-47C0-C777-AB95-E07731E2B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" name="Rectangle 12">
              <a:extLst>
                <a:ext uri="{FF2B5EF4-FFF2-40B4-BE49-F238E27FC236}">
                  <a16:creationId xmlns:a16="http://schemas.microsoft.com/office/drawing/2014/main" id="{26352699-B401-F43A-51C5-0F537C00DB93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+mj-lt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90" name="Graphic 13">
              <a:extLst>
                <a:ext uri="{FF2B5EF4-FFF2-40B4-BE49-F238E27FC236}">
                  <a16:creationId xmlns:a16="http://schemas.microsoft.com/office/drawing/2014/main" id="{EAD6E118-F7F3-C2F9-FD08-4ED6AE498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" name="Picture 15">
              <a:extLst>
                <a:ext uri="{FF2B5EF4-FFF2-40B4-BE49-F238E27FC236}">
                  <a16:creationId xmlns:a16="http://schemas.microsoft.com/office/drawing/2014/main" id="{61ADA531-9526-1188-0911-42FBD39D3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2" name="TextBox 24">
              <a:extLst>
                <a:ext uri="{FF2B5EF4-FFF2-40B4-BE49-F238E27FC236}">
                  <a16:creationId xmlns:a16="http://schemas.microsoft.com/office/drawing/2014/main" id="{E55BC090-FBD1-3C96-6C8C-3CAC4E401BF7}"/>
                </a:ext>
              </a:extLst>
            </p:cNvPr>
            <p:cNvSpPr/>
            <p:nvPr/>
          </p:nvSpPr>
          <p:spPr>
            <a:xfrm>
              <a:off x="790653" y="4332420"/>
              <a:ext cx="1480678" cy="22898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dirty="0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dirty="0" err="1">
                  <a:ln>
                    <a:noFill/>
                  </a:ln>
                  <a:latin typeface="+mj-lt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93" name="Rectangle 26">
            <a:extLst>
              <a:ext uri="{FF2B5EF4-FFF2-40B4-BE49-F238E27FC236}">
                <a16:creationId xmlns:a16="http://schemas.microsoft.com/office/drawing/2014/main" id="{8D32FEED-EB2D-F887-8CEB-374F7B53FAFA}"/>
              </a:ext>
            </a:extLst>
          </p:cNvPr>
          <p:cNvSpPr/>
          <p:nvPr/>
        </p:nvSpPr>
        <p:spPr>
          <a:xfrm>
            <a:off x="452302" y="4550332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94" name="Picture 5">
            <a:extLst>
              <a:ext uri="{FF2B5EF4-FFF2-40B4-BE49-F238E27FC236}">
                <a16:creationId xmlns:a16="http://schemas.microsoft.com/office/drawing/2014/main" id="{091D0333-9E97-A50D-500A-D78E6EE00CAB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527030" y="4858437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raphic 28">
            <a:extLst>
              <a:ext uri="{FF2B5EF4-FFF2-40B4-BE49-F238E27FC236}">
                <a16:creationId xmlns:a16="http://schemas.microsoft.com/office/drawing/2014/main" id="{B3CBF66B-98A1-1CBE-25E5-D69A126765D6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451038" y="4544517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TextBox 39">
            <a:extLst>
              <a:ext uri="{FF2B5EF4-FFF2-40B4-BE49-F238E27FC236}">
                <a16:creationId xmlns:a16="http://schemas.microsoft.com/office/drawing/2014/main" id="{4375EA46-A71D-7E5D-0D39-2B6E26211FA2}"/>
              </a:ext>
            </a:extLst>
          </p:cNvPr>
          <p:cNvSpPr/>
          <p:nvPr/>
        </p:nvSpPr>
        <p:spPr>
          <a:xfrm>
            <a:off x="526884" y="5246816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sp>
        <p:nvSpPr>
          <p:cNvPr id="97" name="Rectangle 26">
            <a:extLst>
              <a:ext uri="{FF2B5EF4-FFF2-40B4-BE49-F238E27FC236}">
                <a16:creationId xmlns:a16="http://schemas.microsoft.com/office/drawing/2014/main" id="{5D28EDE0-7F25-841C-F02C-EF41D12F3351}"/>
              </a:ext>
            </a:extLst>
          </p:cNvPr>
          <p:cNvSpPr/>
          <p:nvPr/>
        </p:nvSpPr>
        <p:spPr>
          <a:xfrm>
            <a:off x="475526" y="1883403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98" name="Picture 5">
            <a:extLst>
              <a:ext uri="{FF2B5EF4-FFF2-40B4-BE49-F238E27FC236}">
                <a16:creationId xmlns:a16="http://schemas.microsoft.com/office/drawing/2014/main" id="{8EC5AD87-A766-DEEB-AC77-67C84C2FABF6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550254" y="2191508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raphic 28">
            <a:extLst>
              <a:ext uri="{FF2B5EF4-FFF2-40B4-BE49-F238E27FC236}">
                <a16:creationId xmlns:a16="http://schemas.microsoft.com/office/drawing/2014/main" id="{62DEE3BF-32E2-FF52-19A9-2CACFCB016F7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474262" y="1877588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TextBox 39">
            <a:extLst>
              <a:ext uri="{FF2B5EF4-FFF2-40B4-BE49-F238E27FC236}">
                <a16:creationId xmlns:a16="http://schemas.microsoft.com/office/drawing/2014/main" id="{902F3387-A70F-5FFC-2D06-75327C6601D8}"/>
              </a:ext>
            </a:extLst>
          </p:cNvPr>
          <p:cNvSpPr/>
          <p:nvPr/>
        </p:nvSpPr>
        <p:spPr>
          <a:xfrm>
            <a:off x="550108" y="2579887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sp>
        <p:nvSpPr>
          <p:cNvPr id="101" name="Rectangle 26">
            <a:extLst>
              <a:ext uri="{FF2B5EF4-FFF2-40B4-BE49-F238E27FC236}">
                <a16:creationId xmlns:a16="http://schemas.microsoft.com/office/drawing/2014/main" id="{877A3663-529D-AE18-3B7C-0812D52A38FB}"/>
              </a:ext>
            </a:extLst>
          </p:cNvPr>
          <p:cNvSpPr/>
          <p:nvPr/>
        </p:nvSpPr>
        <p:spPr>
          <a:xfrm>
            <a:off x="2887247" y="1883403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02" name="Picture 5">
            <a:extLst>
              <a:ext uri="{FF2B5EF4-FFF2-40B4-BE49-F238E27FC236}">
                <a16:creationId xmlns:a16="http://schemas.microsoft.com/office/drawing/2014/main" id="{2E349316-4703-8778-84F7-5A2D079C8C72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2961975" y="2191508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raphic 28">
            <a:extLst>
              <a:ext uri="{FF2B5EF4-FFF2-40B4-BE49-F238E27FC236}">
                <a16:creationId xmlns:a16="http://schemas.microsoft.com/office/drawing/2014/main" id="{6BAFA6B3-B953-5F2B-4CC8-DD75ECB0EF5F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2885983" y="1877588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TextBox 39">
            <a:extLst>
              <a:ext uri="{FF2B5EF4-FFF2-40B4-BE49-F238E27FC236}">
                <a16:creationId xmlns:a16="http://schemas.microsoft.com/office/drawing/2014/main" id="{7BD30D58-F91A-8E38-5D6B-C84ED1FC50FE}"/>
              </a:ext>
            </a:extLst>
          </p:cNvPr>
          <p:cNvSpPr/>
          <p:nvPr/>
        </p:nvSpPr>
        <p:spPr>
          <a:xfrm>
            <a:off x="2961829" y="2579887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sp>
        <p:nvSpPr>
          <p:cNvPr id="105" name="Rectangle 26">
            <a:extLst>
              <a:ext uri="{FF2B5EF4-FFF2-40B4-BE49-F238E27FC236}">
                <a16:creationId xmlns:a16="http://schemas.microsoft.com/office/drawing/2014/main" id="{68DC9B26-F5EA-2002-B0ED-796377146DC0}"/>
              </a:ext>
            </a:extLst>
          </p:cNvPr>
          <p:cNvSpPr/>
          <p:nvPr/>
        </p:nvSpPr>
        <p:spPr>
          <a:xfrm>
            <a:off x="2887247" y="4552039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+mj-lt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106" name="Picture 5">
            <a:extLst>
              <a:ext uri="{FF2B5EF4-FFF2-40B4-BE49-F238E27FC236}">
                <a16:creationId xmlns:a16="http://schemas.microsoft.com/office/drawing/2014/main" id="{5FD1B728-8BAF-248C-DDE0-71B10BC2DACF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2961975" y="4860144"/>
            <a:ext cx="376957" cy="376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raphic 28">
            <a:extLst>
              <a:ext uri="{FF2B5EF4-FFF2-40B4-BE49-F238E27FC236}">
                <a16:creationId xmlns:a16="http://schemas.microsoft.com/office/drawing/2014/main" id="{BA321897-101D-222E-503D-E79901F2201D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2885983" y="4546224"/>
            <a:ext cx="267232" cy="267232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TextBox 39">
            <a:extLst>
              <a:ext uri="{FF2B5EF4-FFF2-40B4-BE49-F238E27FC236}">
                <a16:creationId xmlns:a16="http://schemas.microsoft.com/office/drawing/2014/main" id="{4085C9C8-0039-FB8E-5BAE-492544824B17}"/>
              </a:ext>
            </a:extLst>
          </p:cNvPr>
          <p:cNvSpPr/>
          <p:nvPr/>
        </p:nvSpPr>
        <p:spPr>
          <a:xfrm>
            <a:off x="2961829" y="5248523"/>
            <a:ext cx="1444873" cy="16081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att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.</a:t>
            </a:r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B70ADB95-77C3-A5A5-E7B3-5D2C1853B762}"/>
              </a:ext>
            </a:extLst>
          </p:cNvPr>
          <p:cNvCxnSpPr>
            <a:cxnSpLocks/>
            <a:stCxn id="98" idx="3"/>
          </p:cNvCxnSpPr>
          <p:nvPr/>
        </p:nvCxnSpPr>
        <p:spPr>
          <a:xfrm>
            <a:off x="927211" y="2379987"/>
            <a:ext cx="1472905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EF1A1937-62A2-C38F-8561-8F3E8457767C}"/>
              </a:ext>
            </a:extLst>
          </p:cNvPr>
          <p:cNvCxnSpPr>
            <a:cxnSpLocks/>
            <a:stCxn id="102" idx="1"/>
          </p:cNvCxnSpPr>
          <p:nvPr/>
        </p:nvCxnSpPr>
        <p:spPr>
          <a:xfrm flipH="1">
            <a:off x="2522883" y="2379987"/>
            <a:ext cx="43909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81CFAE06-91F0-45CB-ECD2-9F5D429EA9AF}"/>
              </a:ext>
            </a:extLst>
          </p:cNvPr>
          <p:cNvCxnSpPr>
            <a:cxnSpLocks/>
          </p:cNvCxnSpPr>
          <p:nvPr/>
        </p:nvCxnSpPr>
        <p:spPr>
          <a:xfrm flipH="1">
            <a:off x="2391635" y="2379987"/>
            <a:ext cx="8481" cy="332765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AAC15D1E-3724-AB25-F8FA-D791BDA84848}"/>
              </a:ext>
            </a:extLst>
          </p:cNvPr>
          <p:cNvCxnSpPr>
            <a:cxnSpLocks/>
          </p:cNvCxnSpPr>
          <p:nvPr/>
        </p:nvCxnSpPr>
        <p:spPr>
          <a:xfrm>
            <a:off x="2522883" y="2391409"/>
            <a:ext cx="0" cy="3316228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4EAD3E88-3609-C3BE-C74E-785851B01CC4}"/>
              </a:ext>
            </a:extLst>
          </p:cNvPr>
          <p:cNvCxnSpPr>
            <a:stCxn id="94" idx="3"/>
          </p:cNvCxnSpPr>
          <p:nvPr/>
        </p:nvCxnSpPr>
        <p:spPr>
          <a:xfrm>
            <a:off x="903987" y="5046916"/>
            <a:ext cx="1398763" cy="8909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627B6DB2-9F99-61CF-32F7-18F7E0ECB838}"/>
              </a:ext>
            </a:extLst>
          </p:cNvPr>
          <p:cNvCxnSpPr/>
          <p:nvPr/>
        </p:nvCxnSpPr>
        <p:spPr>
          <a:xfrm>
            <a:off x="2302750" y="5055825"/>
            <a:ext cx="0" cy="75162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DE7DBA4B-B9B4-2535-6B14-77ACA07DC0E4}"/>
              </a:ext>
            </a:extLst>
          </p:cNvPr>
          <p:cNvCxnSpPr>
            <a:stCxn id="106" idx="1"/>
          </p:cNvCxnSpPr>
          <p:nvPr/>
        </p:nvCxnSpPr>
        <p:spPr>
          <a:xfrm flipH="1" flipV="1">
            <a:off x="2601879" y="5048622"/>
            <a:ext cx="360096" cy="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8C21B051-E62C-6F02-69B7-3D2BDA61A59E}"/>
              </a:ext>
            </a:extLst>
          </p:cNvPr>
          <p:cNvCxnSpPr/>
          <p:nvPr/>
        </p:nvCxnSpPr>
        <p:spPr>
          <a:xfrm>
            <a:off x="2601879" y="5046915"/>
            <a:ext cx="0" cy="7605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38">
            <a:extLst>
              <a:ext uri="{FF2B5EF4-FFF2-40B4-BE49-F238E27FC236}">
                <a16:creationId xmlns:a16="http://schemas.microsoft.com/office/drawing/2014/main" id="{063BC029-FA96-AE16-F93A-F48775FBFD37}"/>
              </a:ext>
            </a:extLst>
          </p:cNvPr>
          <p:cNvSpPr/>
          <p:nvPr/>
        </p:nvSpPr>
        <p:spPr>
          <a:xfrm>
            <a:off x="1874141" y="6195166"/>
            <a:ext cx="1408496" cy="1767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 dirty="0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dirty="0" err="1">
                <a:ln>
                  <a:noFill/>
                </a:ln>
                <a:latin typeface="+mj-lt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 dirty="0">
              <a:ln>
                <a:noFill/>
              </a:ln>
              <a:latin typeface="+mj-lt"/>
              <a:ea typeface="Microsoft YaHei" pitchFamily="2"/>
              <a:cs typeface="Lucida Sans" pitchFamily="2"/>
            </a:endParaRPr>
          </a:p>
        </p:txBody>
      </p:sp>
      <p:pic>
        <p:nvPicPr>
          <p:cNvPr id="118" name="Picture 13">
            <a:extLst>
              <a:ext uri="{FF2B5EF4-FFF2-40B4-BE49-F238E27FC236}">
                <a16:creationId xmlns:a16="http://schemas.microsoft.com/office/drawing/2014/main" id="{680953D1-7EF1-B47D-7A17-A21280C37F51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/>
            <a:alphaModFix/>
          </a:blip>
          <a:srcRect/>
          <a:stretch>
            <a:fillRect/>
          </a:stretch>
        </p:blipFill>
        <p:spPr>
          <a:xfrm>
            <a:off x="2191613" y="5647856"/>
            <a:ext cx="507600" cy="507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7662518E-96E8-0575-2385-7B59A7F7E438}"/>
              </a:ext>
            </a:extLst>
          </p:cNvPr>
          <p:cNvCxnSpPr>
            <a:cxnSpLocks/>
            <a:stCxn id="118" idx="3"/>
          </p:cNvCxnSpPr>
          <p:nvPr/>
        </p:nvCxnSpPr>
        <p:spPr>
          <a:xfrm>
            <a:off x="2699213" y="5901656"/>
            <a:ext cx="3756948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7A005EE-96DC-2EFE-0A01-5EF6410B57D6}"/>
              </a:ext>
            </a:extLst>
          </p:cNvPr>
          <p:cNvGrpSpPr>
            <a:grpSpLocks noChangeAspect="1"/>
          </p:cNvGrpSpPr>
          <p:nvPr/>
        </p:nvGrpSpPr>
        <p:grpSpPr>
          <a:xfrm>
            <a:off x="9429135" y="70442"/>
            <a:ext cx="3175821" cy="426709"/>
            <a:chOff x="6941574" y="355577"/>
            <a:chExt cx="3175821" cy="426709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BEE5C3EA-2B9D-5872-15D9-BFF17900D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574" y="412954"/>
              <a:ext cx="309401" cy="369332"/>
            </a:xfrm>
            <a:prstGeom prst="rect">
              <a:avLst/>
            </a:prstGeom>
          </p:spPr>
        </p:pic>
        <p:sp>
          <p:nvSpPr>
            <p:cNvPr id="68" name="Title 1">
              <a:extLst>
                <a:ext uri="{FF2B5EF4-FFF2-40B4-BE49-F238E27FC236}">
                  <a16:creationId xmlns:a16="http://schemas.microsoft.com/office/drawing/2014/main" id="{433D380A-7B34-AFA7-87E2-AEBDE323138F}"/>
                </a:ext>
              </a:extLst>
            </p:cNvPr>
            <p:cNvSpPr txBox="1">
              <a:spLocks/>
            </p:cNvSpPr>
            <p:nvPr/>
          </p:nvSpPr>
          <p:spPr>
            <a:xfrm>
              <a:off x="7374195" y="355577"/>
              <a:ext cx="2743200" cy="369332"/>
            </a:xfrm>
            <a:prstGeom prst="rect">
              <a:avLst/>
            </a:prstGeom>
          </p:spPr>
          <p:txBody>
            <a:bodyPr vert="horz" lIns="0" tIns="146304" rIns="0" bIns="146304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 spc="-10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>
                  <a:solidFill>
                    <a:srgbClr val="E20074"/>
                  </a:solidFill>
                </a:rPr>
                <a:t>Deutsche Telekom IT Solutions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8637614"/>
      </p:ext>
    </p:extLst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B7647-DE8B-6F91-AAE0-D5252C43D5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 Placeholder 8">
            <a:extLst>
              <a:ext uri="{FF2B5EF4-FFF2-40B4-BE49-F238E27FC236}">
                <a16:creationId xmlns:a16="http://schemas.microsoft.com/office/drawing/2014/main" id="{6EB7425F-E64B-B8D8-85F1-44FDCDEEA777}"/>
              </a:ext>
            </a:extLst>
          </p:cNvPr>
          <p:cNvSpPr txBox="1">
            <a:spLocks/>
          </p:cNvSpPr>
          <p:nvPr/>
        </p:nvSpPr>
        <p:spPr>
          <a:xfrm>
            <a:off x="431800" y="3453368"/>
            <a:ext cx="3429000" cy="3693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Amazon Ember Display" panose="020F0603020204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 Display" panose="020F0603020204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Michal Salanci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4BAF045D-082C-1FE5-F722-7619EA7C1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256" y="508721"/>
            <a:ext cx="5542944" cy="5542944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8BB4D17B-21D1-56B7-6C68-B400D937F084}"/>
              </a:ext>
            </a:extLst>
          </p:cNvPr>
          <p:cNvSpPr txBox="1"/>
          <p:nvPr/>
        </p:nvSpPr>
        <p:spPr>
          <a:xfrm>
            <a:off x="431800" y="1689774"/>
            <a:ext cx="4653518" cy="1107996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ctr"/>
            <a:r>
              <a:rPr lang="en-SK" sz="6600" b="1" dirty="0" err="1"/>
              <a:t>Thank you !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2D7D93B-C188-6886-9668-D5B1DAD7F3AF}"/>
              </a:ext>
            </a:extLst>
          </p:cNvPr>
          <p:cNvGrpSpPr>
            <a:grpSpLocks noChangeAspect="1"/>
          </p:cNvGrpSpPr>
          <p:nvPr/>
        </p:nvGrpSpPr>
        <p:grpSpPr>
          <a:xfrm>
            <a:off x="9419303" y="0"/>
            <a:ext cx="3175821" cy="426709"/>
            <a:chOff x="6941574" y="355577"/>
            <a:chExt cx="3175821" cy="42670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D61E9AA-063B-160A-B284-14DA2DD26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574" y="412954"/>
              <a:ext cx="309401" cy="369332"/>
            </a:xfrm>
            <a:prstGeom prst="rect">
              <a:avLst/>
            </a:prstGeom>
          </p:spPr>
        </p:pic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FAA77D33-8C56-2FAB-FCC5-93ED33003BEF}"/>
                </a:ext>
              </a:extLst>
            </p:cNvPr>
            <p:cNvSpPr txBox="1">
              <a:spLocks/>
            </p:cNvSpPr>
            <p:nvPr/>
          </p:nvSpPr>
          <p:spPr>
            <a:xfrm>
              <a:off x="7374195" y="355577"/>
              <a:ext cx="2743200" cy="369332"/>
            </a:xfrm>
            <a:prstGeom prst="rect">
              <a:avLst/>
            </a:prstGeom>
          </p:spPr>
          <p:txBody>
            <a:bodyPr vert="horz" lIns="0" tIns="146304" rIns="0" bIns="146304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 spc="-10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>
                  <a:solidFill>
                    <a:srgbClr val="E20074"/>
                  </a:solidFill>
                </a:rPr>
                <a:t>Deutsche Telekom IT Solutions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152264"/>
      </p:ext>
    </p:extLst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EFD2A8-2622-A3BD-4276-F83BFE0B6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 Placeholder 8">
            <a:extLst>
              <a:ext uri="{FF2B5EF4-FFF2-40B4-BE49-F238E27FC236}">
                <a16:creationId xmlns:a16="http://schemas.microsoft.com/office/drawing/2014/main" id="{C50F40C5-C9CB-6244-D0EB-C7A2EFE62CC5}"/>
              </a:ext>
            </a:extLst>
          </p:cNvPr>
          <p:cNvSpPr txBox="1">
            <a:spLocks/>
          </p:cNvSpPr>
          <p:nvPr/>
        </p:nvSpPr>
        <p:spPr>
          <a:xfrm>
            <a:off x="431864" y="2645240"/>
            <a:ext cx="4705400" cy="15675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Amazon Ember Display" panose="020F0603020204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 Display" panose="020F0603020204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mazon Ember Display" panose="020F0603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/>
              <a:t>Please rate this presentation</a:t>
            </a:r>
          </a:p>
        </p:txBody>
      </p:sp>
      <p:pic>
        <p:nvPicPr>
          <p:cNvPr id="5" name="Picture 4" descr="A qr code with a dinosaur&#10;&#10;Description automatically generated">
            <a:extLst>
              <a:ext uri="{FF2B5EF4-FFF2-40B4-BE49-F238E27FC236}">
                <a16:creationId xmlns:a16="http://schemas.microsoft.com/office/drawing/2014/main" id="{AFEADDEE-5731-E3F7-708A-E0456ADCB4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655" y="191546"/>
            <a:ext cx="6240549" cy="624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635868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ABEE80-5D68-7EF6-6C0B-62430ADBA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1ABDE2-AD57-D62F-58D9-E834407484CC}"/>
              </a:ext>
            </a:extLst>
          </p:cNvPr>
          <p:cNvSpPr txBox="1"/>
          <p:nvPr/>
        </p:nvSpPr>
        <p:spPr>
          <a:xfrm>
            <a:off x="1159099" y="139091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1FE6411-17E4-C6DF-F209-39F6C4CCD23C}"/>
              </a:ext>
            </a:extLst>
          </p:cNvPr>
          <p:cNvGrpSpPr>
            <a:grpSpLocks noChangeAspect="1"/>
          </p:cNvGrpSpPr>
          <p:nvPr/>
        </p:nvGrpSpPr>
        <p:grpSpPr>
          <a:xfrm>
            <a:off x="255354" y="3056707"/>
            <a:ext cx="1987934" cy="2485189"/>
            <a:chOff x="350280" y="2713382"/>
            <a:chExt cx="2830680" cy="3538737"/>
          </a:xfrm>
        </p:grpSpPr>
        <p:sp>
          <p:nvSpPr>
            <p:cNvPr id="5" name="Rectangle 8">
              <a:extLst>
                <a:ext uri="{FF2B5EF4-FFF2-40B4-BE49-F238E27FC236}">
                  <a16:creationId xmlns:a16="http://schemas.microsoft.com/office/drawing/2014/main" id="{B836D815-235E-6DF2-8E5F-AA84D60282E3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 3</a:t>
              </a:r>
            </a:p>
          </p:txBody>
        </p:sp>
        <p:pic>
          <p:nvPicPr>
            <p:cNvPr id="6" name="Graphic 9">
              <a:extLst>
                <a:ext uri="{FF2B5EF4-FFF2-40B4-BE49-F238E27FC236}">
                  <a16:creationId xmlns:a16="http://schemas.microsoft.com/office/drawing/2014/main" id="{118385C2-C9B0-08E8-4AC4-DC7142524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Rectangle 12">
              <a:extLst>
                <a:ext uri="{FF2B5EF4-FFF2-40B4-BE49-F238E27FC236}">
                  <a16:creationId xmlns:a16="http://schemas.microsoft.com/office/drawing/2014/main" id="{B3DAC428-6673-BD4F-E04E-FBD053B752E1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8" name="Graphic 13">
              <a:extLst>
                <a:ext uri="{FF2B5EF4-FFF2-40B4-BE49-F238E27FC236}">
                  <a16:creationId xmlns:a16="http://schemas.microsoft.com/office/drawing/2014/main" id="{3A9D5886-D9E1-DE50-B56E-DAD1F52D1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4178797-8D02-10F5-6918-C50059566FF8}"/>
              </a:ext>
            </a:extLst>
          </p:cNvPr>
          <p:cNvGrpSpPr>
            <a:grpSpLocks noChangeAspect="1"/>
          </p:cNvGrpSpPr>
          <p:nvPr/>
        </p:nvGrpSpPr>
        <p:grpSpPr>
          <a:xfrm>
            <a:off x="278578" y="389778"/>
            <a:ext cx="1987934" cy="2485189"/>
            <a:chOff x="350280" y="2713382"/>
            <a:chExt cx="2830680" cy="3538737"/>
          </a:xfrm>
        </p:grpSpPr>
        <p:sp>
          <p:nvSpPr>
            <p:cNvPr id="12" name="Rectangle 8">
              <a:extLst>
                <a:ext uri="{FF2B5EF4-FFF2-40B4-BE49-F238E27FC236}">
                  <a16:creationId xmlns:a16="http://schemas.microsoft.com/office/drawing/2014/main" id="{4FC30FE5-29CE-3E07-EFFD-E5E117B1C453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 1</a:t>
              </a:r>
            </a:p>
          </p:txBody>
        </p:sp>
        <p:pic>
          <p:nvPicPr>
            <p:cNvPr id="13" name="Graphic 9">
              <a:extLst>
                <a:ext uri="{FF2B5EF4-FFF2-40B4-BE49-F238E27FC236}">
                  <a16:creationId xmlns:a16="http://schemas.microsoft.com/office/drawing/2014/main" id="{6584C8C5-4987-0A06-1163-F10330D9B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Rectangle 12">
              <a:extLst>
                <a:ext uri="{FF2B5EF4-FFF2-40B4-BE49-F238E27FC236}">
                  <a16:creationId xmlns:a16="http://schemas.microsoft.com/office/drawing/2014/main" id="{82CA4B91-F8FD-738E-8D4A-DD0E23DDA5DA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15" name="Graphic 13">
              <a:extLst>
                <a:ext uri="{FF2B5EF4-FFF2-40B4-BE49-F238E27FC236}">
                  <a16:creationId xmlns:a16="http://schemas.microsoft.com/office/drawing/2014/main" id="{DA9E00FC-6567-DBD2-4FD7-CC425523D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DE8AADB-1D41-678C-7009-33AD613ED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TextBox 24">
              <a:extLst>
                <a:ext uri="{FF2B5EF4-FFF2-40B4-BE49-F238E27FC236}">
                  <a16:creationId xmlns:a16="http://schemas.microsoft.com/office/drawing/2014/main" id="{F4251AF8-6850-07E9-B056-0ECD9A60334B}"/>
                </a:ext>
              </a:extLst>
            </p:cNvPr>
            <p:cNvSpPr/>
            <p:nvPr/>
          </p:nvSpPr>
          <p:spPr>
            <a:xfrm>
              <a:off x="790653" y="4332420"/>
              <a:ext cx="1480678" cy="2452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18" name="Rectangle 8">
            <a:extLst>
              <a:ext uri="{FF2B5EF4-FFF2-40B4-BE49-F238E27FC236}">
                <a16:creationId xmlns:a16="http://schemas.microsoft.com/office/drawing/2014/main" id="{654362EF-5001-BDBD-AF84-112B2464BD82}"/>
              </a:ext>
            </a:extLst>
          </p:cNvPr>
          <p:cNvSpPr/>
          <p:nvPr/>
        </p:nvSpPr>
        <p:spPr>
          <a:xfrm>
            <a:off x="2690299" y="389778"/>
            <a:ext cx="1987934" cy="248518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8C4FFF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Customer VPC 2</a:t>
            </a:r>
          </a:p>
        </p:txBody>
      </p:sp>
      <p:pic>
        <p:nvPicPr>
          <p:cNvPr id="19" name="Graphic 9">
            <a:extLst>
              <a:ext uri="{FF2B5EF4-FFF2-40B4-BE49-F238E27FC236}">
                <a16:creationId xmlns:a16="http://schemas.microsoft.com/office/drawing/2014/main" id="{81C7C0BB-E0B2-33A0-91DA-D791140306C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699213" y="389778"/>
            <a:ext cx="300352" cy="31678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Rectangle 12">
            <a:extLst>
              <a:ext uri="{FF2B5EF4-FFF2-40B4-BE49-F238E27FC236}">
                <a16:creationId xmlns:a16="http://schemas.microsoft.com/office/drawing/2014/main" id="{9AD308E7-20A7-FBB3-321D-4904D2E8D951}"/>
              </a:ext>
            </a:extLst>
          </p:cNvPr>
          <p:cNvSpPr/>
          <p:nvPr/>
        </p:nvSpPr>
        <p:spPr>
          <a:xfrm>
            <a:off x="2887247" y="810935"/>
            <a:ext cx="1444874" cy="8846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rgbClr val="7AA116"/>
            </a:solidFill>
            <a:custDash>
              <a:ds d="400000" sp="100000"/>
            </a:custDash>
            <a:miter/>
          </a:ln>
        </p:spPr>
        <p:txBody>
          <a:bodyPr vert="horz" wrap="square" lIns="502920" tIns="91440" rIns="90000" bIns="45720" anchor="t" anchorCtr="0" compatLnSpc="0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0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Private subnet</a:t>
            </a:r>
          </a:p>
        </p:txBody>
      </p:sp>
      <p:pic>
        <p:nvPicPr>
          <p:cNvPr id="21" name="Graphic 13">
            <a:extLst>
              <a:ext uri="{FF2B5EF4-FFF2-40B4-BE49-F238E27FC236}">
                <a16:creationId xmlns:a16="http://schemas.microsoft.com/office/drawing/2014/main" id="{1190B033-1698-DF5A-9BAE-7EF61949186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885983" y="810935"/>
            <a:ext cx="267232" cy="2672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27292CC5-B2B3-2ACE-210E-BD9A3F14C0EA}"/>
              </a:ext>
            </a:extLst>
          </p:cNvPr>
          <p:cNvGrpSpPr>
            <a:grpSpLocks noChangeAspect="1"/>
          </p:cNvGrpSpPr>
          <p:nvPr/>
        </p:nvGrpSpPr>
        <p:grpSpPr>
          <a:xfrm>
            <a:off x="2690299" y="3058414"/>
            <a:ext cx="1987934" cy="2485189"/>
            <a:chOff x="350280" y="2713382"/>
            <a:chExt cx="2830680" cy="3538737"/>
          </a:xfrm>
        </p:grpSpPr>
        <p:sp>
          <p:nvSpPr>
            <p:cNvPr id="25" name="Rectangle 8">
              <a:extLst>
                <a:ext uri="{FF2B5EF4-FFF2-40B4-BE49-F238E27FC236}">
                  <a16:creationId xmlns:a16="http://schemas.microsoft.com/office/drawing/2014/main" id="{DA889B33-50EA-A83B-EFF2-F18F4C5747B1}"/>
                </a:ext>
              </a:extLst>
            </p:cNvPr>
            <p:cNvSpPr/>
            <p:nvPr/>
          </p:nvSpPr>
          <p:spPr>
            <a:xfrm>
              <a:off x="350280" y="2713382"/>
              <a:ext cx="2830680" cy="35387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Customer VPC n</a:t>
              </a:r>
            </a:p>
          </p:txBody>
        </p:sp>
        <p:pic>
          <p:nvPicPr>
            <p:cNvPr id="26" name="Graphic 9">
              <a:extLst>
                <a:ext uri="{FF2B5EF4-FFF2-40B4-BE49-F238E27FC236}">
                  <a16:creationId xmlns:a16="http://schemas.microsoft.com/office/drawing/2014/main" id="{73057F05-095C-962F-61EE-E50A730E0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2973" y="2713382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Rectangle 12">
              <a:extLst>
                <a:ext uri="{FF2B5EF4-FFF2-40B4-BE49-F238E27FC236}">
                  <a16:creationId xmlns:a16="http://schemas.microsoft.com/office/drawing/2014/main" id="{761B244C-371F-86A9-107E-7D9D108C264A}"/>
                </a:ext>
              </a:extLst>
            </p:cNvPr>
            <p:cNvSpPr/>
            <p:nvPr/>
          </p:nvSpPr>
          <p:spPr>
            <a:xfrm>
              <a:off x="630720" y="3313080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28" name="Graphic 13">
              <a:extLst>
                <a:ext uri="{FF2B5EF4-FFF2-40B4-BE49-F238E27FC236}">
                  <a16:creationId xmlns:a16="http://schemas.microsoft.com/office/drawing/2014/main" id="{6A858E19-CCE0-5CAC-3962-D09CD54F8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28920" y="3313080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Picture 15">
              <a:extLst>
                <a:ext uri="{FF2B5EF4-FFF2-40B4-BE49-F238E27FC236}">
                  <a16:creationId xmlns:a16="http://schemas.microsoft.com/office/drawing/2014/main" id="{A5E3F712-809E-6E5B-51FA-03106E3DB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798660" y="3842220"/>
              <a:ext cx="507600" cy="507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" name="TextBox 24">
              <a:extLst>
                <a:ext uri="{FF2B5EF4-FFF2-40B4-BE49-F238E27FC236}">
                  <a16:creationId xmlns:a16="http://schemas.microsoft.com/office/drawing/2014/main" id="{A0294D19-BF22-E031-9C82-802F9EB93178}"/>
                </a:ext>
              </a:extLst>
            </p:cNvPr>
            <p:cNvSpPr/>
            <p:nvPr/>
          </p:nvSpPr>
          <p:spPr>
            <a:xfrm>
              <a:off x="790653" y="4332420"/>
              <a:ext cx="1480678" cy="2452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EC2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instance</a:t>
              </a:r>
              <a:endPara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0C39F21-EB45-1DB9-878E-A4ADEDA63085}"/>
              </a:ext>
            </a:extLst>
          </p:cNvPr>
          <p:cNvGrpSpPr>
            <a:grpSpLocks noChangeAspect="1"/>
          </p:cNvGrpSpPr>
          <p:nvPr/>
        </p:nvGrpSpPr>
        <p:grpSpPr>
          <a:xfrm>
            <a:off x="8514549" y="1422131"/>
            <a:ext cx="3747055" cy="5193362"/>
            <a:chOff x="8514549" y="1422131"/>
            <a:chExt cx="3747055" cy="5193362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7C943FCB-097F-B1AA-A77A-CA00E10BAF3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955190" y="2246533"/>
              <a:ext cx="2057400" cy="1259639"/>
              <a:chOff x="8955190" y="2246533"/>
              <a:chExt cx="2057400" cy="1259639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6A194050-E339-B5CC-2106-06BDC9C8FF32}"/>
                  </a:ext>
                </a:extLst>
              </p:cNvPr>
              <p:cNvGrpSpPr/>
              <p:nvPr/>
            </p:nvGrpSpPr>
            <p:grpSpPr>
              <a:xfrm>
                <a:off x="8955190" y="2246533"/>
                <a:ext cx="2057400" cy="1259639"/>
                <a:chOff x="8955190" y="2246533"/>
                <a:chExt cx="2057400" cy="1259639"/>
              </a:xfrm>
            </p:grpSpPr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4E1ED01C-7B60-FB9E-8B68-ECEA4B0B712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955190" y="2246533"/>
                  <a:ext cx="2057400" cy="1259639"/>
                  <a:chOff x="8955190" y="2246533"/>
                  <a:chExt cx="2057400" cy="1259639"/>
                </a:xfrm>
              </p:grpSpPr>
              <p:sp>
                <p:nvSpPr>
                  <p:cNvPr id="47" name="Rectangle 10">
                    <a:extLst>
                      <a:ext uri="{FF2B5EF4-FFF2-40B4-BE49-F238E27FC236}">
                        <a16:creationId xmlns:a16="http://schemas.microsoft.com/office/drawing/2014/main" id="{99735DA3-E2A3-E11F-0D85-C5FF2A6AD496}"/>
                      </a:ext>
                    </a:extLst>
                  </p:cNvPr>
                  <p:cNvSpPr/>
                  <p:nvPr/>
                </p:nvSpPr>
                <p:spPr>
                  <a:xfrm>
                    <a:off x="8955190" y="2246533"/>
                    <a:ext cx="2057400" cy="1259639"/>
                  </a:xfrm>
                  <a:custGeom>
                    <a:avLst/>
                    <a:gdLst>
                      <a:gd name="f0" fmla="val 0"/>
                      <a:gd name="f1" fmla="val 21600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l" t="t" r="r" b="b"/>
                    <a:pathLst>
                      <a:path w="21600" h="21600">
                        <a:moveTo>
                          <a:pt x="f0" y="f0"/>
                        </a:moveTo>
                        <a:lnTo>
                          <a:pt x="f1" y="f0"/>
                        </a:lnTo>
                        <a:lnTo>
                          <a:pt x="f1" y="f1"/>
                        </a:lnTo>
                        <a:lnTo>
                          <a:pt x="f0" y="f1"/>
                        </a:lnTo>
                        <a:lnTo>
                          <a:pt x="f0" y="f0"/>
                        </a:lnTo>
                        <a:close/>
                      </a:path>
                    </a:pathLst>
                  </a:custGeom>
                  <a:noFill/>
                  <a:ln w="15840">
                    <a:solidFill>
                      <a:srgbClr val="27D9ED"/>
                    </a:solidFill>
                    <a:custDash>
                      <a:ds d="400000" sp="100000"/>
                    </a:custDash>
                    <a:miter/>
                  </a:ln>
                </p:spPr>
                <p:txBody>
                  <a:bodyPr vert="horz" wrap="square" lIns="502920" tIns="91440" rIns="90000" bIns="45720" anchor="t" anchorCtr="0" compatLnSpc="0">
                    <a:noAutofit/>
                  </a:bodyPr>
                  <a:lstStyle/>
                  <a:p>
                    <a:pPr marL="0" marR="0" lvl="0" indent="0" algn="l" rtl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  <a:defRPr sz="1800"/>
                    </a:pPr>
                    <a:r>
                      <a:rPr lang="sk-SK" sz="1000" b="0" i="0" u="none" strike="noStrike" kern="1200" spc="0">
                        <a:ln>
                          <a:noFill/>
                        </a:ln>
                        <a:latin typeface="Arial" pitchFamily="34"/>
                        <a:ea typeface="Microsoft YaHei" pitchFamily="2"/>
                        <a:cs typeface="Arial" pitchFamily="34"/>
                      </a:rPr>
                      <a:t>Public subnet</a:t>
                    </a:r>
                  </a:p>
                </p:txBody>
              </p:sp>
              <p:pic>
                <p:nvPicPr>
                  <p:cNvPr id="48" name="Graphic 5">
                    <a:extLst>
                      <a:ext uri="{FF2B5EF4-FFF2-40B4-BE49-F238E27FC236}">
                        <a16:creationId xmlns:a16="http://schemas.microsoft.com/office/drawing/2014/main" id="{D7B92C89-CB3C-2E83-FAE8-BD341AD3419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lum/>
                    <a:alphaModFix/>
                  </a:blip>
                  <a:srcRect/>
                  <a:stretch>
                    <a:fillRect/>
                  </a:stretch>
                </p:blipFill>
                <p:spPr>
                  <a:xfrm>
                    <a:off x="8955190" y="2246533"/>
                    <a:ext cx="380520" cy="3805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46" name="Picture 14">
                  <a:extLst>
                    <a:ext uri="{FF2B5EF4-FFF2-40B4-BE49-F238E27FC236}">
                      <a16:creationId xmlns:a16="http://schemas.microsoft.com/office/drawing/2014/main" id="{9ED8B12D-FD30-87BA-765E-7B2AA3A9B4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9680192" y="2583746"/>
                  <a:ext cx="536760" cy="53676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44" name="TextBox 47">
                <a:extLst>
                  <a:ext uri="{FF2B5EF4-FFF2-40B4-BE49-F238E27FC236}">
                    <a16:creationId xmlns:a16="http://schemas.microsoft.com/office/drawing/2014/main" id="{4ADD7D64-EADA-7A85-3101-7AA8D9D38DB9}"/>
                  </a:ext>
                </a:extLst>
              </p:cNvPr>
              <p:cNvSpPr/>
              <p:nvPr/>
            </p:nvSpPr>
            <p:spPr>
              <a:xfrm>
                <a:off x="9512792" y="3187466"/>
                <a:ext cx="1480679" cy="172227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0" tIns="0" rIns="0" bIns="0" anchor="t" anchorCtr="0" compatLnSpc="0">
                <a:spAutoFit/>
              </a:bodyPr>
              <a:lstStyle/>
              <a:p>
                <a:pPr marL="0" marR="0" lvl="0" indent="0" algn="l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100" b="0" i="0" u="none" strike="noStrike" kern="1200" spc="0">
                    <a:ln>
                      <a:noFill/>
                    </a:ln>
                    <a:latin typeface="Amazon Ember" pitchFamily="18"/>
                    <a:ea typeface="Microsoft YaHei" pitchFamily="2"/>
                    <a:cs typeface="Lucida Sans" pitchFamily="2"/>
                  </a:rPr>
                  <a:t>NAT </a:t>
                </a:r>
                <a:r>
                  <a:rPr lang="sk-SK" sz="1100" b="0" i="0" u="none" strike="noStrike" kern="1200" spc="0" err="1">
                    <a:ln>
                      <a:noFill/>
                    </a:ln>
                    <a:latin typeface="Amazon Ember" pitchFamily="18"/>
                    <a:ea typeface="Microsoft YaHei" pitchFamily="2"/>
                    <a:cs typeface="Lucida Sans" pitchFamily="2"/>
                  </a:rPr>
                  <a:t>Gateway</a:t>
                </a:r>
                <a:endPara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endParaRPr>
              </a:p>
            </p:txBody>
          </p:sp>
        </p:grpSp>
        <p:sp>
          <p:nvSpPr>
            <p:cNvPr id="49" name="Rectangle 29">
              <a:extLst>
                <a:ext uri="{FF2B5EF4-FFF2-40B4-BE49-F238E27FC236}">
                  <a16:creationId xmlns:a16="http://schemas.microsoft.com/office/drawing/2014/main" id="{89F738F7-32C3-B75E-30C8-C26147E808E5}"/>
                </a:ext>
              </a:extLst>
            </p:cNvPr>
            <p:cNvSpPr/>
            <p:nvPr/>
          </p:nvSpPr>
          <p:spPr>
            <a:xfrm>
              <a:off x="8514549" y="1644613"/>
              <a:ext cx="3225143" cy="49708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8C4FFF"/>
              </a:solidFill>
              <a:prstDash val="solid"/>
              <a:miter/>
            </a:ln>
          </p:spPr>
          <p:txBody>
            <a:bodyPr vert="horz" wrap="square" lIns="502920" tIns="91440" rIns="90000" bIns="4500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err="1">
                  <a:latin typeface="Arial" pitchFamily="34"/>
                  <a:ea typeface="Microsoft YaHei" pitchFamily="2"/>
                  <a:cs typeface="Arial" pitchFamily="34"/>
                </a:rPr>
                <a:t>O</a:t>
              </a:r>
              <a:r>
                <a:rPr lang="sk-SK" sz="1000" b="0" i="0" u="none" strike="noStrike" kern="1200" spc="0" err="1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utbound</a:t>
              </a: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 VPC</a:t>
              </a:r>
            </a:p>
          </p:txBody>
        </p:sp>
        <p:pic>
          <p:nvPicPr>
            <p:cNvPr id="50" name="Graphic 30">
              <a:extLst>
                <a:ext uri="{FF2B5EF4-FFF2-40B4-BE49-F238E27FC236}">
                  <a16:creationId xmlns:a16="http://schemas.microsoft.com/office/drawing/2014/main" id="{3C35551E-2A79-FF98-DB38-FEA3DCA8B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8514550" y="1644613"/>
              <a:ext cx="427680" cy="45107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1" name="Group 6">
              <a:extLst>
                <a:ext uri="{FF2B5EF4-FFF2-40B4-BE49-F238E27FC236}">
                  <a16:creationId xmlns:a16="http://schemas.microsoft.com/office/drawing/2014/main" id="{5CCC3AD3-3163-96BB-DD49-882FB74EE6BC}"/>
                </a:ext>
              </a:extLst>
            </p:cNvPr>
            <p:cNvGrpSpPr/>
            <p:nvPr/>
          </p:nvGrpSpPr>
          <p:grpSpPr>
            <a:xfrm>
              <a:off x="10780925" y="1422131"/>
              <a:ext cx="1480679" cy="682921"/>
              <a:chOff x="6889680" y="1207799"/>
              <a:chExt cx="1480679" cy="682921"/>
            </a:xfrm>
          </p:grpSpPr>
          <p:sp>
            <p:nvSpPr>
              <p:cNvPr id="52" name="Oval 16">
                <a:extLst>
                  <a:ext uri="{FF2B5EF4-FFF2-40B4-BE49-F238E27FC236}">
                    <a16:creationId xmlns:a16="http://schemas.microsoft.com/office/drawing/2014/main" id="{215ACE26-FE62-16FE-95B1-BD1C6FBA1F1E}"/>
                  </a:ext>
                </a:extLst>
              </p:cNvPr>
              <p:cNvSpPr/>
              <p:nvPr/>
            </p:nvSpPr>
            <p:spPr>
              <a:xfrm>
                <a:off x="7159679" y="1207799"/>
                <a:ext cx="512999" cy="541440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*/ 5419351 1 1725033"/>
                  <a:gd name="f6" fmla="*/ 10800 10800 1"/>
                  <a:gd name="f7" fmla="+- 0 0 0"/>
                  <a:gd name="f8" fmla="+- 0 0 360"/>
                  <a:gd name="f9" fmla="val 10800"/>
                  <a:gd name="f10" fmla="*/ f3 1 21600"/>
                  <a:gd name="f11" fmla="*/ f4 1 21600"/>
                  <a:gd name="f12" fmla="*/ 0 f5 1"/>
                  <a:gd name="f13" fmla="*/ f7 f0 1"/>
                  <a:gd name="f14" fmla="*/ f8 f0 1"/>
                  <a:gd name="f15" fmla="*/ 3163 f10 1"/>
                  <a:gd name="f16" fmla="*/ 18437 f10 1"/>
                  <a:gd name="f17" fmla="*/ 18437 f11 1"/>
                  <a:gd name="f18" fmla="*/ 3163 f11 1"/>
                  <a:gd name="f19" fmla="*/ f12 1 f2"/>
                  <a:gd name="f20" fmla="*/ f13 1 f2"/>
                  <a:gd name="f21" fmla="*/ f14 1 f2"/>
                  <a:gd name="f22" fmla="*/ 10800 f10 1"/>
                  <a:gd name="f23" fmla="*/ 0 f11 1"/>
                  <a:gd name="f24" fmla="*/ 0 f10 1"/>
                  <a:gd name="f25" fmla="*/ 10800 f11 1"/>
                  <a:gd name="f26" fmla="*/ 21600 f11 1"/>
                  <a:gd name="f27" fmla="*/ 21600 f10 1"/>
                  <a:gd name="f28" fmla="+- 0 0 f19"/>
                  <a:gd name="f29" fmla="+- f20 0 f1"/>
                  <a:gd name="f30" fmla="+- f21 0 f1"/>
                  <a:gd name="f31" fmla="*/ f28 f0 1"/>
                  <a:gd name="f32" fmla="+- f30 0 f29"/>
                  <a:gd name="f33" fmla="*/ f31 1 f5"/>
                  <a:gd name="f34" fmla="+- f33 0 f1"/>
                  <a:gd name="f35" fmla="cos 1 f34"/>
                  <a:gd name="f36" fmla="sin 1 f34"/>
                  <a:gd name="f37" fmla="+- 0 0 f35"/>
                  <a:gd name="f38" fmla="+- 0 0 f36"/>
                  <a:gd name="f39" fmla="*/ 10800 f37 1"/>
                  <a:gd name="f40" fmla="*/ 10800 f38 1"/>
                  <a:gd name="f41" fmla="*/ f39 f39 1"/>
                  <a:gd name="f42" fmla="*/ f40 f40 1"/>
                  <a:gd name="f43" fmla="+- f41 f42 0"/>
                  <a:gd name="f44" fmla="sqrt f43"/>
                  <a:gd name="f45" fmla="*/ f6 1 f44"/>
                  <a:gd name="f46" fmla="*/ f37 f45 1"/>
                  <a:gd name="f47" fmla="*/ f38 f45 1"/>
                  <a:gd name="f48" fmla="+- 10800 0 f46"/>
                  <a:gd name="f49" fmla="+- 10800 0 f47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22" y="f23"/>
                  </a:cxn>
                  <a:cxn ang="f29">
                    <a:pos x="f15" y="f18"/>
                  </a:cxn>
                  <a:cxn ang="f29">
                    <a:pos x="f24" y="f25"/>
                  </a:cxn>
                  <a:cxn ang="f29">
                    <a:pos x="f15" y="f17"/>
                  </a:cxn>
                  <a:cxn ang="f29">
                    <a:pos x="f22" y="f26"/>
                  </a:cxn>
                  <a:cxn ang="f29">
                    <a:pos x="f16" y="f17"/>
                  </a:cxn>
                  <a:cxn ang="f29">
                    <a:pos x="f27" y="f25"/>
                  </a:cxn>
                  <a:cxn ang="f29">
                    <a:pos x="f16" y="f18"/>
                  </a:cxn>
                </a:cxnLst>
                <a:rect l="f15" t="f18" r="f16" b="f17"/>
                <a:pathLst>
                  <a:path w="21600" h="21600">
                    <a:moveTo>
                      <a:pt x="f48" y="f49"/>
                    </a:moveTo>
                    <a:arcTo wR="f9" hR="f9" stAng="f29" swAng="f32"/>
                    <a:close/>
                  </a:path>
                </a:pathLst>
              </a:custGeom>
              <a:solidFill>
                <a:srgbClr val="2F1570"/>
              </a:solidFill>
              <a:ln w="12600">
                <a:solidFill>
                  <a:srgbClr val="120D45"/>
                </a:solidFill>
                <a:prstDash val="solid"/>
                <a:miter/>
              </a:ln>
            </p:spPr>
            <p:txBody>
              <a:bodyPr vert="horz" wrap="square" lIns="90000" tIns="45000" rIns="90000" bIns="45000" anchor="ctr" anchorCtr="0" compatLnSpc="0">
                <a:noAutofit/>
              </a:bodyPr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sk-SK" sz="1800" b="0" i="0" u="none" strike="noStrike" kern="1200">
                  <a:ln>
                    <a:noFill/>
                  </a:ln>
                  <a:latin typeface="Arial" pitchFamily="18"/>
                  <a:ea typeface="Microsoft YaHei" pitchFamily="2"/>
                  <a:cs typeface="Lucida Sans" pitchFamily="2"/>
                </a:endParaRPr>
              </a:p>
            </p:txBody>
          </p:sp>
          <p:pic>
            <p:nvPicPr>
              <p:cNvPr id="53" name="Graphic 17">
                <a:extLst>
                  <a:ext uri="{FF2B5EF4-FFF2-40B4-BE49-F238E27FC236}">
                    <a16:creationId xmlns:a16="http://schemas.microsoft.com/office/drawing/2014/main" id="{2809804C-C472-7D05-0D22-9FA107E0B7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7159679" y="1207799"/>
                <a:ext cx="512999" cy="54144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4" name="TextBox 25">
                <a:extLst>
                  <a:ext uri="{FF2B5EF4-FFF2-40B4-BE49-F238E27FC236}">
                    <a16:creationId xmlns:a16="http://schemas.microsoft.com/office/drawing/2014/main" id="{314D2A14-CE35-6C78-C35A-FEE05165F8E3}"/>
                  </a:ext>
                </a:extLst>
              </p:cNvPr>
              <p:cNvSpPr/>
              <p:nvPr/>
            </p:nvSpPr>
            <p:spPr>
              <a:xfrm>
                <a:off x="6889680" y="1722960"/>
                <a:ext cx="1480679" cy="167760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0" tIns="0" rIns="0" bIns="0" anchor="t" anchorCtr="0" compatLnSpc="0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100" b="0" i="0" u="none" strike="noStrike" kern="1200" spc="0">
                    <a:ln>
                      <a:noFill/>
                    </a:ln>
                    <a:latin typeface="Arial" pitchFamily="18"/>
                    <a:ea typeface="Microsoft YaHei" pitchFamily="2"/>
                    <a:cs typeface="Lucida Sans" pitchFamily="2"/>
                  </a:rPr>
                  <a:t>Internet Gateway</a:t>
                </a:r>
              </a:p>
            </p:txBody>
          </p:sp>
        </p:grp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8D0E5C25-2AA3-4B5B-F181-EBC7AB8EF024}"/>
              </a:ext>
            </a:extLst>
          </p:cNvPr>
          <p:cNvGrpSpPr>
            <a:grpSpLocks noChangeAspect="1"/>
          </p:cNvGrpSpPr>
          <p:nvPr/>
        </p:nvGrpSpPr>
        <p:grpSpPr>
          <a:xfrm>
            <a:off x="451038" y="4544517"/>
            <a:ext cx="1520719" cy="890436"/>
            <a:chOff x="451038" y="4544517"/>
            <a:chExt cx="1520719" cy="890436"/>
          </a:xfrm>
        </p:grpSpPr>
        <p:sp>
          <p:nvSpPr>
            <p:cNvPr id="55" name="Rectangle 26">
              <a:extLst>
                <a:ext uri="{FF2B5EF4-FFF2-40B4-BE49-F238E27FC236}">
                  <a16:creationId xmlns:a16="http://schemas.microsoft.com/office/drawing/2014/main" id="{8B7A7ABC-FD9D-6C9E-0BE4-7125790FC1B4}"/>
                </a:ext>
              </a:extLst>
            </p:cNvPr>
            <p:cNvSpPr/>
            <p:nvPr/>
          </p:nvSpPr>
          <p:spPr>
            <a:xfrm>
              <a:off x="452302" y="4550332"/>
              <a:ext cx="1444874" cy="884621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56" name="Picture 5">
              <a:extLst>
                <a:ext uri="{FF2B5EF4-FFF2-40B4-BE49-F238E27FC236}">
                  <a16:creationId xmlns:a16="http://schemas.microsoft.com/office/drawing/2014/main" id="{F2A04600-3BDE-E53D-B58D-F43B2A306C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/>
              <a:alphaModFix/>
            </a:blip>
            <a:srcRect/>
            <a:stretch>
              <a:fillRect/>
            </a:stretch>
          </p:blipFill>
          <p:spPr>
            <a:xfrm>
              <a:off x="527030" y="4858437"/>
              <a:ext cx="376957" cy="3769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" name="Graphic 28">
              <a:extLst>
                <a:ext uri="{FF2B5EF4-FFF2-40B4-BE49-F238E27FC236}">
                  <a16:creationId xmlns:a16="http://schemas.microsoft.com/office/drawing/2014/main" id="{7C98BA84-1317-E443-1EA8-C06EE4047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451038" y="4544517"/>
              <a:ext cx="267232" cy="2672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" name="TextBox 39">
              <a:extLst>
                <a:ext uri="{FF2B5EF4-FFF2-40B4-BE49-F238E27FC236}">
                  <a16:creationId xmlns:a16="http://schemas.microsoft.com/office/drawing/2014/main" id="{B8800AA6-4910-1BF6-6E5B-38169803998C}"/>
                </a:ext>
              </a:extLst>
            </p:cNvPr>
            <p:cNvSpPr/>
            <p:nvPr/>
          </p:nvSpPr>
          <p:spPr>
            <a:xfrm>
              <a:off x="526884" y="5246816"/>
              <a:ext cx="1444873" cy="17671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17320A9-A1D8-50DB-6B96-32B8C33B4625}"/>
              </a:ext>
            </a:extLst>
          </p:cNvPr>
          <p:cNvGrpSpPr>
            <a:grpSpLocks noChangeAspect="1"/>
          </p:cNvGrpSpPr>
          <p:nvPr/>
        </p:nvGrpSpPr>
        <p:grpSpPr>
          <a:xfrm>
            <a:off x="474262" y="1877588"/>
            <a:ext cx="1520719" cy="890436"/>
            <a:chOff x="474262" y="1877588"/>
            <a:chExt cx="1520719" cy="890436"/>
          </a:xfrm>
        </p:grpSpPr>
        <p:sp>
          <p:nvSpPr>
            <p:cNvPr id="59" name="Rectangle 26">
              <a:extLst>
                <a:ext uri="{FF2B5EF4-FFF2-40B4-BE49-F238E27FC236}">
                  <a16:creationId xmlns:a16="http://schemas.microsoft.com/office/drawing/2014/main" id="{EB24C37E-2824-4D00-F06C-66BDB2540D7C}"/>
                </a:ext>
              </a:extLst>
            </p:cNvPr>
            <p:cNvSpPr/>
            <p:nvPr/>
          </p:nvSpPr>
          <p:spPr>
            <a:xfrm>
              <a:off x="475526" y="1883403"/>
              <a:ext cx="1444874" cy="884621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60" name="Picture 5">
              <a:extLst>
                <a:ext uri="{FF2B5EF4-FFF2-40B4-BE49-F238E27FC236}">
                  <a16:creationId xmlns:a16="http://schemas.microsoft.com/office/drawing/2014/main" id="{A3457B7D-D2AC-2295-9F7F-BBCA9C4BF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/>
              <a:alphaModFix/>
            </a:blip>
            <a:srcRect/>
            <a:stretch>
              <a:fillRect/>
            </a:stretch>
          </p:blipFill>
          <p:spPr>
            <a:xfrm>
              <a:off x="550254" y="2191508"/>
              <a:ext cx="376957" cy="3769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" name="Graphic 28">
              <a:extLst>
                <a:ext uri="{FF2B5EF4-FFF2-40B4-BE49-F238E27FC236}">
                  <a16:creationId xmlns:a16="http://schemas.microsoft.com/office/drawing/2014/main" id="{2EEF3737-5B94-905E-19C6-AD33EC27D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474262" y="1877588"/>
              <a:ext cx="267232" cy="2672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" name="TextBox 39">
              <a:extLst>
                <a:ext uri="{FF2B5EF4-FFF2-40B4-BE49-F238E27FC236}">
                  <a16:creationId xmlns:a16="http://schemas.microsoft.com/office/drawing/2014/main" id="{AD1F1AFC-A875-2798-3CEF-EB5E6BCFEA07}"/>
                </a:ext>
              </a:extLst>
            </p:cNvPr>
            <p:cNvSpPr/>
            <p:nvPr/>
          </p:nvSpPr>
          <p:spPr>
            <a:xfrm>
              <a:off x="550108" y="2579887"/>
              <a:ext cx="1444873" cy="17671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pic>
        <p:nvPicPr>
          <p:cNvPr id="65" name="Graphic 28">
            <a:extLst>
              <a:ext uri="{FF2B5EF4-FFF2-40B4-BE49-F238E27FC236}">
                <a16:creationId xmlns:a16="http://schemas.microsoft.com/office/drawing/2014/main" id="{2218635D-4EFC-DECF-5838-5C2119DF979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885983" y="1877588"/>
            <a:ext cx="267232" cy="2672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2BFB3BB-5C9E-19B7-82F9-8E2C50466990}"/>
              </a:ext>
            </a:extLst>
          </p:cNvPr>
          <p:cNvGrpSpPr>
            <a:grpSpLocks noChangeAspect="1"/>
          </p:cNvGrpSpPr>
          <p:nvPr/>
        </p:nvGrpSpPr>
        <p:grpSpPr>
          <a:xfrm>
            <a:off x="2887247" y="1883403"/>
            <a:ext cx="1519455" cy="884621"/>
            <a:chOff x="2887247" y="1883403"/>
            <a:chExt cx="1519455" cy="884621"/>
          </a:xfrm>
        </p:grpSpPr>
        <p:sp>
          <p:nvSpPr>
            <p:cNvPr id="63" name="Rectangle 26">
              <a:extLst>
                <a:ext uri="{FF2B5EF4-FFF2-40B4-BE49-F238E27FC236}">
                  <a16:creationId xmlns:a16="http://schemas.microsoft.com/office/drawing/2014/main" id="{51FF2821-907E-E247-2625-0DBA516BA7C4}"/>
                </a:ext>
              </a:extLst>
            </p:cNvPr>
            <p:cNvSpPr/>
            <p:nvPr/>
          </p:nvSpPr>
          <p:spPr>
            <a:xfrm>
              <a:off x="2887247" y="1883403"/>
              <a:ext cx="1444874" cy="884621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64" name="Picture 5">
              <a:extLst>
                <a:ext uri="{FF2B5EF4-FFF2-40B4-BE49-F238E27FC236}">
                  <a16:creationId xmlns:a16="http://schemas.microsoft.com/office/drawing/2014/main" id="{E42FD5B7-1FBD-467D-D675-725E87F59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/>
              <a:alphaModFix/>
            </a:blip>
            <a:srcRect/>
            <a:stretch>
              <a:fillRect/>
            </a:stretch>
          </p:blipFill>
          <p:spPr>
            <a:xfrm>
              <a:off x="2961975" y="2191508"/>
              <a:ext cx="376957" cy="3769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" name="TextBox 39">
              <a:extLst>
                <a:ext uri="{FF2B5EF4-FFF2-40B4-BE49-F238E27FC236}">
                  <a16:creationId xmlns:a16="http://schemas.microsoft.com/office/drawing/2014/main" id="{720E52FE-C04B-456A-E3D3-A1C4C0F61C76}"/>
                </a:ext>
              </a:extLst>
            </p:cNvPr>
            <p:cNvSpPr/>
            <p:nvPr/>
          </p:nvSpPr>
          <p:spPr>
            <a:xfrm>
              <a:off x="2961829" y="2579887"/>
              <a:ext cx="1444873" cy="17671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C099B8C5-DD5B-16B6-B2E0-5371D304C464}"/>
              </a:ext>
            </a:extLst>
          </p:cNvPr>
          <p:cNvGrpSpPr>
            <a:grpSpLocks noChangeAspect="1"/>
          </p:cNvGrpSpPr>
          <p:nvPr/>
        </p:nvGrpSpPr>
        <p:grpSpPr>
          <a:xfrm>
            <a:off x="2885983" y="4546224"/>
            <a:ext cx="1520719" cy="890436"/>
            <a:chOff x="2885983" y="4546224"/>
            <a:chExt cx="1520719" cy="890436"/>
          </a:xfrm>
        </p:grpSpPr>
        <p:sp>
          <p:nvSpPr>
            <p:cNvPr id="67" name="Rectangle 26">
              <a:extLst>
                <a:ext uri="{FF2B5EF4-FFF2-40B4-BE49-F238E27FC236}">
                  <a16:creationId xmlns:a16="http://schemas.microsoft.com/office/drawing/2014/main" id="{723019EF-5BA5-9819-8AB1-D49B43402E33}"/>
                </a:ext>
              </a:extLst>
            </p:cNvPr>
            <p:cNvSpPr/>
            <p:nvPr/>
          </p:nvSpPr>
          <p:spPr>
            <a:xfrm>
              <a:off x="2887247" y="4552039"/>
              <a:ext cx="1444874" cy="884621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68" name="Picture 5">
              <a:extLst>
                <a:ext uri="{FF2B5EF4-FFF2-40B4-BE49-F238E27FC236}">
                  <a16:creationId xmlns:a16="http://schemas.microsoft.com/office/drawing/2014/main" id="{2BCF42B5-6EC1-AC47-86C0-21619C107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/>
              <a:alphaModFix/>
            </a:blip>
            <a:srcRect/>
            <a:stretch>
              <a:fillRect/>
            </a:stretch>
          </p:blipFill>
          <p:spPr>
            <a:xfrm>
              <a:off x="2961975" y="4860144"/>
              <a:ext cx="376957" cy="3769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" name="Graphic 28">
              <a:extLst>
                <a:ext uri="{FF2B5EF4-FFF2-40B4-BE49-F238E27FC236}">
                  <a16:creationId xmlns:a16="http://schemas.microsoft.com/office/drawing/2014/main" id="{A6DD5385-9C31-506F-190C-6F51AA773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2885983" y="4546224"/>
              <a:ext cx="267232" cy="2672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" name="TextBox 39">
              <a:extLst>
                <a:ext uri="{FF2B5EF4-FFF2-40B4-BE49-F238E27FC236}">
                  <a16:creationId xmlns:a16="http://schemas.microsoft.com/office/drawing/2014/main" id="{95D96267-246A-F4D7-8A86-EBE825F7FF83}"/>
                </a:ext>
              </a:extLst>
            </p:cNvPr>
            <p:cNvSpPr/>
            <p:nvPr/>
          </p:nvSpPr>
          <p:spPr>
            <a:xfrm>
              <a:off x="2961829" y="5248523"/>
              <a:ext cx="1444873" cy="17671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Gateway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 </a:t>
              </a:r>
              <a:r>
                <a:rPr lang="sk-SK" sz="1100" b="0" i="0" u="none" strike="noStrike" kern="1200" spc="0" err="1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att</a:t>
              </a: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.</a:t>
              </a:r>
            </a:p>
          </p:txBody>
        </p:sp>
      </p:grp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9C359B0A-E75A-4201-7B6E-016814C0BD0A}"/>
              </a:ext>
            </a:extLst>
          </p:cNvPr>
          <p:cNvCxnSpPr>
            <a:cxnSpLocks/>
            <a:stCxn id="60" idx="3"/>
          </p:cNvCxnSpPr>
          <p:nvPr/>
        </p:nvCxnSpPr>
        <p:spPr>
          <a:xfrm>
            <a:off x="927211" y="2379987"/>
            <a:ext cx="1472905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728C1CF7-BC4A-DC72-14F3-3975EC5D21FF}"/>
              </a:ext>
            </a:extLst>
          </p:cNvPr>
          <p:cNvCxnSpPr>
            <a:cxnSpLocks/>
            <a:stCxn id="64" idx="1"/>
          </p:cNvCxnSpPr>
          <p:nvPr/>
        </p:nvCxnSpPr>
        <p:spPr>
          <a:xfrm flipH="1">
            <a:off x="2522883" y="2379987"/>
            <a:ext cx="439092" cy="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6742A25B-1793-073F-1D1F-07AEF3341D8F}"/>
              </a:ext>
            </a:extLst>
          </p:cNvPr>
          <p:cNvCxnSpPr>
            <a:cxnSpLocks/>
          </p:cNvCxnSpPr>
          <p:nvPr/>
        </p:nvCxnSpPr>
        <p:spPr>
          <a:xfrm flipH="1">
            <a:off x="2391635" y="2379987"/>
            <a:ext cx="8481" cy="3327650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01CB475-FBC9-4013-8CEC-CB08CB7D065C}"/>
              </a:ext>
            </a:extLst>
          </p:cNvPr>
          <p:cNvCxnSpPr>
            <a:cxnSpLocks/>
          </p:cNvCxnSpPr>
          <p:nvPr/>
        </p:nvCxnSpPr>
        <p:spPr>
          <a:xfrm>
            <a:off x="2522883" y="2391409"/>
            <a:ext cx="0" cy="3316228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676EF49-3C7E-4072-34D8-648BBEC82976}"/>
              </a:ext>
            </a:extLst>
          </p:cNvPr>
          <p:cNvCxnSpPr>
            <a:stCxn id="56" idx="3"/>
          </p:cNvCxnSpPr>
          <p:nvPr/>
        </p:nvCxnSpPr>
        <p:spPr>
          <a:xfrm>
            <a:off x="903987" y="5046916"/>
            <a:ext cx="1398763" cy="8909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4C52156D-FA21-5001-8E7E-AFF3960B4900}"/>
              </a:ext>
            </a:extLst>
          </p:cNvPr>
          <p:cNvCxnSpPr/>
          <p:nvPr/>
        </p:nvCxnSpPr>
        <p:spPr>
          <a:xfrm>
            <a:off x="2302750" y="5055825"/>
            <a:ext cx="0" cy="75162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5A274EE8-6497-33BE-9698-68541C1C9DAD}"/>
              </a:ext>
            </a:extLst>
          </p:cNvPr>
          <p:cNvCxnSpPr>
            <a:stCxn id="68" idx="1"/>
          </p:cNvCxnSpPr>
          <p:nvPr/>
        </p:nvCxnSpPr>
        <p:spPr>
          <a:xfrm flipH="1" flipV="1">
            <a:off x="2601879" y="5048622"/>
            <a:ext cx="360096" cy="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6696EBBE-B4EA-6BF5-B838-5A8B8F50C747}"/>
              </a:ext>
            </a:extLst>
          </p:cNvPr>
          <p:cNvCxnSpPr/>
          <p:nvPr/>
        </p:nvCxnSpPr>
        <p:spPr>
          <a:xfrm>
            <a:off x="2601879" y="5046915"/>
            <a:ext cx="0" cy="7605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9C12A6E2-B619-D20A-4F96-99B9E80BC35D}"/>
              </a:ext>
            </a:extLst>
          </p:cNvPr>
          <p:cNvCxnSpPr>
            <a:cxnSpLocks/>
            <a:endCxn id="85" idx="1"/>
          </p:cNvCxnSpPr>
          <p:nvPr/>
        </p:nvCxnSpPr>
        <p:spPr>
          <a:xfrm flipV="1">
            <a:off x="2742429" y="5901656"/>
            <a:ext cx="6461542" cy="4431"/>
          </a:xfrm>
          <a:prstGeom prst="line">
            <a:avLst/>
          </a:prstGeom>
          <a:ln w="190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38">
            <a:extLst>
              <a:ext uri="{FF2B5EF4-FFF2-40B4-BE49-F238E27FC236}">
                <a16:creationId xmlns:a16="http://schemas.microsoft.com/office/drawing/2014/main" id="{40B3EE45-9DB9-ABA5-C1D9-566B81739D92}"/>
              </a:ext>
            </a:extLst>
          </p:cNvPr>
          <p:cNvSpPr/>
          <p:nvPr/>
        </p:nvSpPr>
        <p:spPr>
          <a:xfrm>
            <a:off x="1953170" y="6168944"/>
            <a:ext cx="98121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84" name="Picture 13">
            <a:extLst>
              <a:ext uri="{FF2B5EF4-FFF2-40B4-BE49-F238E27FC236}">
                <a16:creationId xmlns:a16="http://schemas.microsoft.com/office/drawing/2014/main" id="{9CF89A4C-E09F-322E-D4E6-178DF7BBC6B8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2191613" y="5647856"/>
            <a:ext cx="507600" cy="507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" name="Group 91">
            <a:extLst>
              <a:ext uri="{FF2B5EF4-FFF2-40B4-BE49-F238E27FC236}">
                <a16:creationId xmlns:a16="http://schemas.microsoft.com/office/drawing/2014/main" id="{DFCF13E6-323F-5E4E-6C13-70338254DE34}"/>
              </a:ext>
            </a:extLst>
          </p:cNvPr>
          <p:cNvGrpSpPr>
            <a:grpSpLocks noChangeAspect="1"/>
          </p:cNvGrpSpPr>
          <p:nvPr/>
        </p:nvGrpSpPr>
        <p:grpSpPr>
          <a:xfrm>
            <a:off x="8998093" y="5195653"/>
            <a:ext cx="2058840" cy="1267919"/>
            <a:chOff x="8998093" y="5195653"/>
            <a:chExt cx="2058840" cy="1267919"/>
          </a:xfrm>
        </p:grpSpPr>
        <p:sp>
          <p:nvSpPr>
            <p:cNvPr id="80" name="Rectangle 34">
              <a:extLst>
                <a:ext uri="{FF2B5EF4-FFF2-40B4-BE49-F238E27FC236}">
                  <a16:creationId xmlns:a16="http://schemas.microsoft.com/office/drawing/2014/main" id="{58F3DA48-AD4F-4C72-D52D-DC4B7F1B3DC6}"/>
                </a:ext>
              </a:extLst>
            </p:cNvPr>
            <p:cNvSpPr/>
            <p:nvPr/>
          </p:nvSpPr>
          <p:spPr>
            <a:xfrm>
              <a:off x="8999533" y="5203933"/>
              <a:ext cx="2057400" cy="12596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5840">
              <a:solidFill>
                <a:srgbClr val="7AA116"/>
              </a:solidFill>
              <a:custDash>
                <a:ds d="400000" sp="100000"/>
              </a:custDash>
              <a:miter/>
            </a:ln>
          </p:spPr>
          <p:txBody>
            <a:bodyPr vert="horz" wrap="square" lIns="502920" tIns="91440" rIns="90000" bIns="45720" anchor="t" anchorCtr="0" compatLnSpc="0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000" b="0" i="0" u="none" strike="noStrike" kern="1200" spc="0">
                  <a:ln>
                    <a:noFill/>
                  </a:ln>
                  <a:latin typeface="Arial" pitchFamily="34"/>
                  <a:ea typeface="Microsoft YaHei" pitchFamily="2"/>
                  <a:cs typeface="Arial" pitchFamily="34"/>
                </a:rPr>
                <a:t>Private subnet</a:t>
              </a:r>
            </a:p>
          </p:txBody>
        </p:sp>
        <p:pic>
          <p:nvPicPr>
            <p:cNvPr id="81" name="Graphic 36">
              <a:extLst>
                <a:ext uri="{FF2B5EF4-FFF2-40B4-BE49-F238E27FC236}">
                  <a16:creationId xmlns:a16="http://schemas.microsoft.com/office/drawing/2014/main" id="{4B5236A3-E828-AE9A-7AF8-A082C082C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8998093" y="5195653"/>
              <a:ext cx="380520" cy="380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" name="TextBox 40">
              <a:extLst>
                <a:ext uri="{FF2B5EF4-FFF2-40B4-BE49-F238E27FC236}">
                  <a16:creationId xmlns:a16="http://schemas.microsoft.com/office/drawing/2014/main" id="{92BC5FA0-36DA-5DDF-10FA-4068D50D0D90}"/>
                </a:ext>
              </a:extLst>
            </p:cNvPr>
            <p:cNvSpPr/>
            <p:nvPr/>
          </p:nvSpPr>
          <p:spPr>
            <a:xfrm>
              <a:off x="9029773" y="6195373"/>
              <a:ext cx="1480679" cy="17222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Transit Gateway att.</a:t>
              </a:r>
            </a:p>
          </p:txBody>
        </p:sp>
        <p:pic>
          <p:nvPicPr>
            <p:cNvPr id="85" name="Picture 5">
              <a:extLst>
                <a:ext uri="{FF2B5EF4-FFF2-40B4-BE49-F238E27FC236}">
                  <a16:creationId xmlns:a16="http://schemas.microsoft.com/office/drawing/2014/main" id="{6A478620-043E-B04A-FB2D-3D51E9D8B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/>
              <a:alphaModFix/>
            </a:blip>
            <a:srcRect/>
            <a:stretch>
              <a:fillRect/>
            </a:stretch>
          </p:blipFill>
          <p:spPr>
            <a:xfrm>
              <a:off x="9203971" y="5633276"/>
              <a:ext cx="536760" cy="5367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6" name="TextBox 24">
            <a:extLst>
              <a:ext uri="{FF2B5EF4-FFF2-40B4-BE49-F238E27FC236}">
                <a16:creationId xmlns:a16="http://schemas.microsoft.com/office/drawing/2014/main" id="{E752EC9F-4045-C4F7-55E1-82FE116AAE75}"/>
              </a:ext>
            </a:extLst>
          </p:cNvPr>
          <p:cNvSpPr/>
          <p:nvPr/>
        </p:nvSpPr>
        <p:spPr>
          <a:xfrm>
            <a:off x="564620" y="4193727"/>
            <a:ext cx="1039853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ECS</a:t>
            </a:r>
          </a:p>
        </p:txBody>
      </p:sp>
      <p:sp>
        <p:nvSpPr>
          <p:cNvPr id="87" name="TextBox 24">
            <a:extLst>
              <a:ext uri="{FF2B5EF4-FFF2-40B4-BE49-F238E27FC236}">
                <a16:creationId xmlns:a16="http://schemas.microsoft.com/office/drawing/2014/main" id="{DB4E1231-1BF5-EC5D-7F5C-37FFD5A48275}"/>
              </a:ext>
            </a:extLst>
          </p:cNvPr>
          <p:cNvSpPr/>
          <p:nvPr/>
        </p:nvSpPr>
        <p:spPr>
          <a:xfrm>
            <a:off x="3022764" y="1539018"/>
            <a:ext cx="1039853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EKS</a:t>
            </a:r>
          </a:p>
        </p:txBody>
      </p:sp>
      <p:pic>
        <p:nvPicPr>
          <p:cNvPr id="88" name="Graphic 23" descr="Amazon Elastic Kubernetes Service (Amazon EKS) Service icon.">
            <a:extLst>
              <a:ext uri="{FF2B5EF4-FFF2-40B4-BE49-F238E27FC236}">
                <a16:creationId xmlns:a16="http://schemas.microsoft.com/office/drawing/2014/main" id="{E931FE6D-FBAE-187C-021F-68693FDB6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 bwMode="auto">
          <a:xfrm>
            <a:off x="2999565" y="1159253"/>
            <a:ext cx="356400" cy="35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" name="Graphic 18" descr="Amazon Elastic Container Service (Amazon ECS) service icon.">
            <a:extLst>
              <a:ext uri="{FF2B5EF4-FFF2-40B4-BE49-F238E27FC236}">
                <a16:creationId xmlns:a16="http://schemas.microsoft.com/office/drawing/2014/main" id="{97E5F3DC-AD03-8209-759E-281376E56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 bwMode="auto">
          <a:xfrm>
            <a:off x="540070" y="3829620"/>
            <a:ext cx="356400" cy="35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" name="Picture 13">
            <a:extLst>
              <a:ext uri="{FF2B5EF4-FFF2-40B4-BE49-F238E27FC236}">
                <a16:creationId xmlns:a16="http://schemas.microsoft.com/office/drawing/2014/main" id="{997443DF-745F-25EC-8299-02FC29C2787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7896709" y="5662436"/>
            <a:ext cx="507600" cy="50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TextBox 38">
            <a:extLst>
              <a:ext uri="{FF2B5EF4-FFF2-40B4-BE49-F238E27FC236}">
                <a16:creationId xmlns:a16="http://schemas.microsoft.com/office/drawing/2014/main" id="{1C5906A0-3939-DBC0-312E-EB440E5DBB88}"/>
              </a:ext>
            </a:extLst>
          </p:cNvPr>
          <p:cNvSpPr/>
          <p:nvPr/>
        </p:nvSpPr>
        <p:spPr>
          <a:xfrm>
            <a:off x="7569435" y="6279253"/>
            <a:ext cx="1480679" cy="172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1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Transit</a:t>
            </a:r>
            <a:r>
              <a:rPr lang="sk-SK" sz="1100" b="0" i="0" u="none" strike="noStrike" kern="1200" spc="0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 </a:t>
            </a:r>
            <a:r>
              <a:rPr lang="sk-SK" sz="1100" b="0" i="0" u="none" strike="noStrike" kern="1200" spc="0" err="1">
                <a:ln>
                  <a:noFill/>
                </a:ln>
                <a:latin typeface="Amazon Ember" pitchFamily="18"/>
                <a:ea typeface="Microsoft YaHei" pitchFamily="2"/>
                <a:cs typeface="Lucida Sans" pitchFamily="2"/>
              </a:rPr>
              <a:t>Gateway</a:t>
            </a:r>
            <a:endParaRPr lang="sk-SK" sz="1100" b="0" i="0" u="none" strike="noStrike" kern="1200" spc="0">
              <a:ln>
                <a:noFill/>
              </a:ln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1B33973F-A8AD-AC3E-E15F-55D25AA6FB1E}"/>
              </a:ext>
            </a:extLst>
          </p:cNvPr>
          <p:cNvGrpSpPr>
            <a:grpSpLocks noChangeAspect="1"/>
          </p:cNvGrpSpPr>
          <p:nvPr/>
        </p:nvGrpSpPr>
        <p:grpSpPr>
          <a:xfrm>
            <a:off x="4877484" y="3089968"/>
            <a:ext cx="2838410" cy="3542007"/>
            <a:chOff x="4877484" y="3089968"/>
            <a:chExt cx="2838410" cy="3542007"/>
          </a:xfrm>
        </p:grpSpPr>
        <p:sp>
          <p:nvSpPr>
            <p:cNvPr id="105" name="Oval 16">
              <a:extLst>
                <a:ext uri="{FF2B5EF4-FFF2-40B4-BE49-F238E27FC236}">
                  <a16:creationId xmlns:a16="http://schemas.microsoft.com/office/drawing/2014/main" id="{683539E6-2C72-90D7-E022-5AEE7C0DA0E4}"/>
                </a:ext>
              </a:extLst>
            </p:cNvPr>
            <p:cNvSpPr/>
            <p:nvPr/>
          </p:nvSpPr>
          <p:spPr>
            <a:xfrm>
              <a:off x="6484378" y="5659177"/>
              <a:ext cx="512999" cy="54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2F1570"/>
            </a:solidFill>
            <a:ln w="12600">
              <a:solidFill>
                <a:srgbClr val="120D45"/>
              </a:solidFill>
              <a:prstDash val="solid"/>
              <a:miter/>
            </a:ln>
          </p:spPr>
          <p:txBody>
            <a:bodyPr vert="horz" wrap="squar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sk-SK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endParaRPr>
            </a:p>
          </p:txBody>
        </p: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AA704F77-3CBF-D9A5-535A-B0F3849AEEC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877484" y="3089968"/>
              <a:ext cx="2838410" cy="3542007"/>
              <a:chOff x="4877484" y="3089968"/>
              <a:chExt cx="2838410" cy="3542007"/>
            </a:xfrm>
          </p:grpSpPr>
          <p:sp>
            <p:nvSpPr>
              <p:cNvPr id="94" name="Rectangle 8">
                <a:extLst>
                  <a:ext uri="{FF2B5EF4-FFF2-40B4-BE49-F238E27FC236}">
                    <a16:creationId xmlns:a16="http://schemas.microsoft.com/office/drawing/2014/main" id="{8EE461D9-F079-7D5C-7C65-357D9E789238}"/>
                  </a:ext>
                </a:extLst>
              </p:cNvPr>
              <p:cNvSpPr/>
              <p:nvPr/>
            </p:nvSpPr>
            <p:spPr>
              <a:xfrm>
                <a:off x="4885214" y="3093238"/>
                <a:ext cx="2830680" cy="3538737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 w="15840">
                <a:solidFill>
                  <a:srgbClr val="8C4FFF"/>
                </a:solidFill>
                <a:prstDash val="solid"/>
                <a:miter/>
              </a:ln>
            </p:spPr>
            <p:txBody>
              <a:bodyPr vert="horz" wrap="square" lIns="502920" tIns="91440" rIns="90000" bIns="45000" anchor="t" anchorCtr="0" compatLnSpc="0">
                <a:noAutofit/>
              </a:bodyPr>
              <a:lstStyle/>
              <a:p>
                <a:pPr marL="0" marR="0" lvl="0" indent="0" algn="l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000" b="0" i="0" u="none" strike="noStrike" kern="1200" spc="0">
                    <a:ln>
                      <a:noFill/>
                    </a:ln>
                    <a:latin typeface="Arial" pitchFamily="34"/>
                    <a:ea typeface="Microsoft YaHei" pitchFamily="2"/>
                    <a:cs typeface="Arial" pitchFamily="34"/>
                  </a:rPr>
                  <a:t>Service VPC</a:t>
                </a:r>
              </a:p>
            </p:txBody>
          </p:sp>
          <p:pic>
            <p:nvPicPr>
              <p:cNvPr id="95" name="Graphic 9">
                <a:extLst>
                  <a:ext uri="{FF2B5EF4-FFF2-40B4-BE49-F238E27FC236}">
                    <a16:creationId xmlns:a16="http://schemas.microsoft.com/office/drawing/2014/main" id="{FC3A0071-32C6-64C6-4D56-66C8310A50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4877484" y="3089968"/>
                <a:ext cx="427680" cy="45107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6" name="Picture 2" descr="(icon)">
                <a:extLst>
                  <a:ext uri="{FF2B5EF4-FFF2-40B4-BE49-F238E27FC236}">
                    <a16:creationId xmlns:a16="http://schemas.microsoft.com/office/drawing/2014/main" id="{5BA276C6-642F-B17C-7FCD-1348C846405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50500" y="3768905"/>
                <a:ext cx="494500" cy="494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7" name="TextBox 39">
                <a:extLst>
                  <a:ext uri="{FF2B5EF4-FFF2-40B4-BE49-F238E27FC236}">
                    <a16:creationId xmlns:a16="http://schemas.microsoft.com/office/drawing/2014/main" id="{A666A45D-B0F1-063D-B384-B7FC36C7A800}"/>
                  </a:ext>
                </a:extLst>
              </p:cNvPr>
              <p:cNvSpPr/>
              <p:nvPr/>
            </p:nvSpPr>
            <p:spPr>
              <a:xfrm>
                <a:off x="5131791" y="4340242"/>
                <a:ext cx="2480108" cy="353430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0" tIns="0" rIns="0" bIns="0" anchor="t" anchorCtr="0" compatLnSpc="0">
                <a:spAutoFit/>
              </a:bodyPr>
              <a:lstStyle/>
              <a:p>
                <a:pPr lvl="0">
                  <a:defRPr sz="1800"/>
                </a:pPr>
                <a:r>
                  <a:rPr lang="sk-SK" sz="1100">
                    <a:latin typeface="Amazon Ember" pitchFamily="18"/>
                    <a:ea typeface="Microsoft YaHei" pitchFamily="2"/>
                    <a:cs typeface="Lucida Sans" pitchFamily="2"/>
                  </a:rPr>
                  <a:t>Log </a:t>
                </a:r>
                <a:r>
                  <a:rPr lang="sk-SK" sz="1100" err="1">
                    <a:latin typeface="Amazon Ember" pitchFamily="18"/>
                    <a:ea typeface="Microsoft YaHei" pitchFamily="2"/>
                    <a:cs typeface="Lucida Sans" pitchFamily="2"/>
                  </a:rPr>
                  <a:t>gathering</a:t>
                </a:r>
                <a:r>
                  <a:rPr lang="sk-SK" sz="1100">
                    <a:latin typeface="Amazon Ember" pitchFamily="18"/>
                    <a:ea typeface="Microsoft YaHei" pitchFamily="2"/>
                    <a:cs typeface="Lucida Sans" pitchFamily="2"/>
                  </a:rPr>
                  <a:t> and </a:t>
                </a:r>
                <a:r>
                  <a:rPr lang="sk-SK" sz="1100" err="1">
                    <a:latin typeface="Amazon Ember" pitchFamily="18"/>
                    <a:ea typeface="Microsoft YaHei" pitchFamily="2"/>
                    <a:cs typeface="Lucida Sans" pitchFamily="2"/>
                  </a:rPr>
                  <a:t>Analytics</a:t>
                </a:r>
                <a:r>
                  <a:rPr lang="sk-SK" sz="1100">
                    <a:latin typeface="Amazon Ember" pitchFamily="18"/>
                    <a:ea typeface="Microsoft YaHei" pitchFamily="2"/>
                    <a:cs typeface="Lucida Sans" pitchFamily="2"/>
                  </a:rPr>
                  <a:t>:</a:t>
                </a:r>
              </a:p>
              <a:p>
                <a:pPr lvl="0">
                  <a:defRPr sz="1800"/>
                </a:pPr>
                <a:r>
                  <a:rPr lang="sk-SK" sz="1100" err="1">
                    <a:latin typeface="Amazon Ember" pitchFamily="18"/>
                    <a:ea typeface="Microsoft YaHei" pitchFamily="2"/>
                    <a:cs typeface="Lucida Sans" pitchFamily="2"/>
                  </a:rPr>
                  <a:t>Athena</a:t>
                </a:r>
                <a:r>
                  <a:rPr lang="sk-SK" sz="1100">
                    <a:latin typeface="Amazon Ember" pitchFamily="18"/>
                    <a:ea typeface="Microsoft YaHei" pitchFamily="2"/>
                    <a:cs typeface="Lucida Sans" pitchFamily="2"/>
                  </a:rPr>
                  <a:t>, etc... </a:t>
                </a:r>
                <a:endParaRPr lang="sk-SK" sz="11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endParaRPr>
              </a:p>
            </p:txBody>
          </p:sp>
          <p:pic>
            <p:nvPicPr>
              <p:cNvPr id="98" name="Picture 4" descr="(icon)">
                <a:extLst>
                  <a:ext uri="{FF2B5EF4-FFF2-40B4-BE49-F238E27FC236}">
                    <a16:creationId xmlns:a16="http://schemas.microsoft.com/office/drawing/2014/main" id="{03139E5F-F9F7-B2FD-ED7E-0C0543AA206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81285" y="3778575"/>
                <a:ext cx="498266" cy="4982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" name="Picture 6" descr="(icon)">
                <a:extLst>
                  <a:ext uri="{FF2B5EF4-FFF2-40B4-BE49-F238E27FC236}">
                    <a16:creationId xmlns:a16="http://schemas.microsoft.com/office/drawing/2014/main" id="{148621C2-96B8-05F5-35D1-7BE8DCFF81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81915" y="3781629"/>
                <a:ext cx="498266" cy="4982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0" name="Rectangle 26">
                <a:extLst>
                  <a:ext uri="{FF2B5EF4-FFF2-40B4-BE49-F238E27FC236}">
                    <a16:creationId xmlns:a16="http://schemas.microsoft.com/office/drawing/2014/main" id="{485020EE-A274-6D9A-820C-7FE609B3886B}"/>
                  </a:ext>
                </a:extLst>
              </p:cNvPr>
              <p:cNvSpPr/>
              <p:nvPr/>
            </p:nvSpPr>
            <p:spPr>
              <a:xfrm>
                <a:off x="5152961" y="5177627"/>
                <a:ext cx="2057400" cy="1259639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 w="15840">
                <a:solidFill>
                  <a:srgbClr val="7AA116"/>
                </a:solidFill>
                <a:custDash>
                  <a:ds d="400000" sp="100000"/>
                </a:custDash>
                <a:miter/>
              </a:ln>
            </p:spPr>
            <p:txBody>
              <a:bodyPr vert="horz" wrap="square" lIns="502920" tIns="91440" rIns="90000" bIns="45720" anchor="t" anchorCtr="0" compatLnSpc="0">
                <a:noAutofit/>
              </a:bodyPr>
              <a:lstStyle/>
              <a:p>
                <a:pPr marL="0" marR="0" lvl="0" indent="0" algn="l" rtl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/>
                </a:pPr>
                <a:r>
                  <a:rPr lang="sk-SK" sz="1000" b="0" i="0" u="none" strike="noStrike" kern="1200" spc="0">
                    <a:ln>
                      <a:noFill/>
                    </a:ln>
                    <a:latin typeface="Arial" pitchFamily="34"/>
                    <a:ea typeface="Microsoft YaHei" pitchFamily="2"/>
                    <a:cs typeface="Arial" pitchFamily="34"/>
                  </a:rPr>
                  <a:t>Private subnet</a:t>
                </a:r>
              </a:p>
            </p:txBody>
          </p:sp>
          <p:pic>
            <p:nvPicPr>
              <p:cNvPr id="102" name="Graphic 28">
                <a:extLst>
                  <a:ext uri="{FF2B5EF4-FFF2-40B4-BE49-F238E27FC236}">
                    <a16:creationId xmlns:a16="http://schemas.microsoft.com/office/drawing/2014/main" id="{2C703FFA-1289-29BE-BB44-C444B78A9A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5151161" y="5169347"/>
                <a:ext cx="380520" cy="38052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1" name="Picture 5">
                <a:extLst>
                  <a:ext uri="{FF2B5EF4-FFF2-40B4-BE49-F238E27FC236}">
                    <a16:creationId xmlns:a16="http://schemas.microsoft.com/office/drawing/2014/main" id="{07B350E4-63D2-07AA-8B6F-D6DED505A4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6456161" y="5637707"/>
                <a:ext cx="536760" cy="53676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3" name="Title 3">
            <a:extLst>
              <a:ext uri="{FF2B5EF4-FFF2-40B4-BE49-F238E27FC236}">
                <a16:creationId xmlns:a16="http://schemas.microsoft.com/office/drawing/2014/main" id="{9B7C240B-854E-F79B-5472-7A62FD21A026}"/>
              </a:ext>
            </a:extLst>
          </p:cNvPr>
          <p:cNvSpPr txBox="1">
            <a:spLocks/>
          </p:cNvSpPr>
          <p:nvPr/>
        </p:nvSpPr>
        <p:spPr>
          <a:xfrm>
            <a:off x="5251386" y="389906"/>
            <a:ext cx="6653122" cy="638175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spc="-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400">
                <a:solidFill>
                  <a:srgbClr val="FFC000"/>
                </a:solidFill>
              </a:rPr>
              <a:t>Internet access</a:t>
            </a:r>
            <a:endParaRPr lang="en-US" sz="3400">
              <a:solidFill>
                <a:srgbClr val="FFC00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BDFBEAA-E008-F2B9-7F84-41096C5450EF}"/>
              </a:ext>
            </a:extLst>
          </p:cNvPr>
          <p:cNvGrpSpPr>
            <a:grpSpLocks noChangeAspect="1"/>
          </p:cNvGrpSpPr>
          <p:nvPr/>
        </p:nvGrpSpPr>
        <p:grpSpPr>
          <a:xfrm>
            <a:off x="9429135" y="70442"/>
            <a:ext cx="3175821" cy="426709"/>
            <a:chOff x="6941574" y="355577"/>
            <a:chExt cx="3175821" cy="42670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F2CD9FE-0AEF-175B-A5A8-ACB022B96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574" y="412954"/>
              <a:ext cx="309401" cy="369332"/>
            </a:xfrm>
            <a:prstGeom prst="rect">
              <a:avLst/>
            </a:prstGeom>
          </p:spPr>
        </p:pic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183F5CDC-42F5-F8EE-2789-6C1E298224A4}"/>
                </a:ext>
              </a:extLst>
            </p:cNvPr>
            <p:cNvSpPr txBox="1">
              <a:spLocks/>
            </p:cNvSpPr>
            <p:nvPr/>
          </p:nvSpPr>
          <p:spPr>
            <a:xfrm>
              <a:off x="7374195" y="355577"/>
              <a:ext cx="2743200" cy="369332"/>
            </a:xfrm>
            <a:prstGeom prst="rect">
              <a:avLst/>
            </a:prstGeom>
          </p:spPr>
          <p:txBody>
            <a:bodyPr vert="horz" lIns="0" tIns="146304" rIns="0" bIns="146304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 spc="-10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>
                  <a:solidFill>
                    <a:srgbClr val="E20074"/>
                  </a:solidFill>
                </a:rPr>
                <a:t>Deutsche Telekom IT Solutions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31787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D0B21E-45D5-D75C-F572-5A35F217F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2810F68-90EC-591B-A8F9-F27A4947C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109912"/>
            <a:ext cx="11582400" cy="638175"/>
          </a:xfrm>
        </p:spPr>
        <p:txBody>
          <a:bodyPr/>
          <a:lstStyle/>
          <a:p>
            <a:pPr algn="ctr"/>
            <a:r>
              <a:rPr lang="en-US" sz="4800"/>
              <a:t>Forward Proxy 101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F38AD75-33C3-8381-5D7D-A5DDDF81ECFE}"/>
              </a:ext>
            </a:extLst>
          </p:cNvPr>
          <p:cNvGrpSpPr>
            <a:grpSpLocks noChangeAspect="1"/>
          </p:cNvGrpSpPr>
          <p:nvPr/>
        </p:nvGrpSpPr>
        <p:grpSpPr>
          <a:xfrm>
            <a:off x="9429135" y="70442"/>
            <a:ext cx="3175821" cy="426709"/>
            <a:chOff x="6941574" y="355577"/>
            <a:chExt cx="3175821" cy="42670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20D11D1-1EE6-C1F0-3E73-40D7692EB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574" y="412954"/>
              <a:ext cx="309401" cy="369332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C59751F3-5E88-2A36-6F9F-D5B8C084E984}"/>
                </a:ext>
              </a:extLst>
            </p:cNvPr>
            <p:cNvSpPr txBox="1">
              <a:spLocks/>
            </p:cNvSpPr>
            <p:nvPr/>
          </p:nvSpPr>
          <p:spPr>
            <a:xfrm>
              <a:off x="7374195" y="355577"/>
              <a:ext cx="2743200" cy="369332"/>
            </a:xfrm>
            <a:prstGeom prst="rect">
              <a:avLst/>
            </a:prstGeom>
          </p:spPr>
          <p:txBody>
            <a:bodyPr vert="horz" lIns="0" tIns="146304" rIns="0" bIns="146304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 spc="-10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>
                  <a:solidFill>
                    <a:srgbClr val="E20074"/>
                  </a:solidFill>
                </a:rPr>
                <a:t>Deutsche Telekom IT Solutions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5718779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4977F3-27B1-2986-AF0F-FE60E32E0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84115D-3A02-92D7-E5F8-728E0499AD3F}"/>
              </a:ext>
            </a:extLst>
          </p:cNvPr>
          <p:cNvSpPr txBox="1"/>
          <p:nvPr/>
        </p:nvSpPr>
        <p:spPr>
          <a:xfrm>
            <a:off x="1098139" y="268327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sp>
        <p:nvSpPr>
          <p:cNvPr id="4" name="Straight Connector 36">
            <a:extLst>
              <a:ext uri="{FF2B5EF4-FFF2-40B4-BE49-F238E27FC236}">
                <a16:creationId xmlns:a16="http://schemas.microsoft.com/office/drawing/2014/main" id="{6F5E96F1-2F6B-C427-D356-0EB1F59B3F06}"/>
              </a:ext>
            </a:extLst>
          </p:cNvPr>
          <p:cNvSpPr/>
          <p:nvPr/>
        </p:nvSpPr>
        <p:spPr>
          <a:xfrm>
            <a:off x="2237280" y="2949791"/>
            <a:ext cx="0" cy="2471761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5" name="Straight Connector 37">
            <a:extLst>
              <a:ext uri="{FF2B5EF4-FFF2-40B4-BE49-F238E27FC236}">
                <a16:creationId xmlns:a16="http://schemas.microsoft.com/office/drawing/2014/main" id="{F5A5D309-91AE-BA76-22F1-956536003083}"/>
              </a:ext>
            </a:extLst>
          </p:cNvPr>
          <p:cNvSpPr/>
          <p:nvPr/>
        </p:nvSpPr>
        <p:spPr>
          <a:xfrm>
            <a:off x="1594680" y="2949791"/>
            <a:ext cx="654840" cy="0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6" name="Straight Connector 38">
            <a:extLst>
              <a:ext uri="{FF2B5EF4-FFF2-40B4-BE49-F238E27FC236}">
                <a16:creationId xmlns:a16="http://schemas.microsoft.com/office/drawing/2014/main" id="{771E64B7-0FB9-6122-0D5B-78B3EF29185F}"/>
              </a:ext>
            </a:extLst>
          </p:cNvPr>
          <p:cNvSpPr/>
          <p:nvPr/>
        </p:nvSpPr>
        <p:spPr>
          <a:xfrm>
            <a:off x="1619519" y="5421552"/>
            <a:ext cx="617761" cy="0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7" name="Straight Connector 39">
            <a:extLst>
              <a:ext uri="{FF2B5EF4-FFF2-40B4-BE49-F238E27FC236}">
                <a16:creationId xmlns:a16="http://schemas.microsoft.com/office/drawing/2014/main" id="{23038578-A0A2-E12D-5628-137A4A996DFD}"/>
              </a:ext>
            </a:extLst>
          </p:cNvPr>
          <p:cNvSpPr/>
          <p:nvPr/>
        </p:nvSpPr>
        <p:spPr>
          <a:xfrm>
            <a:off x="1594680" y="4185671"/>
            <a:ext cx="3360240" cy="0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8" name="Straight Connector 40">
            <a:extLst>
              <a:ext uri="{FF2B5EF4-FFF2-40B4-BE49-F238E27FC236}">
                <a16:creationId xmlns:a16="http://schemas.microsoft.com/office/drawing/2014/main" id="{9B9F4827-5BEC-2899-4C2C-CF97F73F6FD9}"/>
              </a:ext>
            </a:extLst>
          </p:cNvPr>
          <p:cNvSpPr/>
          <p:nvPr/>
        </p:nvSpPr>
        <p:spPr>
          <a:xfrm>
            <a:off x="4954920" y="4185671"/>
            <a:ext cx="1856159" cy="0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9" name="Straight Connector 42">
            <a:extLst>
              <a:ext uri="{FF2B5EF4-FFF2-40B4-BE49-F238E27FC236}">
                <a16:creationId xmlns:a16="http://schemas.microsoft.com/office/drawing/2014/main" id="{C2ECBE36-68BC-910B-C369-22246E590E7E}"/>
              </a:ext>
            </a:extLst>
          </p:cNvPr>
          <p:cNvSpPr/>
          <p:nvPr/>
        </p:nvSpPr>
        <p:spPr>
          <a:xfrm>
            <a:off x="6811079" y="4185671"/>
            <a:ext cx="2667241" cy="0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11" name="Picture 50">
            <a:extLst>
              <a:ext uri="{FF2B5EF4-FFF2-40B4-BE49-F238E27FC236}">
                <a16:creationId xmlns:a16="http://schemas.microsoft.com/office/drawing/2014/main" id="{7C389DA7-3A8D-27B2-591D-BC6C81C1B92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505320" y="3572592"/>
            <a:ext cx="885239" cy="885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51">
            <a:extLst>
              <a:ext uri="{FF2B5EF4-FFF2-40B4-BE49-F238E27FC236}">
                <a16:creationId xmlns:a16="http://schemas.microsoft.com/office/drawing/2014/main" id="{14087A53-38B4-7F54-1306-CD6C16A2213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0223880" y="3568632"/>
            <a:ext cx="1197000" cy="119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44">
            <a:extLst>
              <a:ext uri="{FF2B5EF4-FFF2-40B4-BE49-F238E27FC236}">
                <a16:creationId xmlns:a16="http://schemas.microsoft.com/office/drawing/2014/main" id="{2F8BFFF1-1E16-1CCB-2530-F25E16673340}"/>
              </a:ext>
            </a:extLst>
          </p:cNvPr>
          <p:cNvSpPr/>
          <p:nvPr/>
        </p:nvSpPr>
        <p:spPr>
          <a:xfrm>
            <a:off x="9537549" y="4848612"/>
            <a:ext cx="2026237" cy="37268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800" b="0" i="0" u="none" strike="noStrike" kern="1200" spc="0" err="1">
                <a:ln>
                  <a:noFill/>
                </a:ln>
                <a:solidFill>
                  <a:schemeClr val="accent3"/>
                </a:solidFill>
                <a:latin typeface="Amazon Ember" pitchFamily="18"/>
                <a:ea typeface="Microsoft YaHei" pitchFamily="2"/>
                <a:cs typeface="Lucida Sans" pitchFamily="2"/>
              </a:rPr>
              <a:t>www.somesite.com</a:t>
            </a:r>
            <a:endParaRPr lang="sk-SK" sz="1800" b="0" i="0" u="none" strike="noStrike" kern="1200" spc="0">
              <a:ln>
                <a:noFill/>
              </a:ln>
              <a:solidFill>
                <a:schemeClr val="accent3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52593E6-D5DF-7A16-1A1B-F50A0122A120}"/>
              </a:ext>
            </a:extLst>
          </p:cNvPr>
          <p:cNvGrpSpPr>
            <a:grpSpLocks noChangeAspect="1"/>
          </p:cNvGrpSpPr>
          <p:nvPr/>
        </p:nvGrpSpPr>
        <p:grpSpPr>
          <a:xfrm>
            <a:off x="4631835" y="2153236"/>
            <a:ext cx="1163049" cy="1586396"/>
            <a:chOff x="4692795" y="860884"/>
            <a:chExt cx="1163049" cy="1586396"/>
          </a:xfrm>
        </p:grpSpPr>
        <p:pic>
          <p:nvPicPr>
            <p:cNvPr id="20" name="Graphic 43">
              <a:extLst>
                <a:ext uri="{FF2B5EF4-FFF2-40B4-BE49-F238E27FC236}">
                  <a16:creationId xmlns:a16="http://schemas.microsoft.com/office/drawing/2014/main" id="{3309E976-304C-D919-B579-C7EF77BF5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4723559" y="1596600"/>
              <a:ext cx="850680" cy="8506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TextBox 56">
              <a:extLst>
                <a:ext uri="{FF2B5EF4-FFF2-40B4-BE49-F238E27FC236}">
                  <a16:creationId xmlns:a16="http://schemas.microsoft.com/office/drawing/2014/main" id="{73B946B8-C586-C149-6344-087E0BF5BEE0}"/>
                </a:ext>
              </a:extLst>
            </p:cNvPr>
            <p:cNvSpPr/>
            <p:nvPr/>
          </p:nvSpPr>
          <p:spPr>
            <a:xfrm>
              <a:off x="4692795" y="860884"/>
              <a:ext cx="1163049" cy="73361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2000" err="1">
                  <a:latin typeface="Amazon Ember Display" pitchFamily="34"/>
                  <a:ea typeface="Amazon Ember Display" pitchFamily="1"/>
                  <a:cs typeface="Amazon Ember Display" pitchFamily="34"/>
                </a:rPr>
                <a:t>filtering</a:t>
              </a:r>
              <a:endParaRPr lang="sk-SK" sz="2000" b="0" i="0" u="none" strike="noStrike" kern="1200" spc="0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endParaRPr>
            </a:p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endParaRPr lang="sk-SK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 Display" pitchFamily="34"/>
                <a:ea typeface="Amazon Ember Display" pitchFamily="1"/>
                <a:cs typeface="Amazon Ember Display" pitchFamily="34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7AD5F92-1B1D-6678-EAC5-4F887E19D768}"/>
              </a:ext>
            </a:extLst>
          </p:cNvPr>
          <p:cNvGrpSpPr>
            <a:grpSpLocks noChangeAspect="1"/>
          </p:cNvGrpSpPr>
          <p:nvPr/>
        </p:nvGrpSpPr>
        <p:grpSpPr>
          <a:xfrm>
            <a:off x="3484852" y="3698201"/>
            <a:ext cx="2168648" cy="1500616"/>
            <a:chOff x="3545812" y="2405849"/>
            <a:chExt cx="2168648" cy="1500616"/>
          </a:xfrm>
        </p:grpSpPr>
        <p:sp>
          <p:nvSpPr>
            <p:cNvPr id="23" name="TextBox 37">
              <a:extLst>
                <a:ext uri="{FF2B5EF4-FFF2-40B4-BE49-F238E27FC236}">
                  <a16:creationId xmlns:a16="http://schemas.microsoft.com/office/drawing/2014/main" id="{E2D459CF-C8D9-564B-DA66-2D541E1C347F}"/>
                </a:ext>
              </a:extLst>
            </p:cNvPr>
            <p:cNvSpPr/>
            <p:nvPr/>
          </p:nvSpPr>
          <p:spPr>
            <a:xfrm>
              <a:off x="3545812" y="3533778"/>
              <a:ext cx="2168648" cy="37268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5000" rIns="90000" bIns="4500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8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Forward proxy server</a:t>
              </a:r>
            </a:p>
          </p:txBody>
        </p:sp>
        <p:pic>
          <p:nvPicPr>
            <p:cNvPr id="24" name="Picture 33">
              <a:extLst>
                <a:ext uri="{FF2B5EF4-FFF2-40B4-BE49-F238E27FC236}">
                  <a16:creationId xmlns:a16="http://schemas.microsoft.com/office/drawing/2014/main" id="{3443CABF-404C-D522-090A-48CE3048F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4021740" y="2405849"/>
              <a:ext cx="1269720" cy="12697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60C3A06D-EB5D-459C-7B12-D10B9AA576FD}"/>
              </a:ext>
            </a:extLst>
          </p:cNvPr>
          <p:cNvSpPr>
            <a:spLocks noChangeAspect="1"/>
          </p:cNvSpPr>
          <p:nvPr/>
        </p:nvSpPr>
        <p:spPr>
          <a:xfrm>
            <a:off x="5239945" y="3300104"/>
            <a:ext cx="131233" cy="12888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228600">
              <a:schemeClr val="tx2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/>
          </a:p>
        </p:txBody>
      </p:sp>
      <p:sp>
        <p:nvSpPr>
          <p:cNvPr id="29" name="Rectangle 8">
            <a:extLst>
              <a:ext uri="{FF2B5EF4-FFF2-40B4-BE49-F238E27FC236}">
                <a16:creationId xmlns:a16="http://schemas.microsoft.com/office/drawing/2014/main" id="{EA79DCF9-A8A9-43FC-A87C-F45A75D20747}"/>
              </a:ext>
            </a:extLst>
          </p:cNvPr>
          <p:cNvSpPr/>
          <p:nvPr/>
        </p:nvSpPr>
        <p:spPr>
          <a:xfrm>
            <a:off x="2629338" y="1682130"/>
            <a:ext cx="3906153" cy="43285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chemeClr val="tx1">
                <a:lumMod val="65000"/>
              </a:schemeClr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200" b="0" i="0" u="none" strike="noStrike" kern="1200" spc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latin typeface="Arial" pitchFamily="34"/>
                <a:ea typeface="Microsoft YaHei" pitchFamily="2"/>
                <a:cs typeface="Arial" pitchFamily="34"/>
              </a:rPr>
              <a:t>Data Center</a:t>
            </a:r>
          </a:p>
        </p:txBody>
      </p:sp>
      <p:sp>
        <p:nvSpPr>
          <p:cNvPr id="31" name="Title 2">
            <a:extLst>
              <a:ext uri="{FF2B5EF4-FFF2-40B4-BE49-F238E27FC236}">
                <a16:creationId xmlns:a16="http://schemas.microsoft.com/office/drawing/2014/main" id="{4FCBB9EB-A3CD-555C-9AA7-7502435D3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</p:spPr>
        <p:txBody>
          <a:bodyPr/>
          <a:lstStyle/>
          <a:p>
            <a:pPr algn="ctr"/>
            <a:r>
              <a:rPr lang="en-US" sz="3400">
                <a:solidFill>
                  <a:schemeClr val="accent3"/>
                </a:solidFill>
              </a:rPr>
              <a:t>The concept of Forward Proxy</a:t>
            </a:r>
          </a:p>
        </p:txBody>
      </p:sp>
      <p:pic>
        <p:nvPicPr>
          <p:cNvPr id="49" name="Picture 47">
            <a:extLst>
              <a:ext uri="{FF2B5EF4-FFF2-40B4-BE49-F238E27FC236}">
                <a16:creationId xmlns:a16="http://schemas.microsoft.com/office/drawing/2014/main" id="{6C863684-1325-5557-C6F9-9B31D982A2C4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728158" y="4989667"/>
            <a:ext cx="847079" cy="847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3D Model 53">
            <a:extLst>
              <a:ext uri="{FF2B5EF4-FFF2-40B4-BE49-F238E27FC236}">
                <a16:creationId xmlns:a16="http://schemas.microsoft.com/office/drawing/2014/main" id="{ACC4A022-75EF-725D-52FA-27E198A843CF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709079" y="2627232"/>
            <a:ext cx="885239" cy="61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3D Model 54">
            <a:extLst>
              <a:ext uri="{FF2B5EF4-FFF2-40B4-BE49-F238E27FC236}">
                <a16:creationId xmlns:a16="http://schemas.microsoft.com/office/drawing/2014/main" id="{E5D9993D-D1D7-53D5-5572-7D0542F396C3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709079" y="3752232"/>
            <a:ext cx="885239" cy="61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raphic 54" descr="Corporate data center group icon. ">
            <a:extLst>
              <a:ext uri="{FF2B5EF4-FFF2-40B4-BE49-F238E27FC236}">
                <a16:creationId xmlns:a16="http://schemas.microsoft.com/office/drawing/2014/main" id="{B26A62A4-434E-3BEF-7B75-1B5D56A4B6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2653153" y="1699274"/>
            <a:ext cx="381000" cy="381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1642FE1-9A8E-29B5-980F-C9B838DE8DDB}"/>
              </a:ext>
            </a:extLst>
          </p:cNvPr>
          <p:cNvGrpSpPr>
            <a:grpSpLocks noChangeAspect="1"/>
          </p:cNvGrpSpPr>
          <p:nvPr/>
        </p:nvGrpSpPr>
        <p:grpSpPr>
          <a:xfrm>
            <a:off x="9429135" y="70442"/>
            <a:ext cx="3175821" cy="426709"/>
            <a:chOff x="6941574" y="355577"/>
            <a:chExt cx="3175821" cy="4267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9614B0A-29D2-861A-1612-C0DA5D833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574" y="412954"/>
              <a:ext cx="309401" cy="369332"/>
            </a:xfrm>
            <a:prstGeom prst="rect">
              <a:avLst/>
            </a:prstGeom>
          </p:spPr>
        </p:pic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58696D32-FBE3-D466-0624-B8E96D6F8D9A}"/>
                </a:ext>
              </a:extLst>
            </p:cNvPr>
            <p:cNvSpPr txBox="1">
              <a:spLocks/>
            </p:cNvSpPr>
            <p:nvPr/>
          </p:nvSpPr>
          <p:spPr>
            <a:xfrm>
              <a:off x="7374195" y="355577"/>
              <a:ext cx="2743200" cy="369332"/>
            </a:xfrm>
            <a:prstGeom prst="rect">
              <a:avLst/>
            </a:prstGeom>
          </p:spPr>
          <p:txBody>
            <a:bodyPr vert="horz" lIns="0" tIns="146304" rIns="0" bIns="146304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 spc="-10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>
                  <a:solidFill>
                    <a:srgbClr val="E20074"/>
                  </a:solidFill>
                </a:rPr>
                <a:t>Deutsche Telekom IT Solutions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0376347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67554-5AC4-E6D2-F15F-6ADB65E47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D6D55E-7D09-4470-5D0F-09E150F4E0E7}"/>
              </a:ext>
            </a:extLst>
          </p:cNvPr>
          <p:cNvSpPr txBox="1"/>
          <p:nvPr/>
        </p:nvSpPr>
        <p:spPr>
          <a:xfrm>
            <a:off x="1098139" y="268327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44000" indent="-144000" algn="l">
              <a:buClr>
                <a:schemeClr val="tx2"/>
              </a:buClr>
              <a:buSzPct val="100000"/>
              <a:buFont typeface="TeleNeo Office" panose="020B0504040202090203" pitchFamily="34" charset="0"/>
              <a:buChar char="•"/>
            </a:pPr>
            <a:endParaRPr lang="en-SK"/>
          </a:p>
        </p:txBody>
      </p:sp>
      <p:sp>
        <p:nvSpPr>
          <p:cNvPr id="4" name="Straight Connector 36">
            <a:extLst>
              <a:ext uri="{FF2B5EF4-FFF2-40B4-BE49-F238E27FC236}">
                <a16:creationId xmlns:a16="http://schemas.microsoft.com/office/drawing/2014/main" id="{68C882B7-5B50-6081-D340-88516A93697E}"/>
              </a:ext>
            </a:extLst>
          </p:cNvPr>
          <p:cNvSpPr/>
          <p:nvPr/>
        </p:nvSpPr>
        <p:spPr>
          <a:xfrm>
            <a:off x="2237280" y="2949791"/>
            <a:ext cx="0" cy="2471761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5" name="Straight Connector 37">
            <a:extLst>
              <a:ext uri="{FF2B5EF4-FFF2-40B4-BE49-F238E27FC236}">
                <a16:creationId xmlns:a16="http://schemas.microsoft.com/office/drawing/2014/main" id="{840665CC-35B0-5152-BF75-33BAFCE50FE0}"/>
              </a:ext>
            </a:extLst>
          </p:cNvPr>
          <p:cNvSpPr/>
          <p:nvPr/>
        </p:nvSpPr>
        <p:spPr>
          <a:xfrm>
            <a:off x="1594680" y="2949791"/>
            <a:ext cx="654840" cy="0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6" name="Straight Connector 38">
            <a:extLst>
              <a:ext uri="{FF2B5EF4-FFF2-40B4-BE49-F238E27FC236}">
                <a16:creationId xmlns:a16="http://schemas.microsoft.com/office/drawing/2014/main" id="{A7DABFA2-E288-52C2-C5CC-CC87089B38A5}"/>
              </a:ext>
            </a:extLst>
          </p:cNvPr>
          <p:cNvSpPr/>
          <p:nvPr/>
        </p:nvSpPr>
        <p:spPr>
          <a:xfrm>
            <a:off x="1619519" y="5421552"/>
            <a:ext cx="617761" cy="0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7" name="Straight Connector 39">
            <a:extLst>
              <a:ext uri="{FF2B5EF4-FFF2-40B4-BE49-F238E27FC236}">
                <a16:creationId xmlns:a16="http://schemas.microsoft.com/office/drawing/2014/main" id="{7F9A08E2-8FEE-03B6-C47B-9029719FB5C4}"/>
              </a:ext>
            </a:extLst>
          </p:cNvPr>
          <p:cNvSpPr/>
          <p:nvPr/>
        </p:nvSpPr>
        <p:spPr>
          <a:xfrm>
            <a:off x="1594680" y="4185671"/>
            <a:ext cx="3360240" cy="0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8" name="Straight Connector 40">
            <a:extLst>
              <a:ext uri="{FF2B5EF4-FFF2-40B4-BE49-F238E27FC236}">
                <a16:creationId xmlns:a16="http://schemas.microsoft.com/office/drawing/2014/main" id="{B6AB22F6-BFBC-C744-8AAC-7CEB4E2586AD}"/>
              </a:ext>
            </a:extLst>
          </p:cNvPr>
          <p:cNvSpPr/>
          <p:nvPr/>
        </p:nvSpPr>
        <p:spPr>
          <a:xfrm>
            <a:off x="4954920" y="4185671"/>
            <a:ext cx="1856159" cy="0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9" name="Straight Connector 42">
            <a:extLst>
              <a:ext uri="{FF2B5EF4-FFF2-40B4-BE49-F238E27FC236}">
                <a16:creationId xmlns:a16="http://schemas.microsoft.com/office/drawing/2014/main" id="{1E8414C1-8E31-9005-BB7C-7D94230960CA}"/>
              </a:ext>
            </a:extLst>
          </p:cNvPr>
          <p:cNvSpPr/>
          <p:nvPr/>
        </p:nvSpPr>
        <p:spPr>
          <a:xfrm>
            <a:off x="6811079" y="4185671"/>
            <a:ext cx="2667241" cy="0"/>
          </a:xfrm>
          <a:prstGeom prst="line">
            <a:avLst/>
          </a:prstGeom>
          <a:noFill/>
          <a:ln w="15840">
            <a:solidFill>
              <a:srgbClr val="BFBFBF"/>
            </a:solidFill>
            <a:prstDash val="solid"/>
            <a:miter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sk-SK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11" name="Picture 50">
            <a:extLst>
              <a:ext uri="{FF2B5EF4-FFF2-40B4-BE49-F238E27FC236}">
                <a16:creationId xmlns:a16="http://schemas.microsoft.com/office/drawing/2014/main" id="{70D244A6-2708-F528-463F-4301AD0353F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505320" y="3572592"/>
            <a:ext cx="885239" cy="885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51">
            <a:extLst>
              <a:ext uri="{FF2B5EF4-FFF2-40B4-BE49-F238E27FC236}">
                <a16:creationId xmlns:a16="http://schemas.microsoft.com/office/drawing/2014/main" id="{6C2F3BDB-4559-A68B-079B-DC7182B9E4A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0223880" y="3568632"/>
            <a:ext cx="1197000" cy="119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44">
            <a:extLst>
              <a:ext uri="{FF2B5EF4-FFF2-40B4-BE49-F238E27FC236}">
                <a16:creationId xmlns:a16="http://schemas.microsoft.com/office/drawing/2014/main" id="{EF90A225-004C-8CA6-F531-698FC9A29E2C}"/>
              </a:ext>
            </a:extLst>
          </p:cNvPr>
          <p:cNvSpPr/>
          <p:nvPr/>
        </p:nvSpPr>
        <p:spPr>
          <a:xfrm>
            <a:off x="9537549" y="4848612"/>
            <a:ext cx="2026237" cy="37268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800" b="0" i="0" u="none" strike="noStrike" kern="1200" spc="0" err="1">
                <a:ln>
                  <a:noFill/>
                </a:ln>
                <a:solidFill>
                  <a:schemeClr val="accent3"/>
                </a:solidFill>
                <a:latin typeface="Amazon Ember" pitchFamily="18"/>
                <a:ea typeface="Microsoft YaHei" pitchFamily="2"/>
                <a:cs typeface="Lucida Sans" pitchFamily="2"/>
              </a:rPr>
              <a:t>www.somesite.com</a:t>
            </a:r>
            <a:endParaRPr lang="sk-SK" sz="1800" b="0" i="0" u="none" strike="noStrike" kern="1200" spc="0">
              <a:ln>
                <a:noFill/>
              </a:ln>
              <a:solidFill>
                <a:schemeClr val="accent3"/>
              </a:solidFill>
              <a:latin typeface="Amazon Ember" pitchFamily="18"/>
              <a:ea typeface="Microsoft YaHei" pitchFamily="2"/>
              <a:cs typeface="Lucida Sans" pitchFamily="2"/>
            </a:endParaRPr>
          </a:p>
        </p:txBody>
      </p:sp>
      <p:pic>
        <p:nvPicPr>
          <p:cNvPr id="17" name="Graphic 16" descr="Tick with solid fill">
            <a:extLst>
              <a:ext uri="{FF2B5EF4-FFF2-40B4-BE49-F238E27FC236}">
                <a16:creationId xmlns:a16="http://schemas.microsoft.com/office/drawing/2014/main" id="{02C22E77-3B4C-E414-3CC5-7C9C8A9D86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37800" y="2542974"/>
            <a:ext cx="597240" cy="597240"/>
          </a:xfrm>
          <a:prstGeom prst="rect">
            <a:avLst/>
          </a:prstGeom>
        </p:spPr>
      </p:pic>
      <p:pic>
        <p:nvPicPr>
          <p:cNvPr id="18" name="Graphic 17" descr="Close with solid fill">
            <a:extLst>
              <a:ext uri="{FF2B5EF4-FFF2-40B4-BE49-F238E27FC236}">
                <a16:creationId xmlns:a16="http://schemas.microsoft.com/office/drawing/2014/main" id="{9E7CFA4B-F40A-43E6-F267-05D43ADEB1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32639" y="3101073"/>
            <a:ext cx="638559" cy="638559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AA2CD51-112D-AC55-DB56-824F7EE1929F}"/>
              </a:ext>
            </a:extLst>
          </p:cNvPr>
          <p:cNvGrpSpPr>
            <a:grpSpLocks noChangeAspect="1"/>
          </p:cNvGrpSpPr>
          <p:nvPr/>
        </p:nvGrpSpPr>
        <p:grpSpPr>
          <a:xfrm>
            <a:off x="4631835" y="2153236"/>
            <a:ext cx="1163049" cy="1586396"/>
            <a:chOff x="4692795" y="860884"/>
            <a:chExt cx="1163049" cy="1586396"/>
          </a:xfrm>
        </p:grpSpPr>
        <p:pic>
          <p:nvPicPr>
            <p:cNvPr id="20" name="Graphic 43">
              <a:extLst>
                <a:ext uri="{FF2B5EF4-FFF2-40B4-BE49-F238E27FC236}">
                  <a16:creationId xmlns:a16="http://schemas.microsoft.com/office/drawing/2014/main" id="{CF008E3C-8B28-C0DB-2BF2-D70252681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/>
              <a:alphaModFix/>
            </a:blip>
            <a:srcRect/>
            <a:stretch>
              <a:fillRect/>
            </a:stretch>
          </p:blipFill>
          <p:spPr>
            <a:xfrm>
              <a:off x="4723559" y="1596600"/>
              <a:ext cx="850680" cy="8506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TextBox 56">
              <a:extLst>
                <a:ext uri="{FF2B5EF4-FFF2-40B4-BE49-F238E27FC236}">
                  <a16:creationId xmlns:a16="http://schemas.microsoft.com/office/drawing/2014/main" id="{74F98255-9B2E-82E3-C0CF-F4C665C17314}"/>
                </a:ext>
              </a:extLst>
            </p:cNvPr>
            <p:cNvSpPr/>
            <p:nvPr/>
          </p:nvSpPr>
          <p:spPr>
            <a:xfrm>
              <a:off x="4692795" y="860884"/>
              <a:ext cx="1163049" cy="73361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0" tIns="45000" rIns="90000" bIns="4500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2000" err="1">
                  <a:latin typeface="Amazon Ember Display" pitchFamily="34"/>
                  <a:ea typeface="Amazon Ember Display" pitchFamily="1"/>
                  <a:cs typeface="Amazon Ember Display" pitchFamily="34"/>
                </a:rPr>
                <a:t>filtering</a:t>
              </a:r>
              <a:endParaRPr lang="sk-SK" sz="2000" b="0" i="0" u="none" strike="noStrike" kern="1200" spc="0">
                <a:ln>
                  <a:noFill/>
                </a:ln>
                <a:latin typeface="Amazon Ember Display" pitchFamily="34"/>
                <a:ea typeface="Amazon Ember Display" pitchFamily="1"/>
                <a:cs typeface="Amazon Ember Display" pitchFamily="34"/>
              </a:endParaRPr>
            </a:p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endParaRPr lang="sk-SK" sz="2000" b="0" i="0" u="none" strike="noStrike" kern="1200" spc="0">
                <a:ln>
                  <a:noFill/>
                </a:ln>
                <a:solidFill>
                  <a:srgbClr val="FFFFFF"/>
                </a:solidFill>
                <a:latin typeface="Amazon Ember Display" pitchFamily="34"/>
                <a:ea typeface="Amazon Ember Display" pitchFamily="1"/>
                <a:cs typeface="Amazon Ember Display" pitchFamily="34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BBD5ACD-0879-1E3E-7621-D309B2F4251E}"/>
              </a:ext>
            </a:extLst>
          </p:cNvPr>
          <p:cNvGrpSpPr>
            <a:grpSpLocks noChangeAspect="1"/>
          </p:cNvGrpSpPr>
          <p:nvPr/>
        </p:nvGrpSpPr>
        <p:grpSpPr>
          <a:xfrm>
            <a:off x="3484852" y="3698201"/>
            <a:ext cx="2168648" cy="1500616"/>
            <a:chOff x="3545812" y="2405849"/>
            <a:chExt cx="2168648" cy="1500616"/>
          </a:xfrm>
        </p:grpSpPr>
        <p:sp>
          <p:nvSpPr>
            <p:cNvPr id="23" name="TextBox 37">
              <a:extLst>
                <a:ext uri="{FF2B5EF4-FFF2-40B4-BE49-F238E27FC236}">
                  <a16:creationId xmlns:a16="http://schemas.microsoft.com/office/drawing/2014/main" id="{5D26E705-B954-41E8-958D-50224DED7367}"/>
                </a:ext>
              </a:extLst>
            </p:cNvPr>
            <p:cNvSpPr/>
            <p:nvPr/>
          </p:nvSpPr>
          <p:spPr>
            <a:xfrm>
              <a:off x="3545812" y="3533778"/>
              <a:ext cx="2168648" cy="37268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5000" rIns="90000" bIns="4500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/>
              </a:pPr>
              <a:r>
                <a:rPr lang="sk-SK" sz="1800" b="0" i="0" u="none" strike="noStrike" kern="1200" spc="0">
                  <a:ln>
                    <a:noFill/>
                  </a:ln>
                  <a:latin typeface="Amazon Ember" pitchFamily="18"/>
                  <a:ea typeface="Microsoft YaHei" pitchFamily="2"/>
                  <a:cs typeface="Lucida Sans" pitchFamily="2"/>
                </a:rPr>
                <a:t>Forward proxy server</a:t>
              </a:r>
            </a:p>
          </p:txBody>
        </p:sp>
        <p:pic>
          <p:nvPicPr>
            <p:cNvPr id="24" name="Picture 33">
              <a:extLst>
                <a:ext uri="{FF2B5EF4-FFF2-40B4-BE49-F238E27FC236}">
                  <a16:creationId xmlns:a16="http://schemas.microsoft.com/office/drawing/2014/main" id="{55C1A88B-3235-E6D3-368B-09946FFB6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lum/>
              <a:alphaModFix/>
            </a:blip>
            <a:srcRect/>
            <a:stretch>
              <a:fillRect/>
            </a:stretch>
          </p:blipFill>
          <p:spPr>
            <a:xfrm>
              <a:off x="4021740" y="2405849"/>
              <a:ext cx="1269720" cy="12697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24A5E1FA-7E8E-01F4-EEF6-20AB66754E42}"/>
              </a:ext>
            </a:extLst>
          </p:cNvPr>
          <p:cNvSpPr>
            <a:spLocks noChangeAspect="1"/>
          </p:cNvSpPr>
          <p:nvPr/>
        </p:nvSpPr>
        <p:spPr>
          <a:xfrm>
            <a:off x="2340841" y="3314292"/>
            <a:ext cx="131233" cy="12888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228600">
              <a:schemeClr val="tx2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4C9AD59-8F9B-FE15-F9F5-7F00480319DB}"/>
              </a:ext>
            </a:extLst>
          </p:cNvPr>
          <p:cNvSpPr>
            <a:spLocks noChangeAspect="1"/>
          </p:cNvSpPr>
          <p:nvPr/>
        </p:nvSpPr>
        <p:spPr>
          <a:xfrm>
            <a:off x="5239945" y="3300104"/>
            <a:ext cx="131233" cy="12888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228600">
              <a:schemeClr val="tx2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96DA04C-BEA6-BEF2-0D32-19D2D1CC095C}"/>
              </a:ext>
            </a:extLst>
          </p:cNvPr>
          <p:cNvSpPr>
            <a:spLocks noChangeAspect="1"/>
          </p:cNvSpPr>
          <p:nvPr/>
        </p:nvSpPr>
        <p:spPr>
          <a:xfrm>
            <a:off x="10087058" y="4554981"/>
            <a:ext cx="131233" cy="12888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228600">
              <a:schemeClr val="tx2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FC181DA-D208-26BB-091F-7950C2C5CA5D}"/>
              </a:ext>
            </a:extLst>
          </p:cNvPr>
          <p:cNvSpPr>
            <a:spLocks noChangeAspect="1"/>
          </p:cNvSpPr>
          <p:nvPr/>
        </p:nvSpPr>
        <p:spPr>
          <a:xfrm>
            <a:off x="2340841" y="3490152"/>
            <a:ext cx="131233" cy="128880"/>
          </a:xfrm>
          <a:prstGeom prst="ellipse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>
            <a:noFill/>
          </a:ln>
          <a:effectLst>
            <a:glow rad="228600">
              <a:schemeClr val="tx2">
                <a:lumMod val="40000"/>
                <a:lumOff val="6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en-SK"/>
          </a:p>
        </p:txBody>
      </p:sp>
      <p:sp>
        <p:nvSpPr>
          <p:cNvPr id="29" name="Rectangle 8">
            <a:extLst>
              <a:ext uri="{FF2B5EF4-FFF2-40B4-BE49-F238E27FC236}">
                <a16:creationId xmlns:a16="http://schemas.microsoft.com/office/drawing/2014/main" id="{3AD42059-BB29-918B-8CDE-9D4BDB26D566}"/>
              </a:ext>
            </a:extLst>
          </p:cNvPr>
          <p:cNvSpPr/>
          <p:nvPr/>
        </p:nvSpPr>
        <p:spPr>
          <a:xfrm>
            <a:off x="304800" y="1682130"/>
            <a:ext cx="6230691" cy="43285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5840">
            <a:solidFill>
              <a:schemeClr val="tx1"/>
            </a:solidFill>
            <a:prstDash val="solid"/>
            <a:miter/>
          </a:ln>
        </p:spPr>
        <p:txBody>
          <a:bodyPr vert="horz" wrap="square" lIns="502920" tIns="91440" rIns="90000" bIns="45000" anchor="t" anchorCtr="0" compatLnSpc="0">
            <a:noAutofit/>
          </a:bodyPr>
          <a:lstStyle/>
          <a:p>
            <a:pPr marL="0" marR="0" lvl="0" indent="0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sk-SK" sz="1200" b="0" i="0" u="none" strike="noStrike" kern="1200" spc="0">
                <a:ln>
                  <a:noFill/>
                </a:ln>
                <a:latin typeface="Arial" pitchFamily="34"/>
                <a:ea typeface="Microsoft YaHei" pitchFamily="2"/>
                <a:cs typeface="Arial" pitchFamily="34"/>
              </a:rPr>
              <a:t>AWS Cloud</a:t>
            </a:r>
          </a:p>
        </p:txBody>
      </p:sp>
      <p:sp>
        <p:nvSpPr>
          <p:cNvPr id="31" name="Title 2">
            <a:extLst>
              <a:ext uri="{FF2B5EF4-FFF2-40B4-BE49-F238E27FC236}">
                <a16:creationId xmlns:a16="http://schemas.microsoft.com/office/drawing/2014/main" id="{1B2FE92B-933A-F05B-1297-4D42DD14E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0"/>
            <a:ext cx="11582400" cy="638175"/>
          </a:xfrm>
        </p:spPr>
        <p:txBody>
          <a:bodyPr/>
          <a:lstStyle/>
          <a:p>
            <a:pPr algn="ctr"/>
            <a:r>
              <a:rPr lang="en-US" sz="3400">
                <a:solidFill>
                  <a:schemeClr val="accent3"/>
                </a:solidFill>
              </a:rPr>
              <a:t>The concept of Forward Proxy</a:t>
            </a:r>
          </a:p>
        </p:txBody>
      </p:sp>
      <p:pic>
        <p:nvPicPr>
          <p:cNvPr id="33" name="Graphic 32">
            <a:extLst>
              <a:ext uri="{FF2B5EF4-FFF2-40B4-BE49-F238E27FC236}">
                <a16:creationId xmlns:a16="http://schemas.microsoft.com/office/drawing/2014/main" id="{3982ED7B-E0E4-7674-DDF0-DEDC6A8A07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304800" y="1684303"/>
            <a:ext cx="381000" cy="381000"/>
          </a:xfrm>
          <a:prstGeom prst="rect">
            <a:avLst/>
          </a:prstGeom>
        </p:spPr>
      </p:pic>
      <p:pic>
        <p:nvPicPr>
          <p:cNvPr id="34" name="Graphic 23" descr="Amazon Elastic Kubernetes Service (Amazon EKS) Service icon.">
            <a:extLst>
              <a:ext uri="{FF2B5EF4-FFF2-40B4-BE49-F238E27FC236}">
                <a16:creationId xmlns:a16="http://schemas.microsoft.com/office/drawing/2014/main" id="{0471F50F-E2D9-46E6-5E83-851918D5F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 bwMode="auto">
          <a:xfrm>
            <a:off x="776955" y="2542974"/>
            <a:ext cx="748800" cy="74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Graphic 18" descr="Amazon Elastic Container Service (Amazon ECS) service icon.">
            <a:extLst>
              <a:ext uri="{FF2B5EF4-FFF2-40B4-BE49-F238E27FC236}">
                <a16:creationId xmlns:a16="http://schemas.microsoft.com/office/drawing/2014/main" id="{ED726F19-63AA-9D67-A295-C9E9328FE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 bwMode="auto">
          <a:xfrm>
            <a:off x="772161" y="4974513"/>
            <a:ext cx="748800" cy="74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5">
            <a:extLst>
              <a:ext uri="{FF2B5EF4-FFF2-40B4-BE49-F238E27FC236}">
                <a16:creationId xmlns:a16="http://schemas.microsoft.com/office/drawing/2014/main" id="{0016BBFD-E913-3212-4D84-D7EC986B7A0D}"/>
              </a:ext>
            </a:extLst>
          </p:cNvPr>
          <p:cNvPicPr>
            <a:picLocks noChangeAspect="1"/>
          </p:cNvPicPr>
          <p:nvPr/>
        </p:nvPicPr>
        <p:blipFill>
          <a:blip r:embed="rId17">
            <a:lum/>
            <a:alphaModFix/>
          </a:blip>
          <a:srcRect/>
          <a:stretch>
            <a:fillRect/>
          </a:stretch>
        </p:blipFill>
        <p:spPr>
          <a:xfrm>
            <a:off x="776955" y="3790400"/>
            <a:ext cx="753463" cy="7534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34B76A1-8434-DB89-C8D4-9EBCBFA0E9C2}"/>
              </a:ext>
            </a:extLst>
          </p:cNvPr>
          <p:cNvGrpSpPr>
            <a:grpSpLocks noChangeAspect="1"/>
          </p:cNvGrpSpPr>
          <p:nvPr/>
        </p:nvGrpSpPr>
        <p:grpSpPr>
          <a:xfrm>
            <a:off x="9429135" y="70442"/>
            <a:ext cx="3175821" cy="426709"/>
            <a:chOff x="6941574" y="355577"/>
            <a:chExt cx="3175821" cy="4267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433E354-2B1F-2E5B-DFB8-1F6EFE05E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574" y="412954"/>
              <a:ext cx="309401" cy="369332"/>
            </a:xfrm>
            <a:prstGeom prst="rect">
              <a:avLst/>
            </a:prstGeom>
          </p:spPr>
        </p:pic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D1282786-30A5-7111-823D-DE859C2E885E}"/>
                </a:ext>
              </a:extLst>
            </p:cNvPr>
            <p:cNvSpPr txBox="1">
              <a:spLocks/>
            </p:cNvSpPr>
            <p:nvPr/>
          </p:nvSpPr>
          <p:spPr>
            <a:xfrm>
              <a:off x="7374195" y="355577"/>
              <a:ext cx="2743200" cy="369332"/>
            </a:xfrm>
            <a:prstGeom prst="rect">
              <a:avLst/>
            </a:prstGeom>
          </p:spPr>
          <p:txBody>
            <a:bodyPr vert="horz" lIns="0" tIns="146304" rIns="0" bIns="146304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 spc="-10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400" dirty="0">
                  <a:solidFill>
                    <a:srgbClr val="E20074"/>
                  </a:solidFill>
                </a:rPr>
                <a:t>Deutsche Telekom IT Solutions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54436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0.21393 -2.59259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3914 7.40741E-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7 L -0.64817 0.0016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0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21132 2.96296E-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52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</p:bldLst>
  </p:timing>
</p:sld>
</file>

<file path=ppt/theme/theme1.xml><?xml version="1.0" encoding="utf-8"?>
<a:theme xmlns:a="http://schemas.openxmlformats.org/drawingml/2006/main" name="AWS Summits 2024">
  <a:themeElements>
    <a:clrScheme name="Custom 22">
      <a:dk1>
        <a:srgbClr val="000000"/>
      </a:dk1>
      <a:lt1>
        <a:srgbClr val="FFFFFF"/>
      </a:lt1>
      <a:dk2>
        <a:srgbClr val="000036"/>
      </a:dk2>
      <a:lt2>
        <a:srgbClr val="F2F4F4"/>
      </a:lt2>
      <a:accent1>
        <a:srgbClr val="289EFF"/>
      </a:accent1>
      <a:accent2>
        <a:srgbClr val="0D9F91"/>
      </a:accent2>
      <a:accent3>
        <a:srgbClr val="FFAE00"/>
      </a:accent3>
      <a:accent4>
        <a:srgbClr val="DB2BB6"/>
      </a:accent4>
      <a:accent5>
        <a:srgbClr val="7E4FF3"/>
      </a:accent5>
      <a:accent6>
        <a:srgbClr val="3B3BA8"/>
      </a:accent6>
      <a:hlink>
        <a:srgbClr val="2E77FA"/>
      </a:hlink>
      <a:folHlink>
        <a:srgbClr val="2E77FA"/>
      </a:folHlink>
    </a:clrScheme>
    <a:fontScheme name="Ember Display all the way">
      <a:majorFont>
        <a:latin typeface="Amazon Ember Display"/>
        <a:ea typeface=""/>
        <a:cs typeface=""/>
      </a:majorFont>
      <a:minorFont>
        <a:latin typeface="Amazon Ember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 cap="rnd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rIns="0" rtlCol="0">
        <a:spAutoFit/>
      </a:bodyPr>
      <a:lstStyle>
        <a:defPPr algn="ctr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4" id="{D95862E3-0E60-45E7-BF7E-D711B955287D}" vid="{5D0AB63F-383D-4B96-B4AA-96B30D489CB3}"/>
    </a:ext>
  </a:extLst>
</a:theme>
</file>

<file path=ppt/theme/theme2.xml><?xml version="1.0" encoding="utf-8"?>
<a:theme xmlns:a="http://schemas.openxmlformats.org/drawingml/2006/main" name="Office Theme">
  <a:themeElements>
    <a:clrScheme name="reInforce 2023b">
      <a:dk1>
        <a:srgbClr val="000000"/>
      </a:dk1>
      <a:lt1>
        <a:srgbClr val="FFFFFF"/>
      </a:lt1>
      <a:dk2>
        <a:srgbClr val="000036"/>
      </a:dk2>
      <a:lt2>
        <a:srgbClr val="F2F4F4"/>
      </a:lt2>
      <a:accent1>
        <a:srgbClr val="80EAA8"/>
      </a:accent1>
      <a:accent2>
        <a:srgbClr val="47AEFF"/>
      </a:accent2>
      <a:accent3>
        <a:srgbClr val="EA74D4"/>
      </a:accent3>
      <a:accent4>
        <a:srgbClr val="B332E2"/>
      </a:accent4>
      <a:accent5>
        <a:srgbClr val="FF4D00"/>
      </a:accent5>
      <a:accent6>
        <a:srgbClr val="052E6B"/>
      </a:accent6>
      <a:hlink>
        <a:srgbClr val="47AEFF"/>
      </a:hlink>
      <a:folHlink>
        <a:srgbClr val="47AEFF"/>
      </a:folHlink>
    </a:clrScheme>
    <a:fontScheme name="Ember Display all the way">
      <a:majorFont>
        <a:latin typeface="Amazon Ember Display"/>
        <a:ea typeface=""/>
        <a:cs typeface=""/>
      </a:majorFont>
      <a:minorFont>
        <a:latin typeface="Amazon Ember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reInforce 2023b">
      <a:dk1>
        <a:srgbClr val="000000"/>
      </a:dk1>
      <a:lt1>
        <a:srgbClr val="FFFFFF"/>
      </a:lt1>
      <a:dk2>
        <a:srgbClr val="000036"/>
      </a:dk2>
      <a:lt2>
        <a:srgbClr val="F2F4F4"/>
      </a:lt2>
      <a:accent1>
        <a:srgbClr val="80EAA8"/>
      </a:accent1>
      <a:accent2>
        <a:srgbClr val="47AEFF"/>
      </a:accent2>
      <a:accent3>
        <a:srgbClr val="EA74D4"/>
      </a:accent3>
      <a:accent4>
        <a:srgbClr val="B332E2"/>
      </a:accent4>
      <a:accent5>
        <a:srgbClr val="FF4D00"/>
      </a:accent5>
      <a:accent6>
        <a:srgbClr val="052E6B"/>
      </a:accent6>
      <a:hlink>
        <a:srgbClr val="47AEFF"/>
      </a:hlink>
      <a:folHlink>
        <a:srgbClr val="47AEFF"/>
      </a:folHlink>
    </a:clrScheme>
    <a:fontScheme name="Ember Display all the way">
      <a:majorFont>
        <a:latin typeface="Amazon Ember Display"/>
        <a:ea typeface=""/>
        <a:cs typeface=""/>
      </a:majorFont>
      <a:minorFont>
        <a:latin typeface="Amazon Ember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AWS Summits 2024</Template>
  <TotalTime>4694</TotalTime>
  <Words>3442</Words>
  <Application>Microsoft Macintosh PowerPoint</Application>
  <PresentationFormat>Widescreen</PresentationFormat>
  <Paragraphs>1093</Paragraphs>
  <Slides>57</Slides>
  <Notes>57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73" baseType="lpstr">
      <vt:lpstr>Söhne</vt:lpstr>
      <vt:lpstr>Aptos</vt:lpstr>
      <vt:lpstr>Microsoft YaHei</vt:lpstr>
      <vt:lpstr>Arial</vt:lpstr>
      <vt:lpstr>Lucida Console</vt:lpstr>
      <vt:lpstr>Courier New</vt:lpstr>
      <vt:lpstr>Amazon Ember Display</vt:lpstr>
      <vt:lpstr>Calibri</vt:lpstr>
      <vt:lpstr>TeleNeo Office ExtraBold</vt:lpstr>
      <vt:lpstr>Amazon Ember Display Heavy</vt:lpstr>
      <vt:lpstr>Wingdings</vt:lpstr>
      <vt:lpstr>Amazon Ember Mono</vt:lpstr>
      <vt:lpstr>Amazon Ember</vt:lpstr>
      <vt:lpstr>TeleNeo Office</vt:lpstr>
      <vt:lpstr>Amazon Ember Light</vt:lpstr>
      <vt:lpstr>AWS Summits 2024</vt:lpstr>
      <vt:lpstr>More network security. Forward Proxy on AWS Network Firewall &amp; Fargate </vt:lpstr>
      <vt:lpstr>PowerPoint Presentation</vt:lpstr>
      <vt:lpstr>Agenda</vt:lpstr>
      <vt:lpstr>Customer demands</vt:lpstr>
      <vt:lpstr>Customer demands</vt:lpstr>
      <vt:lpstr>PowerPoint Presentation</vt:lpstr>
      <vt:lpstr>Forward Proxy 101</vt:lpstr>
      <vt:lpstr>The concept of Forward Proxy</vt:lpstr>
      <vt:lpstr>The concept of Forward Proxy</vt:lpstr>
      <vt:lpstr>PowerPoint Presentation</vt:lpstr>
      <vt:lpstr>PowerPoint Presentation</vt:lpstr>
      <vt:lpstr>PowerPoint Presentation</vt:lpstr>
      <vt:lpstr>PowerPoint Presentation</vt:lpstr>
      <vt:lpstr>‘Serverbased’ version [2019]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Mitigating issues by going serverless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Painpoints of serverless explicit proxy</vt:lpstr>
      <vt:lpstr>PowerPoint Presentation</vt:lpstr>
      <vt:lpstr>PowerPoint Presentation</vt:lpstr>
      <vt:lpstr>PowerPoint Presentation</vt:lpstr>
      <vt:lpstr>PowerPoint Presentation</vt:lpstr>
      <vt:lpstr>Painpoints of serverless transparent proxy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Going beyond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Salanci, Michal</dc:creator>
  <cp:lastModifiedBy>Salanci, Michal</cp:lastModifiedBy>
  <cp:revision>48</cp:revision>
  <dcterms:created xsi:type="dcterms:W3CDTF">2024-08-23T17:20:24Z</dcterms:created>
  <dcterms:modified xsi:type="dcterms:W3CDTF">2024-10-05T14:52:44Z</dcterms:modified>
</cp:coreProperties>
</file>