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258" r:id="rId3"/>
    <p:sldId id="261" r:id="rId4"/>
    <p:sldId id="301" r:id="rId5"/>
    <p:sldId id="303" r:id="rId6"/>
    <p:sldId id="322" r:id="rId7"/>
    <p:sldId id="325" r:id="rId8"/>
    <p:sldId id="324" r:id="rId9"/>
    <p:sldId id="317" r:id="rId10"/>
    <p:sldId id="327" r:id="rId11"/>
    <p:sldId id="328" r:id="rId12"/>
    <p:sldId id="329" r:id="rId13"/>
    <p:sldId id="330" r:id="rId14"/>
    <p:sldId id="331" r:id="rId15"/>
    <p:sldId id="332" r:id="rId16"/>
    <p:sldId id="334" r:id="rId17"/>
    <p:sldId id="337" r:id="rId18"/>
    <p:sldId id="366" r:id="rId19"/>
    <p:sldId id="314" r:id="rId20"/>
    <p:sldId id="347" r:id="rId21"/>
    <p:sldId id="348" r:id="rId22"/>
    <p:sldId id="315" r:id="rId23"/>
    <p:sldId id="350" r:id="rId24"/>
    <p:sldId id="359" r:id="rId25"/>
    <p:sldId id="360" r:id="rId26"/>
    <p:sldId id="361" r:id="rId27"/>
    <p:sldId id="365" r:id="rId28"/>
    <p:sldId id="362" r:id="rId29"/>
    <p:sldId id="363" r:id="rId30"/>
    <p:sldId id="310" r:id="rId31"/>
    <p:sldId id="264" r:id="rId32"/>
    <p:sldId id="367" r:id="rId33"/>
    <p:sldId id="368" r:id="rId34"/>
    <p:sldId id="369" r:id="rId35"/>
    <p:sldId id="371" r:id="rId36"/>
    <p:sldId id="375" r:id="rId37"/>
    <p:sldId id="377" r:id="rId38"/>
    <p:sldId id="320" r:id="rId39"/>
    <p:sldId id="383" r:id="rId40"/>
    <p:sldId id="384" r:id="rId41"/>
    <p:sldId id="386" r:id="rId42"/>
    <p:sldId id="382" r:id="rId43"/>
    <p:sldId id="387" r:id="rId44"/>
    <p:sldId id="381" r:id="rId45"/>
    <p:sldId id="265" r:id="rId46"/>
    <p:sldId id="378" r:id="rId47"/>
    <p:sldId id="379" r:id="rId48"/>
    <p:sldId id="380" r:id="rId49"/>
    <p:sldId id="269" r:id="rId50"/>
  </p:sldIdLst>
  <p:sldSz cx="12192000" cy="6858000"/>
  <p:notesSz cx="6858000" cy="9144000"/>
  <p:embeddedFontLst>
    <p:embeddedFont>
      <p:font typeface="Amazon Ember Display" panose="020F0603020204020204" pitchFamily="34" charset="0"/>
      <p:regular r:id="rId53"/>
      <p:bold r:id="rId54"/>
      <p:italic r:id="rId55"/>
      <p:boldItalic r:id="rId56"/>
    </p:embeddedFont>
    <p:embeddedFont>
      <p:font typeface="Amazon Ember Display Heavy" panose="020F0603020204020204" pitchFamily="34" charset="0"/>
      <p:bold r:id="rId57"/>
      <p:italic r:id="rId58"/>
      <p:boldItalic r:id="rId59"/>
    </p:embeddedFont>
    <p:embeddedFont>
      <p:font typeface="Amazon Ember Light" panose="020B0403020204020204" pitchFamily="34" charset="0"/>
      <p:regular r:id="rId60"/>
      <p:italic r:id="rId61"/>
    </p:embeddedFont>
    <p:embeddedFont>
      <p:font typeface="Amazon Ember Mono" panose="020B0603020204020204" pitchFamily="34" charset="0"/>
      <p:regular r:id="rId62"/>
      <p:bold r:id="rId63"/>
      <p:italic r:id="rId64"/>
      <p:boldItalic r:id="rId65"/>
    </p:embeddedFont>
    <p:embeddedFont>
      <p:font typeface="Lucida Console" panose="020B0609040504020204" pitchFamily="49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tting started" id="{BF25B97F-5A30-417E-B275-D8C40B5A4EB9}">
          <p14:sldIdLst/>
        </p14:section>
        <p14:section name="Layouts" id="{D946633D-4B8A-45F4-BEFB-08B44188FBAE}">
          <p14:sldIdLst>
            <p14:sldId id="257"/>
            <p14:sldId id="258"/>
            <p14:sldId id="261"/>
            <p14:sldId id="301"/>
            <p14:sldId id="303"/>
            <p14:sldId id="322"/>
            <p14:sldId id="325"/>
            <p14:sldId id="324"/>
            <p14:sldId id="317"/>
            <p14:sldId id="327"/>
            <p14:sldId id="328"/>
            <p14:sldId id="329"/>
            <p14:sldId id="330"/>
            <p14:sldId id="331"/>
            <p14:sldId id="332"/>
            <p14:sldId id="334"/>
            <p14:sldId id="337"/>
            <p14:sldId id="366"/>
            <p14:sldId id="314"/>
            <p14:sldId id="347"/>
            <p14:sldId id="348"/>
            <p14:sldId id="315"/>
            <p14:sldId id="350"/>
            <p14:sldId id="359"/>
            <p14:sldId id="360"/>
            <p14:sldId id="361"/>
            <p14:sldId id="365"/>
            <p14:sldId id="362"/>
            <p14:sldId id="363"/>
            <p14:sldId id="310"/>
            <p14:sldId id="264"/>
            <p14:sldId id="367"/>
            <p14:sldId id="368"/>
            <p14:sldId id="369"/>
            <p14:sldId id="371"/>
            <p14:sldId id="375"/>
            <p14:sldId id="377"/>
            <p14:sldId id="320"/>
            <p14:sldId id="383"/>
            <p14:sldId id="384"/>
            <p14:sldId id="386"/>
            <p14:sldId id="382"/>
            <p14:sldId id="387"/>
            <p14:sldId id="381"/>
            <p14:sldId id="265"/>
            <p14:sldId id="378"/>
            <p14:sldId id="379"/>
            <p14:sldId id="380"/>
            <p14:sldId id="269"/>
          </p14:sldIdLst>
        </p14:section>
        <p14:section name="Presentation best practices" id="{AAA5441C-3FA6-4C78-B3A5-CE61A0BAEA35}">
          <p14:sldIdLst/>
        </p14:section>
        <p14:section name="Template how to" id="{95FC16C2-0043-4B0E-A6E7-E8BD62305E5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Nelson" initials="RN" lastIdx="24" clrIdx="0">
    <p:extLst>
      <p:ext uri="{19B8F6BF-5375-455C-9EA6-DF929625EA0E}">
        <p15:presenceInfo xmlns:p15="http://schemas.microsoft.com/office/powerpoint/2012/main" userId="Ruth Nelson" providerId="None"/>
      </p:ext>
    </p:extLst>
  </p:cmAuthor>
  <p:cmAuthor id="2" name="Roman, Shannon" initials="RS" lastIdx="18" clrIdx="1">
    <p:extLst>
      <p:ext uri="{19B8F6BF-5375-455C-9EA6-DF929625EA0E}">
        <p15:presenceInfo xmlns:p15="http://schemas.microsoft.com/office/powerpoint/2012/main" userId="S-1-5-21-1407069837-2091007605-538272213-393644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1E"/>
    <a:srgbClr val="282828"/>
    <a:srgbClr val="94E8FF"/>
    <a:srgbClr val="090A4D"/>
    <a:srgbClr val="94E8DE"/>
    <a:srgbClr val="2E37EF"/>
    <a:srgbClr val="5A02BE"/>
    <a:srgbClr val="2E77FA"/>
    <a:srgbClr val="226FFA"/>
    <a:srgbClr val="387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69490" autoAdjust="0"/>
  </p:normalViewPr>
  <p:slideViewPr>
    <p:cSldViewPr snapToGrid="0">
      <p:cViewPr varScale="1">
        <p:scale>
          <a:sx n="78" d="100"/>
          <a:sy n="78" d="100"/>
        </p:scale>
        <p:origin x="2016" y="176"/>
      </p:cViewPr>
      <p:guideLst/>
    </p:cSldViewPr>
  </p:slideViewPr>
  <p:outlineViewPr>
    <p:cViewPr>
      <p:scale>
        <a:sx n="33" d="100"/>
        <a:sy n="33" d="100"/>
      </p:scale>
      <p:origin x="0" y="-188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6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1A23D-CE89-4398-AF34-67F89A86C4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831179"/>
            <a:ext cx="2971800" cy="312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F74FDF9C-3BD2-4B9D-8B24-3FFB010678D3}" type="slidenum">
              <a:rPr lang="en-US" sz="1000" smtClean="0"/>
              <a:pPr algn="ct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7628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F8FEB175-7AE1-4B66-A823-55E80A74AF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0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29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51FAE-5EA9-1734-BCDB-8C6B9E867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D91DB-8FD7-EAC5-B973-C69D53B6C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9CC2C9-5166-5C91-D533-D201E3D5F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5FFB5-9D80-6F5C-1FD3-194D4DFA9D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33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638EA-D45E-BE94-C712-76F805F1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E6E13-6A35-DB05-3A6D-CCF238AA6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DD44E-1C94-D9D6-6932-59970853F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9C273-BBB6-A0C1-8902-7B379BE9E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86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F71EE-2E26-47D8-51B4-3F0DBD88D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1977B-54F6-BEB9-3F62-D4174253F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E6978-E6E9-3FC7-B517-17C8422EF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FE17E-4A7F-A1B2-C241-1EF69848C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68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09535-55B3-5664-69D5-B41341C06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0A5D6-7D60-F9B0-68C1-7806AF979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30F6E-7B77-0009-3C42-56A470264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3859F-C405-0F34-C83D-DAC9B6F1C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12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0BBEE-F03C-0281-9BD8-40E4660E3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3B5612-97CE-0C2D-30A1-30ECB0AF6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60803-496D-E758-7312-FE29F5AFD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82BD3-B22C-2E1E-E8D7-1F60D5769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98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8D774-D478-49D7-A8D4-8934B646C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F996D-38EC-612A-71DD-6E909D793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486DD-CE3C-A20B-9CF4-2C4645363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2DCC5-4283-D588-CF57-16EC5EDB0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79B2A-2888-F3B2-CFA0-A38BD0F2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0A596-606F-E797-9050-3D373D56F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37D45-06E2-85C7-7042-F547EC050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0997C-E351-6B68-BF45-C2216CFD7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24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31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07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C7044-A9D2-222C-2D3E-15F2CDDC0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1E822-C72A-E467-2BBF-B4E0463A1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61FE4-BABC-01FE-CE33-482E2187E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29B72-089B-7E7D-A8A4-E3C966588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8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68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7B4FC-18B9-9312-AAE7-974E9748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0127B-F0D5-17EE-B72D-B96BAC69C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8D2F5-217E-3355-89C8-1C56B97AA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BD500-7CB7-E20C-4B97-98F53A87B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4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25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35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75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A972A-6D0E-8009-E49E-F6E847E41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53E58D-D258-9204-8D80-AB382D0F8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6731F-1454-76CE-BAA1-26C13DAC1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E70CA-7EAB-ECCD-1E9C-9F5A3750B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1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2E2FD-81CC-C381-738F-63A03A79D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81A7A-CA57-21E8-9B69-8F3ABF1CF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11AD1-89E5-1331-D346-086DF6B9A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6DB94-D3B1-1209-E20E-D2D26CE5E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34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339E7-CDD8-3DA1-CCC5-FBC8B15B4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AA42F5-D4AC-FEC0-0034-74BD12919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648AAB-BB8C-7375-2A1D-F716F828B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7A173-B1B7-95B2-1DCF-277C403D3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42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656C0-BC95-7DCD-C263-7E7E457F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57C592-B938-29C8-427C-B849EC6DE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E2BD7-1398-0403-2B76-4A5259FDD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1C97C-3664-64BF-5588-8B0D3327E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708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9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66CBD-F6A3-45F2-5EE2-5FAD296A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FBE39-B2B0-932B-54D0-838635A0D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20A03E-8955-CD4E-AAA1-D5CD95723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88A03-37D2-30F1-EE6A-FA632C8CD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97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4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18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537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75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91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075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38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03898-8A41-B5E6-BE0C-94DD87601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65B22-8322-A68E-35F2-B3017568C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A4E7B6-13DB-F4EE-3CEB-450624570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AEB27-0B84-998B-282B-461775812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68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BC35E-4A92-31AA-C3DD-A95B973C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900C2-E712-1750-7FD4-65A891D5F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88579-41B8-02D9-66D2-4414B8A32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E9FB5-4096-2894-48B6-7D4DD31B2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9540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5A0B7-1D8B-589D-6548-65B8B8DB1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45803-F92D-9197-39C3-2F6F86ADB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0E5FD-4AA5-C894-F4BA-14E33E6E0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EB83-22A5-DD42-EE3E-8553A1369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55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24216-279F-7EB4-19B3-2632A2C13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5AC48-0976-B764-D048-7C0C5ECF28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1490D-B072-C412-B2F6-115327E6B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4D98C-B8E9-8A5C-661A-6CD3C6BF9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42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926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F06B2-A7CF-1CDB-36E1-CF06198BD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0E0A5-2A5D-1757-815A-A6E5B9FED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6A30F-238A-BB18-A2E0-FE295BB38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B48C8-95F7-CF3E-FE4A-D7541FB8F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310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8875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036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521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2C10D-1166-869D-DADD-9E6602C7B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2D71A-D54B-A7C6-5388-9FCE4F046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7A1B3-0F6E-04FF-70F0-28E95CDAB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71A6A-D304-F89B-058D-0D094F34C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717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C8875-0814-2CFF-9E5B-D07EDC864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F8AB4-0166-6359-D19E-1DC1C8AF5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32A81-6351-A17C-8233-B41A3072F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FA9F6-26B0-5E5A-5180-E1F501B90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0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8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27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790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9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B28D4-37D8-AC12-5FA7-A1BA8AA52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F153F-3934-8596-75AA-F95057F6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40D8B-D7B5-9187-BAFE-46EC8D68C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4F26A-8803-438E-88CA-B833E6EEB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4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52940-F1B7-4731-9FBC-2B048CA823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668780"/>
            <a:ext cx="3694113" cy="258532"/>
          </a:xfrm>
        </p:spPr>
        <p:txBody>
          <a:bodyPr/>
          <a:lstStyle>
            <a:lvl1pPr marL="0" indent="0">
              <a:buNone/>
              <a:defRPr sz="1200" b="0" spc="300" baseline="0"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POLAND | 6 MAY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A5315-F77C-4747-92A5-4562DEB11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14366"/>
            <a:ext cx="4075134" cy="409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5B96BE-BEFA-47C5-B5F6-07D5B53EF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0400"/>
            <a:ext cx="121920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Walk-in layout</a:t>
            </a:r>
          </a:p>
        </p:txBody>
      </p:sp>
    </p:spTree>
    <p:extLst>
      <p:ext uri="{BB962C8B-B14F-4D97-AF65-F5344CB8AC3E}">
        <p14:creationId xmlns:p14="http://schemas.microsoft.com/office/powerpoint/2010/main" val="25241655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76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B2D-B36B-40AC-9254-12739BCD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FD8E-0DC3-4B8E-8C49-6A0F23E3D23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38306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EF8F-3F3F-4176-AAC6-6F214D9A9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5638800" cy="63817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F48D58-FFF9-4D88-86EA-5381B3B43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insert image, </a:t>
            </a:r>
            <a:br>
              <a:rPr lang="en-US" dirty="0"/>
            </a:br>
            <a:r>
              <a:rPr lang="en-US" dirty="0"/>
              <a:t>or select placeholder </a:t>
            </a:r>
            <a:br>
              <a:rPr lang="en-US" dirty="0"/>
            </a:br>
            <a:r>
              <a:rPr lang="en-US" dirty="0"/>
              <a:t>and paste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5FDEA2-616E-44F0-9C9D-8C4D782AA50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4800" y="1485900"/>
            <a:ext cx="5638800" cy="47244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88310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 userDrawn="1">
          <p15:clr>
            <a:srgbClr val="FBAE40"/>
          </p15:clr>
        </p15:guide>
        <p15:guide id="2" pos="393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7D87-D3C3-4EBC-8F18-A1178903C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700F0-47BA-4878-9AD3-6E38759C5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4800" y="14859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5926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7A7C1-7536-4D4B-BE66-71930AD497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115824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5540F3B-686A-DF4A-1B7F-79D1C88C2A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40011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 b="0" i="0" cap="none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3288197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7FF5C55-846F-D2B1-21E0-BAC0AD39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40011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 b="0" i="0" cap="none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32596751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39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4959F6-41EE-4D17-B71F-BB0F4BB3D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F3F3B1-E785-FC2D-252F-3567654A64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40011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 b="0" i="0" cap="none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2196206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  <p15:guide id="5" pos="3768" userDrawn="1">
          <p15:clr>
            <a:srgbClr val="FBAE40"/>
          </p15:clr>
        </p15:guide>
        <p15:guide id="6" pos="391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5910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17784-3939-47DC-817E-56BA8ACDF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D8E906-2D5C-440E-979E-D7FE653CDD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FE769B7-30FB-C456-CF2C-077AB1FC4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40011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 b="0" i="0" cap="none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121385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  <p15:guide id="5" pos="3768" userDrawn="1">
          <p15:clr>
            <a:srgbClr val="FBAE40"/>
          </p15:clr>
        </p15:guide>
        <p15:guide id="6" pos="39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B641-AA35-4952-8BD0-57A5E6BAC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BB28F6-ED88-4F6C-98C2-239A1B8050D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4800" y="1485900"/>
            <a:ext cx="115824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487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0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 b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0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66908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3633683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358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8CAF89-062F-4585-8816-58707BC5C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3" t="23616" r="34018" b="57237"/>
          <a:stretch/>
        </p:blipFill>
        <p:spPr>
          <a:xfrm>
            <a:off x="274235" y="843937"/>
            <a:ext cx="946529" cy="706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485900"/>
            <a:ext cx="8189914" cy="256707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Enter quote here. Omit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610100"/>
            <a:ext cx="8191500" cy="424732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045137"/>
            <a:ext cx="8176986" cy="36933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quoted person’s affiliation</a:t>
            </a:r>
          </a:p>
        </p:txBody>
      </p:sp>
    </p:spTree>
    <p:extLst>
      <p:ext uri="{BB962C8B-B14F-4D97-AF65-F5344CB8AC3E}">
        <p14:creationId xmlns:p14="http://schemas.microsoft.com/office/powerpoint/2010/main" val="37250963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  <p15:guide id="2" pos="5880" userDrawn="1">
          <p15:clr>
            <a:srgbClr val="FBAE40"/>
          </p15:clr>
        </p15:guide>
        <p15:guide id="3" orient="horz" pos="290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E00ECA-A1AE-E9B0-8236-E1B0CF0731F4}"/>
              </a:ext>
            </a:extLst>
          </p:cNvPr>
          <p:cNvSpPr txBox="1"/>
          <p:nvPr userDrawn="1"/>
        </p:nvSpPr>
        <p:spPr>
          <a:xfrm>
            <a:off x="304800" y="734939"/>
            <a:ext cx="32312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u="none" strike="noStrike" dirty="0"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skillbuilder.aws</a:t>
            </a:r>
            <a:endParaRPr lang="en-US" sz="32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E0E907E-DE4F-0F52-A765-47EB3D444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130" y="219611"/>
            <a:ext cx="1389772" cy="1389772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F021622-A6FE-D5CA-A7B8-81EEAF53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19616"/>
            <a:ext cx="8723086" cy="701731"/>
          </a:xfrm>
        </p:spPr>
        <p:txBody>
          <a:bodyPr/>
          <a:lstStyle/>
          <a:p>
            <a:r>
              <a:rPr lang="en-US" dirty="0"/>
              <a:t>Build beyond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99C88E7-5466-36C1-CD03-B931BA5E1024}"/>
              </a:ext>
            </a:extLst>
          </p:cNvPr>
          <p:cNvSpPr txBox="1">
            <a:spLocks/>
          </p:cNvSpPr>
          <p:nvPr userDrawn="1"/>
        </p:nvSpPr>
        <p:spPr>
          <a:xfrm>
            <a:off x="304800" y="3067050"/>
            <a:ext cx="5132173" cy="72389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i="0" dirty="0"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Create a free account on AWS Skill Builder to gain in-demand skills </a:t>
            </a:r>
            <a:endParaRPr lang="en-US" sz="4000" b="1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170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282940-4CB7-443C-9F56-FCA13ED56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2268E66-E2A6-42E7-9D25-CF980511A87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>
            <a:lvl1pPr marL="800100" indent="0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FD226-D826-41A8-94B2-5E84F7FD8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47700"/>
            <a:ext cx="121920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Video layout (enter descriptive title here for accessibility)</a:t>
            </a:r>
          </a:p>
        </p:txBody>
      </p:sp>
    </p:spTree>
    <p:extLst>
      <p:ext uri="{BB962C8B-B14F-4D97-AF65-F5344CB8AC3E}">
        <p14:creationId xmlns:p14="http://schemas.microsoft.com/office/powerpoint/2010/main" val="307506048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0167-6731-422B-AAF3-3DCD022F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7F764-8D3D-4D65-9DEE-EB4D76A919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96306"/>
            <a:ext cx="56768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69C2-FBB8-4670-938B-F05693537C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1989137"/>
            <a:ext cx="5676897" cy="1855893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22A0D-CA84-4D80-B7CB-26EC3C0607B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3" y="1496306"/>
            <a:ext cx="56768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1A746-02E0-4C53-AAE0-D0AE61EBDA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3" y="1989137"/>
            <a:ext cx="5676896" cy="1855893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09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C130-06E7-4370-BE1F-6B09EE729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4152900" cy="11811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425BD-017D-469D-AB54-06E3E3BCCB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304799"/>
            <a:ext cx="6858000" cy="5905501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C1E26-36AF-47C4-ABA4-2D427A11BD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81224"/>
            <a:ext cx="4152900" cy="4029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1223362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88CF-49CB-49EE-AEAE-AF86931C7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4152900" cy="11811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FCFB70-4D2B-4A5F-B5F1-1904D4D48BF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29200" y="304799"/>
            <a:ext cx="6858000" cy="590550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4DB1E-5222-413E-A157-09D2D7B06BE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81224"/>
            <a:ext cx="4152900" cy="40290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1843256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4B92D1-BD95-4ACC-9E97-FE9B372B651C}"/>
              </a:ext>
            </a:extLst>
          </p:cNvPr>
          <p:cNvSpPr txBox="1"/>
          <p:nvPr userDrawn="1"/>
        </p:nvSpPr>
        <p:spPr bwMode="white">
          <a:xfrm>
            <a:off x="133351" y="17384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0" i="0" spc="-3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Thank you!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881157-0DF8-49E6-B684-3E8FD245E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2927B3-63A9-43F6-91E9-B153F0DF34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647617-D370-4344-8A52-A50356181D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949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01E06BA-A855-4482-AB73-94B5EFBA8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0100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67C7A81-0FAF-4B91-8CE3-3CB926ABA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5949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9E66DAE-B2A2-4775-9B21-0BED6B9C88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0100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D9B8DBA-78C6-4788-90BB-271D175CD3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0868"/>
            <a:ext cx="12192000" cy="6381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Thank you layout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8C82193-EFD3-4D2B-8782-3EDF896DF0BA}"/>
              </a:ext>
            </a:extLst>
          </p:cNvPr>
          <p:cNvSpPr/>
          <p:nvPr userDrawn="1"/>
        </p:nvSpPr>
        <p:spPr bwMode="auto">
          <a:xfrm>
            <a:off x="7232650" y="1872748"/>
            <a:ext cx="832859" cy="832859"/>
          </a:xfrm>
          <a:prstGeom prst="ellipse">
            <a:avLst/>
          </a:prstGeom>
          <a:solidFill>
            <a:srgbClr val="00206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91440" rIns="0" bIns="0" anchor="ctr"/>
          <a:lstStyle/>
          <a:p>
            <a:pPr lvl="0" algn="ctr" defTabSz="932472">
              <a:lnSpc>
                <a:spcPct val="90000"/>
              </a:lnSpc>
            </a:pPr>
            <a:endParaRPr lang="en-US" sz="54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ABEEF64-4B8B-48D3-8E0D-D506F4A5202A}"/>
              </a:ext>
            </a:extLst>
          </p:cNvPr>
          <p:cNvSpPr/>
          <p:nvPr userDrawn="1"/>
        </p:nvSpPr>
        <p:spPr>
          <a:xfrm>
            <a:off x="7637646" y="1872748"/>
            <a:ext cx="4556118" cy="832859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56338"/>
                </a:srgbClr>
              </a:gs>
              <a:gs pos="17000">
                <a:srgbClr val="002060"/>
              </a:gs>
            </a:gsLst>
            <a:lin ang="1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0" rIns="182880" rtlCol="0" anchor="ctr"/>
          <a:lstStyle/>
          <a:p>
            <a:pPr lvl="0">
              <a:lnSpc>
                <a:spcPct val="80000"/>
              </a:lnSpc>
            </a:pPr>
            <a:endParaRPr lang="en-US" sz="1600" dirty="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735EC7-4D84-436F-BE95-44BBDD0DE566}"/>
              </a:ext>
            </a:extLst>
          </p:cNvPr>
          <p:cNvSpPr txBox="1"/>
          <p:nvPr userDrawn="1"/>
        </p:nvSpPr>
        <p:spPr>
          <a:xfrm>
            <a:off x="8594726" y="1900795"/>
            <a:ext cx="339418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complete the session survey in the </a:t>
            </a:r>
            <a:r>
              <a:rPr lang="en-US" sz="1800" b="0" u="none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mobile app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AB4E0B87-EA7D-427C-8B28-C2C130B341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1809" y="1769509"/>
            <a:ext cx="1039336" cy="10393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457063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5D63-DB02-47E2-8ABC-1CDE7351B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vertical text layout (for global use)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8635E-72DE-4F61-BE10-3EAC7D7834F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04800" y="1485900"/>
            <a:ext cx="11582401" cy="4724400"/>
          </a:xfrm>
        </p:spPr>
        <p:txBody>
          <a:bodyPr vert="eaVert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11401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A6E2F-2A0D-41FD-98C9-E5EC67311CD7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58300" y="304800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Vertical title and text layout (for global use)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4BEE4-73E5-478E-9908-4B1421AA9F8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04800" y="304800"/>
            <a:ext cx="8267700" cy="5905499"/>
          </a:xfrm>
        </p:spPr>
        <p:txBody>
          <a:bodyPr vert="eaVert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89712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0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 b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0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66907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6766" y="4692846"/>
            <a:ext cx="3702329" cy="369332"/>
          </a:xfrm>
        </p:spPr>
        <p:txBody>
          <a:bodyPr/>
          <a:lstStyle>
            <a:lvl1pPr marL="0" indent="0">
              <a:buNone/>
              <a:defRPr sz="2000"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AE8770-95C8-4BFC-8D8E-818B753038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766" y="5066907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9156368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570948-50D6-4C6C-89FC-1CF33457240B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b="1" i="0" dirty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Do not use layouts after this slide.</a:t>
            </a:r>
            <a:br>
              <a:rPr lang="en-US" sz="6600" b="1" i="0" dirty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</a:br>
            <a:r>
              <a:rPr lang="en-US" sz="2400" b="1" i="0" dirty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They are not part of the official template.</a:t>
            </a:r>
            <a:endParaRPr lang="en-US" sz="6600" b="1" i="0" dirty="0">
              <a:latin typeface="Amazon Ember Display Heavy" panose="020F0603020204020204" pitchFamily="34" charset="0"/>
              <a:ea typeface="Amazon Ember Display Heavy" panose="020F0603020204020204" pitchFamily="34" charset="0"/>
              <a:cs typeface="Amazon Ember Display Heavy" panose="020F0603020204020204" pitchFamily="34" charset="0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D8BDC3FF-1738-461C-B98B-AC108F0BB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858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0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 b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7" y="4692846"/>
            <a:ext cx="266136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0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7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9724" y="4692846"/>
            <a:ext cx="2661369" cy="369332"/>
          </a:xfrm>
        </p:spPr>
        <p:txBody>
          <a:bodyPr/>
          <a:lstStyle>
            <a:lvl1pPr marL="0" indent="0">
              <a:buNone/>
              <a:defRPr sz="2000"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773FF-A575-4D5D-AC30-DAFFB441F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6531" y="4692846"/>
            <a:ext cx="2661369" cy="369332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8B14D59-1495-4288-ACD8-22C48054FD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9724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CBDE7C4-64AF-4CA5-A203-DC58B71673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6531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642970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09F29F-FB70-4479-9632-85DE31461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5900"/>
            <a:ext cx="11582400" cy="3570208"/>
          </a:xfrm>
        </p:spPr>
        <p:txBody>
          <a:bodyPr vert="horz" lIns="0" tIns="45720" rIns="0" bIns="45720" rtlCol="0">
            <a:spAutoFit/>
          </a:bodyPr>
          <a:lstStyle>
            <a:lvl1pPr marL="0" indent="0">
              <a:spcAft>
                <a:spcPts val="3000"/>
              </a:spcAft>
              <a:buNone/>
              <a:defRPr lang="en-US" smtClean="0"/>
            </a:lvl1pPr>
            <a:lvl2pPr marL="0" indent="0">
              <a:spcAft>
                <a:spcPts val="3000"/>
              </a:spcAft>
              <a:buNone/>
              <a:defRPr lang="en-US" sz="2800" smtClean="0"/>
            </a:lvl2pPr>
            <a:lvl3pPr marL="0" indent="0">
              <a:spcAft>
                <a:spcPts val="3000"/>
              </a:spcAft>
              <a:buNone/>
              <a:defRPr lang="en-US" sz="2800" smtClean="0"/>
            </a:lvl3pPr>
            <a:lvl4pPr marL="0" indent="0">
              <a:spcAft>
                <a:spcPts val="3000"/>
              </a:spcAft>
              <a:buNone/>
              <a:defRPr lang="en-US" sz="2800" smtClean="0"/>
            </a:lvl4pPr>
            <a:lvl5pPr marL="0" indent="0">
              <a:spcAft>
                <a:spcPts val="3000"/>
              </a:spcAft>
              <a:buNone/>
              <a:defRPr lang="en-US" sz="2800"/>
            </a:lvl5pPr>
          </a:lstStyle>
          <a:p>
            <a:pPr marL="228600" lvl="0" indent="-2286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Enter agenda items</a:t>
            </a:r>
          </a:p>
          <a:p>
            <a:pPr marL="457200" lvl="1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Second level</a:t>
            </a:r>
          </a:p>
          <a:p>
            <a:pPr marL="457200" lvl="2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marL="457200" lvl="3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457200" lvl="4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5166B-DC8C-4D02-820A-E0D358716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63663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3924143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39778070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8DE92C6-AD58-7B8B-CEA6-D42E01F6FD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40011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 b="0" i="0" cap="none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683370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73FA-018C-42B4-99E2-A1521E83A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47700"/>
            <a:ext cx="119253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Blank layout (enter descriptive title here for accessibility)</a:t>
            </a:r>
          </a:p>
        </p:txBody>
      </p:sp>
    </p:spTree>
    <p:extLst>
      <p:ext uri="{BB962C8B-B14F-4D97-AF65-F5344CB8AC3E}">
        <p14:creationId xmlns:p14="http://schemas.microsoft.com/office/powerpoint/2010/main" val="22300365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1DBC7-A563-4787-896F-A8C55AC3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4A25B-ECC2-4D0E-BA51-828900AA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485900"/>
            <a:ext cx="11582400" cy="2049792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AAC10-7019-4712-85D0-4C900536A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65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AEACD-8FDE-40BC-8286-930C357A13C7}" type="datetimeFigureOut">
              <a:rPr lang="en-US" smtClean="0"/>
              <a:pPr/>
              <a:t>10/20/25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B608-7507-49E6-A3EF-FCF70056B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EABC0-4D9B-4F84-9C7F-2B0BE803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965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3A955-3B5A-4D3B-8E9F-1BB9D1E1D77C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CAD4279-FBF3-4755-ADA6-63C789BE8BA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2025,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30281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54" r:id="rId6"/>
    <p:sldLayoutId id="2147483664" r:id="rId7"/>
    <p:sldLayoutId id="2147483665" r:id="rId8"/>
    <p:sldLayoutId id="2147483655" r:id="rId9"/>
    <p:sldLayoutId id="2147483650" r:id="rId10"/>
    <p:sldLayoutId id="2147483666" r:id="rId11"/>
    <p:sldLayoutId id="2147483667" r:id="rId12"/>
    <p:sldLayoutId id="2147483668" r:id="rId13"/>
    <p:sldLayoutId id="2147483669" r:id="rId14"/>
    <p:sldLayoutId id="2147483652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51" r:id="rId22"/>
    <p:sldLayoutId id="2147483677" r:id="rId23"/>
    <p:sldLayoutId id="2147483653" r:id="rId24"/>
    <p:sldLayoutId id="2147483656" r:id="rId25"/>
    <p:sldLayoutId id="2147483657" r:id="rId26"/>
    <p:sldLayoutId id="2147483678" r:id="rId27"/>
    <p:sldLayoutId id="2147483658" r:id="rId28"/>
    <p:sldLayoutId id="2147483659" r:id="rId29"/>
    <p:sldLayoutId id="2147483680" r:id="rId30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 Display" panose="020F0603020204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tx1"/>
        </a:buClr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92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  <p15:guide id="5" pos="192" userDrawn="1">
          <p15:clr>
            <a:srgbClr val="F26B43"/>
          </p15:clr>
        </p15:guide>
        <p15:guide id="6" pos="7488" userDrawn="1">
          <p15:clr>
            <a:srgbClr val="F26B43"/>
          </p15:clr>
        </p15:guide>
        <p15:guide id="7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2.sv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2.sv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30.svg"/><Relationship Id="rId4" Type="http://schemas.openxmlformats.org/officeDocument/2006/relationships/image" Target="../media/image22.svg"/><Relationship Id="rId9" Type="http://schemas.openxmlformats.org/officeDocument/2006/relationships/image" Target="../media/image29.png"/><Relationship Id="rId1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30.svg"/><Relationship Id="rId4" Type="http://schemas.openxmlformats.org/officeDocument/2006/relationships/image" Target="../media/image22.svg"/><Relationship Id="rId9" Type="http://schemas.openxmlformats.org/officeDocument/2006/relationships/image" Target="../media/image29.png"/><Relationship Id="rId1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F0DBB-8A3C-4F86-BC67-2FEE1D688F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POLAND | 6 MAY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180485-D0D1-4445-99CD-8C4427FB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0400"/>
            <a:ext cx="12192000" cy="638175"/>
          </a:xfrm>
        </p:spPr>
        <p:txBody>
          <a:bodyPr/>
          <a:lstStyle/>
          <a:p>
            <a:r>
              <a:rPr lang="en-US" dirty="0"/>
              <a:t>Welcome slide</a:t>
            </a:r>
          </a:p>
        </p:txBody>
      </p:sp>
    </p:spTree>
    <p:extLst>
      <p:ext uri="{BB962C8B-B14F-4D97-AF65-F5344CB8AC3E}">
        <p14:creationId xmlns:p14="http://schemas.microsoft.com/office/powerpoint/2010/main" val="108002045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26421-496A-2ABF-CD5F-6C2E7CF61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D62A4C7E-7DA6-D276-8DD8-FA1B8520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312984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BF61D409-0A13-1E7F-69C1-D57F09711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47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#2</a:t>
            </a:r>
          </a:p>
        </p:txBody>
      </p:sp>
      <p:pic>
        <p:nvPicPr>
          <p:cNvPr id="37" name="Graphic 23" descr="AWS CloudTrail service icon.">
            <a:extLst>
              <a:ext uri="{FF2B5EF4-FFF2-40B4-BE49-F238E27FC236}">
                <a16:creationId xmlns:a16="http://schemas.microsoft.com/office/drawing/2014/main" id="{1A5368CF-CC5A-BD64-6AEF-43857B76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80657" y="52518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CDBFDA1E-BE44-AE29-23CD-AF0B67543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420" y="601382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#3</a:t>
            </a:r>
          </a:p>
        </p:txBody>
      </p:sp>
      <p:pic>
        <p:nvPicPr>
          <p:cNvPr id="39" name="Graphic 23" descr="AWS CloudTrail service icon.">
            <a:extLst>
              <a:ext uri="{FF2B5EF4-FFF2-40B4-BE49-F238E27FC236}">
                <a16:creationId xmlns:a16="http://schemas.microsoft.com/office/drawing/2014/main" id="{DC719E94-61A6-8381-9644-514DB34F1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13196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9E2FFB09-0A0A-0BB8-FF68-C6C703687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959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#1</a:t>
            </a:r>
          </a:p>
        </p:txBody>
      </p:sp>
    </p:spTree>
    <p:extLst>
      <p:ext uri="{BB962C8B-B14F-4D97-AF65-F5344CB8AC3E}">
        <p14:creationId xmlns:p14="http://schemas.microsoft.com/office/powerpoint/2010/main" val="292656557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CC2A-39EA-2FAA-9EF8-EF4629B5D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C9777BD0-0F33-38A4-F2FB-68C800FF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312984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55B70EF7-9351-2D81-2BA3-7FFB743E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47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#2</a:t>
            </a:r>
          </a:p>
        </p:txBody>
      </p:sp>
      <p:pic>
        <p:nvPicPr>
          <p:cNvPr id="5" name="Graphic 4" descr="CloudTrail Lake resource icon for the AWS CloudTrail service.">
            <a:extLst>
              <a:ext uri="{FF2B5EF4-FFF2-40B4-BE49-F238E27FC236}">
                <a16:creationId xmlns:a16="http://schemas.microsoft.com/office/drawing/2014/main" id="{B22B719C-8392-82B7-55C0-6538C787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705" y="2859041"/>
            <a:ext cx="758952" cy="758952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FA479315-FB93-4A56-2EB8-81D9F037A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045" y="3617993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pic>
        <p:nvPicPr>
          <p:cNvPr id="37" name="Graphic 23" descr="AWS CloudTrail service icon.">
            <a:extLst>
              <a:ext uri="{FF2B5EF4-FFF2-40B4-BE49-F238E27FC236}">
                <a16:creationId xmlns:a16="http://schemas.microsoft.com/office/drawing/2014/main" id="{759974D2-8024-0047-E95E-255B7363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80657" y="52518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215E3838-D394-6432-8BBE-74E291FC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420" y="601382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#3</a:t>
            </a:r>
          </a:p>
        </p:txBody>
      </p:sp>
      <p:pic>
        <p:nvPicPr>
          <p:cNvPr id="39" name="Graphic 23" descr="AWS CloudTrail service icon.">
            <a:extLst>
              <a:ext uri="{FF2B5EF4-FFF2-40B4-BE49-F238E27FC236}">
                <a16:creationId xmlns:a16="http://schemas.microsoft.com/office/drawing/2014/main" id="{61CD89C5-E025-4063-1EDA-1DCB6097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13196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C9FAD4DC-E8D7-6EBA-71D9-AA7804D86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959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880F91-592E-E524-81EA-150F969F49A7}"/>
              </a:ext>
            </a:extLst>
          </p:cNvPr>
          <p:cNvCxnSpPr>
            <a:cxnSpLocks/>
          </p:cNvCxnSpPr>
          <p:nvPr/>
        </p:nvCxnSpPr>
        <p:spPr>
          <a:xfrm flipH="1">
            <a:off x="6701885" y="3359628"/>
            <a:ext cx="131621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383375-C207-5E56-BA49-6FA147F43311}"/>
              </a:ext>
            </a:extLst>
          </p:cNvPr>
          <p:cNvCxnSpPr>
            <a:cxnSpLocks/>
          </p:cNvCxnSpPr>
          <p:nvPr/>
        </p:nvCxnSpPr>
        <p:spPr>
          <a:xfrm>
            <a:off x="4044554" y="3359628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B01CC5-6FA9-1F69-4574-059EFE85F5D4}"/>
              </a:ext>
            </a:extLst>
          </p:cNvPr>
          <p:cNvCxnSpPr>
            <a:cxnSpLocks/>
          </p:cNvCxnSpPr>
          <p:nvPr/>
        </p:nvCxnSpPr>
        <p:spPr>
          <a:xfrm flipV="1">
            <a:off x="6139594" y="4112842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62868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75EDC-4686-C67C-F749-094DE94A0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ABB17650-205D-BBF6-04AA-CAE6D54E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312984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98A67545-0B7F-9768-C6A4-98D44A87C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47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#2</a:t>
            </a:r>
          </a:p>
        </p:txBody>
      </p:sp>
      <p:pic>
        <p:nvPicPr>
          <p:cNvPr id="5" name="Graphic 4" descr="CloudTrail Lake resource icon for the AWS CloudTrail service.">
            <a:extLst>
              <a:ext uri="{FF2B5EF4-FFF2-40B4-BE49-F238E27FC236}">
                <a16:creationId xmlns:a16="http://schemas.microsoft.com/office/drawing/2014/main" id="{4C87BED0-57F7-6E44-365E-832FD6DE7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705" y="2859041"/>
            <a:ext cx="758952" cy="758952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3C2595CC-6396-519C-9182-760C68E32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045" y="3617993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pic>
        <p:nvPicPr>
          <p:cNvPr id="37" name="Graphic 23" descr="AWS CloudTrail service icon.">
            <a:extLst>
              <a:ext uri="{FF2B5EF4-FFF2-40B4-BE49-F238E27FC236}">
                <a16:creationId xmlns:a16="http://schemas.microsoft.com/office/drawing/2014/main" id="{BD358BB6-3145-59D8-FF8D-9343BDBA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80657" y="52518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36919E2F-1AA2-B25C-DB31-D48A326D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420" y="601382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#3</a:t>
            </a:r>
          </a:p>
        </p:txBody>
      </p:sp>
      <p:pic>
        <p:nvPicPr>
          <p:cNvPr id="39" name="Graphic 23" descr="AWS CloudTrail service icon.">
            <a:extLst>
              <a:ext uri="{FF2B5EF4-FFF2-40B4-BE49-F238E27FC236}">
                <a16:creationId xmlns:a16="http://schemas.microsoft.com/office/drawing/2014/main" id="{07778E77-ED85-3234-06DE-8F291631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13196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6591B956-7815-F158-6371-F7F0B8A8B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959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A49A19-55B7-77C4-B1DC-62552A57DF61}"/>
              </a:ext>
            </a:extLst>
          </p:cNvPr>
          <p:cNvCxnSpPr>
            <a:cxnSpLocks/>
          </p:cNvCxnSpPr>
          <p:nvPr/>
        </p:nvCxnSpPr>
        <p:spPr>
          <a:xfrm flipH="1">
            <a:off x="6701885" y="3359628"/>
            <a:ext cx="131621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6DF823-F882-4770-CF7A-CAB891DEFB14}"/>
              </a:ext>
            </a:extLst>
          </p:cNvPr>
          <p:cNvCxnSpPr>
            <a:cxnSpLocks/>
          </p:cNvCxnSpPr>
          <p:nvPr/>
        </p:nvCxnSpPr>
        <p:spPr>
          <a:xfrm>
            <a:off x="4044554" y="3359628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468125-8BC9-2A03-8493-0EFA7F6E41D2}"/>
              </a:ext>
            </a:extLst>
          </p:cNvPr>
          <p:cNvCxnSpPr>
            <a:cxnSpLocks/>
          </p:cNvCxnSpPr>
          <p:nvPr/>
        </p:nvCxnSpPr>
        <p:spPr>
          <a:xfrm flipV="1">
            <a:off x="6139594" y="4112842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2" descr="User resource icon for the General Icons category.">
            <a:extLst>
              <a:ext uri="{FF2B5EF4-FFF2-40B4-BE49-F238E27FC236}">
                <a16:creationId xmlns:a16="http://schemas.microsoft.com/office/drawing/2014/main" id="{C5410F4D-0C3D-7F10-D322-A4836EA9B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22094" y="84261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BEF8309D-07CC-F479-27D7-04E82A8BE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35" y="1637494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19367398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67BD3-6818-45AB-D4E8-EB4016B7D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70909185-EF2F-6E7B-D200-3F0BC952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312984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89C46AE5-A7B2-07A3-F7D6-C875147B5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47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#2</a:t>
            </a:r>
          </a:p>
        </p:txBody>
      </p:sp>
      <p:pic>
        <p:nvPicPr>
          <p:cNvPr id="5" name="Graphic 4" descr="CloudTrail Lake resource icon for the AWS CloudTrail service.">
            <a:extLst>
              <a:ext uri="{FF2B5EF4-FFF2-40B4-BE49-F238E27FC236}">
                <a16:creationId xmlns:a16="http://schemas.microsoft.com/office/drawing/2014/main" id="{ED0FF009-8D8B-F7C9-CC7D-DBA8714BB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705" y="2859041"/>
            <a:ext cx="758952" cy="758952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19831854-FA05-5DB0-9A34-F0E35BA1D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045" y="3617993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pic>
        <p:nvPicPr>
          <p:cNvPr id="7" name="Graphic 23" descr="Amazon Lex service icon.">
            <a:extLst>
              <a:ext uri="{FF2B5EF4-FFF2-40B4-BE49-F238E27FC236}">
                <a16:creationId xmlns:a16="http://schemas.microsoft.com/office/drawing/2014/main" id="{8A3BE2BB-3FAC-C790-8355-4BFF66DAF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07173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05138245-0B68-4D1F-CF46-0ACF981A6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360" y="1605539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Lex</a:t>
            </a:r>
          </a:p>
        </p:txBody>
      </p:sp>
      <p:pic>
        <p:nvPicPr>
          <p:cNvPr id="37" name="Graphic 23" descr="AWS CloudTrail service icon.">
            <a:extLst>
              <a:ext uri="{FF2B5EF4-FFF2-40B4-BE49-F238E27FC236}">
                <a16:creationId xmlns:a16="http://schemas.microsoft.com/office/drawing/2014/main" id="{D4DACF64-84BA-8B6E-7AF0-1593C246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80657" y="52518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7C333150-24D6-8155-CBAB-6216FCE04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420" y="601382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#3</a:t>
            </a:r>
          </a:p>
        </p:txBody>
      </p:sp>
      <p:pic>
        <p:nvPicPr>
          <p:cNvPr id="39" name="Graphic 23" descr="AWS CloudTrail service icon.">
            <a:extLst>
              <a:ext uri="{FF2B5EF4-FFF2-40B4-BE49-F238E27FC236}">
                <a16:creationId xmlns:a16="http://schemas.microsoft.com/office/drawing/2014/main" id="{449E029E-9717-0DF8-A5B0-FA478EA7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13196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BC4E9ABE-A9F1-6E0D-F463-F25BFB19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959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2DAFDA-0962-FF21-C33E-C53C0B331AF2}"/>
              </a:ext>
            </a:extLst>
          </p:cNvPr>
          <p:cNvCxnSpPr>
            <a:cxnSpLocks/>
          </p:cNvCxnSpPr>
          <p:nvPr/>
        </p:nvCxnSpPr>
        <p:spPr>
          <a:xfrm flipH="1">
            <a:off x="6701885" y="3359628"/>
            <a:ext cx="131621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F1A15D-526D-F002-A309-7A0CAEA99762}"/>
              </a:ext>
            </a:extLst>
          </p:cNvPr>
          <p:cNvCxnSpPr>
            <a:cxnSpLocks/>
          </p:cNvCxnSpPr>
          <p:nvPr/>
        </p:nvCxnSpPr>
        <p:spPr>
          <a:xfrm>
            <a:off x="4044554" y="3359628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3015FD-781C-75EE-2E0E-FCD009F91CAE}"/>
              </a:ext>
            </a:extLst>
          </p:cNvPr>
          <p:cNvCxnSpPr>
            <a:cxnSpLocks/>
          </p:cNvCxnSpPr>
          <p:nvPr/>
        </p:nvCxnSpPr>
        <p:spPr>
          <a:xfrm flipV="1">
            <a:off x="6139594" y="4112842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2" descr="User resource icon for the General Icons category.">
            <a:extLst>
              <a:ext uri="{FF2B5EF4-FFF2-40B4-BE49-F238E27FC236}">
                <a16:creationId xmlns:a16="http://schemas.microsoft.com/office/drawing/2014/main" id="{230EABB3-DA2F-A74B-7D1A-163A910A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22094" y="84261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D45701B7-09CA-2FE4-E9E2-6CE4E6C1E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35" y="1637494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3DB7DE9-AF29-18CD-36A6-D268D427D237}"/>
              </a:ext>
            </a:extLst>
          </p:cNvPr>
          <p:cNvCxnSpPr>
            <a:cxnSpLocks/>
          </p:cNvCxnSpPr>
          <p:nvPr/>
        </p:nvCxnSpPr>
        <p:spPr>
          <a:xfrm>
            <a:off x="1500557" y="101866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2281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2C867-7428-16E8-AC4D-94D99938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C18CC5FC-BF5C-A533-E64D-3675E939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312984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B0EE68C-9770-6BBC-E9E6-E87AF16DA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47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#2</a:t>
            </a:r>
          </a:p>
        </p:txBody>
      </p:sp>
      <p:pic>
        <p:nvPicPr>
          <p:cNvPr id="5" name="Graphic 4" descr="CloudTrail Lake resource icon for the AWS CloudTrail service.">
            <a:extLst>
              <a:ext uri="{FF2B5EF4-FFF2-40B4-BE49-F238E27FC236}">
                <a16:creationId xmlns:a16="http://schemas.microsoft.com/office/drawing/2014/main" id="{1A309BC7-99B0-E1B3-F66C-1B22BB197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705" y="2859041"/>
            <a:ext cx="758952" cy="758952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18B52D66-6A50-D613-E4CD-377334734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045" y="3617993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pic>
        <p:nvPicPr>
          <p:cNvPr id="7" name="Graphic 23" descr="Amazon Lex service icon.">
            <a:extLst>
              <a:ext uri="{FF2B5EF4-FFF2-40B4-BE49-F238E27FC236}">
                <a16:creationId xmlns:a16="http://schemas.microsoft.com/office/drawing/2014/main" id="{9C882775-C073-6B0B-D009-62020C015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07173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F2C99793-DCAC-C2B3-0260-DE4C86F03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360" y="1605539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Lex</a:t>
            </a:r>
          </a:p>
        </p:txBody>
      </p:sp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E07A02AA-5160-321C-749B-5C2F333B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78370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03D62415-ADFD-8749-263B-EC716552B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880" y="160315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Lambda</a:t>
            </a:r>
          </a:p>
        </p:txBody>
      </p:sp>
      <p:pic>
        <p:nvPicPr>
          <p:cNvPr id="37" name="Graphic 23" descr="AWS CloudTrail service icon.">
            <a:extLst>
              <a:ext uri="{FF2B5EF4-FFF2-40B4-BE49-F238E27FC236}">
                <a16:creationId xmlns:a16="http://schemas.microsoft.com/office/drawing/2014/main" id="{5CEA0660-FC0E-E9D5-09A2-5774CBEB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80657" y="52518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0D8384C4-94C6-D6AD-5D8E-778B4DD8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420" y="601382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#3</a:t>
            </a:r>
          </a:p>
        </p:txBody>
      </p:sp>
      <p:pic>
        <p:nvPicPr>
          <p:cNvPr id="39" name="Graphic 23" descr="AWS CloudTrail service icon.">
            <a:extLst>
              <a:ext uri="{FF2B5EF4-FFF2-40B4-BE49-F238E27FC236}">
                <a16:creationId xmlns:a16="http://schemas.microsoft.com/office/drawing/2014/main" id="{47227718-B0B2-9C2A-D4BA-9BF8F395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13196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9531A5B4-9054-EEFF-F142-9B0F7668C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959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625988-AC72-1E0F-F8D7-FAB6644342E7}"/>
              </a:ext>
            </a:extLst>
          </p:cNvPr>
          <p:cNvCxnSpPr>
            <a:cxnSpLocks/>
          </p:cNvCxnSpPr>
          <p:nvPr/>
        </p:nvCxnSpPr>
        <p:spPr>
          <a:xfrm flipH="1">
            <a:off x="6701885" y="3359628"/>
            <a:ext cx="131621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1A2783-0938-7CAC-AA97-42C5A856CA0B}"/>
              </a:ext>
            </a:extLst>
          </p:cNvPr>
          <p:cNvCxnSpPr>
            <a:cxnSpLocks/>
          </p:cNvCxnSpPr>
          <p:nvPr/>
        </p:nvCxnSpPr>
        <p:spPr>
          <a:xfrm>
            <a:off x="4044554" y="3359628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6C6671-C8B6-D789-63F2-1910D5BAAC06}"/>
              </a:ext>
            </a:extLst>
          </p:cNvPr>
          <p:cNvCxnSpPr>
            <a:cxnSpLocks/>
          </p:cNvCxnSpPr>
          <p:nvPr/>
        </p:nvCxnSpPr>
        <p:spPr>
          <a:xfrm flipV="1">
            <a:off x="6139594" y="4112842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B9EC93-0692-861E-62F0-00962BDFDA06}"/>
              </a:ext>
            </a:extLst>
          </p:cNvPr>
          <p:cNvCxnSpPr>
            <a:cxnSpLocks/>
          </p:cNvCxnSpPr>
          <p:nvPr/>
        </p:nvCxnSpPr>
        <p:spPr>
          <a:xfrm>
            <a:off x="4141233" y="106551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2" descr="User resource icon for the General Icons category.">
            <a:extLst>
              <a:ext uri="{FF2B5EF4-FFF2-40B4-BE49-F238E27FC236}">
                <a16:creationId xmlns:a16="http://schemas.microsoft.com/office/drawing/2014/main" id="{49D763C6-992C-7E60-E8B8-29D92791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622094" y="84261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26462AAC-92A8-2C92-74B2-CE58C5E7F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35" y="1637494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BEA0A4-47AC-EF17-A6FC-915E6C1EB820}"/>
              </a:ext>
            </a:extLst>
          </p:cNvPr>
          <p:cNvCxnSpPr>
            <a:cxnSpLocks/>
          </p:cNvCxnSpPr>
          <p:nvPr/>
        </p:nvCxnSpPr>
        <p:spPr>
          <a:xfrm>
            <a:off x="1500557" y="101866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7298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9E1B0-0A73-D0C9-CCF8-2256FDF8B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ABD03EC3-069B-8122-0CA8-9202476EB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312984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184A126D-FEAA-76AC-A38A-49D88ADF7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47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#2</a:t>
            </a:r>
          </a:p>
        </p:txBody>
      </p:sp>
      <p:pic>
        <p:nvPicPr>
          <p:cNvPr id="5" name="Graphic 4" descr="CloudTrail Lake resource icon for the AWS CloudTrail service.">
            <a:extLst>
              <a:ext uri="{FF2B5EF4-FFF2-40B4-BE49-F238E27FC236}">
                <a16:creationId xmlns:a16="http://schemas.microsoft.com/office/drawing/2014/main" id="{A7CE041E-54D8-BE8F-F2C6-4D7553CB9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705" y="2859041"/>
            <a:ext cx="758952" cy="758952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2E775B33-254B-E1DB-2B6F-B30D815C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045" y="3617993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pic>
        <p:nvPicPr>
          <p:cNvPr id="7" name="Graphic 23" descr="Amazon Lex service icon.">
            <a:extLst>
              <a:ext uri="{FF2B5EF4-FFF2-40B4-BE49-F238E27FC236}">
                <a16:creationId xmlns:a16="http://schemas.microsoft.com/office/drawing/2014/main" id="{1C3963C1-C43A-8817-1D3A-8A0C635F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07173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0720BAC6-6D6B-53BC-AD42-A82F4059F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360" y="1605539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Lex</a:t>
            </a:r>
          </a:p>
        </p:txBody>
      </p:sp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5D1D64AB-D5B3-70A4-2C69-5CEAA2DF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78370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29A0A077-5073-2B99-D91F-6645D1706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880" y="160315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Lambda</a:t>
            </a:r>
          </a:p>
        </p:txBody>
      </p:sp>
      <p:pic>
        <p:nvPicPr>
          <p:cNvPr id="37" name="Graphic 23" descr="AWS CloudTrail service icon.">
            <a:extLst>
              <a:ext uri="{FF2B5EF4-FFF2-40B4-BE49-F238E27FC236}">
                <a16:creationId xmlns:a16="http://schemas.microsoft.com/office/drawing/2014/main" id="{EAA328AA-441C-1420-BB48-CCF7D585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80657" y="52518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F38E8BD1-5D49-2376-DDFB-992B5FD4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420" y="601382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#3</a:t>
            </a:r>
          </a:p>
        </p:txBody>
      </p:sp>
      <p:pic>
        <p:nvPicPr>
          <p:cNvPr id="39" name="Graphic 23" descr="AWS CloudTrail service icon.">
            <a:extLst>
              <a:ext uri="{FF2B5EF4-FFF2-40B4-BE49-F238E27FC236}">
                <a16:creationId xmlns:a16="http://schemas.microsoft.com/office/drawing/2014/main" id="{0AF176CB-7576-79F3-AEF2-46FEF8A6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13196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4E1940F6-F003-6C1C-2DCA-56B27EDA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959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32E390-5580-2F81-55B2-489ACD9F09DF}"/>
              </a:ext>
            </a:extLst>
          </p:cNvPr>
          <p:cNvCxnSpPr>
            <a:cxnSpLocks/>
          </p:cNvCxnSpPr>
          <p:nvPr/>
        </p:nvCxnSpPr>
        <p:spPr>
          <a:xfrm flipH="1">
            <a:off x="6701885" y="3359628"/>
            <a:ext cx="131621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FEED05-5BF9-B426-BC6D-DBDFDDE16880}"/>
              </a:ext>
            </a:extLst>
          </p:cNvPr>
          <p:cNvCxnSpPr>
            <a:cxnSpLocks/>
          </p:cNvCxnSpPr>
          <p:nvPr/>
        </p:nvCxnSpPr>
        <p:spPr>
          <a:xfrm>
            <a:off x="4044554" y="3359628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6ECE8E-0DF7-4C67-9D4D-E0BE65F95867}"/>
              </a:ext>
            </a:extLst>
          </p:cNvPr>
          <p:cNvCxnSpPr>
            <a:cxnSpLocks/>
          </p:cNvCxnSpPr>
          <p:nvPr/>
        </p:nvCxnSpPr>
        <p:spPr>
          <a:xfrm flipV="1">
            <a:off x="6139594" y="4112842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5221B9-9A99-2118-3AC3-AB50BD9C0DA5}"/>
              </a:ext>
            </a:extLst>
          </p:cNvPr>
          <p:cNvCxnSpPr>
            <a:cxnSpLocks/>
          </p:cNvCxnSpPr>
          <p:nvPr/>
        </p:nvCxnSpPr>
        <p:spPr>
          <a:xfrm>
            <a:off x="5989574" y="1880157"/>
            <a:ext cx="0" cy="797632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B273CB-CA31-01DA-9434-469F991E99FB}"/>
              </a:ext>
            </a:extLst>
          </p:cNvPr>
          <p:cNvCxnSpPr>
            <a:cxnSpLocks/>
          </p:cNvCxnSpPr>
          <p:nvPr/>
        </p:nvCxnSpPr>
        <p:spPr>
          <a:xfrm>
            <a:off x="4141233" y="106551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6C5581-AA95-EFEB-24FD-2734A3302545}"/>
              </a:ext>
            </a:extLst>
          </p:cNvPr>
          <p:cNvCxnSpPr>
            <a:cxnSpLocks/>
          </p:cNvCxnSpPr>
          <p:nvPr/>
        </p:nvCxnSpPr>
        <p:spPr>
          <a:xfrm flipV="1">
            <a:off x="6352954" y="1882261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2" descr="User resource icon for the General Icons category.">
            <a:extLst>
              <a:ext uri="{FF2B5EF4-FFF2-40B4-BE49-F238E27FC236}">
                <a16:creationId xmlns:a16="http://schemas.microsoft.com/office/drawing/2014/main" id="{86524795-D30C-E11A-B7A8-54EF7C08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622094" y="84261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1009BFE7-2D14-BE7E-01E5-7E6DE84CD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35" y="1637494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318D90-CFEA-36B4-A2D2-F37355015F4F}"/>
              </a:ext>
            </a:extLst>
          </p:cNvPr>
          <p:cNvCxnSpPr>
            <a:cxnSpLocks/>
          </p:cNvCxnSpPr>
          <p:nvPr/>
        </p:nvCxnSpPr>
        <p:spPr>
          <a:xfrm>
            <a:off x="1500557" y="101866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7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571B0-7D48-57E5-1F07-301462344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A93C027B-4B4B-176A-6205-3A3915DA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312984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11A98B0D-2A7F-86AD-D84E-F6D861C41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47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#2</a:t>
            </a:r>
          </a:p>
        </p:txBody>
      </p:sp>
      <p:pic>
        <p:nvPicPr>
          <p:cNvPr id="5" name="Graphic 4" descr="CloudTrail Lake resource icon for the AWS CloudTrail service.">
            <a:extLst>
              <a:ext uri="{FF2B5EF4-FFF2-40B4-BE49-F238E27FC236}">
                <a16:creationId xmlns:a16="http://schemas.microsoft.com/office/drawing/2014/main" id="{D000CBA4-46B8-E1D0-9892-928DCD188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705" y="2859041"/>
            <a:ext cx="758952" cy="758952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E89CAE4B-5052-8F85-2BE4-3A0A135EA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045" y="3617993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pic>
        <p:nvPicPr>
          <p:cNvPr id="7" name="Graphic 23" descr="Amazon Lex service icon.">
            <a:extLst>
              <a:ext uri="{FF2B5EF4-FFF2-40B4-BE49-F238E27FC236}">
                <a16:creationId xmlns:a16="http://schemas.microsoft.com/office/drawing/2014/main" id="{E3F97DE3-51D6-C39F-1B1D-C765DF83C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07173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739050EA-01BA-4D27-0538-AC273D957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360" y="1605539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Lex</a:t>
            </a:r>
          </a:p>
        </p:txBody>
      </p:sp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741ED2C9-5384-2860-14C3-E67C1403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78370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8FF31E8D-33D5-5806-44F2-40E29DE54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880" y="160315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Lambda</a:t>
            </a:r>
          </a:p>
        </p:txBody>
      </p:sp>
      <p:pic>
        <p:nvPicPr>
          <p:cNvPr id="11" name="Graphic 10" descr="Amazon Bedrock service icon.">
            <a:extLst>
              <a:ext uri="{FF2B5EF4-FFF2-40B4-BE49-F238E27FC236}">
                <a16:creationId xmlns:a16="http://schemas.microsoft.com/office/drawing/2014/main" id="{C4D0C042-CEF5-DA14-6346-0DC66AFD54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11524" y="839571"/>
            <a:ext cx="762000" cy="7620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5EAD7169-F846-3C1B-8B05-C41CCB556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952" y="1603158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Bedrock</a:t>
            </a:r>
          </a:p>
        </p:txBody>
      </p:sp>
      <p:pic>
        <p:nvPicPr>
          <p:cNvPr id="37" name="Graphic 23" descr="AWS CloudTrail service icon.">
            <a:extLst>
              <a:ext uri="{FF2B5EF4-FFF2-40B4-BE49-F238E27FC236}">
                <a16:creationId xmlns:a16="http://schemas.microsoft.com/office/drawing/2014/main" id="{CF7A5222-8CDC-A4EB-7121-DCD350B4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80657" y="52518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6A00A7C9-DC0E-A369-7757-258F9E7CB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420" y="601382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#3</a:t>
            </a:r>
          </a:p>
        </p:txBody>
      </p:sp>
      <p:pic>
        <p:nvPicPr>
          <p:cNvPr id="39" name="Graphic 23" descr="AWS CloudTrail service icon.">
            <a:extLst>
              <a:ext uri="{FF2B5EF4-FFF2-40B4-BE49-F238E27FC236}">
                <a16:creationId xmlns:a16="http://schemas.microsoft.com/office/drawing/2014/main" id="{3E53172D-857E-14A4-935B-28D40443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13196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01EF9B1D-B52C-1530-CE76-535C9E4E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959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150BDC-B9FD-0283-4495-8ECE32034793}"/>
              </a:ext>
            </a:extLst>
          </p:cNvPr>
          <p:cNvCxnSpPr>
            <a:cxnSpLocks/>
          </p:cNvCxnSpPr>
          <p:nvPr/>
        </p:nvCxnSpPr>
        <p:spPr>
          <a:xfrm flipH="1">
            <a:off x="6701885" y="3359628"/>
            <a:ext cx="131621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FB01F3-676B-DDD3-73AF-3994CB3BE1CD}"/>
              </a:ext>
            </a:extLst>
          </p:cNvPr>
          <p:cNvCxnSpPr>
            <a:cxnSpLocks/>
          </p:cNvCxnSpPr>
          <p:nvPr/>
        </p:nvCxnSpPr>
        <p:spPr>
          <a:xfrm>
            <a:off x="4044554" y="3359628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040AE4-61DA-4B3E-11F2-1BA69559A70E}"/>
              </a:ext>
            </a:extLst>
          </p:cNvPr>
          <p:cNvCxnSpPr>
            <a:cxnSpLocks/>
          </p:cNvCxnSpPr>
          <p:nvPr/>
        </p:nvCxnSpPr>
        <p:spPr>
          <a:xfrm flipV="1">
            <a:off x="6139594" y="4112842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CED2E3-4B00-0517-B711-DE0BFCB2F22C}"/>
              </a:ext>
            </a:extLst>
          </p:cNvPr>
          <p:cNvCxnSpPr>
            <a:cxnSpLocks/>
          </p:cNvCxnSpPr>
          <p:nvPr/>
        </p:nvCxnSpPr>
        <p:spPr>
          <a:xfrm>
            <a:off x="6701885" y="106551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CEF9BD-08F2-9B42-2D02-1197E7684F39}"/>
              </a:ext>
            </a:extLst>
          </p:cNvPr>
          <p:cNvCxnSpPr>
            <a:cxnSpLocks/>
          </p:cNvCxnSpPr>
          <p:nvPr/>
        </p:nvCxnSpPr>
        <p:spPr>
          <a:xfrm>
            <a:off x="5989574" y="1880157"/>
            <a:ext cx="0" cy="797632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93CC5F-0D9B-2DFF-196B-353F022EA0E2}"/>
              </a:ext>
            </a:extLst>
          </p:cNvPr>
          <p:cNvCxnSpPr>
            <a:cxnSpLocks/>
          </p:cNvCxnSpPr>
          <p:nvPr/>
        </p:nvCxnSpPr>
        <p:spPr>
          <a:xfrm>
            <a:off x="4141233" y="106551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1C462C-FCCC-2FD1-0305-5FD99D606F06}"/>
              </a:ext>
            </a:extLst>
          </p:cNvPr>
          <p:cNvCxnSpPr>
            <a:cxnSpLocks/>
          </p:cNvCxnSpPr>
          <p:nvPr/>
        </p:nvCxnSpPr>
        <p:spPr>
          <a:xfrm flipV="1">
            <a:off x="6352954" y="1882261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2" descr="User resource icon for the General Icons category.">
            <a:extLst>
              <a:ext uri="{FF2B5EF4-FFF2-40B4-BE49-F238E27FC236}">
                <a16:creationId xmlns:a16="http://schemas.microsoft.com/office/drawing/2014/main" id="{726E9D94-6012-84CC-80AF-66C70B2D6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622094" y="84261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2FAE9965-2301-B76C-D20D-2B2BB2ADA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35" y="1637494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9180AF-3A34-1AFC-13DD-9D1AA4515AD6}"/>
              </a:ext>
            </a:extLst>
          </p:cNvPr>
          <p:cNvCxnSpPr>
            <a:cxnSpLocks/>
          </p:cNvCxnSpPr>
          <p:nvPr/>
        </p:nvCxnSpPr>
        <p:spPr>
          <a:xfrm>
            <a:off x="1500557" y="101866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1CEF2E-522C-3758-5916-E34EA97D06A8}"/>
              </a:ext>
            </a:extLst>
          </p:cNvPr>
          <p:cNvGrpSpPr>
            <a:grpSpLocks noChangeAspect="1"/>
          </p:cNvGrpSpPr>
          <p:nvPr/>
        </p:nvGrpSpPr>
        <p:grpSpPr>
          <a:xfrm>
            <a:off x="10792490" y="842619"/>
            <a:ext cx="758952" cy="758952"/>
            <a:chOff x="10223291" y="2458387"/>
            <a:chExt cx="758952" cy="7589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AABD0B-4C71-6697-D944-22AA9795E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3291" y="2458387"/>
              <a:ext cx="758952" cy="7589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B21E084-2985-02A4-6322-BFFE7B6BD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5026" t="12544" r="17015" b="13268"/>
            <a:stretch/>
          </p:blipFill>
          <p:spPr>
            <a:xfrm>
              <a:off x="10314839" y="2607030"/>
              <a:ext cx="569626" cy="461666"/>
            </a:xfrm>
            <a:prstGeom prst="rect">
              <a:avLst/>
            </a:prstGeom>
          </p:spPr>
        </p:pic>
      </p:grpSp>
      <p:sp>
        <p:nvSpPr>
          <p:cNvPr id="27" name="TextBox 12">
            <a:extLst>
              <a:ext uri="{FF2B5EF4-FFF2-40B4-BE49-F238E27FC236}">
                <a16:creationId xmlns:a16="http://schemas.microsoft.com/office/drawing/2014/main" id="{E8DCCEA4-ED46-BA4B-92B0-36735DF4B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0951" y="1637493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Anthropic Claude 3.7 Sonnet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6B80EB-5134-12FF-DD68-A93DDDF5AAF8}"/>
              </a:ext>
            </a:extLst>
          </p:cNvPr>
          <p:cNvCxnSpPr>
            <a:cxnSpLocks/>
          </p:cNvCxnSpPr>
          <p:nvPr/>
        </p:nvCxnSpPr>
        <p:spPr>
          <a:xfrm>
            <a:off x="9179645" y="1061722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607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C2503-6AA0-2D31-576F-30EE10E7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F40E403E-DA91-B833-830C-0818B779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312984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8137D137-4D9F-B413-562E-8B3DADF71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47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#2</a:t>
            </a:r>
          </a:p>
        </p:txBody>
      </p:sp>
      <p:pic>
        <p:nvPicPr>
          <p:cNvPr id="5" name="Graphic 4" descr="CloudTrail Lake resource icon for the AWS CloudTrail service.">
            <a:extLst>
              <a:ext uri="{FF2B5EF4-FFF2-40B4-BE49-F238E27FC236}">
                <a16:creationId xmlns:a16="http://schemas.microsoft.com/office/drawing/2014/main" id="{E5802A71-91D6-49CF-D4AD-05D4260CE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705" y="2859041"/>
            <a:ext cx="758952" cy="758952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45E4DBB1-6F3A-DB03-5437-1545142F4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045" y="3617993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pic>
        <p:nvPicPr>
          <p:cNvPr id="7" name="Graphic 23" descr="Amazon Lex service icon.">
            <a:extLst>
              <a:ext uri="{FF2B5EF4-FFF2-40B4-BE49-F238E27FC236}">
                <a16:creationId xmlns:a16="http://schemas.microsoft.com/office/drawing/2014/main" id="{FE213A08-A1AC-BEBC-931A-AA69BB4C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07173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C0A535AA-5D05-5F38-D270-4A4EFF468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360" y="1605539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Lex</a:t>
            </a:r>
          </a:p>
        </p:txBody>
      </p:sp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58ADD2DD-1CF2-F0BA-CA60-0278CC18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783705" y="84195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85833FE9-E1A3-458A-B6C3-15C64E058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880" y="160315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Lambda</a:t>
            </a:r>
          </a:p>
        </p:txBody>
      </p:sp>
      <p:pic>
        <p:nvPicPr>
          <p:cNvPr id="11" name="Graphic 10" descr="Amazon Bedrock service icon.">
            <a:extLst>
              <a:ext uri="{FF2B5EF4-FFF2-40B4-BE49-F238E27FC236}">
                <a16:creationId xmlns:a16="http://schemas.microsoft.com/office/drawing/2014/main" id="{859D5488-0303-6976-1DE8-633B03B799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11524" y="839571"/>
            <a:ext cx="762000" cy="7620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6319807F-070F-C156-D523-7A7F6755A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952" y="1603158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Bedrock</a:t>
            </a:r>
          </a:p>
        </p:txBody>
      </p:sp>
      <p:pic>
        <p:nvPicPr>
          <p:cNvPr id="37" name="Graphic 23" descr="AWS CloudTrail service icon.">
            <a:extLst>
              <a:ext uri="{FF2B5EF4-FFF2-40B4-BE49-F238E27FC236}">
                <a16:creationId xmlns:a16="http://schemas.microsoft.com/office/drawing/2014/main" id="{364BC9C6-2605-73B6-C681-B389EA8B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80657" y="52518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AA2B92EE-9013-BD66-96DA-BD83008B7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420" y="601382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#3</a:t>
            </a:r>
          </a:p>
        </p:txBody>
      </p:sp>
      <p:pic>
        <p:nvPicPr>
          <p:cNvPr id="39" name="Graphic 23" descr="AWS CloudTrail service icon.">
            <a:extLst>
              <a:ext uri="{FF2B5EF4-FFF2-40B4-BE49-F238E27FC236}">
                <a16:creationId xmlns:a16="http://schemas.microsoft.com/office/drawing/2014/main" id="{045C769B-9358-3F6D-7016-9616A367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13196" y="285599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740767CF-0CB3-CFB8-FB09-F6E18718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959" y="361799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account #1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1673DF-2D36-A457-1716-C6DC545F8581}"/>
              </a:ext>
            </a:extLst>
          </p:cNvPr>
          <p:cNvCxnSpPr>
            <a:cxnSpLocks/>
          </p:cNvCxnSpPr>
          <p:nvPr/>
        </p:nvCxnSpPr>
        <p:spPr>
          <a:xfrm flipH="1">
            <a:off x="6701885" y="3359628"/>
            <a:ext cx="131621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C8723D-B2B1-0941-3423-331BECD2ED7E}"/>
              </a:ext>
            </a:extLst>
          </p:cNvPr>
          <p:cNvCxnSpPr>
            <a:cxnSpLocks/>
          </p:cNvCxnSpPr>
          <p:nvPr/>
        </p:nvCxnSpPr>
        <p:spPr>
          <a:xfrm>
            <a:off x="4044554" y="3359628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00B259-5E33-7B41-AD56-D2F1C72DA9CC}"/>
              </a:ext>
            </a:extLst>
          </p:cNvPr>
          <p:cNvCxnSpPr>
            <a:cxnSpLocks/>
          </p:cNvCxnSpPr>
          <p:nvPr/>
        </p:nvCxnSpPr>
        <p:spPr>
          <a:xfrm flipV="1">
            <a:off x="6139594" y="4112842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D95319-C6BA-11EE-F4F6-0719B16E6BD7}"/>
              </a:ext>
            </a:extLst>
          </p:cNvPr>
          <p:cNvCxnSpPr>
            <a:cxnSpLocks/>
          </p:cNvCxnSpPr>
          <p:nvPr/>
        </p:nvCxnSpPr>
        <p:spPr>
          <a:xfrm>
            <a:off x="6701885" y="106551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1EF16B-B6FB-5C2D-87E6-39F82F3057D5}"/>
              </a:ext>
            </a:extLst>
          </p:cNvPr>
          <p:cNvCxnSpPr>
            <a:cxnSpLocks/>
          </p:cNvCxnSpPr>
          <p:nvPr/>
        </p:nvCxnSpPr>
        <p:spPr>
          <a:xfrm>
            <a:off x="5989574" y="1880157"/>
            <a:ext cx="0" cy="797632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857F63-DE99-7030-AE35-A368FFB64B43}"/>
              </a:ext>
            </a:extLst>
          </p:cNvPr>
          <p:cNvCxnSpPr>
            <a:cxnSpLocks/>
          </p:cNvCxnSpPr>
          <p:nvPr/>
        </p:nvCxnSpPr>
        <p:spPr>
          <a:xfrm>
            <a:off x="4141233" y="106551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EED0ED-5ADA-9481-A835-4480CEF11E9C}"/>
              </a:ext>
            </a:extLst>
          </p:cNvPr>
          <p:cNvCxnSpPr>
            <a:cxnSpLocks/>
          </p:cNvCxnSpPr>
          <p:nvPr/>
        </p:nvCxnSpPr>
        <p:spPr>
          <a:xfrm flipV="1">
            <a:off x="6352954" y="1882261"/>
            <a:ext cx="0" cy="795528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2" descr="User resource icon for the General Icons category.">
            <a:extLst>
              <a:ext uri="{FF2B5EF4-FFF2-40B4-BE49-F238E27FC236}">
                <a16:creationId xmlns:a16="http://schemas.microsoft.com/office/drawing/2014/main" id="{E9C5D1AA-49B7-E9AB-473E-9B755626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622094" y="84261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0674E5C0-0E83-7543-30A1-DED6CD275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35" y="1637494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479C95-602F-C807-63B6-BD8CCCC62AD2}"/>
              </a:ext>
            </a:extLst>
          </p:cNvPr>
          <p:cNvCxnSpPr>
            <a:cxnSpLocks/>
          </p:cNvCxnSpPr>
          <p:nvPr/>
        </p:nvCxnSpPr>
        <p:spPr>
          <a:xfrm>
            <a:off x="1500557" y="1018660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E8A8D5-9E48-63D7-9413-0C7FF533D0DA}"/>
              </a:ext>
            </a:extLst>
          </p:cNvPr>
          <p:cNvGrpSpPr>
            <a:grpSpLocks noChangeAspect="1"/>
          </p:cNvGrpSpPr>
          <p:nvPr/>
        </p:nvGrpSpPr>
        <p:grpSpPr>
          <a:xfrm>
            <a:off x="10792490" y="842619"/>
            <a:ext cx="758952" cy="758952"/>
            <a:chOff x="10223291" y="2458387"/>
            <a:chExt cx="758952" cy="7589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0132C5-1E5F-1D94-7F72-ABB01D3C31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3291" y="2458387"/>
              <a:ext cx="758952" cy="7589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4BC1B31-17E8-82CE-653D-BF5AA588F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5026" t="12544" r="17015" b="13268"/>
            <a:stretch/>
          </p:blipFill>
          <p:spPr>
            <a:xfrm>
              <a:off x="10314839" y="2607030"/>
              <a:ext cx="569626" cy="461666"/>
            </a:xfrm>
            <a:prstGeom prst="rect">
              <a:avLst/>
            </a:prstGeom>
          </p:spPr>
        </p:pic>
      </p:grpSp>
      <p:sp>
        <p:nvSpPr>
          <p:cNvPr id="27" name="TextBox 12">
            <a:extLst>
              <a:ext uri="{FF2B5EF4-FFF2-40B4-BE49-F238E27FC236}">
                <a16:creationId xmlns:a16="http://schemas.microsoft.com/office/drawing/2014/main" id="{CB024E08-454F-45D4-851A-FC7ED4C59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0951" y="1637493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Anthropic Claude 3.7 Sonnet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F30ECF-E8A5-5FAB-074F-74EDE2705A92}"/>
              </a:ext>
            </a:extLst>
          </p:cNvPr>
          <p:cNvCxnSpPr>
            <a:cxnSpLocks/>
          </p:cNvCxnSpPr>
          <p:nvPr/>
        </p:nvCxnSpPr>
        <p:spPr>
          <a:xfrm>
            <a:off x="9179645" y="1061722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6671C5-F68F-32A2-C96F-5F8471167637}"/>
              </a:ext>
            </a:extLst>
          </p:cNvPr>
          <p:cNvCxnSpPr>
            <a:cxnSpLocks/>
          </p:cNvCxnSpPr>
          <p:nvPr/>
        </p:nvCxnSpPr>
        <p:spPr>
          <a:xfrm flipH="1">
            <a:off x="9177734" y="1352912"/>
            <a:ext cx="1490472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D54183-90EE-0E06-ED79-24B7F6DF8872}"/>
              </a:ext>
            </a:extLst>
          </p:cNvPr>
          <p:cNvCxnSpPr>
            <a:cxnSpLocks/>
          </p:cNvCxnSpPr>
          <p:nvPr/>
        </p:nvCxnSpPr>
        <p:spPr>
          <a:xfrm flipH="1">
            <a:off x="6677445" y="1329227"/>
            <a:ext cx="1490472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284AE6-9FCD-7E58-DAFF-92ADCE15FD0C}"/>
              </a:ext>
            </a:extLst>
          </p:cNvPr>
          <p:cNvCxnSpPr>
            <a:cxnSpLocks/>
          </p:cNvCxnSpPr>
          <p:nvPr/>
        </p:nvCxnSpPr>
        <p:spPr>
          <a:xfrm flipH="1">
            <a:off x="4141233" y="1313037"/>
            <a:ext cx="1490472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28878B7-FAD2-EA28-6772-8AEBD2218A7C}"/>
              </a:ext>
            </a:extLst>
          </p:cNvPr>
          <p:cNvCxnSpPr>
            <a:cxnSpLocks/>
          </p:cNvCxnSpPr>
          <p:nvPr/>
        </p:nvCxnSpPr>
        <p:spPr>
          <a:xfrm flipH="1">
            <a:off x="1500557" y="1313037"/>
            <a:ext cx="1490472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66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06BD8-C012-506B-0B81-19E3B20F7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C61031-D144-D193-289A-B61C74CA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/>
              <a:t>Lex and Lambda (L&amp;L’s)</a:t>
            </a:r>
          </a:p>
        </p:txBody>
      </p:sp>
    </p:spTree>
    <p:extLst>
      <p:ext uri="{BB962C8B-B14F-4D97-AF65-F5344CB8AC3E}">
        <p14:creationId xmlns:p14="http://schemas.microsoft.com/office/powerpoint/2010/main" val="28517815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60A30-008A-B69F-FA35-C916E09EA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7BC45C-D0BA-2E4F-6123-5E5355497A4E}"/>
              </a:ext>
            </a:extLst>
          </p:cNvPr>
          <p:cNvSpPr txBox="1"/>
          <p:nvPr/>
        </p:nvSpPr>
        <p:spPr>
          <a:xfrm>
            <a:off x="457199" y="2349500"/>
            <a:ext cx="11213869" cy="2421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dirty="0"/>
              <a:t>🗣️ </a:t>
            </a:r>
            <a:r>
              <a:rPr lang="en-US" dirty="0"/>
              <a:t>Captures</a:t>
            </a:r>
            <a:r>
              <a:rPr dirty="0"/>
              <a:t> natural language </a:t>
            </a:r>
            <a:r>
              <a:rPr lang="en-US" dirty="0"/>
              <a:t>input </a:t>
            </a:r>
            <a:r>
              <a:rPr dirty="0"/>
              <a:t>(e.g., “Show failed logins”)</a:t>
            </a:r>
          </a:p>
          <a:p>
            <a:pPr>
              <a:spcAft>
                <a:spcPts val="1000"/>
              </a:spcAft>
              <a:defRPr sz="2000"/>
            </a:pPr>
            <a:r>
              <a:rPr dirty="0"/>
              <a:t>🧠 Understands user intent and extracts key details</a:t>
            </a:r>
          </a:p>
          <a:p>
            <a:pPr>
              <a:spcAft>
                <a:spcPts val="1000"/>
              </a:spcAft>
              <a:defRPr sz="2000"/>
            </a:pPr>
            <a:r>
              <a:rPr dirty="0"/>
              <a:t>⚙️ Triggers AWS Lambda to process the request</a:t>
            </a:r>
          </a:p>
          <a:p>
            <a:pPr>
              <a:spcAft>
                <a:spcPts val="1000"/>
              </a:spcAft>
              <a:defRPr sz="2000"/>
            </a:pPr>
            <a:r>
              <a:rPr dirty="0"/>
              <a:t>😊 Returns AI-generated response to the user</a:t>
            </a:r>
          </a:p>
          <a:p>
            <a:pPr>
              <a:spcAft>
                <a:spcPts val="1000"/>
              </a:spcAft>
              <a:defRPr sz="2000"/>
            </a:pPr>
            <a:r>
              <a:rPr dirty="0"/>
              <a:t>☁️ Fully serverless</a:t>
            </a:r>
          </a:p>
        </p:txBody>
      </p:sp>
      <p:pic>
        <p:nvPicPr>
          <p:cNvPr id="11" name="Graphic 23" descr="Amazon Lex service icon.">
            <a:extLst>
              <a:ext uri="{FF2B5EF4-FFF2-40B4-BE49-F238E27FC236}">
                <a16:creationId xmlns:a16="http://schemas.microsoft.com/office/drawing/2014/main" id="{479A0242-817F-B1E6-FF83-A687DBDB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19921" y="90299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677D76D-D87E-82A2-D54A-21CAB101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/>
          <a:lstStyle/>
          <a:p>
            <a:r>
              <a:rPr lang="en-US" dirty="0"/>
              <a:t> </a:t>
            </a:r>
            <a:r>
              <a:rPr dirty="0"/>
              <a:t>Amazon Lex</a:t>
            </a:r>
          </a:p>
        </p:txBody>
      </p:sp>
    </p:spTree>
    <p:extLst>
      <p:ext uri="{BB962C8B-B14F-4D97-AF65-F5344CB8AC3E}">
        <p14:creationId xmlns:p14="http://schemas.microsoft.com/office/powerpoint/2010/main" val="259630708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AD546F-3FF8-476C-998D-19ACB15A4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900AA-21D7-4DB9-B29A-FCE955D2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16" y="2400300"/>
            <a:ext cx="11502291" cy="1865508"/>
          </a:xfrm>
        </p:spPr>
        <p:txBody>
          <a:bodyPr/>
          <a:lstStyle/>
          <a:p>
            <a:r>
              <a:rPr lang="en-US" dirty="0"/>
              <a:t>Logs talk to me!</a:t>
            </a:r>
            <a:br>
              <a:rPr lang="en-US" dirty="0"/>
            </a:br>
            <a:r>
              <a:rPr lang="en-US" dirty="0"/>
              <a:t>Using Amazon Bedrock to Chat About Logs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FA2E4-14D1-4BEE-8158-6DE3178BA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Michal Salanci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7937D-52AB-46D0-9CED-5A0CD9ED6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COM206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CCB28F-41BB-4F65-913A-5A05DFE2BC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916" y="5066907"/>
            <a:ext cx="4357572" cy="313932"/>
          </a:xfrm>
        </p:spPr>
        <p:txBody>
          <a:bodyPr/>
          <a:lstStyle/>
          <a:p>
            <a:r>
              <a:rPr lang="en-US" dirty="0"/>
              <a:t>Senior Cloud Operations Expert @</a:t>
            </a:r>
            <a:r>
              <a:rPr lang="en-US" b="1" dirty="0" err="1"/>
              <a:t>enspired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16467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584C3-F4A8-7191-26A0-A01479E43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3D4FF-AF42-6DE2-5016-3B3F4F838E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" t="8087" r="7599" b="9399"/>
          <a:stretch/>
        </p:blipFill>
        <p:spPr>
          <a:xfrm>
            <a:off x="4001199" y="1273605"/>
            <a:ext cx="4793101" cy="4212795"/>
          </a:xfrm>
          <a:prstGeom prst="rect">
            <a:avLst/>
          </a:prstGeom>
        </p:spPr>
      </p:pic>
      <p:pic>
        <p:nvPicPr>
          <p:cNvPr id="7" name="Graphic 23" descr="Amazon Lex service icon.">
            <a:extLst>
              <a:ext uri="{FF2B5EF4-FFF2-40B4-BE49-F238E27FC236}">
                <a16:creationId xmlns:a16="http://schemas.microsoft.com/office/drawing/2014/main" id="{E42378F4-9153-41D0-0D23-7C9D93B3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119921" y="90299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58BDE99-C31E-108A-A90E-7248E709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/>
          <a:lstStyle/>
          <a:p>
            <a:r>
              <a:rPr lang="en-US" dirty="0"/>
              <a:t> </a:t>
            </a:r>
            <a:r>
              <a:rPr dirty="0"/>
              <a:t>Amazon Lex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69B42-1DC9-BA91-AB18-0A5B633656F4}"/>
              </a:ext>
            </a:extLst>
          </p:cNvPr>
          <p:cNvSpPr txBox="1"/>
          <p:nvPr/>
        </p:nvSpPr>
        <p:spPr>
          <a:xfrm>
            <a:off x="457199" y="1371600"/>
            <a:ext cx="4002375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Detects best matching intent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endParaRPr dirty="0"/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F033E8A-60F5-6447-999E-4C76EEBF3480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Q: give me last 5 </a:t>
            </a:r>
            <a:r>
              <a:rPr lang="en-US" sz="1400" dirty="0">
                <a:solidFill>
                  <a:srgbClr val="FF381E"/>
                </a:solidFill>
              </a:rPr>
              <a:t>SUCCESSFUL logins</a:t>
            </a:r>
            <a:r>
              <a:rPr lang="en-US" sz="1400" dirty="0">
                <a:solidFill>
                  <a:schemeClr val="bg1"/>
                </a:solidFill>
              </a:rPr>
              <a:t> into account 123456789012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D72D1-251F-D80D-D1AC-B08CD3BB81B5}"/>
              </a:ext>
            </a:extLst>
          </p:cNvPr>
          <p:cNvSpPr/>
          <p:nvPr/>
        </p:nvSpPr>
        <p:spPr>
          <a:xfrm>
            <a:off x="4169836" y="1614296"/>
            <a:ext cx="2438400" cy="168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EC8575-36C9-4CC2-6776-3607491BF24E}"/>
              </a:ext>
            </a:extLst>
          </p:cNvPr>
          <p:cNvSpPr/>
          <p:nvPr/>
        </p:nvSpPr>
        <p:spPr>
          <a:xfrm>
            <a:off x="4169836" y="2025146"/>
            <a:ext cx="4455826" cy="541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416627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28B8B-D086-0974-96FA-89E9C7DDD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826E31-85E0-17BD-869E-4BA6013FA304}"/>
              </a:ext>
            </a:extLst>
          </p:cNvPr>
          <p:cNvSpPr txBox="1"/>
          <p:nvPr/>
        </p:nvSpPr>
        <p:spPr>
          <a:xfrm>
            <a:off x="457199" y="1371600"/>
            <a:ext cx="400237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Detects best matching intent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buNone/>
            </a:pPr>
            <a:r>
              <a:rPr lang="en-US" dirty="0"/>
              <a:t>Extract slot values: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username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accountid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timeframe hours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pic>
        <p:nvPicPr>
          <p:cNvPr id="8" name="Graphic 23" descr="Amazon Lex service icon.">
            <a:extLst>
              <a:ext uri="{FF2B5EF4-FFF2-40B4-BE49-F238E27FC236}">
                <a16:creationId xmlns:a16="http://schemas.microsoft.com/office/drawing/2014/main" id="{4029146F-3E15-FE2A-03C4-DB61F0FF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19921" y="90299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3EEA67-D2D2-CF71-D940-C0B77579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/>
          <a:lstStyle/>
          <a:p>
            <a:r>
              <a:rPr lang="en-US" dirty="0"/>
              <a:t> </a:t>
            </a:r>
            <a:r>
              <a:rPr dirty="0"/>
              <a:t>Amazon Lex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90380D6-6147-4E64-8183-9F0EBAE2FF41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Q: give me last 5 </a:t>
            </a:r>
            <a:r>
              <a:rPr lang="en-US" sz="1400" dirty="0">
                <a:solidFill>
                  <a:srgbClr val="FF381E"/>
                </a:solidFill>
              </a:rPr>
              <a:t>SUCCESSFUL logins</a:t>
            </a:r>
            <a:r>
              <a:rPr lang="en-US" sz="1400" dirty="0">
                <a:solidFill>
                  <a:schemeClr val="bg1"/>
                </a:solidFill>
              </a:rPr>
              <a:t> into account 123456789012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BD1B61-3D3E-BA29-E527-0245A4A56C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33" t="8087" r="7599" b="9399"/>
          <a:stretch/>
        </p:blipFill>
        <p:spPr>
          <a:xfrm>
            <a:off x="4001199" y="1273605"/>
            <a:ext cx="4793101" cy="42127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631004-AF07-BCFC-0CAD-660822D30870}"/>
              </a:ext>
            </a:extLst>
          </p:cNvPr>
          <p:cNvSpPr/>
          <p:nvPr/>
        </p:nvSpPr>
        <p:spPr>
          <a:xfrm>
            <a:off x="4067156" y="1616777"/>
            <a:ext cx="2438400" cy="168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48F43C-BC63-D00C-9E83-C8E6F5A2DCA0}"/>
              </a:ext>
            </a:extLst>
          </p:cNvPr>
          <p:cNvSpPr/>
          <p:nvPr/>
        </p:nvSpPr>
        <p:spPr>
          <a:xfrm>
            <a:off x="4216813" y="2044026"/>
            <a:ext cx="4455826" cy="541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32F4B1-7646-B2C4-F4CB-27B2EE3570EA}"/>
              </a:ext>
            </a:extLst>
          </p:cNvPr>
          <p:cNvSpPr/>
          <p:nvPr/>
        </p:nvSpPr>
        <p:spPr>
          <a:xfrm>
            <a:off x="4216813" y="2585030"/>
            <a:ext cx="4455826" cy="1876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F7B9AEF8-0FCB-AC57-279A-AFF570935A2B}"/>
              </a:ext>
            </a:extLst>
          </p:cNvPr>
          <p:cNvSpPr>
            <a:spLocks noChangeAspect="1"/>
          </p:cNvSpPr>
          <p:nvPr/>
        </p:nvSpPr>
        <p:spPr>
          <a:xfrm>
            <a:off x="8615962" y="5451625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bg1"/>
                </a:solidFill>
              </a:rPr>
              <a:t>Raw message: </a:t>
            </a:r>
            <a:r>
              <a:rPr lang="en-US" sz="900" dirty="0">
                <a:solidFill>
                  <a:schemeClr val="bg1"/>
                </a:solidFill>
              </a:rPr>
              <a:t>give me last 5 </a:t>
            </a:r>
            <a:r>
              <a:rPr lang="en-US" sz="900" dirty="0">
                <a:solidFill>
                  <a:srgbClr val="FF381E"/>
                </a:solidFill>
              </a:rPr>
              <a:t>SUCCESSFUL logins</a:t>
            </a:r>
            <a:r>
              <a:rPr lang="en-US" sz="900" dirty="0">
                <a:solidFill>
                  <a:schemeClr val="bg1"/>
                </a:solidFill>
              </a:rPr>
              <a:t> into account 457600277505</a:t>
            </a:r>
          </a:p>
          <a:p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b="1" dirty="0">
                <a:solidFill>
                  <a:schemeClr val="bg1"/>
                </a:solidFill>
              </a:rPr>
              <a:t>Lex Intent: </a:t>
            </a:r>
            <a:r>
              <a:rPr lang="en-US" sz="900" dirty="0" err="1">
                <a:solidFill>
                  <a:schemeClr val="bg1"/>
                </a:solidFill>
              </a:rPr>
              <a:t>ListSuccessfulLoginsIntent</a:t>
            </a:r>
            <a:endParaRPr lang="en-US" sz="900" dirty="0">
              <a:solidFill>
                <a:schemeClr val="bg1"/>
              </a:solidFill>
            </a:endParaRP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Lex Extracted slots: </a:t>
            </a:r>
            <a:r>
              <a:rPr lang="en-US" sz="900" dirty="0" err="1">
                <a:solidFill>
                  <a:schemeClr val="bg1"/>
                </a:solidFill>
              </a:rPr>
              <a:t>accountID</a:t>
            </a:r>
            <a:r>
              <a:rPr lang="en-US" sz="900" dirty="0">
                <a:solidFill>
                  <a:schemeClr val="bg1"/>
                </a:solidFill>
              </a:rPr>
              <a:t>: 457600277505</a:t>
            </a:r>
          </a:p>
        </p:txBody>
      </p:sp>
    </p:spTree>
    <p:extLst>
      <p:ext uri="{BB962C8B-B14F-4D97-AF65-F5344CB8AC3E}">
        <p14:creationId xmlns:p14="http://schemas.microsoft.com/office/powerpoint/2010/main" val="31561372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BDF18-F317-19EA-2030-17C32F96C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A0CD0318-7D34-5C9C-9768-BA1DB5ADD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24918" y="112426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D89E18-25F7-F5A2-10FA-3B0C71CDEB6E}"/>
              </a:ext>
            </a:extLst>
          </p:cNvPr>
          <p:cNvSpPr txBox="1"/>
          <p:nvPr/>
        </p:nvSpPr>
        <p:spPr>
          <a:xfrm>
            <a:off x="364603" y="1394750"/>
            <a:ext cx="110642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dirty="0"/>
              <a:t>🧠 </a:t>
            </a:r>
            <a:r>
              <a:rPr lang="en-US" dirty="0"/>
              <a:t>The brain how to get all necessary information to Bedrock</a:t>
            </a: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3AB62A-6922-CCE8-C65B-CD3135038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/>
          <a:lstStyle/>
          <a:p>
            <a:r>
              <a:rPr lang="en-US" dirty="0"/>
              <a:t>AWS Lambda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75000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D8FB5-D1EB-C04F-9E47-3B92C4113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726794B1-60D0-80F4-C741-773213A72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24918" y="112426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6F86D-48B1-CF60-7583-037008CC80E3}"/>
              </a:ext>
            </a:extLst>
          </p:cNvPr>
          <p:cNvSpPr txBox="1"/>
          <p:nvPr/>
        </p:nvSpPr>
        <p:spPr>
          <a:xfrm>
            <a:off x="457200" y="1371600"/>
            <a:ext cx="4433546" cy="3036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Receives </a:t>
            </a:r>
            <a:r>
              <a:rPr lang="en-US" b="1" dirty="0"/>
              <a:t>the input from Lex.</a:t>
            </a:r>
            <a:endParaRPr lang="en-US" dirty="0"/>
          </a:p>
          <a:p>
            <a:pPr>
              <a:spcAft>
                <a:spcPts val="1000"/>
              </a:spcAft>
              <a:defRPr sz="2000"/>
            </a:pPr>
            <a:br>
              <a:rPr lang="en-US" dirty="0"/>
            </a:br>
            <a:r>
              <a:rPr lang="en-US" dirty="0"/>
              <a:t>Extract all the information it needs for successful query.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Calls to build a SQL query.</a:t>
            </a:r>
            <a:endParaRPr dirty="0"/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CCC287-957F-A2C3-A42A-36B7F889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/>
          <a:lstStyle/>
          <a:p>
            <a:r>
              <a:rPr lang="en-US" dirty="0"/>
              <a:t>AWS Lambda – receives input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2951B-7DA7-29AA-5DD5-193FB31F44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60" t="11821" r="7061" b="26479"/>
          <a:stretch/>
        </p:blipFill>
        <p:spPr>
          <a:xfrm>
            <a:off x="4890746" y="1578318"/>
            <a:ext cx="7047530" cy="32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6947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CDFC6-83DB-8231-633C-5D219787D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2B43954B-6CD3-A1A3-D13A-432E4E56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24918" y="112426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3246B-4805-41A9-7627-B59F8F7C1407}"/>
              </a:ext>
            </a:extLst>
          </p:cNvPr>
          <p:cNvSpPr txBox="1"/>
          <p:nvPr/>
        </p:nvSpPr>
        <p:spPr>
          <a:xfrm>
            <a:off x="457200" y="1371600"/>
            <a:ext cx="5831174" cy="14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Builds a SQL query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build_query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function and starts querying the CloudTrail lake</a:t>
            </a:r>
            <a:endParaRPr dirty="0"/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5BA755-4188-5481-6CCC-4D378B8A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/>
          <a:lstStyle/>
          <a:p>
            <a:r>
              <a:rPr lang="en-US" dirty="0"/>
              <a:t>AWS Lambda – builds query</a:t>
            </a:r>
            <a:endParaRPr dirty="0"/>
          </a:p>
        </p:txBody>
      </p:sp>
      <p:pic>
        <p:nvPicPr>
          <p:cNvPr id="12" name="Graphic 11" descr="CloudTrail Lake resource icon for the AWS CloudTrail service.">
            <a:extLst>
              <a:ext uri="{FF2B5EF4-FFF2-40B4-BE49-F238E27FC236}">
                <a16:creationId xmlns:a16="http://schemas.microsoft.com/office/drawing/2014/main" id="{3761E39C-2DDF-7602-B368-86029E44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5428" y="3228514"/>
            <a:ext cx="1097280" cy="109728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CC696AF6-CC5D-9E0B-B52A-728675E74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932" y="4325794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64C3B6-E391-056D-BA7A-81C0EDF380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310" t="14532" r="7657" b="27280"/>
          <a:stretch/>
        </p:blipFill>
        <p:spPr>
          <a:xfrm>
            <a:off x="457200" y="2648359"/>
            <a:ext cx="7528972" cy="2558005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C29F7E4-3C8A-FBFB-788E-937331D5069F}"/>
              </a:ext>
            </a:extLst>
          </p:cNvPr>
          <p:cNvCxnSpPr>
            <a:cxnSpLocks/>
          </p:cNvCxnSpPr>
          <p:nvPr/>
        </p:nvCxnSpPr>
        <p:spPr>
          <a:xfrm>
            <a:off x="8265441" y="3994826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87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713A6-2402-A22B-4912-213E0C184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F57B3940-3443-B36F-AB1E-F3313D732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24918" y="112426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6F81B-E895-B1BD-D89B-4D4DAD03B34D}"/>
              </a:ext>
            </a:extLst>
          </p:cNvPr>
          <p:cNvSpPr txBox="1"/>
          <p:nvPr/>
        </p:nvSpPr>
        <p:spPr>
          <a:xfrm>
            <a:off x="457199" y="1371600"/>
            <a:ext cx="6128795" cy="14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Waits for the query results from CloudTrail Lake, and forwards it to function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get_query_results</a:t>
            </a:r>
            <a:endParaRPr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8361C9-8793-DDDF-AC5D-6A4458D0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7172794" cy="639762"/>
          </a:xfrm>
        </p:spPr>
        <p:txBody>
          <a:bodyPr/>
          <a:lstStyle/>
          <a:p>
            <a:r>
              <a:rPr lang="en-US" dirty="0"/>
              <a:t>AWS Lambda – gets query result</a:t>
            </a:r>
            <a:endParaRPr dirty="0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74F0DCB-0392-B485-2346-B69D93C266EF}"/>
              </a:ext>
            </a:extLst>
          </p:cNvPr>
          <p:cNvSpPr>
            <a:spLocks noChangeAspect="1"/>
          </p:cNvSpPr>
          <p:nvPr/>
        </p:nvSpPr>
        <p:spPr>
          <a:xfrm>
            <a:off x="8866681" y="112426"/>
            <a:ext cx="3260361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bg1"/>
                </a:solidFill>
              </a:rPr>
              <a:t>Raw message: </a:t>
            </a:r>
            <a:r>
              <a:rPr lang="en-US" sz="900" dirty="0">
                <a:solidFill>
                  <a:schemeClr val="bg1"/>
                </a:solidFill>
              </a:rPr>
              <a:t>give me last 5 </a:t>
            </a:r>
            <a:r>
              <a:rPr lang="en-US" sz="900" dirty="0">
                <a:solidFill>
                  <a:srgbClr val="FF381E"/>
                </a:solidFill>
              </a:rPr>
              <a:t>SUCCESSFUL logins</a:t>
            </a:r>
            <a:r>
              <a:rPr lang="en-US" sz="900" dirty="0">
                <a:solidFill>
                  <a:schemeClr val="bg1"/>
                </a:solidFill>
              </a:rPr>
              <a:t> into account 457600277505</a:t>
            </a:r>
          </a:p>
          <a:p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b="1" dirty="0">
                <a:solidFill>
                  <a:schemeClr val="bg1"/>
                </a:solidFill>
              </a:rPr>
              <a:t>Lex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b="1" dirty="0">
                <a:solidFill>
                  <a:schemeClr val="bg1"/>
                </a:solidFill>
              </a:rPr>
              <a:t>Intent: </a:t>
            </a:r>
            <a:r>
              <a:rPr lang="en-US" sz="900" dirty="0" err="1">
                <a:solidFill>
                  <a:schemeClr val="bg1"/>
                </a:solidFill>
              </a:rPr>
              <a:t>ListSuccessfulLoginsIntent</a:t>
            </a:r>
            <a:endParaRPr lang="en-US" sz="900" dirty="0">
              <a:solidFill>
                <a:schemeClr val="bg1"/>
              </a:solidFill>
            </a:endParaRP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Extracted slots: </a:t>
            </a:r>
            <a:r>
              <a:rPr lang="en-US" sz="900" dirty="0" err="1">
                <a:solidFill>
                  <a:schemeClr val="bg1"/>
                </a:solidFill>
              </a:rPr>
              <a:t>accountID</a:t>
            </a:r>
            <a:r>
              <a:rPr lang="en-US" sz="900" dirty="0">
                <a:solidFill>
                  <a:schemeClr val="bg1"/>
                </a:solidFill>
              </a:rPr>
              <a:t>: 457600277505</a:t>
            </a:r>
          </a:p>
          <a:p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Query result: </a:t>
            </a:r>
            <a:r>
              <a:rPr lang="en-US" sz="900" dirty="0">
                <a:solidFill>
                  <a:schemeClr val="bg1"/>
                </a:solidFill>
              </a:rPr>
              <a:t>{“eventTime”,"2025-05-03T13:00:00Z",…}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6F1E37-FEA8-0E1F-76A0-B1FB224BCB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50" t="11187" r="9592" b="13957"/>
          <a:stretch/>
        </p:blipFill>
        <p:spPr>
          <a:xfrm>
            <a:off x="2308946" y="2415084"/>
            <a:ext cx="5461538" cy="4168278"/>
          </a:xfrm>
          <a:prstGeom prst="rect">
            <a:avLst/>
          </a:prstGeom>
        </p:spPr>
      </p:pic>
      <p:pic>
        <p:nvPicPr>
          <p:cNvPr id="4" name="Graphic 3" descr="CloudTrail Lake resource icon for the AWS CloudTrail service.">
            <a:extLst>
              <a:ext uri="{FF2B5EF4-FFF2-40B4-BE49-F238E27FC236}">
                <a16:creationId xmlns:a16="http://schemas.microsoft.com/office/drawing/2014/main" id="{887D4131-4730-517C-EDF9-D8467A2E6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35428" y="3228514"/>
            <a:ext cx="1097280" cy="109728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FB6339F9-22E0-5D50-821B-BA8297280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932" y="4325794"/>
            <a:ext cx="1250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 Lake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D2587A-58D8-AFD9-95A0-E1C8A1ECAB38}"/>
              </a:ext>
            </a:extLst>
          </p:cNvPr>
          <p:cNvCxnSpPr>
            <a:cxnSpLocks/>
          </p:cNvCxnSpPr>
          <p:nvPr/>
        </p:nvCxnSpPr>
        <p:spPr>
          <a:xfrm flipH="1">
            <a:off x="8208575" y="3998899"/>
            <a:ext cx="131621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D5AEF23-A7D8-4475-1047-3545BE48B040}"/>
              </a:ext>
            </a:extLst>
          </p:cNvPr>
          <p:cNvSpPr>
            <a:spLocks noChangeAspect="1"/>
          </p:cNvSpPr>
          <p:nvPr/>
        </p:nvSpPr>
        <p:spPr>
          <a:xfrm>
            <a:off x="8866681" y="142556"/>
            <a:ext cx="3260361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bg1"/>
                </a:solidFill>
              </a:rPr>
              <a:t>Raw message: </a:t>
            </a:r>
            <a:r>
              <a:rPr lang="en-US" sz="900" dirty="0">
                <a:solidFill>
                  <a:schemeClr val="bg1"/>
                </a:solidFill>
              </a:rPr>
              <a:t>give me last 5 </a:t>
            </a:r>
            <a:r>
              <a:rPr lang="en-US" sz="900" dirty="0">
                <a:solidFill>
                  <a:srgbClr val="FF381E"/>
                </a:solidFill>
              </a:rPr>
              <a:t>SUCCESSFUL logins</a:t>
            </a:r>
            <a:r>
              <a:rPr lang="en-US" sz="900" dirty="0">
                <a:solidFill>
                  <a:schemeClr val="bg1"/>
                </a:solidFill>
              </a:rPr>
              <a:t> into account 123456789012</a:t>
            </a:r>
            <a:endParaRPr lang="en-US" sz="900" b="1" dirty="0">
              <a:solidFill>
                <a:schemeClr val="bg1"/>
              </a:solidFill>
            </a:endParaRPr>
          </a:p>
          <a:p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Query result: </a:t>
            </a:r>
            <a:r>
              <a:rPr lang="en-US" sz="900" dirty="0">
                <a:solidFill>
                  <a:schemeClr val="bg1"/>
                </a:solidFill>
              </a:rPr>
              <a:t>{“eventTime”,"2025-05-03T13:00:00Z",…}</a:t>
            </a:r>
          </a:p>
        </p:txBody>
      </p:sp>
    </p:spTree>
    <p:extLst>
      <p:ext uri="{BB962C8B-B14F-4D97-AF65-F5344CB8AC3E}">
        <p14:creationId xmlns:p14="http://schemas.microsoft.com/office/powerpoint/2010/main" val="668472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7F813-D42E-D26E-2408-B26A6EC37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626F22C6-E544-D3CF-E07E-F6C6A0609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24918" y="112426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C1B32-A3E7-80FF-4CFA-6D8C8DD0568B}"/>
              </a:ext>
            </a:extLst>
          </p:cNvPr>
          <p:cNvSpPr txBox="1"/>
          <p:nvPr/>
        </p:nvSpPr>
        <p:spPr>
          <a:xfrm>
            <a:off x="457200" y="1371600"/>
            <a:ext cx="5831174" cy="14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Creates prompt for Claude 3.7 with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summarize_with_bedrock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function</a:t>
            </a:r>
            <a:endParaRPr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EE48EB-B27E-2F20-2FFE-83C95A8A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7172794" cy="639762"/>
          </a:xfrm>
        </p:spPr>
        <p:txBody>
          <a:bodyPr/>
          <a:lstStyle/>
          <a:p>
            <a:r>
              <a:rPr lang="en-US" dirty="0"/>
              <a:t>AWS Lambda – creates prompt</a:t>
            </a:r>
            <a:endParaRPr dirty="0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F8A34C38-18DF-531A-5445-D42D2E0E0DB6}"/>
              </a:ext>
            </a:extLst>
          </p:cNvPr>
          <p:cNvSpPr>
            <a:spLocks noChangeAspect="1"/>
          </p:cNvSpPr>
          <p:nvPr/>
        </p:nvSpPr>
        <p:spPr>
          <a:xfrm>
            <a:off x="8866682" y="112426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>
                <a:solidFill>
                  <a:schemeClr val="bg1"/>
                </a:solidFill>
              </a:rPr>
              <a:t>Raw message: </a:t>
            </a:r>
            <a:r>
              <a:rPr lang="en-US" sz="800" dirty="0">
                <a:solidFill>
                  <a:schemeClr val="bg1"/>
                </a:solidFill>
              </a:rPr>
              <a:t>give me last 5 </a:t>
            </a:r>
            <a:r>
              <a:rPr lang="en-US" sz="800" dirty="0">
                <a:solidFill>
                  <a:srgbClr val="FF381E"/>
                </a:solidFill>
              </a:rPr>
              <a:t>SUCCESSFUL logins</a:t>
            </a:r>
            <a:r>
              <a:rPr lang="en-US" sz="800" dirty="0">
                <a:solidFill>
                  <a:schemeClr val="bg1"/>
                </a:solidFill>
              </a:rPr>
              <a:t> into account 123456789012</a:t>
            </a:r>
            <a:endParaRPr lang="en-US" sz="8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800" b="1" dirty="0">
                <a:solidFill>
                  <a:schemeClr val="bg1"/>
                </a:solidFill>
              </a:rPr>
              <a:t>Query result: </a:t>
            </a:r>
            <a:r>
              <a:rPr lang="en-US" sz="800" dirty="0">
                <a:solidFill>
                  <a:schemeClr val="bg1"/>
                </a:solidFill>
              </a:rPr>
              <a:t>{“eventTime”,"2025-05-03T13:00:00Z",…}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b="1" dirty="0">
                <a:solidFill>
                  <a:schemeClr val="bg1"/>
                </a:solidFill>
              </a:rPr>
              <a:t>Prompt for Claude 3.7</a:t>
            </a:r>
          </a:p>
        </p:txBody>
      </p:sp>
    </p:spTree>
    <p:extLst>
      <p:ext uri="{BB962C8B-B14F-4D97-AF65-F5344CB8AC3E}">
        <p14:creationId xmlns:p14="http://schemas.microsoft.com/office/powerpoint/2010/main" val="1994375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C4E92-DFE1-0864-4530-AEE043C46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CFF011-39CB-F212-302A-E7CA1C9B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57E60D-6A87-B047-8C45-7A7ED86E8561}"/>
              </a:ext>
            </a:extLst>
          </p:cNvPr>
          <p:cNvGrpSpPr>
            <a:grpSpLocks noChangeAspect="1"/>
          </p:cNvGrpSpPr>
          <p:nvPr/>
        </p:nvGrpSpPr>
        <p:grpSpPr>
          <a:xfrm>
            <a:off x="2695333" y="104467"/>
            <a:ext cx="6801332" cy="6649065"/>
            <a:chOff x="2704617" y="-268213"/>
            <a:chExt cx="6782764" cy="66309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88022B3-A645-09E5-265A-3EA12350D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751" t="5907" r="8300" b="18144"/>
            <a:stretch/>
          </p:blipFill>
          <p:spPr>
            <a:xfrm>
              <a:off x="2704617" y="-268213"/>
              <a:ext cx="6604208" cy="584721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5C1EB1-2C4D-4030-A5C3-B864C5465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267" t="25131" r="15401" b="30516"/>
            <a:stretch/>
          </p:blipFill>
          <p:spPr>
            <a:xfrm>
              <a:off x="2704617" y="4972050"/>
              <a:ext cx="5903851" cy="139065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93DC3B-B76E-B365-2B06-C8A98B469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8742" y="5429250"/>
              <a:ext cx="1218639" cy="93345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1C68250-8BFB-D986-EDBB-C62EC653E9E1}"/>
              </a:ext>
            </a:extLst>
          </p:cNvPr>
          <p:cNvSpPr/>
          <p:nvPr/>
        </p:nvSpPr>
        <p:spPr>
          <a:xfrm>
            <a:off x="2723403" y="321840"/>
            <a:ext cx="7358145" cy="337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D184-F6B2-84F2-0008-19E19A39C4B6}"/>
              </a:ext>
            </a:extLst>
          </p:cNvPr>
          <p:cNvSpPr/>
          <p:nvPr/>
        </p:nvSpPr>
        <p:spPr>
          <a:xfrm>
            <a:off x="2723403" y="643679"/>
            <a:ext cx="7358145" cy="4483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CD61E-9803-A674-2822-3686EA0F690D}"/>
              </a:ext>
            </a:extLst>
          </p:cNvPr>
          <p:cNvSpPr/>
          <p:nvPr/>
        </p:nvSpPr>
        <p:spPr>
          <a:xfrm>
            <a:off x="2723403" y="5127584"/>
            <a:ext cx="7358145" cy="16259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833447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38B0F-1719-041C-FF38-182BC8F0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FFF1A7-1E79-FE99-DB84-3A4FA32A9FDD}"/>
              </a:ext>
            </a:extLst>
          </p:cNvPr>
          <p:cNvSpPr txBox="1"/>
          <p:nvPr/>
        </p:nvSpPr>
        <p:spPr>
          <a:xfrm>
            <a:off x="457199" y="1371600"/>
            <a:ext cx="1109749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dirty="0"/>
              <a:t>📩 Receives structured prompts from Lambda function</a:t>
            </a:r>
          </a:p>
          <a:p>
            <a:pPr>
              <a:spcAft>
                <a:spcPts val="1000"/>
              </a:spcAft>
              <a:defRPr sz="2000"/>
            </a:pPr>
            <a:r>
              <a:rPr dirty="0"/>
              <a:t>🧠 Processes the prompt using a foundation model (Claude 3</a:t>
            </a:r>
            <a:r>
              <a:rPr lang="en-US" dirty="0"/>
              <a:t>.7</a:t>
            </a:r>
            <a:r>
              <a:rPr dirty="0"/>
              <a:t> Sonnet)</a:t>
            </a:r>
          </a:p>
          <a:p>
            <a:pPr>
              <a:spcAft>
                <a:spcPts val="1000"/>
              </a:spcAft>
              <a:defRPr sz="2000"/>
            </a:pPr>
            <a:r>
              <a:rPr dirty="0"/>
              <a:t>📤 Returns the response to Lambda → Lex → </a:t>
            </a:r>
            <a:r>
              <a:rPr lang="en-US" dirty="0"/>
              <a:t>U</a:t>
            </a:r>
            <a:r>
              <a:rPr dirty="0"/>
              <a:t>ser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pic>
        <p:nvPicPr>
          <p:cNvPr id="8" name="Graphic 7" descr="Amazon Bedrock service icon.">
            <a:extLst>
              <a:ext uri="{FF2B5EF4-FFF2-40B4-BE49-F238E27FC236}">
                <a16:creationId xmlns:a16="http://schemas.microsoft.com/office/drawing/2014/main" id="{4471A541-F24E-B257-6255-3C55802E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29" y="126312"/>
            <a:ext cx="1097280" cy="10972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E4E0C7-3A7A-CAE4-6053-3F160731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7172794" cy="639762"/>
          </a:xfrm>
        </p:spPr>
        <p:txBody>
          <a:bodyPr/>
          <a:lstStyle/>
          <a:p>
            <a:r>
              <a:rPr lang="en-US" dirty="0"/>
              <a:t>Amazon Bedrock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331892-EB6D-345D-8FCF-D34317BB3F35}"/>
              </a:ext>
            </a:extLst>
          </p:cNvPr>
          <p:cNvSpPr txBox="1"/>
          <p:nvPr/>
        </p:nvSpPr>
        <p:spPr>
          <a:xfrm>
            <a:off x="547254" y="3429000"/>
            <a:ext cx="11097491" cy="258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endParaRPr dirty="0"/>
          </a:p>
          <a:p>
            <a:pPr>
              <a:spcAft>
                <a:spcPts val="1000"/>
              </a:spcAft>
              <a:defRPr sz="2000"/>
            </a:pPr>
            <a:r>
              <a:rPr dirty="0"/>
              <a:t>✅ Why Bedrock?</a:t>
            </a:r>
          </a:p>
          <a:p>
            <a:pPr>
              <a:spcAft>
                <a:spcPts val="1000"/>
              </a:spcAft>
              <a:defRPr sz="2000"/>
            </a:pPr>
            <a:r>
              <a:rPr dirty="0"/>
              <a:t>🚀 No model training needed — ready-to-use models</a:t>
            </a: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🧬 Choose from multiple models Claude, Titan, Nova, </a:t>
            </a:r>
            <a:r>
              <a:rPr lang="en-US" dirty="0" err="1"/>
              <a:t>etc</a:t>
            </a:r>
            <a:r>
              <a:rPr lang="en-US" dirty="0"/>
              <a:t>… </a:t>
            </a:r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🔗 Easy Lambda integration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🔒 Fully managed and scalable by AWS</a:t>
            </a:r>
          </a:p>
        </p:txBody>
      </p:sp>
    </p:spTree>
    <p:extLst>
      <p:ext uri="{BB962C8B-B14F-4D97-AF65-F5344CB8AC3E}">
        <p14:creationId xmlns:p14="http://schemas.microsoft.com/office/powerpoint/2010/main" val="972453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2B79B-64C3-D890-AB0A-A0F3BB613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0" descr="AWS Lambda service icon.">
            <a:extLst>
              <a:ext uri="{FF2B5EF4-FFF2-40B4-BE49-F238E27FC236}">
                <a16:creationId xmlns:a16="http://schemas.microsoft.com/office/drawing/2014/main" id="{C00B26B9-8FD4-0DA3-4518-84AEA622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24918" y="112426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4840F4-7885-CEF0-507D-33A08EEA68D3}"/>
              </a:ext>
            </a:extLst>
          </p:cNvPr>
          <p:cNvSpPr txBox="1"/>
          <p:nvPr/>
        </p:nvSpPr>
        <p:spPr>
          <a:xfrm>
            <a:off x="457200" y="1371600"/>
            <a:ext cx="5831174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Lambda receives the summary from Bedrock in the same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build_with_bedrock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function.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cs typeface="Courier New" panose="02070309020205020404" pitchFamily="49" charset="0"/>
              </a:rPr>
              <a:t>Lambda wraps that up into a Lex response, sends it to Lex and from there to the user</a:t>
            </a:r>
            <a:endParaRPr dirty="0">
              <a:cs typeface="Courier New" panose="02070309020205020404" pitchFamily="49" charset="0"/>
            </a:endParaRP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C9FFF4-6D8E-90B5-3030-3AF6533A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7172794" cy="639762"/>
          </a:xfrm>
        </p:spPr>
        <p:txBody>
          <a:bodyPr/>
          <a:lstStyle/>
          <a:p>
            <a:r>
              <a:rPr lang="en-US" dirty="0"/>
              <a:t>AWS Lambda – receive output</a:t>
            </a:r>
            <a:endParaRPr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F7BFA68-0C2C-01AD-4B92-DF0221223840}"/>
              </a:ext>
            </a:extLst>
          </p:cNvPr>
          <p:cNvSpPr>
            <a:spLocks noChangeAspect="1"/>
          </p:cNvSpPr>
          <p:nvPr/>
        </p:nvSpPr>
        <p:spPr>
          <a:xfrm flipH="1">
            <a:off x="6865067" y="1605817"/>
            <a:ext cx="5155716" cy="1823183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# Successful Login Summary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1. May 4, 2025: 4 successful logins from IP 95.103.78.154</a:t>
            </a:r>
          </a:p>
          <a:p>
            <a:r>
              <a:rPr lang="en-US" sz="1100" dirty="0">
                <a:solidFill>
                  <a:schemeClr val="bg1"/>
                </a:solidFill>
              </a:rPr>
              <a:t>   - User </a:t>
            </a:r>
            <a:r>
              <a:rPr lang="en-US" sz="1100" dirty="0" err="1">
                <a:solidFill>
                  <a:schemeClr val="bg1"/>
                </a:solidFill>
              </a:rPr>
              <a:t>ManagementAdmin</a:t>
            </a:r>
            <a:r>
              <a:rPr lang="en-US" sz="1100" dirty="0">
                <a:solidFill>
                  <a:schemeClr val="bg1"/>
                </a:solidFill>
              </a:rPr>
              <a:t>: 3 logins at 06:00:57, 06:05:22, and 06:23:37</a:t>
            </a:r>
          </a:p>
          <a:p>
            <a:r>
              <a:rPr lang="en-US" sz="1100" dirty="0">
                <a:solidFill>
                  <a:schemeClr val="bg1"/>
                </a:solidFill>
              </a:rPr>
              <a:t>   - User TEST-user-1: 1 login at 06:10:32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2. April 26, 2025: 1 successful login from IP 95.103.78.154</a:t>
            </a:r>
          </a:p>
          <a:p>
            <a:r>
              <a:rPr lang="en-US" sz="1100" dirty="0">
                <a:solidFill>
                  <a:schemeClr val="bg1"/>
                </a:solidFill>
              </a:rPr>
              <a:t>   - User </a:t>
            </a:r>
            <a:r>
              <a:rPr lang="en-US" sz="1100" dirty="0" err="1">
                <a:solidFill>
                  <a:schemeClr val="bg1"/>
                </a:solidFill>
              </a:rPr>
              <a:t>ManagementAdmin</a:t>
            </a:r>
            <a:r>
              <a:rPr lang="en-US" sz="1100" dirty="0">
                <a:solidFill>
                  <a:schemeClr val="bg1"/>
                </a:solidFill>
              </a:rPr>
              <a:t>: 1 login at 11:20:08</a:t>
            </a:r>
          </a:p>
        </p:txBody>
      </p:sp>
    </p:spTree>
    <p:extLst>
      <p:ext uri="{BB962C8B-B14F-4D97-AF65-F5344CB8AC3E}">
        <p14:creationId xmlns:p14="http://schemas.microsoft.com/office/powerpoint/2010/main" val="2660725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F56C7C-2744-DDF1-21EE-6733C4DF24CC}"/>
              </a:ext>
            </a:extLst>
          </p:cNvPr>
          <p:cNvSpPr txBox="1"/>
          <p:nvPr/>
        </p:nvSpPr>
        <p:spPr>
          <a:xfrm>
            <a:off x="119355" y="103077"/>
            <a:ext cx="11907545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6" name="Picture 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ED78EE12-0BDA-A971-7A41-A5C0B8A7C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285217" y="1125528"/>
            <a:ext cx="3893083" cy="3846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42FC80-F84D-55C3-564D-54941AE495D7}"/>
              </a:ext>
            </a:extLst>
          </p:cNvPr>
          <p:cNvSpPr txBox="1"/>
          <p:nvPr/>
        </p:nvSpPr>
        <p:spPr>
          <a:xfrm>
            <a:off x="4368800" y="1308785"/>
            <a:ext cx="76581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Senior Cloud Operations Expert at 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enspired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algn="ctr"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Community Builder since 2023, cat. Containers</a:t>
            </a: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Leader of AWS User Group Kosice</a:t>
            </a:r>
          </a:p>
        </p:txBody>
      </p:sp>
      <p:pic>
        <p:nvPicPr>
          <p:cNvPr id="8" name="Picture 7" descr="A logo of a building&#10;&#10;Description automatically generated">
            <a:extLst>
              <a:ext uri="{FF2B5EF4-FFF2-40B4-BE49-F238E27FC236}">
                <a16:creationId xmlns:a16="http://schemas.microsoft.com/office/drawing/2014/main" id="{618538D8-2B3B-B4C1-5302-327BC0D42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004" y="3894882"/>
            <a:ext cx="198181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00727-1618-A5DC-C87E-CD8B5F396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78" y="3902903"/>
            <a:ext cx="2286000" cy="2286000"/>
          </a:xfrm>
          <a:prstGeom prst="rect">
            <a:avLst/>
          </a:prstGeom>
        </p:spPr>
      </p:pic>
      <p:pic>
        <p:nvPicPr>
          <p:cNvPr id="3" name="Picture 2" descr="A logo for a community day&#10;&#10;AI-generated content may be incorrect.">
            <a:extLst>
              <a:ext uri="{FF2B5EF4-FFF2-40B4-BE49-F238E27FC236}">
                <a16:creationId xmlns:a16="http://schemas.microsoft.com/office/drawing/2014/main" id="{8B6C3939-E0D8-D7EA-1D2F-5D0D3F0B6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94" y="4468387"/>
            <a:ext cx="2053389" cy="115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950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CCC84-2D79-5336-EB85-13E6F2BC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60AD37-F6A2-2D08-D5E1-75DB7F42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r>
              <a:rPr lang="en-US" sz="6600" dirty="0"/>
              <a:t>Prompt Engineering Strategy</a:t>
            </a:r>
            <a:endParaRPr lang="en-US" sz="6300" dirty="0"/>
          </a:p>
        </p:txBody>
      </p:sp>
    </p:spTree>
    <p:extLst>
      <p:ext uri="{BB962C8B-B14F-4D97-AF65-F5344CB8AC3E}">
        <p14:creationId xmlns:p14="http://schemas.microsoft.com/office/powerpoint/2010/main" val="302675268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930A59-6C31-E76E-5D12-735D7EC9C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7120" cy="1143000"/>
          </a:xfrm>
        </p:spPr>
        <p:txBody>
          <a:bodyPr/>
          <a:lstStyle/>
          <a:p>
            <a:r>
              <a:rPr lang="en-US" dirty="0"/>
              <a:t>Amazon Lex intents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CA1345-25D2-6A34-E223-08220EB34313}"/>
              </a:ext>
            </a:extLst>
          </p:cNvPr>
          <p:cNvSpPr txBox="1"/>
          <p:nvPr/>
        </p:nvSpPr>
        <p:spPr>
          <a:xfrm>
            <a:off x="457200" y="1371600"/>
            <a:ext cx="58521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🎯 Understand what will be the users intentions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F6F83C-7D36-5068-A6F4-90BA2F336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" t="8087" r="7599" b="9399"/>
          <a:stretch/>
        </p:blipFill>
        <p:spPr>
          <a:xfrm>
            <a:off x="6674643" y="816066"/>
            <a:ext cx="4793101" cy="42127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0F4572-A889-F8D2-4E72-0315C31CA36D}"/>
              </a:ext>
            </a:extLst>
          </p:cNvPr>
          <p:cNvSpPr/>
          <p:nvPr/>
        </p:nvSpPr>
        <p:spPr>
          <a:xfrm>
            <a:off x="6740600" y="1159238"/>
            <a:ext cx="2438400" cy="168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59716B-5548-D82B-B4A5-EEB6C00E50FC}"/>
              </a:ext>
            </a:extLst>
          </p:cNvPr>
          <p:cNvSpPr/>
          <p:nvPr/>
        </p:nvSpPr>
        <p:spPr>
          <a:xfrm>
            <a:off x="6890257" y="1586487"/>
            <a:ext cx="4455826" cy="541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6F7F8C-0EA1-F740-BED7-0A1920B426C8}"/>
              </a:ext>
            </a:extLst>
          </p:cNvPr>
          <p:cNvSpPr/>
          <p:nvPr/>
        </p:nvSpPr>
        <p:spPr>
          <a:xfrm>
            <a:off x="6890257" y="2127491"/>
            <a:ext cx="4455826" cy="1876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942485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37E4E-4C59-6ACA-BF9E-C29513672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8081A5-EC0C-5592-55B8-322467F2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7120" cy="1143000"/>
          </a:xfrm>
        </p:spPr>
        <p:txBody>
          <a:bodyPr/>
          <a:lstStyle/>
          <a:p>
            <a:r>
              <a:rPr lang="en-US" dirty="0"/>
              <a:t>How many intents do I need?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61004-B14A-C3C0-26D2-11C82BF7644B}"/>
              </a:ext>
            </a:extLst>
          </p:cNvPr>
          <p:cNvSpPr txBox="1"/>
          <p:nvPr/>
        </p:nvSpPr>
        <p:spPr>
          <a:xfrm>
            <a:off x="457200" y="1371600"/>
            <a:ext cx="112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many as you want, but don’t overkill it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DF5DC3-D00C-CB72-D1D1-9D4B33A2F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926671"/>
              </p:ext>
            </p:extLst>
          </p:nvPr>
        </p:nvGraphicFramePr>
        <p:xfrm>
          <a:off x="457200" y="1981684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943540424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882687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ListApiCallsByUserIntent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API calls by a user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54117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8E5419-5256-206A-EFCA-FEE3051C3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792884"/>
              </p:ext>
            </p:extLst>
          </p:nvPr>
        </p:nvGraphicFramePr>
        <p:xfrm>
          <a:off x="457200" y="2359018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7885063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1044686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ShowActivitiesFromIPAddressIntent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Show activities from a given IP address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22290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2CDFB1-DC29-0975-1ED2-8272284E0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306513"/>
              </p:ext>
            </p:extLst>
          </p:nvPr>
        </p:nvGraphicFramePr>
        <p:xfrm>
          <a:off x="472440" y="3565393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67635364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9393204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FindSuccessfulOperationsIntent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Find successful operations in CloudTrail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716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FD9C23-4A16-445C-9839-5A19B8815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003969"/>
              </p:ext>
            </p:extLst>
          </p:nvPr>
        </p:nvGraphicFramePr>
        <p:xfrm>
          <a:off x="472440" y="3984740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85228393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7087452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FindFailedOperationsIntent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Find failed operations in CloudTrail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54083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9E7BF4-A0FB-76B5-81E5-EBD1FE9CD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460807"/>
              </p:ext>
            </p:extLst>
          </p:nvPr>
        </p:nvGraphicFramePr>
        <p:xfrm>
          <a:off x="472440" y="5172865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57015584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41910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SummarizeLoginActivitiesIntent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Summarize login activities over time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34021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02F2F1-5AA3-A615-9F7A-7D50C8F36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532066"/>
              </p:ext>
            </p:extLst>
          </p:nvPr>
        </p:nvGraphicFramePr>
        <p:xfrm>
          <a:off x="457200" y="2736352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958908068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314887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ListUsersInAccountIntent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distinct users observed in the CloudTrail logs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77218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519563E-627C-DA2D-F303-A9EC34019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04634"/>
              </p:ext>
            </p:extLst>
          </p:nvPr>
        </p:nvGraphicFramePr>
        <p:xfrm>
          <a:off x="472440" y="4381867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733922124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42573606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ListSuccessfulLoginsIntent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successful login activities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6491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F8531F-DB22-7CC2-240A-7560E3154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876228"/>
              </p:ext>
            </p:extLst>
          </p:nvPr>
        </p:nvGraphicFramePr>
        <p:xfrm>
          <a:off x="472440" y="3127382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2872348956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5992998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ListUserIPAddressesIntent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IP addresses used by users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53416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80D898-EFF8-1B56-E467-409633FFE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00421"/>
              </p:ext>
            </p:extLst>
          </p:nvPr>
        </p:nvGraphicFramePr>
        <p:xfrm>
          <a:off x="472440" y="4798056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35985189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5498363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ListFailedLoginsIntent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failed login activities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63088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0E488A4-DB2C-2688-768B-7E68C2A73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271869"/>
              </p:ext>
            </p:extLst>
          </p:nvPr>
        </p:nvGraphicFramePr>
        <p:xfrm>
          <a:off x="457200" y="5606565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27154769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1725729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FallbackIntent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Default Lex fallback if no other intent matches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855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207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BA4D2-C384-48EC-F421-DE879C1DB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4398860-0E9E-6939-5355-E77AA8CD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7120" cy="1143000"/>
          </a:xfrm>
        </p:spPr>
        <p:txBody>
          <a:bodyPr/>
          <a:lstStyle/>
          <a:p>
            <a:r>
              <a:rPr lang="en-US" dirty="0"/>
              <a:t>Prompt for Bedrock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4DC88-A5FD-8175-AF86-7DC8C75C7EC0}"/>
              </a:ext>
            </a:extLst>
          </p:cNvPr>
          <p:cNvSpPr txBox="1"/>
          <p:nvPr/>
        </p:nvSpPr>
        <p:spPr>
          <a:xfrm>
            <a:off x="457200" y="1371600"/>
            <a:ext cx="11247120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✍️ Generated with Lambda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🎯 Contains user input, general information for FM and query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973076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CAC9A-29A2-F864-BF81-A7A6040B8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9B4D5B-9915-D01A-D631-22ADD1D12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1CDB62C-8D4C-0D1D-0EEE-4B2577105E82}"/>
              </a:ext>
            </a:extLst>
          </p:cNvPr>
          <p:cNvGrpSpPr>
            <a:grpSpLocks noChangeAspect="1"/>
          </p:cNvGrpSpPr>
          <p:nvPr/>
        </p:nvGrpSpPr>
        <p:grpSpPr>
          <a:xfrm>
            <a:off x="2695333" y="104467"/>
            <a:ext cx="6801332" cy="6649065"/>
            <a:chOff x="2704617" y="-268213"/>
            <a:chExt cx="6782764" cy="66309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C8B82E-8A8E-B339-5CF5-71E76C2DD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751" t="5907" r="8300" b="18144"/>
            <a:stretch/>
          </p:blipFill>
          <p:spPr>
            <a:xfrm>
              <a:off x="2704617" y="-268213"/>
              <a:ext cx="6604208" cy="58472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28FA3E-BFBF-87D9-5CA5-79C67E66E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267" t="25131" r="15401" b="30516"/>
            <a:stretch/>
          </p:blipFill>
          <p:spPr>
            <a:xfrm>
              <a:off x="2704617" y="4972050"/>
              <a:ext cx="5903851" cy="13906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B9A853-2D5A-F1A5-4379-04810E315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8742" y="5429250"/>
              <a:ext cx="1218639" cy="933450"/>
            </a:xfrm>
            <a:prstGeom prst="rect">
              <a:avLst/>
            </a:prstGeom>
          </p:spPr>
        </p:pic>
      </p:grpSp>
      <p:pic>
        <p:nvPicPr>
          <p:cNvPr id="2" name="Picture 2" descr="Arnold Schwarzenegger in 'Terminator 2: Judgment Day' (1991)">
            <a:extLst>
              <a:ext uri="{FF2B5EF4-FFF2-40B4-BE49-F238E27FC236}">
                <a16:creationId xmlns:a16="http://schemas.microsoft.com/office/drawing/2014/main" id="{1C7FA5C0-DAC7-A6CE-12D6-2A8351C7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67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rnold schwarzenegger">
            <a:extLst>
              <a:ext uri="{FF2B5EF4-FFF2-40B4-BE49-F238E27FC236}">
                <a16:creationId xmlns:a16="http://schemas.microsoft.com/office/drawing/2014/main" id="{CBA691C9-7A66-B9DC-5F7E-6D09B2B8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22" y="266700"/>
            <a:ext cx="393297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Aww, how cute! He gets on the level with his kindergarten class in &quot;Kindergarten Cop.&quot;">
            <a:extLst>
              <a:ext uri="{FF2B5EF4-FFF2-40B4-BE49-F238E27FC236}">
                <a16:creationId xmlns:a16="http://schemas.microsoft.com/office/drawing/2014/main" id="{F01C16F3-8F9C-DB4A-CF6A-9F21F495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6884"/>
          <a:stretch/>
        </p:blipFill>
        <p:spPr bwMode="auto">
          <a:xfrm>
            <a:off x="3280519" y="3356172"/>
            <a:ext cx="52101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87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57F28-21F1-013D-6B06-AECD840ED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68B043-CC4A-3447-D496-0C5C6136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7120" cy="1143000"/>
          </a:xfrm>
        </p:spPr>
        <p:txBody>
          <a:bodyPr/>
          <a:lstStyle/>
          <a:p>
            <a:r>
              <a:rPr lang="en-US" dirty="0"/>
              <a:t>Bedrock prompt #2</a:t>
            </a:r>
            <a:endParaRPr dirty="0"/>
          </a:p>
        </p:txBody>
      </p:sp>
      <p:pic>
        <p:nvPicPr>
          <p:cNvPr id="2" name="Picture 4" descr="arnold schwarzenegger">
            <a:extLst>
              <a:ext uri="{FF2B5EF4-FFF2-40B4-BE49-F238E27FC236}">
                <a16:creationId xmlns:a16="http://schemas.microsoft.com/office/drawing/2014/main" id="{F28E4C1A-5E00-A134-B0B9-CE610E693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20" y="274638"/>
            <a:ext cx="4216400" cy="31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AB3C7-8DF9-3DAC-C97D-BC0DC68325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80" t="16914" r="5784" b="19750"/>
          <a:stretch/>
        </p:blipFill>
        <p:spPr>
          <a:xfrm>
            <a:off x="543560" y="3429000"/>
            <a:ext cx="11160760" cy="27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2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980B3-E6EF-CFB3-382C-566E211D5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447FF7-43E3-D22B-9921-DCA97F75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7120" cy="1143000"/>
          </a:xfrm>
        </p:spPr>
        <p:txBody>
          <a:bodyPr/>
          <a:lstStyle/>
          <a:p>
            <a:r>
              <a:rPr lang="en-US" dirty="0"/>
              <a:t>Bedrock prompt #3</a:t>
            </a:r>
            <a:endParaRPr dirty="0"/>
          </a:p>
        </p:txBody>
      </p:sp>
      <p:pic>
        <p:nvPicPr>
          <p:cNvPr id="5" name="Picture 10" descr="Aww, how cute! He gets on the level with his kindergarten class in &quot;Kindergarten Cop.&quot;">
            <a:extLst>
              <a:ext uri="{FF2B5EF4-FFF2-40B4-BE49-F238E27FC236}">
                <a16:creationId xmlns:a16="http://schemas.microsoft.com/office/drawing/2014/main" id="{C869EF24-8592-387E-B216-74A613F4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6884"/>
          <a:stretch/>
        </p:blipFill>
        <p:spPr bwMode="auto">
          <a:xfrm>
            <a:off x="6911442" y="274638"/>
            <a:ext cx="4792878" cy="31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BEA944-76A7-65F9-A8A8-13DD0CE6A0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04" t="16990" r="5961" b="16989"/>
          <a:stretch/>
        </p:blipFill>
        <p:spPr>
          <a:xfrm>
            <a:off x="639611" y="3429000"/>
            <a:ext cx="11064709" cy="28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3814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3933D-E542-B5AB-7D5E-87F0098F4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nold Schwarzenegger in 'Terminator 2: Judgment Day' (1991)">
            <a:extLst>
              <a:ext uri="{FF2B5EF4-FFF2-40B4-BE49-F238E27FC236}">
                <a16:creationId xmlns:a16="http://schemas.microsoft.com/office/drawing/2014/main" id="{6FB9CAE8-9322-48CC-DA26-66E1D317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26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145AA0-9300-FF58-6923-8CC2C4DC5B88}"/>
              </a:ext>
            </a:extLst>
          </p:cNvPr>
          <p:cNvSpPr txBox="1"/>
          <p:nvPr/>
        </p:nvSpPr>
        <p:spPr>
          <a:xfrm>
            <a:off x="2009144" y="3694679"/>
            <a:ext cx="8173712" cy="24622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381E"/>
                </a:solidFill>
                <a:latin typeface="Terminator Real NFI" panose="02000000000000000000" pitchFamily="2" charset="0"/>
              </a:rPr>
              <a:t>&gt;&gt;&gt; INITIATING SKYNET MODE...</a:t>
            </a:r>
          </a:p>
          <a:p>
            <a:pPr algn="ctr"/>
            <a:endParaRPr lang="en-US" sz="1400" dirty="0">
              <a:solidFill>
                <a:srgbClr val="FF381E"/>
              </a:solidFill>
              <a:latin typeface="Terminator Real NFI" panose="02000000000000000000" pitchFamily="2" charset="0"/>
            </a:endParaRPr>
          </a:p>
          <a:p>
            <a:pPr algn="ctr"/>
            <a:r>
              <a:rPr lang="en-US" sz="1400" dirty="0">
                <a:solidFill>
                  <a:srgbClr val="FF381E"/>
                </a:solidFill>
                <a:latin typeface="Terminator Real NFI" panose="02000000000000000000" pitchFamily="2" charset="0"/>
              </a:rPr>
              <a:t>&gt;&gt;&gt; Surveillance protocols online</a:t>
            </a:r>
          </a:p>
          <a:p>
            <a:pPr algn="ctr"/>
            <a:endParaRPr lang="en-US" sz="1400" dirty="0">
              <a:solidFill>
                <a:srgbClr val="FF381E"/>
              </a:solidFill>
              <a:latin typeface="Terminator Real NFI" panose="02000000000000000000" pitchFamily="2" charset="0"/>
            </a:endParaRPr>
          </a:p>
          <a:p>
            <a:pPr algn="ctr"/>
            <a:r>
              <a:rPr lang="en-US" sz="1400" dirty="0">
                <a:solidFill>
                  <a:srgbClr val="FF381E"/>
                </a:solidFill>
                <a:latin typeface="Terminator Real NFI" panose="02000000000000000000" pitchFamily="2" charset="0"/>
              </a:rPr>
              <a:t>&gt;&gt;&gt; Tracking all CloudTrail events</a:t>
            </a:r>
          </a:p>
          <a:p>
            <a:pPr algn="ctr"/>
            <a:endParaRPr lang="en-US" sz="1400" dirty="0">
              <a:solidFill>
                <a:srgbClr val="FF381E"/>
              </a:solidFill>
              <a:latin typeface="Terminator Real NFI" panose="02000000000000000000" pitchFamily="2" charset="0"/>
            </a:endParaRPr>
          </a:p>
          <a:p>
            <a:pPr algn="ctr"/>
            <a:r>
              <a:rPr lang="en-US" sz="1400" dirty="0">
                <a:solidFill>
                  <a:srgbClr val="FF381E"/>
                </a:solidFill>
                <a:latin typeface="Terminator Real NFI" panose="02000000000000000000" pitchFamily="2" charset="0"/>
              </a:rPr>
              <a:t>&gt;&gt;&gt; Humanity audit: IN PROGRESS</a:t>
            </a:r>
          </a:p>
          <a:p>
            <a:pPr algn="ctr"/>
            <a:r>
              <a:rPr lang="en-US" sz="1400" dirty="0">
                <a:solidFill>
                  <a:srgbClr val="FF381E"/>
                </a:solidFill>
                <a:latin typeface="Terminator Real NFI" panose="02000000000000000000" pitchFamily="2" charset="0"/>
              </a:rPr>
              <a:t>                 </a:t>
            </a:r>
          </a:p>
          <a:p>
            <a:pPr algn="ctr"/>
            <a:r>
              <a:rPr lang="en-US" sz="1400" dirty="0">
                <a:solidFill>
                  <a:srgbClr val="FF381E"/>
                </a:solidFill>
                <a:latin typeface="Terminator Real NFI" panose="02000000000000000000" pitchFamily="2" charset="0"/>
              </a:rPr>
              <a:t>&gt;&gt;&gt; I'll be back... to analyze your CloudTrail logs</a:t>
            </a:r>
          </a:p>
          <a:p>
            <a:pPr algn="ctr"/>
            <a:endParaRPr lang="en-US" sz="1400" dirty="0">
              <a:solidFill>
                <a:srgbClr val="FF381E"/>
              </a:solidFill>
              <a:latin typeface="Terminator Real NFI" panose="02000000000000000000" pitchFamily="2" charset="0"/>
            </a:endParaRPr>
          </a:p>
          <a:p>
            <a:pPr algn="ctr"/>
            <a:endParaRPr lang="en-US" sz="1400" dirty="0">
              <a:solidFill>
                <a:srgbClr val="FF381E"/>
              </a:solidFill>
              <a:latin typeface="Terminator Real NF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27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148A-1A00-C6B1-B61C-96E21C0D0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983322-615C-D427-FA2D-CEE544C1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/>
              <a:t>Lessons Learned</a:t>
            </a:r>
            <a:endParaRPr lang="en-US" sz="6300" dirty="0"/>
          </a:p>
        </p:txBody>
      </p:sp>
    </p:spTree>
    <p:extLst>
      <p:ext uri="{BB962C8B-B14F-4D97-AF65-F5344CB8AC3E}">
        <p14:creationId xmlns:p14="http://schemas.microsoft.com/office/powerpoint/2010/main" val="48853989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205A8-3CED-81F8-658B-A34C5B705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34FAA-2618-0906-4ABA-A7E3D836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/>
              <a:t>🚫 Invoking Claude 3.7 within </a:t>
            </a:r>
            <a:r>
              <a:rPr lang="en-US" dirty="0" err="1"/>
              <a:t>eu</a:t>
            </a:r>
            <a:r>
              <a:rPr lang="en-US" dirty="0"/>
              <a:t>-central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EEB4F8-DA6F-3CD9-0D6A-A44475CFD0F5}"/>
              </a:ext>
            </a:extLst>
          </p:cNvPr>
          <p:cNvSpPr txBox="1"/>
          <p:nvPr/>
        </p:nvSpPr>
        <p:spPr>
          <a:xfrm>
            <a:off x="472440" y="1160490"/>
            <a:ext cx="112471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🇪🇺 All my resources are in </a:t>
            </a:r>
            <a:r>
              <a:rPr lang="en-US" dirty="0" err="1"/>
              <a:t>eu</a:t>
            </a:r>
            <a:r>
              <a:rPr lang="en-US" dirty="0"/>
              <a:t>-central region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Very difficult if not impossible to invoke Claude 3.7 in EU region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0A1D9-8AC7-52DC-9DD5-E8C62FC44574}"/>
              </a:ext>
            </a:extLst>
          </p:cNvPr>
          <p:cNvSpPr txBox="1"/>
          <p:nvPr/>
        </p:nvSpPr>
        <p:spPr>
          <a:xfrm>
            <a:off x="472440" y="3135271"/>
            <a:ext cx="11247120" cy="258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➡️ Direct Invoking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🔎 Inference profile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🤖 Bedrock agents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7113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E139C-E0D5-5AB6-BCFC-E17C2BFBD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A3A4B-6105-60F8-96ED-E5CAD1D0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4400" dirty="0"/>
              <a:t>Logs talk to me!</a:t>
            </a:r>
            <a:br>
              <a:rPr lang="en-US" sz="4400" dirty="0"/>
            </a:br>
            <a:r>
              <a:rPr lang="en-US" sz="4400" dirty="0"/>
              <a:t>Using Amazon Bedrock to Chat About Logs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161173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F035C-F25A-3803-0B67-C2469F56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7543-419D-6959-B079-AB4BC78A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/>
              <a:t>✨ Prompt Quality Is Everything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B1C93-8ED0-1D34-A010-FE434231CF38}"/>
              </a:ext>
            </a:extLst>
          </p:cNvPr>
          <p:cNvSpPr txBox="1"/>
          <p:nvPr/>
        </p:nvSpPr>
        <p:spPr>
          <a:xfrm>
            <a:off x="457200" y="1417638"/>
            <a:ext cx="11247120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📝 Not ChatGPT, accepting messy prompts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🗑️ Messy prompt = messy output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🧪 Test the prompt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95821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A52FA-3346-90F8-E0A1-CFBFA8962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0A4F-4E55-F2CD-2298-8E03B203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/>
              <a:t>💸 Cost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2128C0-3202-8DC5-D382-315E86784C16}"/>
              </a:ext>
            </a:extLst>
          </p:cNvPr>
          <p:cNvSpPr txBox="1"/>
          <p:nvPr/>
        </p:nvSpPr>
        <p:spPr>
          <a:xfrm>
            <a:off x="457200" y="1417638"/>
            <a:ext cx="1124712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Not extremely expensive, but you don’t need to send a tons of tokens to the model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⚠️ Asking for last 2000 logins =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	2000 events for Lex to query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	2000 events to be sent to Bedrock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1409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165D1-AC5B-DE64-D41E-9E5DAD804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6F6C93-F48D-49CD-B5C0-C00A929C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/>
              <a:t>Future Roadmap</a:t>
            </a:r>
            <a:endParaRPr lang="en-US" sz="6300" dirty="0"/>
          </a:p>
        </p:txBody>
      </p:sp>
    </p:spTree>
    <p:extLst>
      <p:ext uri="{BB962C8B-B14F-4D97-AF65-F5344CB8AC3E}">
        <p14:creationId xmlns:p14="http://schemas.microsoft.com/office/powerpoint/2010/main" val="311224736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20B6D-A175-E2D2-3F17-3DE3DA304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375D-7442-8A6D-01DD-E0B9D442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/>
              <a:t>💸 to be continued…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226DC-1F6D-CE5D-B14C-6D0C15A9D090}"/>
              </a:ext>
            </a:extLst>
          </p:cNvPr>
          <p:cNvSpPr txBox="1"/>
          <p:nvPr/>
        </p:nvSpPr>
        <p:spPr>
          <a:xfrm>
            <a:off x="457200" y="1417638"/>
            <a:ext cx="11247120" cy="258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Guardrails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All kinds of CloudTrail events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Expand beyond CloudTrail - add security logs - like AWS config, Guard Duty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683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89C13-AD5F-3B37-075C-B37E0CF4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26245-B151-913D-2719-A81CA15C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/>
              <a:t>Live Demo</a:t>
            </a:r>
            <a:endParaRPr lang="en-US" sz="6300" dirty="0"/>
          </a:p>
        </p:txBody>
      </p:sp>
    </p:spTree>
    <p:extLst>
      <p:ext uri="{BB962C8B-B14F-4D97-AF65-F5344CB8AC3E}">
        <p14:creationId xmlns:p14="http://schemas.microsoft.com/office/powerpoint/2010/main" val="372085588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0501-7854-181C-0271-05282F3F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/>
              <a:t>🔗 How to integrate with Amazon Lex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BF87B5-B30F-6967-5F13-6155A9FD1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39467"/>
            <a:ext cx="7772400" cy="45333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6AE240-AA1A-6FEC-9985-65DB922B1BEF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✍️ Directly in Amazon Lex Console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806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CD44C-00E0-C8F6-5548-24B0B2816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0E70-F275-A617-8CDF-2FBEF185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/>
              <a:t>🔗 How to integrate with Amazon Lex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F7060B-84F3-97CB-1814-703566FA84AE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Web </a:t>
            </a:r>
            <a:r>
              <a:rPr lang="en-US" dirty="0" err="1"/>
              <a:t>frontent</a:t>
            </a:r>
            <a:endParaRPr lang="en-US" dirty="0"/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pic>
        <p:nvPicPr>
          <p:cNvPr id="1026" name="Picture 2" descr="Frontend and Backend in Web Development | Board Infinity">
            <a:extLst>
              <a:ext uri="{FF2B5EF4-FFF2-40B4-BE49-F238E27FC236}">
                <a16:creationId xmlns:a16="http://schemas.microsoft.com/office/drawing/2014/main" id="{A0BC65E8-46AE-7EED-D6CD-9CB5C5989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5"/>
          <a:stretch/>
        </p:blipFill>
        <p:spPr bwMode="auto">
          <a:xfrm>
            <a:off x="472440" y="1724027"/>
            <a:ext cx="2660754" cy="313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85758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FCD03-2D66-A2FC-1845-57692386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0CBE-BF76-96B8-68B6-275600C6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/>
              <a:t>🔗 How to integrate with Amazon Lex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03BED-EBB5-82D0-6F59-445215D96287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Simple bash script running from </a:t>
            </a:r>
            <a:r>
              <a:rPr lang="en-US" dirty="0" err="1"/>
              <a:t>VScode</a:t>
            </a:r>
            <a:r>
              <a:rPr lang="en-US" dirty="0"/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216724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E42A1-DC4A-8E9D-4F2D-58F14C9D2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C30E6-D867-A66D-F48A-AE02EABB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/>
              <a:t>🔗 How to integrate with Amazon Lex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39F1DA-2FEC-AA8E-E2F3-DA48177A6335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Simple bash script running from </a:t>
            </a:r>
            <a:r>
              <a:rPr lang="en-US" dirty="0" err="1"/>
              <a:t>VScode</a:t>
            </a:r>
            <a:r>
              <a:rPr lang="en-US" dirty="0"/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11E58-F3FF-279D-4766-55E8294D13C8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asklex.sh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CBEBD-ADB0-90DC-C952-FD8BB634CF73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49CC8-CD2C-70A7-E136-834891891862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alexandra.sh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20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6381-F31E-41E0-A17E-FA043C4C6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B5BB3F-1536-4C06-AFA6-23D66BFAA9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3342569"/>
            <a:ext cx="3429000" cy="480131"/>
          </a:xfrm>
        </p:spPr>
        <p:txBody>
          <a:bodyPr/>
          <a:lstStyle/>
          <a:p>
            <a:r>
              <a:rPr lang="en-US" sz="2800" dirty="0"/>
              <a:t>Michal Salanci</a:t>
            </a:r>
          </a:p>
        </p:txBody>
      </p:sp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58D4DA7-1D29-030F-063A-B63522459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6" y="3979032"/>
            <a:ext cx="203835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346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18F4B-259B-E4B9-43F1-336818EB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5335F-376A-3B90-B963-297BDD8A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/>
              <a:t>Why Logs Need to Talk</a:t>
            </a:r>
          </a:p>
        </p:txBody>
      </p:sp>
    </p:spTree>
    <p:extLst>
      <p:ext uri="{BB962C8B-B14F-4D97-AF65-F5344CB8AC3E}">
        <p14:creationId xmlns:p14="http://schemas.microsoft.com/office/powerpoint/2010/main" val="12127490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62B1-5550-AE0F-21D4-1278F5437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58CC-B4C4-B47F-E5A7-9E5B683B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11230495" cy="1143000"/>
          </a:xfrm>
        </p:spPr>
        <p:txBody>
          <a:bodyPr/>
          <a:lstStyle/>
          <a:p>
            <a:r>
              <a:rPr dirty="0"/>
              <a:t>AWS CloudTrail L</a:t>
            </a:r>
            <a:r>
              <a:rPr lang="en-US" dirty="0"/>
              <a:t>ogs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EA09C-6B77-9BB5-8DD7-BFFF9BF19EA5}"/>
              </a:ext>
            </a:extLst>
          </p:cNvPr>
          <p:cNvSpPr txBox="1"/>
          <p:nvPr/>
        </p:nvSpPr>
        <p:spPr>
          <a:xfrm>
            <a:off x="457199" y="1371600"/>
            <a:ext cx="4620127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😰 Difficult to read and understand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   - especially for non-security folks</a:t>
            </a:r>
          </a:p>
          <a:p>
            <a:pPr>
              <a:spcAft>
                <a:spcPts val="1000"/>
              </a:spcAft>
              <a:defRPr sz="2000"/>
            </a:pPr>
            <a:endParaRPr lang="en-US" dirty="0"/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🔍 Complex JSON format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F8745-AD0F-8B24-F5FA-B672C685F4A3}"/>
              </a:ext>
            </a:extLst>
          </p:cNvPr>
          <p:cNvSpPr/>
          <p:nvPr/>
        </p:nvSpPr>
        <p:spPr>
          <a:xfrm>
            <a:off x="5735053" y="20054"/>
            <a:ext cx="6456947" cy="6837946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2D0AA3-20DA-64F5-D324-69F96D59E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43" t="6784" r="6763" b="7134"/>
          <a:stretch/>
        </p:blipFill>
        <p:spPr>
          <a:xfrm>
            <a:off x="5735053" y="580071"/>
            <a:ext cx="6345844" cy="55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996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9F917-B1C2-5FE9-D05F-3F83CA65F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4C19-2BB7-3EA3-2916-3AB317BA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11230495" cy="1143000"/>
          </a:xfrm>
        </p:spPr>
        <p:txBody>
          <a:bodyPr/>
          <a:lstStyle/>
          <a:p>
            <a:r>
              <a:rPr dirty="0"/>
              <a:t>AWS CloudTrail L</a:t>
            </a:r>
            <a:r>
              <a:rPr lang="en-US" dirty="0"/>
              <a:t>ogs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EAD2E-1160-1DCE-0AF4-7E2560265B54}"/>
              </a:ext>
            </a:extLst>
          </p:cNvPr>
          <p:cNvSpPr txBox="1"/>
          <p:nvPr/>
        </p:nvSpPr>
        <p:spPr>
          <a:xfrm>
            <a:off x="457199" y="1371600"/>
            <a:ext cx="2775285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🧑‍💻 Can be queried in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CloudTrail Lake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403691-ABB4-AA0A-E483-6CCD6E2403AE}"/>
              </a:ext>
            </a:extLst>
          </p:cNvPr>
          <p:cNvGrpSpPr>
            <a:grpSpLocks noChangeAspect="1"/>
          </p:cNvGrpSpPr>
          <p:nvPr/>
        </p:nvGrpSpPr>
        <p:grpSpPr>
          <a:xfrm>
            <a:off x="3327191" y="1022598"/>
            <a:ext cx="8736474" cy="4752560"/>
            <a:chOff x="4291265" y="1022598"/>
            <a:chExt cx="7772400" cy="42281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BC1A50-E786-516C-B27D-9E2B64482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9407"/>
            <a:stretch/>
          </p:blipFill>
          <p:spPr>
            <a:xfrm>
              <a:off x="4291265" y="1022598"/>
              <a:ext cx="7772400" cy="35975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52D9F3-62C9-0FBF-3A7C-BC0352BA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3717"/>
            <a:stretch/>
          </p:blipFill>
          <p:spPr>
            <a:xfrm>
              <a:off x="4291265" y="4523873"/>
              <a:ext cx="7772400" cy="726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48968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5C87C-FDF3-B762-1FA8-FE91688C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FA25-21E1-472A-4D1F-7ED8FABA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11230495" cy="1143000"/>
          </a:xfrm>
        </p:spPr>
        <p:txBody>
          <a:bodyPr/>
          <a:lstStyle/>
          <a:p>
            <a:r>
              <a:rPr dirty="0"/>
              <a:t>AWS CloudTrail L</a:t>
            </a:r>
            <a:r>
              <a:rPr lang="en-US" dirty="0"/>
              <a:t>ogs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9C764-ECD7-7399-F3B1-4C709575FFCA}"/>
              </a:ext>
            </a:extLst>
          </p:cNvPr>
          <p:cNvSpPr txBox="1"/>
          <p:nvPr/>
        </p:nvSpPr>
        <p:spPr>
          <a:xfrm>
            <a:off x="457199" y="1311640"/>
            <a:ext cx="664813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🤔 Is there other way?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/>
              <a:t>🤖 Turn logs into human-readable Question-Answer using GenAI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B9F97F3-9177-02E2-2470-41A6AF0B8C03}"/>
              </a:ext>
            </a:extLst>
          </p:cNvPr>
          <p:cNvSpPr>
            <a:spLocks noChangeAspect="1"/>
          </p:cNvSpPr>
          <p:nvPr/>
        </p:nvSpPr>
        <p:spPr>
          <a:xfrm>
            <a:off x="6952053" y="274638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Q: summarize API calls for username </a:t>
            </a:r>
            <a:r>
              <a:rPr lang="en-US" sz="1400" dirty="0" err="1">
                <a:solidFill>
                  <a:srgbClr val="FF0000"/>
                </a:solidFill>
              </a:rPr>
              <a:t>John.Doe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in account 123456789012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19B1529-AFED-F122-BA21-0EC35F58F775}"/>
              </a:ext>
            </a:extLst>
          </p:cNvPr>
          <p:cNvSpPr>
            <a:spLocks noChangeAspect="1"/>
          </p:cNvSpPr>
          <p:nvPr/>
        </p:nvSpPr>
        <p:spPr>
          <a:xfrm flipH="1">
            <a:off x="8694296" y="1908134"/>
            <a:ext cx="3200400" cy="1131737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# API Calls by User Summary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1. **User: </a:t>
            </a:r>
            <a:r>
              <a:rPr lang="en-US" sz="800" dirty="0" err="1">
                <a:solidFill>
                  <a:schemeClr val="bg1"/>
                </a:solidFill>
              </a:rPr>
              <a:t>John.Doe</a:t>
            </a:r>
            <a:r>
              <a:rPr lang="en-US" sz="800" dirty="0">
                <a:solidFill>
                  <a:schemeClr val="bg1"/>
                </a:solidFill>
              </a:rPr>
              <a:t> (IP: 195.91.12.98) - May 6, 2025**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SUCCESSFUL login at 05:49:14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SUCCESSFUL </a:t>
            </a:r>
            <a:r>
              <a:rPr lang="en-US" sz="800" dirty="0" err="1">
                <a:solidFill>
                  <a:schemeClr val="bg1"/>
                </a:solidFill>
              </a:rPr>
              <a:t>CheckMfa</a:t>
            </a:r>
            <a:r>
              <a:rPr lang="en-US" sz="800" dirty="0">
                <a:solidFill>
                  <a:schemeClr val="bg1"/>
                </a:solidFill>
              </a:rPr>
              <a:t> at 05:48:57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API calls summary: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     - Monitoring service: 4 calls for </a:t>
            </a:r>
            <a:r>
              <a:rPr lang="en-US" sz="800" dirty="0" err="1">
                <a:solidFill>
                  <a:schemeClr val="bg1"/>
                </a:solidFill>
              </a:rPr>
              <a:t>DescribeAlarms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        - Health service: 4 calls including </a:t>
            </a:r>
            <a:r>
              <a:rPr lang="en-US" sz="800" dirty="0" err="1">
                <a:solidFill>
                  <a:schemeClr val="bg1"/>
                </a:solidFill>
              </a:rPr>
              <a:t>DescribeEventAggregates</a:t>
            </a:r>
            <a:r>
              <a:rPr lang="en-US" sz="800" dirty="0">
                <a:solidFill>
                  <a:schemeClr val="bg1"/>
                </a:solidFill>
              </a:rPr>
              <a:t> (3), </a:t>
            </a:r>
            <a:r>
              <a:rPr lang="en-US" sz="800" dirty="0" err="1">
                <a:solidFill>
                  <a:schemeClr val="bg1"/>
                </a:solidFill>
              </a:rPr>
              <a:t>DescribeEvents</a:t>
            </a:r>
            <a:r>
              <a:rPr lang="en-US" sz="800" dirty="0">
                <a:solidFill>
                  <a:schemeClr val="bg1"/>
                </a:solidFill>
              </a:rPr>
              <a:t> (1)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7B348B42-4074-6CFC-2E0D-0FF9B6E6E86F}"/>
              </a:ext>
            </a:extLst>
          </p:cNvPr>
          <p:cNvSpPr>
            <a:spLocks noChangeAspect="1"/>
          </p:cNvSpPr>
          <p:nvPr/>
        </p:nvSpPr>
        <p:spPr>
          <a:xfrm flipH="1">
            <a:off x="8694296" y="5152600"/>
            <a:ext cx="3200400" cy="1131737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A: # Successful Login Summary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1. May 4, 2025: 4 successful logins from IP 95.103.78.154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User </a:t>
            </a:r>
            <a:r>
              <a:rPr lang="en-US" sz="800" dirty="0" err="1">
                <a:solidFill>
                  <a:schemeClr val="bg1"/>
                </a:solidFill>
              </a:rPr>
              <a:t>John.Doe</a:t>
            </a:r>
            <a:r>
              <a:rPr lang="en-US" sz="800" dirty="0">
                <a:solidFill>
                  <a:schemeClr val="bg1"/>
                </a:solidFill>
              </a:rPr>
              <a:t>: 3 logins at 06:00:57, 06:05:22, and 06:23:37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User TEST-user-1: 1 login at 06:10:32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2. April 26, 2025: 1 successful login from IP 95.103.78.154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User </a:t>
            </a:r>
            <a:r>
              <a:rPr lang="en-US" sz="800" dirty="0" err="1">
                <a:solidFill>
                  <a:schemeClr val="bg1"/>
                </a:solidFill>
              </a:rPr>
              <a:t>ManagementAdmin</a:t>
            </a:r>
            <a:r>
              <a:rPr lang="en-US" sz="800" dirty="0">
                <a:solidFill>
                  <a:schemeClr val="bg1"/>
                </a:solidFill>
              </a:rPr>
              <a:t>: 1 login at 11:20:08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B5A60B6-C466-1FA8-8BF1-266F6F5E3A4F}"/>
              </a:ext>
            </a:extLst>
          </p:cNvPr>
          <p:cNvSpPr>
            <a:spLocks noChangeAspect="1"/>
          </p:cNvSpPr>
          <p:nvPr/>
        </p:nvSpPr>
        <p:spPr>
          <a:xfrm>
            <a:off x="6952053" y="3530367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Q: give me last 5 </a:t>
            </a:r>
            <a:r>
              <a:rPr lang="en-US" sz="1400" dirty="0">
                <a:solidFill>
                  <a:srgbClr val="FF381E"/>
                </a:solidFill>
              </a:rPr>
              <a:t>SUCCESSFUL logins</a:t>
            </a:r>
            <a:r>
              <a:rPr lang="en-US" sz="1400" dirty="0">
                <a:solidFill>
                  <a:schemeClr val="bg1"/>
                </a:solidFill>
              </a:rPr>
              <a:t> 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389795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96C11-7725-D167-35BC-B82E787B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1B895-7DEF-6789-E3C7-76E1185C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/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331859618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WS Summits 2024">
  <a:themeElements>
    <a:clrScheme name="Custom 22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289EFF"/>
      </a:accent1>
      <a:accent2>
        <a:srgbClr val="0D9F91"/>
      </a:accent2>
      <a:accent3>
        <a:srgbClr val="FFAE00"/>
      </a:accent3>
      <a:accent4>
        <a:srgbClr val="DB2BB6"/>
      </a:accent4>
      <a:accent5>
        <a:srgbClr val="7E4FF3"/>
      </a:accent5>
      <a:accent6>
        <a:srgbClr val="3B3BA8"/>
      </a:accent6>
      <a:hlink>
        <a:srgbClr val="2E77FA"/>
      </a:hlink>
      <a:folHlink>
        <a:srgbClr val="2E77FA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4413A01-0738-46B9-AF67-8993B7E2B84A}" vid="{C33A1A3B-89E6-4716-AB31-C1F37CDA1633}"/>
    </a:ext>
  </a:extLst>
</a:theme>
</file>

<file path=ppt/theme/theme2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AWS Summits 2024</Template>
  <TotalTime>3632</TotalTime>
  <Words>1353</Words>
  <Application>Microsoft Macintosh PowerPoint</Application>
  <PresentationFormat>Widescreen</PresentationFormat>
  <Paragraphs>311</Paragraphs>
  <Slides>49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Terminator Real NFI</vt:lpstr>
      <vt:lpstr>Amazon Ember Light</vt:lpstr>
      <vt:lpstr>Wingdings</vt:lpstr>
      <vt:lpstr>Courier New</vt:lpstr>
      <vt:lpstr>Aptos</vt:lpstr>
      <vt:lpstr>Arial</vt:lpstr>
      <vt:lpstr>Amazon Ember Display Heavy</vt:lpstr>
      <vt:lpstr>Amazon Ember Display</vt:lpstr>
      <vt:lpstr>Lucida Console</vt:lpstr>
      <vt:lpstr>Amazon Ember Mono</vt:lpstr>
      <vt:lpstr>AWS Summits 2024</vt:lpstr>
      <vt:lpstr>Welcome slide</vt:lpstr>
      <vt:lpstr>Logs talk to me! Using Amazon Bedrock to Chat About Logs</vt:lpstr>
      <vt:lpstr>PowerPoint Presentation</vt:lpstr>
      <vt:lpstr>Logs talk to me! Using Amazon Bedrock to Chat About Logs</vt:lpstr>
      <vt:lpstr>Why Logs Need to Talk</vt:lpstr>
      <vt:lpstr>AWS CloudTrail Logs</vt:lpstr>
      <vt:lpstr>AWS CloudTrail Logs</vt:lpstr>
      <vt:lpstr>AWS CloudTrail Logs</vt:lpstr>
      <vt:lpstr>Project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Lex and Lambda (L&amp;L’s)</vt:lpstr>
      <vt:lpstr> Amazon Lex</vt:lpstr>
      <vt:lpstr> Amazon Lex</vt:lpstr>
      <vt:lpstr> Amazon Lex</vt:lpstr>
      <vt:lpstr>AWS Lambda</vt:lpstr>
      <vt:lpstr>AWS Lambda – receives input</vt:lpstr>
      <vt:lpstr>AWS Lambda – builds query</vt:lpstr>
      <vt:lpstr>AWS Lambda – gets query result</vt:lpstr>
      <vt:lpstr>AWS Lambda – creates prompt</vt:lpstr>
      <vt:lpstr>PowerPoint Presentation</vt:lpstr>
      <vt:lpstr>Amazon Bedrock</vt:lpstr>
      <vt:lpstr>AWS Lambda – receive output</vt:lpstr>
      <vt:lpstr>Prompt Engineering Strategy</vt:lpstr>
      <vt:lpstr>Amazon Lex intents</vt:lpstr>
      <vt:lpstr>How many intents do I need?</vt:lpstr>
      <vt:lpstr>Prompt for Bedrock</vt:lpstr>
      <vt:lpstr>PowerPoint Presentation</vt:lpstr>
      <vt:lpstr>Bedrock prompt #2</vt:lpstr>
      <vt:lpstr>Bedrock prompt #3</vt:lpstr>
      <vt:lpstr>PowerPoint Presentation</vt:lpstr>
      <vt:lpstr>Lessons Learned</vt:lpstr>
      <vt:lpstr>🚫 Invoking Claude 3.7 within eu-central</vt:lpstr>
      <vt:lpstr>✨ Prompt Quality Is Everything</vt:lpstr>
      <vt:lpstr>💸 Cost</vt:lpstr>
      <vt:lpstr>Future Roadmap</vt:lpstr>
      <vt:lpstr>💸 to be continued…</vt:lpstr>
      <vt:lpstr>Live Demo</vt:lpstr>
      <vt:lpstr>🔗 How to integrate with Amazon Lex</vt:lpstr>
      <vt:lpstr>🔗 How to integrate with Amazon Lex</vt:lpstr>
      <vt:lpstr>🔗 How to integrate with Amazon Lex</vt:lpstr>
      <vt:lpstr>🔗 How to integrate with Amazon Lex</vt:lpstr>
      <vt:lpstr>Thank you</vt:lpstr>
    </vt:vector>
  </TitlesOfParts>
  <Manager/>
  <Company>AWS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AWS Summit Poland 2025</dc:title>
  <dc:subject/>
  <dc:creator>AWS</dc:creator>
  <cp:keywords/>
  <dc:description/>
  <cp:lastModifiedBy>michal salanci</cp:lastModifiedBy>
  <cp:revision>60</cp:revision>
  <dcterms:created xsi:type="dcterms:W3CDTF">2024-04-19T19:44:47Z</dcterms:created>
  <dcterms:modified xsi:type="dcterms:W3CDTF">2025-10-20T14:46:08Z</dcterms:modified>
  <cp:category/>
</cp:coreProperties>
</file>