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5"/>
  </p:notesMasterIdLst>
  <p:sldIdLst>
    <p:sldId id="259" r:id="rId2"/>
    <p:sldId id="399" r:id="rId3"/>
    <p:sldId id="261" r:id="rId4"/>
    <p:sldId id="303" r:id="rId5"/>
    <p:sldId id="322" r:id="rId6"/>
    <p:sldId id="325" r:id="rId7"/>
    <p:sldId id="324" r:id="rId8"/>
    <p:sldId id="448" r:id="rId9"/>
    <p:sldId id="449" r:id="rId10"/>
    <p:sldId id="469" r:id="rId11"/>
    <p:sldId id="317" r:id="rId12"/>
    <p:sldId id="390" r:id="rId13"/>
    <p:sldId id="397" r:id="rId14"/>
    <p:sldId id="396" r:id="rId15"/>
    <p:sldId id="395" r:id="rId16"/>
    <p:sldId id="394" r:id="rId17"/>
    <p:sldId id="392" r:id="rId18"/>
    <p:sldId id="391" r:id="rId19"/>
    <p:sldId id="400" r:id="rId20"/>
    <p:sldId id="401" r:id="rId21"/>
    <p:sldId id="402" r:id="rId22"/>
    <p:sldId id="403" r:id="rId23"/>
    <p:sldId id="412" r:id="rId24"/>
    <p:sldId id="470" r:id="rId25"/>
    <p:sldId id="367" r:id="rId26"/>
    <p:sldId id="422" r:id="rId27"/>
    <p:sldId id="398" r:id="rId28"/>
    <p:sldId id="420" r:id="rId29"/>
    <p:sldId id="414" r:id="rId30"/>
    <p:sldId id="421" r:id="rId31"/>
    <p:sldId id="424" r:id="rId32"/>
    <p:sldId id="423" r:id="rId33"/>
    <p:sldId id="425" r:id="rId34"/>
    <p:sldId id="415" r:id="rId35"/>
    <p:sldId id="435" r:id="rId36"/>
    <p:sldId id="437" r:id="rId37"/>
    <p:sldId id="427" r:id="rId38"/>
    <p:sldId id="436" r:id="rId39"/>
    <p:sldId id="468" r:id="rId40"/>
    <p:sldId id="450" r:id="rId41"/>
    <p:sldId id="464" r:id="rId42"/>
    <p:sldId id="451" r:id="rId43"/>
    <p:sldId id="452" r:id="rId44"/>
    <p:sldId id="438" r:id="rId45"/>
    <p:sldId id="454" r:id="rId46"/>
    <p:sldId id="465" r:id="rId47"/>
    <p:sldId id="455" r:id="rId48"/>
    <p:sldId id="456" r:id="rId49"/>
    <p:sldId id="439" r:id="rId50"/>
    <p:sldId id="458" r:id="rId51"/>
    <p:sldId id="460" r:id="rId52"/>
    <p:sldId id="466" r:id="rId53"/>
    <p:sldId id="461" r:id="rId54"/>
    <p:sldId id="467" r:id="rId55"/>
    <p:sldId id="310" r:id="rId56"/>
    <p:sldId id="440" r:id="rId57"/>
    <p:sldId id="443" r:id="rId58"/>
    <p:sldId id="441" r:id="rId59"/>
    <p:sldId id="442" r:id="rId60"/>
    <p:sldId id="431" r:id="rId61"/>
    <p:sldId id="444" r:id="rId62"/>
    <p:sldId id="445" r:id="rId63"/>
    <p:sldId id="320" r:id="rId64"/>
    <p:sldId id="384" r:id="rId65"/>
    <p:sldId id="386" r:id="rId66"/>
    <p:sldId id="382" r:id="rId67"/>
    <p:sldId id="387" r:id="rId68"/>
    <p:sldId id="381" r:id="rId69"/>
    <p:sldId id="379" r:id="rId70"/>
    <p:sldId id="380" r:id="rId71"/>
    <p:sldId id="446" r:id="rId72"/>
    <p:sldId id="447" r:id="rId73"/>
    <p:sldId id="471" r:id="rId7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38"/>
    <p:restoredTop sz="51799"/>
  </p:normalViewPr>
  <p:slideViewPr>
    <p:cSldViewPr snapToGrid="0">
      <p:cViewPr varScale="1">
        <p:scale>
          <a:sx n="42" d="100"/>
          <a:sy n="42" d="100"/>
        </p:scale>
        <p:origin x="2848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55C930-8802-EB4F-89BD-C9D12FC2D688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638ADC-A79A-9B4D-AE80-3D89C3053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820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2686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38ADC-A79A-9B4D-AE80-3D89C305348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719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7FB9B1-0112-719B-F9B2-C3355F83D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21CE63-0BC0-C4A1-0AEB-A6B9CF8A43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D20247-786E-B16D-6C65-B6ACF1C381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84028A-AE1F-862E-87AB-46032A3E9C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9176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699387-188E-275A-860D-C50DCE940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6D9C52-1859-D69B-94B7-BF69108C2D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908EF5-BF88-0481-8356-B19CC0880D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28F0F9-3384-4D26-A0D2-6AA8877A04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3875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5650A5-05BA-F5B9-F7C4-D69E674EA6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4130C3-9875-8FBE-1254-930770ECA3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E34297-E19F-F8BE-06FB-BABAA6C618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01C9ED-8843-678E-81BF-104DB0FD6A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62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64EA1D-A0BA-BA16-BAFF-6077F2592F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1B2CCA-4445-A3F8-E326-43DDD4AD24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A0D67D-94FD-9F22-495A-67B9B60806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6963DA-BF51-018F-B7D0-533B488B11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7433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A731B8-7829-88E5-9364-3636A69E77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319E50-B216-1B12-12B6-E62E8FD235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7D3E1C-D699-4537-5F75-A0F7215AC4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EFD83E-F4D3-3ADE-228B-16E0087B9E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2208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2A837-20B2-7B5D-FBB6-847CBB841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FA1429-442C-D56D-72BB-B8E725A0C5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0F122B-833E-D131-48C1-F2489C7144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9A12C9-B47F-01FE-66E3-CA48B689CF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185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A3F301-C3D6-70AF-E013-9A7EB8FA59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33AD06-033C-ACFA-1F4A-40432028D4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10ADFD-F15A-CBE3-42F4-CB2E5D6DFA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C2F2D1-52A8-84B9-1EAD-B685313C13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3182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6310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1000"/>
              </a:spcAft>
              <a:defRPr sz="2000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207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3FA6BA-E17B-6083-1BEB-7409E7A7E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2FE7B5-44D6-C726-CC6E-7449DF23B9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DEFF2E-21D3-2E2F-9BA7-F2785A074C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F24ED4-6C08-AACA-16C6-4B30952387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0235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BC7044-A9D2-222C-2D3E-15F2CDDC0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F1E822-C72A-E467-2BBF-B4E0463A1D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161FE4-BABC-01FE-CE33-482E2187E6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F29B72-089B-7E7D-A8A4-E3C966588E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8864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D7B4FC-18B9-9312-AAE7-974E97489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E0127B-F0D5-17EE-B72D-B96BAC69CE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68D2F5-217E-3355-89C8-1C56B97AA0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2BD500-7CB7-E20C-4B97-98F53A87BB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6427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B0C743-CFBD-F9BF-3EB5-184C1BC3A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3913CE-5AA5-63A4-35DC-7220F6D4CE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860265-6BFE-D271-70DD-C833B9F38F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8BD9BE-312A-E041-7721-9808187052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207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AE6A2C-C6DA-4CF4-7CF7-94F86CFE37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73D6D2-E0D5-2D40-0539-1F37379DE4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D375C3-0243-323A-6530-EF5716A39D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451FED-281A-EB92-0F79-7C7B0CA5EB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6103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8537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38ADC-A79A-9B4D-AE80-3D89C305348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1869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EF6B53-3E12-5E78-A666-44A4C52E9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B0850E-3260-2250-FF72-F8BDF83307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BA3AB3-ABCB-FA5A-7406-AFAAC7323D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D21769-D70E-75E9-2E24-8CB20EDA04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7670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47AAEE-9681-2F2D-4E3B-25C312D54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116A62-40D8-2092-5695-1FFD9C1DDC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E7F1D1-8417-46EF-0027-5B6440289F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E5A595-F8BF-BC2A-C607-44B7CA2762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4655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06293C-6082-C1A6-116A-935E700327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806BD6-A588-F4D7-D313-76F4E27864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146576-33FC-F677-447A-AB9FE57EF9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DEDEDE-9FB0-5A85-8AD7-3425868647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8140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4DA6E5-5502-3DAC-86C3-24201D89F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D041EE-8DA3-F57E-3983-D7CC0884EE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8C01B4-56A4-4E14-9E6A-511F54C0B2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183668-8B5C-DF60-11FC-B3E518967E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283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64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D467B4-B9F5-C2DF-EFD0-2DC6E46F2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CEC48E-FB3C-BB9C-D6CC-188D7E6E23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11411B-1498-8F9D-61EE-A9C2464743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5DD144-2099-0B0C-F7B2-C12FAF2409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444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6146D2-576B-3853-041A-A4A6FE1EE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E6B748-CBEE-08E3-B960-F9F2996034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5F7D6C-8997-0912-F70E-58728E1136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9A1ECA-E37C-2EB0-3ED1-7BD94B6738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1899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A9057B-A19B-94CF-B2D4-3042EE40D3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BFD8A5-25CD-E93F-A046-A8BD282DCF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7D7413-B6AB-248F-46C7-693AD2425B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34FA18-7B61-4419-9697-BFD49EE1CD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58361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E61FC7-2BDF-B8A6-2D8C-AD20C799A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2BAA1F-05F9-8D2A-E203-A9923A05D9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F520E9-AC6E-EFD1-CBE1-DB15500FD7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303B7C-4793-5412-3D53-E074FD4BCA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5683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13127-CF10-9482-903D-312170E10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EE801D-25FF-C7D5-FFF7-65BE1E91EB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E1624B-429D-86A2-E7A2-3102CAAFD7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10AED1-AE77-4077-1913-1839B45F8F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0279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4703C2-F0C1-CB31-1516-0007B01661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5DAEA6-4286-5E2B-BFCE-5888F2EBDF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CCFEE5-9618-AD52-838F-20841F26A5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A258A6-BD2B-3077-58AF-86D02293A2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71861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643760-5B30-F35D-DAD3-C803E958C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5CD1B8-8187-3B23-1DA4-70EE9C63B2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AB3BF7-C650-4C89-A575-E2A861900B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65846C-06AE-8845-B74F-BBD01BD07C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28116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906AA2-5B36-FF0A-51E6-D42E843B7E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DFD3E3-5465-22E4-B70E-6F4FD29DD2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C3831C-5160-7BEA-0C7D-462D31DA55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949539-9150-3801-8195-13A59C7690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34305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D79D29-2DAA-DFE1-CD3C-42F26328C7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6A1825-C48C-8711-3508-6E9D92B32A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7FFB39-5C71-2D92-21B1-F03B62544D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FBB808-3235-78A5-E145-A878F1F5BC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38905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09FF1-26C8-55BA-DD52-1D0D2CDC66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068B56-0421-C3E7-191D-00FBEAA795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789D43-EA0B-D0BE-E41C-EFE58B0BDB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871189-6874-0D03-D83C-933AD5D147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655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08526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259380-62F7-B6A0-94F0-50D9672CB5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481B00-15A0-57D7-9853-05EEEA3B97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E3A11F-867C-F557-74C7-06FEA6AC14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D1A70C-C3A2-9E75-7684-352AB371F0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73484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B242E8-7B78-CBFC-B874-9E07ED1BC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BC4A3D-2B78-989B-F836-02EF86D581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CCDD8D-A6FB-06EA-669F-3183F3BAA3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1B089F-46C1-AF26-5CC0-174A4F8D6D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78742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1AE129-863C-60F5-3647-B9C67936A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0D3369-DD6F-4BDC-E619-220323E075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32CCAB-3121-ADCE-E050-FEA3240F3A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006D5E-74C8-4067-E5BF-C51EE3D9FB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24746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59BA2C-0828-2EC4-F522-4E1BCF3F8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1600E6-5F71-9F72-1C2B-BFD7D5C9BE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65516D-AB6A-7D0E-E82A-B812972BD3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9928AE-42C9-FF76-8DCB-8B7818595C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80151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02DB4-17A6-EBD7-1B80-9DBE73D205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3F96AD-ADF1-CC82-95CD-FECE8EDF37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2A6835-837E-5588-7FE6-D59F573945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BB18DE-378C-75FB-2844-C3F06EA9C4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12287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DD8B2F-88A7-AA29-165B-3F3464D27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DCD5B6-B280-2260-494B-C2F6083920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8A794C-BA6F-DA62-C4F6-A47A24DBF0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D0AB2D-AFD4-9FC5-811C-6C0C3A9E18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44126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7F2FB5-F5AA-B465-937C-6D30D70D68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8DBF79-C1B9-22BD-7B74-7F635E6147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2900F4-38FF-4FE0-7160-1556DF5F0D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592FFF-3915-61B5-E310-CC0741B15E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27824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8F3B1-62F8-9853-751A-7450A54C7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A4E30D-9D82-4E4E-B045-43E68031C2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922FAA-11A7-0AA0-EB30-2E65B69316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1C8550-2064-46F0-4C5B-A6F86777D1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45230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78163-DB95-7DD3-B466-D2D191FA83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962AFC-1F26-24F4-10B9-197AFB4C1F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30FE6B-96A1-9C5B-00F2-6FB01618A4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C274AA-BC69-01D9-9F35-5433E6ABA2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7019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945B5D-7DB6-4D95-F869-9E132B14B8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D6CC99-5BBA-BD83-5909-38298E8912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ED93C9-6182-26E7-790E-AAE5C520EF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C0FB96-728F-6567-CA59-3671901420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67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22731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2394D-D815-15AF-99F9-E5FA4BAB6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2A4373-235C-54BE-29DF-499407FA86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48F116-ED55-47AE-3364-0E81ABBCD9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B3CB9C-3030-E482-D6CA-F2F18777DD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28906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A110E2-A07F-6589-CB9E-6053EF7C8E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879C09-7A1A-44E1-69F4-4CDE0FFC04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600ED8-BB30-9FAC-1FCD-A6922DC517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C8CFC7-F06C-B4DC-BAC3-FFD01B3169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36100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5723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F6074-FBDF-E9D4-ED81-D284D6C6A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A959F8-4CD9-0007-4C55-9102C18FFC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B7E999-21B7-9626-9208-97E86571B3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AA1E88-054B-1CB7-4F7C-D3EB3382B4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68848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416D6-1B71-B8D1-EFEF-705C74CF26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DE4192-FDCD-4EF6-122C-B45E29D60D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CFFBDB-1F83-7C6A-EFBD-FF62C9550A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64FF85-F315-7204-2E30-873A05C539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98892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99A1A8-F52B-A7A0-75C1-27777410F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060E6C-E215-1DD0-67A8-B34B1ADC43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B11633-4F1A-8F05-43E1-0E8965FF5E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07A71E-542D-CF4F-C6A8-70D4B70186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95245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703853-0BBE-4962-CA0A-069D63296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B45F18-6AC2-7E5C-4673-319290D38F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EDC808-F2BD-CC67-00B2-EDEA66830C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C6169-EDBB-1C6A-E99D-3669F45987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29747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D2CAD5-C41F-93D1-79C7-3F6F09F93F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C6D81A-2878-E9E9-1179-52CB5C5622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94EC62-DF6E-6509-7104-18E02D1EC3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1498C9-346C-025E-D33D-53A822FBCE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54572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AB7864-42EC-3877-2E98-516130BF2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0D14D8-E6F5-D35C-7126-3833EE8A4E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91F5AE-2E9B-4F8E-7CAD-42E201407B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C70D5F-C61B-345F-FA67-7C4478419A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40717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31FE3D-9D3E-E1F9-6DB1-96D1A25F5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7EECC8-8331-92B5-60FA-908BD4F4D8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1F9824-F960-9D38-DC00-685EFE2065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A732DE-10E8-48BA-6561-C8F7AB6B1E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2643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79043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85A0B7-1D8B-589D-6548-65B8B8DB15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745803-F92D-9197-39C3-2F6F86ADBC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F0E5FD-4AA5-C894-F4BA-14E33E6E09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DEB83-22A5-DD42-EE3E-8553A13693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1327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124216-279F-7EB4-19B3-2632A2C13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55AC48-0976-B764-D048-7C0C5ECF28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E1490D-B072-C412-B2F6-115327E6BD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B4D98C-B8E9-8A5C-661A-6CD3C6BF9A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84295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89262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EF06B2-A7CF-1CDB-36E1-CF06198BD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80E0A5-2A5D-1757-815A-A6E5B9FED7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D6A30F-238A-BB18-A2E0-FE295BB38A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1000"/>
              </a:spcAft>
              <a:defRPr sz="2000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5B48C8-95F7-CF3E-FE4A-D7541FB8FE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03107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62C10D-1166-869D-DADD-9E6602C7B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E2D71A-D54B-A7C6-5388-9FCE4F0461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A7A1B3-0F6E-04FF-70F0-28E95CDABE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71A6A-D304-F89B-058D-0D094F34C8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97170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C8875-0814-2CFF-9E5B-D07EDC864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DF8AB4-0166-6359-D19E-1DC1C8AF5F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532A81-6351-A17C-8233-B41A3072F7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8FA9F6-26B0-5E5A-5180-E1F501B901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10423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1E432C-E053-DC62-65D6-3626681141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538676-D518-FAE9-45FE-54ED440782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B09936-286E-F75B-174E-6B2E2243C4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FC2DE7-1F8C-3D3F-0A5A-C096B12964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64010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7577B9-F2C7-A193-DACC-A4AB304E36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7E87DC-D0C7-3167-BFDC-E913FE1213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9BD7D7-9880-76A3-33A0-C6C8B0D744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8B1BAC-DB37-AFB0-EA62-9E5F823F64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90955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957BA-6594-B242-1F89-0B0888824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7D5CD1-D58A-16C7-5E28-9829491F44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72ADAD-3888-D0A6-116B-1D62D579BA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694101-B7CB-7647-BDB9-C930400212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9883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1000"/>
              </a:spcAft>
              <a:defRPr sz="2000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7971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57DC83-3ECB-989F-E65D-15A623F673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7F9845-CB35-2EED-0E36-57065876E1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566DD7-9FCE-80E6-7AF9-FD1AC7F9FB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1000"/>
              </a:spcAft>
              <a:defRPr sz="2000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F103FE-BC4C-2229-50AD-A8D7BFE3A1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1246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088534-AF3B-F32C-0D9A-A6A125EF3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452F58-FBCD-1702-B148-73119ABDC0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4700C7-4034-3D57-6FE7-1FEE5ACFF7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1000"/>
              </a:spcAft>
              <a:defRPr sz="2000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CB17F9-FAEF-563B-741E-CA3E5745E3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060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5D037-E321-DB65-576F-1145C93A03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3D9128-BE6E-FDCC-0F8D-AB29AB3EDC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E0D6FA-F74A-F1E3-73FF-E4C65387B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2EE4B-DDDC-AE4C-BE7C-DFE2AE1F75E0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20279-5C11-FE7B-106B-326986379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C9A4B9-633A-EE46-6107-132BACD40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C5359-3344-A64C-8C91-E58F65E88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133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AAED0-C059-EE2F-AC7E-D81E5EBBF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A5AC92-D5CB-038C-4FE4-5839155515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A0DBB-5AED-579E-C470-A97FA1045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2EE4B-DDDC-AE4C-BE7C-DFE2AE1F75E0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36AB9-62F2-2948-5AFD-3ED06E31F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2819BC-945B-3516-DDA3-F66B6BEDC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C5359-3344-A64C-8C91-E58F65E88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497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82D155-77FE-6B36-1C59-2E66C4E87E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FFDF67-DF89-B167-D6A5-009BEBF00A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E301E7-D7E3-C898-74A8-AB3DF5F93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2EE4B-DDDC-AE4C-BE7C-DFE2AE1F75E0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C5DFE-A6BC-C504-666E-442F996FA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BFFA68-585E-24D5-4105-C85F352D0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C5359-3344-A64C-8C91-E58F65E88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2045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- Two Speak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24D4546-D701-4B35-9802-54E73AEB80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2916" y="1990726"/>
            <a:ext cx="8274329" cy="258532"/>
          </a:xfrm>
        </p:spPr>
        <p:txBody>
          <a:bodyPr/>
          <a:lstStyle>
            <a:lvl1pPr marL="0" indent="0" algn="l">
              <a:buNone/>
              <a:defRPr sz="1200" b="0" cap="all" spc="300" baseline="0">
                <a:solidFill>
                  <a:schemeClr val="tx1"/>
                </a:solidFill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Legal text placeholder (editor use only)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E4CB04F-C9B8-4D74-A55A-0AC876E8A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2916" y="2400300"/>
            <a:ext cx="8274329" cy="1865508"/>
          </a:xfrm>
        </p:spPr>
        <p:txBody>
          <a:bodyPr tIns="146304" bIns="146304"/>
          <a:lstStyle>
            <a:lvl1pPr>
              <a:defRPr sz="4400" b="0"/>
            </a:lvl1pPr>
          </a:lstStyle>
          <a:p>
            <a:r>
              <a:rPr lang="en-US" dirty="0"/>
              <a:t>Enter session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1C6DF77-859A-4968-8301-C7FA52E8E0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2916" y="4692846"/>
            <a:ext cx="3702329" cy="369332"/>
          </a:xfrm>
        </p:spPr>
        <p:txBody>
          <a:bodyPr/>
          <a:lstStyle>
            <a:lvl1pPr marL="0" indent="0">
              <a:buNone/>
              <a:defRPr sz="2000" b="1" cap="none" spc="0" baseline="0"/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D8DDED4-39D2-4F36-B877-72364957F9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2916" y="1492893"/>
            <a:ext cx="3492500" cy="258532"/>
          </a:xfrm>
        </p:spPr>
        <p:txBody>
          <a:bodyPr/>
          <a:lstStyle>
            <a:lvl1pPr marL="0" indent="0">
              <a:buNone/>
              <a:defRPr sz="1200" b="0" cap="all" spc="300" baseline="0">
                <a:solidFill>
                  <a:schemeClr val="tx1"/>
                </a:solidFill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Enter Session ID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69FE2D1-0188-4BD9-97B7-CA795447E4F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2916" y="5066907"/>
            <a:ext cx="3702329" cy="757130"/>
          </a:xfrm>
        </p:spPr>
        <p:txBody>
          <a:bodyPr/>
          <a:lstStyle>
            <a:lvl1pPr marL="0" indent="0">
              <a:spcAft>
                <a:spcPts val="300"/>
              </a:spcAft>
              <a:buNone/>
              <a:defRPr sz="16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(pronouns)</a:t>
            </a:r>
            <a:br>
              <a:rPr lang="en-US" dirty="0"/>
            </a:br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69ABB5-4D60-42A3-815E-56E31E1F18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56766" y="4692846"/>
            <a:ext cx="3702329" cy="369332"/>
          </a:xfrm>
        </p:spPr>
        <p:txBody>
          <a:bodyPr/>
          <a:lstStyle>
            <a:lvl1pPr marL="0" indent="0">
              <a:buNone/>
              <a:defRPr sz="2000" b="1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AE8770-95C8-4BFC-8D8E-818B753038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56766" y="5066907"/>
            <a:ext cx="3702329" cy="757130"/>
          </a:xfrm>
        </p:spPr>
        <p:txBody>
          <a:bodyPr/>
          <a:lstStyle>
            <a:lvl1pPr marL="0" indent="0">
              <a:spcAft>
                <a:spcPts val="300"/>
              </a:spcAft>
              <a:buNone/>
              <a:defRPr sz="1600"/>
            </a:lvl1pPr>
          </a:lstStyle>
          <a:p>
            <a:pPr lvl="0"/>
            <a:r>
              <a:rPr lang="en-US" dirty="0"/>
              <a:t>(pronouns)</a:t>
            </a:r>
            <a:br>
              <a:rPr lang="en-US" dirty="0"/>
            </a:br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</p:spTree>
    <p:extLst>
      <p:ext uri="{BB962C8B-B14F-4D97-AF65-F5344CB8AC3E}">
        <p14:creationId xmlns:p14="http://schemas.microsoft.com/office/powerpoint/2010/main" val="280966519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16">
          <p15:clr>
            <a:srgbClr val="FBAE40"/>
          </p15:clr>
        </p15:guide>
        <p15:guide id="2" orient="horz" pos="295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17D87-D3C3-4EBC-8F18-A1178903C7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dirty="0"/>
              <a:t>Title and bulleted content layout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A6700F0-47BA-4878-9AD3-6E38759C53F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04800" y="1485900"/>
            <a:ext cx="11582400" cy="204979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Enter bulleted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155865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745A3-4CE2-49FC-2629-2490F14D2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A1536-CB1D-D7E1-9757-154F09796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62DB7-9518-3571-96AB-8E1098F21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2EE4B-DDDC-AE4C-BE7C-DFE2AE1F75E0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C1B97-8674-9E67-8D90-C89EC5C6E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3FCD35-99FB-2E33-8ECC-BF4BC1514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C5359-3344-A64C-8C91-E58F65E88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483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A4F33-D530-B097-F2C2-D9AA65E7E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F7D867-FCD3-6DD9-228C-2240D4341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FF2C01-EA50-2361-AC09-052348B07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2EE4B-DDDC-AE4C-BE7C-DFE2AE1F75E0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85BE70-7BF6-DA2E-59E0-21627EF77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81AAE2-03F5-BA19-2888-1FC13FCE9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C5359-3344-A64C-8C91-E58F65E88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695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0A4A3-66E0-26BE-108C-220AE03F6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30BEF-67E9-5D04-2F87-C96C84B1EB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D8DB17-066B-BCF6-4234-CA90462A57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2CA5F4-F3D5-B77D-13AF-26A630F36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2EE4B-DDDC-AE4C-BE7C-DFE2AE1F75E0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22AD8A-E41F-010C-1A18-77E5E4911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A1FB1-A93A-EBFD-7758-61A81B4BC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C5359-3344-A64C-8C91-E58F65E88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636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9B112-3267-DCB5-3AF5-747C93EEF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18C7E9-D247-CBEE-7A21-07E094184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51CF8C-8EDB-9BE6-69F8-0C5E788766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732696-4EA8-7931-8E06-F8F6E4AE8E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CF1E21-A42A-3B2F-F609-EE00DC5547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8F88BB-47C1-0B69-DD9E-9C369ED0E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2EE4B-DDDC-AE4C-BE7C-DFE2AE1F75E0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793795-C579-688C-6B33-28873269E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8B4D63-96FE-8F66-1F62-77BD2BC6D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C5359-3344-A64C-8C91-E58F65E88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704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60A3D-7B3B-F4F8-AE73-E2BECFB0F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5F7447-95BA-6764-6E92-882A8CB2F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2EE4B-DDDC-AE4C-BE7C-DFE2AE1F75E0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124059-24C8-74A6-0560-459CBBD6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EF7769-EDC7-F9DD-7A95-88B8171BC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C5359-3344-A64C-8C91-E58F65E88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64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C0949A-EBAF-661A-74EB-878C018D4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2EE4B-DDDC-AE4C-BE7C-DFE2AE1F75E0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0466FA-D750-2915-9817-2BC8D324B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F8DC8-B732-02AA-0C1F-21C4CD593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C5359-3344-A64C-8C91-E58F65E88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827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B755C-32B7-BCB6-E76F-0297079E0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B0EE4-3D98-1297-F329-928A0ECBCA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A1EA8A-6B66-BC02-0587-ADF26E9887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E8B3DB-65BE-0865-B278-F5F6DBD98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2EE4B-DDDC-AE4C-BE7C-DFE2AE1F75E0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B8FED1-65D1-D019-E96A-8C8A74F06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7BB048-839C-4D37-5723-997EB8AB4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C5359-3344-A64C-8C91-E58F65E88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892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8C2AA-E435-F692-7849-3E629A85F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6A3045-FC50-A88A-CB33-9515EFA5D8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5F843-F584-E81E-C91A-76ECA17BDF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60AF25-7403-EF58-BBF3-9EF7FD161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2EE4B-DDDC-AE4C-BE7C-DFE2AE1F75E0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E98A97-02F1-8093-DBAC-FB8D33E50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30A9D2-5645-1F2C-B113-0EDA01D6B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C5359-3344-A64C-8C91-E58F65E88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792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B69E21-2841-7BD7-1B11-6BF57CC15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550B3E-B88A-DC7B-7A04-2DE0BDBFBB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D685DD-3FBB-B7D3-37F1-60E274675C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B12EE4B-DDDC-AE4C-BE7C-DFE2AE1F75E0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87342C-6329-C3FD-27A7-AAC1DB9FEF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527ADD-DB53-C201-1B34-22767348EF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45C5359-3344-A64C-8C91-E58F65E88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630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5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6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7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12.svg"/><Relationship Id="rId4" Type="http://schemas.openxmlformats.org/officeDocument/2006/relationships/image" Target="../media/image18.svg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9.png"/><Relationship Id="rId7" Type="http://schemas.openxmlformats.org/officeDocument/2006/relationships/image" Target="../media/image15.png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svg"/><Relationship Id="rId11" Type="http://schemas.openxmlformats.org/officeDocument/2006/relationships/image" Target="../media/image11.png"/><Relationship Id="rId5" Type="http://schemas.openxmlformats.org/officeDocument/2006/relationships/image" Target="../media/image17.png"/><Relationship Id="rId10" Type="http://schemas.openxmlformats.org/officeDocument/2006/relationships/image" Target="../media/image14.svg"/><Relationship Id="rId4" Type="http://schemas.openxmlformats.org/officeDocument/2006/relationships/image" Target="../media/image20.svg"/><Relationship Id="rId9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4.svg"/><Relationship Id="rId3" Type="http://schemas.openxmlformats.org/officeDocument/2006/relationships/image" Target="../media/image21.png"/><Relationship Id="rId7" Type="http://schemas.openxmlformats.org/officeDocument/2006/relationships/image" Target="../media/image20.sv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11" Type="http://schemas.openxmlformats.org/officeDocument/2006/relationships/image" Target="../media/image16.svg"/><Relationship Id="rId5" Type="http://schemas.openxmlformats.org/officeDocument/2006/relationships/image" Target="../media/image23.png"/><Relationship Id="rId15" Type="http://schemas.openxmlformats.org/officeDocument/2006/relationships/image" Target="../media/image12.svg"/><Relationship Id="rId10" Type="http://schemas.openxmlformats.org/officeDocument/2006/relationships/image" Target="../media/image15.png"/><Relationship Id="rId4" Type="http://schemas.openxmlformats.org/officeDocument/2006/relationships/image" Target="../media/image22.svg"/><Relationship Id="rId9" Type="http://schemas.openxmlformats.org/officeDocument/2006/relationships/image" Target="../media/image18.svg"/><Relationship Id="rId1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4.svg"/><Relationship Id="rId3" Type="http://schemas.openxmlformats.org/officeDocument/2006/relationships/image" Target="../media/image21.png"/><Relationship Id="rId7" Type="http://schemas.openxmlformats.org/officeDocument/2006/relationships/image" Target="../media/image20.sv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11" Type="http://schemas.openxmlformats.org/officeDocument/2006/relationships/image" Target="../media/image16.svg"/><Relationship Id="rId5" Type="http://schemas.openxmlformats.org/officeDocument/2006/relationships/image" Target="../media/image23.png"/><Relationship Id="rId15" Type="http://schemas.openxmlformats.org/officeDocument/2006/relationships/image" Target="../media/image12.svg"/><Relationship Id="rId10" Type="http://schemas.openxmlformats.org/officeDocument/2006/relationships/image" Target="../media/image15.png"/><Relationship Id="rId4" Type="http://schemas.openxmlformats.org/officeDocument/2006/relationships/image" Target="../media/image22.svg"/><Relationship Id="rId9" Type="http://schemas.openxmlformats.org/officeDocument/2006/relationships/image" Target="../media/image18.svg"/><Relationship Id="rId1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18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18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20.svg"/><Relationship Id="rId9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20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10" Type="http://schemas.openxmlformats.org/officeDocument/2006/relationships/image" Target="../media/image22.svg"/><Relationship Id="rId4" Type="http://schemas.openxmlformats.org/officeDocument/2006/relationships/image" Target="../media/image20.svg"/><Relationship Id="rId9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svg"/><Relationship Id="rId11" Type="http://schemas.openxmlformats.org/officeDocument/2006/relationships/image" Target="../media/image25.png"/><Relationship Id="rId5" Type="http://schemas.openxmlformats.org/officeDocument/2006/relationships/image" Target="../media/image13.png"/><Relationship Id="rId10" Type="http://schemas.openxmlformats.org/officeDocument/2006/relationships/image" Target="../media/image22.svg"/><Relationship Id="rId4" Type="http://schemas.openxmlformats.org/officeDocument/2006/relationships/image" Target="../media/image20.svg"/><Relationship Id="rId9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9.png"/><Relationship Id="rId7" Type="http://schemas.openxmlformats.org/officeDocument/2006/relationships/image" Target="../media/image11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svg"/><Relationship Id="rId11" Type="http://schemas.openxmlformats.org/officeDocument/2006/relationships/image" Target="../media/image27.png"/><Relationship Id="rId5" Type="http://schemas.openxmlformats.org/officeDocument/2006/relationships/image" Target="../media/image13.png"/><Relationship Id="rId10" Type="http://schemas.openxmlformats.org/officeDocument/2006/relationships/image" Target="../media/image22.svg"/><Relationship Id="rId4" Type="http://schemas.openxmlformats.org/officeDocument/2006/relationships/image" Target="../media/image20.svg"/><Relationship Id="rId9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27.png"/><Relationship Id="rId3" Type="http://schemas.openxmlformats.org/officeDocument/2006/relationships/image" Target="../media/image21.png"/><Relationship Id="rId7" Type="http://schemas.openxmlformats.org/officeDocument/2006/relationships/image" Target="../media/image13.png"/><Relationship Id="rId12" Type="http://schemas.openxmlformats.org/officeDocument/2006/relationships/image" Target="../media/image29.sv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svg"/><Relationship Id="rId11" Type="http://schemas.openxmlformats.org/officeDocument/2006/relationships/image" Target="../media/image28.png"/><Relationship Id="rId5" Type="http://schemas.openxmlformats.org/officeDocument/2006/relationships/image" Target="../media/image19.png"/><Relationship Id="rId10" Type="http://schemas.openxmlformats.org/officeDocument/2006/relationships/image" Target="../media/image12.svg"/><Relationship Id="rId4" Type="http://schemas.openxmlformats.org/officeDocument/2006/relationships/image" Target="../media/image22.svg"/><Relationship Id="rId9" Type="http://schemas.openxmlformats.org/officeDocument/2006/relationships/image" Target="../media/image11.png"/><Relationship Id="rId14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sv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sv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sv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sv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20.sv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sv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DFB845EB-250E-C678-CD6C-88BF3245A5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64671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avid Brandt, the Ohio farmer behind the 'honest work' meme ...">
            <a:extLst>
              <a:ext uri="{FF2B5EF4-FFF2-40B4-BE49-F238E27FC236}">
                <a16:creationId xmlns:a16="http://schemas.microsoft.com/office/drawing/2014/main" id="{BE0E4978-BAA6-A7D8-D3DD-9A3DC110C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7064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796C11-7725-D167-35BC-B82E787B6A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91B895-7DEF-6789-E3C7-76E1185CC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914932"/>
            <a:ext cx="11582400" cy="1028135"/>
          </a:xfrm>
        </p:spPr>
        <p:txBody>
          <a:bodyPr/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Project Overview v1</a:t>
            </a:r>
          </a:p>
        </p:txBody>
      </p:sp>
    </p:spTree>
    <p:extLst>
      <p:ext uri="{BB962C8B-B14F-4D97-AF65-F5344CB8AC3E}">
        <p14:creationId xmlns:p14="http://schemas.microsoft.com/office/powerpoint/2010/main" val="33185961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82D3F1-CA2E-C577-A0D0-A2410F018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raphic 23" descr="AWS CloudTrail service icon.">
            <a:extLst>
              <a:ext uri="{FF2B5EF4-FFF2-40B4-BE49-F238E27FC236}">
                <a16:creationId xmlns:a16="http://schemas.microsoft.com/office/drawing/2014/main" id="{32486AA3-B26F-6974-D201-2680026A1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7521967" y="3693896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TextBox 11">
            <a:extLst>
              <a:ext uri="{FF2B5EF4-FFF2-40B4-BE49-F238E27FC236}">
                <a16:creationId xmlns:a16="http://schemas.microsoft.com/office/drawing/2014/main" id="{EFAF849E-9C64-CF92-5FF0-FB6F91A48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4730" y="4455896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#2</a:t>
            </a:r>
          </a:p>
        </p:txBody>
      </p:sp>
      <p:pic>
        <p:nvPicPr>
          <p:cNvPr id="59" name="Graphic 23" descr="AWS CloudTrail service icon.">
            <a:extLst>
              <a:ext uri="{FF2B5EF4-FFF2-40B4-BE49-F238E27FC236}">
                <a16:creationId xmlns:a16="http://schemas.microsoft.com/office/drawing/2014/main" id="{CE93E3E6-A351-3D33-162D-C669D7D83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5760118" y="5423457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TextBox 11">
            <a:extLst>
              <a:ext uri="{FF2B5EF4-FFF2-40B4-BE49-F238E27FC236}">
                <a16:creationId xmlns:a16="http://schemas.microsoft.com/office/drawing/2014/main" id="{B679D78C-C5FD-6037-0FEE-969AC3587C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2881" y="6185457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#3</a:t>
            </a:r>
          </a:p>
        </p:txBody>
      </p:sp>
      <p:pic>
        <p:nvPicPr>
          <p:cNvPr id="61" name="Graphic 23" descr="AWS CloudTrail service icon.">
            <a:extLst>
              <a:ext uri="{FF2B5EF4-FFF2-40B4-BE49-F238E27FC236}">
                <a16:creationId xmlns:a16="http://schemas.microsoft.com/office/drawing/2014/main" id="{90E5E0B2-2948-C9CD-B174-CFFE9868B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3852801" y="3693896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297BDDBE-474D-7D70-E8C1-762E1997D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5564" y="4455896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#1</a:t>
            </a:r>
          </a:p>
        </p:txBody>
      </p:sp>
    </p:spTree>
    <p:extLst>
      <p:ext uri="{BB962C8B-B14F-4D97-AF65-F5344CB8AC3E}">
        <p14:creationId xmlns:p14="http://schemas.microsoft.com/office/powerpoint/2010/main" val="695988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F6B0FA-C2E6-FB86-80FE-9681858AF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raphic 51" descr="CloudTrail Lake resource icon for the AWS CloudTrail service.">
            <a:extLst>
              <a:ext uri="{FF2B5EF4-FFF2-40B4-BE49-F238E27FC236}">
                <a16:creationId xmlns:a16="http://schemas.microsoft.com/office/drawing/2014/main" id="{3D41E3E9-1824-4750-1D71-999FC3A1BB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60118" y="3523791"/>
            <a:ext cx="758952" cy="758952"/>
          </a:xfrm>
          <a:prstGeom prst="rect">
            <a:avLst/>
          </a:prstGeom>
        </p:spPr>
      </p:pic>
      <p:sp>
        <p:nvSpPr>
          <p:cNvPr id="53" name="TextBox 18">
            <a:extLst>
              <a:ext uri="{FF2B5EF4-FFF2-40B4-BE49-F238E27FC236}">
                <a16:creationId xmlns:a16="http://schemas.microsoft.com/office/drawing/2014/main" id="{9286F1CD-E778-9526-7AAA-E10B83EE1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1240" y="4282743"/>
            <a:ext cx="14934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CloudTrail Lake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A03D534A-7E74-0CBC-8C8F-AE48709697D2}"/>
              </a:ext>
            </a:extLst>
          </p:cNvPr>
          <p:cNvCxnSpPr>
            <a:cxnSpLocks/>
          </p:cNvCxnSpPr>
          <p:nvPr/>
        </p:nvCxnSpPr>
        <p:spPr>
          <a:xfrm flipH="1">
            <a:off x="6613444" y="4083632"/>
            <a:ext cx="702326" cy="0"/>
          </a:xfrm>
          <a:prstGeom prst="straightConnector1">
            <a:avLst/>
          </a:prstGeom>
          <a:ln w="19050" cap="rnd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1A7D5CA3-F5B4-99BD-43D8-6D192D09EFD2}"/>
              </a:ext>
            </a:extLst>
          </p:cNvPr>
          <p:cNvCxnSpPr>
            <a:cxnSpLocks/>
          </p:cNvCxnSpPr>
          <p:nvPr/>
        </p:nvCxnSpPr>
        <p:spPr>
          <a:xfrm>
            <a:off x="4811028" y="4068048"/>
            <a:ext cx="723998" cy="0"/>
          </a:xfrm>
          <a:prstGeom prst="straightConnector1">
            <a:avLst/>
          </a:prstGeom>
          <a:ln w="19050" cap="rnd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9E7895AE-61B3-7E54-53DD-F0DF72CDF700}"/>
              </a:ext>
            </a:extLst>
          </p:cNvPr>
          <p:cNvCxnSpPr>
            <a:cxnSpLocks/>
          </p:cNvCxnSpPr>
          <p:nvPr/>
        </p:nvCxnSpPr>
        <p:spPr>
          <a:xfrm flipV="1">
            <a:off x="6139594" y="4572000"/>
            <a:ext cx="0" cy="618565"/>
          </a:xfrm>
          <a:prstGeom prst="straightConnector1">
            <a:avLst/>
          </a:prstGeom>
          <a:ln w="19050" cap="rnd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Graphic 23" descr="AWS CloudTrail service icon.">
            <a:extLst>
              <a:ext uri="{FF2B5EF4-FFF2-40B4-BE49-F238E27FC236}">
                <a16:creationId xmlns:a16="http://schemas.microsoft.com/office/drawing/2014/main" id="{8ED5EF2C-018E-EFB3-D9A0-CE290C95D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7521967" y="3693896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TextBox 11">
            <a:extLst>
              <a:ext uri="{FF2B5EF4-FFF2-40B4-BE49-F238E27FC236}">
                <a16:creationId xmlns:a16="http://schemas.microsoft.com/office/drawing/2014/main" id="{6DABDCB6-A9D5-159D-DB57-E8BAA4C2E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4730" y="4455896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#2</a:t>
            </a:r>
          </a:p>
        </p:txBody>
      </p:sp>
      <p:pic>
        <p:nvPicPr>
          <p:cNvPr id="59" name="Graphic 23" descr="AWS CloudTrail service icon.">
            <a:extLst>
              <a:ext uri="{FF2B5EF4-FFF2-40B4-BE49-F238E27FC236}">
                <a16:creationId xmlns:a16="http://schemas.microsoft.com/office/drawing/2014/main" id="{709A3542-F15B-AA36-2B5B-F956E1CCB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5760118" y="5423457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TextBox 11">
            <a:extLst>
              <a:ext uri="{FF2B5EF4-FFF2-40B4-BE49-F238E27FC236}">
                <a16:creationId xmlns:a16="http://schemas.microsoft.com/office/drawing/2014/main" id="{65A520D8-68B2-3BEC-2D78-447FE6E4A8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2881" y="6185457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#3</a:t>
            </a:r>
          </a:p>
        </p:txBody>
      </p:sp>
      <p:pic>
        <p:nvPicPr>
          <p:cNvPr id="61" name="Graphic 23" descr="AWS CloudTrail service icon.">
            <a:extLst>
              <a:ext uri="{FF2B5EF4-FFF2-40B4-BE49-F238E27FC236}">
                <a16:creationId xmlns:a16="http://schemas.microsoft.com/office/drawing/2014/main" id="{B3725015-D1FE-97F5-A2AF-8BE7F894D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3852801" y="3693896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A86877BE-6C8A-C17D-C1FE-249FC1C2F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5564" y="4455896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#1</a:t>
            </a:r>
          </a:p>
        </p:txBody>
      </p:sp>
    </p:spTree>
    <p:extLst>
      <p:ext uri="{BB962C8B-B14F-4D97-AF65-F5344CB8AC3E}">
        <p14:creationId xmlns:p14="http://schemas.microsoft.com/office/powerpoint/2010/main" val="3371981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181BDD-328C-5BF8-E133-6957F37110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raphic 22" descr="User resource icon for the General Icons category.">
            <a:extLst>
              <a:ext uri="{FF2B5EF4-FFF2-40B4-BE49-F238E27FC236}">
                <a16:creationId xmlns:a16="http://schemas.microsoft.com/office/drawing/2014/main" id="{7A7D9CE4-BE48-D9DE-CE88-2B78F400E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594292" y="1792063"/>
            <a:ext cx="758952" cy="7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Box 39">
            <a:extLst>
              <a:ext uri="{FF2B5EF4-FFF2-40B4-BE49-F238E27FC236}">
                <a16:creationId xmlns:a16="http://schemas.microsoft.com/office/drawing/2014/main" id="{1B26F2AF-5CF2-EE0E-D9B7-50D30699D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033" y="2586938"/>
            <a:ext cx="10731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User</a:t>
            </a:r>
          </a:p>
        </p:txBody>
      </p:sp>
      <p:pic>
        <p:nvPicPr>
          <p:cNvPr id="52" name="Graphic 51" descr="CloudTrail Lake resource icon for the AWS CloudTrail service.">
            <a:extLst>
              <a:ext uri="{FF2B5EF4-FFF2-40B4-BE49-F238E27FC236}">
                <a16:creationId xmlns:a16="http://schemas.microsoft.com/office/drawing/2014/main" id="{B2E37A20-E521-11F3-76EB-F77BF59778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60118" y="3523791"/>
            <a:ext cx="758952" cy="758952"/>
          </a:xfrm>
          <a:prstGeom prst="rect">
            <a:avLst/>
          </a:prstGeom>
        </p:spPr>
      </p:pic>
      <p:sp>
        <p:nvSpPr>
          <p:cNvPr id="53" name="TextBox 18">
            <a:extLst>
              <a:ext uri="{FF2B5EF4-FFF2-40B4-BE49-F238E27FC236}">
                <a16:creationId xmlns:a16="http://schemas.microsoft.com/office/drawing/2014/main" id="{7B278F8A-7422-F9B5-EC72-B98393DFB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1240" y="4282743"/>
            <a:ext cx="14934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CloudTrail Lake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F56AEC2E-0200-3C5C-B90A-C2D00B528C81}"/>
              </a:ext>
            </a:extLst>
          </p:cNvPr>
          <p:cNvCxnSpPr>
            <a:cxnSpLocks/>
          </p:cNvCxnSpPr>
          <p:nvPr/>
        </p:nvCxnSpPr>
        <p:spPr>
          <a:xfrm flipH="1">
            <a:off x="6613444" y="4083632"/>
            <a:ext cx="702326" cy="0"/>
          </a:xfrm>
          <a:prstGeom prst="straightConnector1">
            <a:avLst/>
          </a:prstGeom>
          <a:ln w="19050" cap="rnd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DC6A9ECD-CDAF-D097-0F7B-115CCDA605CE}"/>
              </a:ext>
            </a:extLst>
          </p:cNvPr>
          <p:cNvCxnSpPr>
            <a:cxnSpLocks/>
          </p:cNvCxnSpPr>
          <p:nvPr/>
        </p:nvCxnSpPr>
        <p:spPr>
          <a:xfrm>
            <a:off x="4811028" y="4068048"/>
            <a:ext cx="723998" cy="0"/>
          </a:xfrm>
          <a:prstGeom prst="straightConnector1">
            <a:avLst/>
          </a:prstGeom>
          <a:ln w="19050" cap="rnd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D3EC7573-16D9-E678-0BBE-48198376C383}"/>
              </a:ext>
            </a:extLst>
          </p:cNvPr>
          <p:cNvCxnSpPr>
            <a:cxnSpLocks/>
          </p:cNvCxnSpPr>
          <p:nvPr/>
        </p:nvCxnSpPr>
        <p:spPr>
          <a:xfrm flipV="1">
            <a:off x="6139594" y="4572000"/>
            <a:ext cx="0" cy="618565"/>
          </a:xfrm>
          <a:prstGeom prst="straightConnector1">
            <a:avLst/>
          </a:prstGeom>
          <a:ln w="19050" cap="rnd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Graphic 23" descr="AWS CloudTrail service icon.">
            <a:extLst>
              <a:ext uri="{FF2B5EF4-FFF2-40B4-BE49-F238E27FC236}">
                <a16:creationId xmlns:a16="http://schemas.microsoft.com/office/drawing/2014/main" id="{A80CE06F-CABD-2A1B-9165-4D8FF6337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7521967" y="3693896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TextBox 11">
            <a:extLst>
              <a:ext uri="{FF2B5EF4-FFF2-40B4-BE49-F238E27FC236}">
                <a16:creationId xmlns:a16="http://schemas.microsoft.com/office/drawing/2014/main" id="{D4660FAC-667F-9945-EB02-4BE863EDB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4730" y="4455896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#2</a:t>
            </a:r>
          </a:p>
        </p:txBody>
      </p:sp>
      <p:pic>
        <p:nvPicPr>
          <p:cNvPr id="59" name="Graphic 23" descr="AWS CloudTrail service icon.">
            <a:extLst>
              <a:ext uri="{FF2B5EF4-FFF2-40B4-BE49-F238E27FC236}">
                <a16:creationId xmlns:a16="http://schemas.microsoft.com/office/drawing/2014/main" id="{D3686500-398D-D7C3-7214-C9AAD07EA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5760118" y="5423457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TextBox 11">
            <a:extLst>
              <a:ext uri="{FF2B5EF4-FFF2-40B4-BE49-F238E27FC236}">
                <a16:creationId xmlns:a16="http://schemas.microsoft.com/office/drawing/2014/main" id="{EE5C306B-899F-9530-2E43-11BC85093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2881" y="6185457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#3</a:t>
            </a:r>
          </a:p>
        </p:txBody>
      </p:sp>
      <p:pic>
        <p:nvPicPr>
          <p:cNvPr id="61" name="Graphic 23" descr="AWS CloudTrail service icon.">
            <a:extLst>
              <a:ext uri="{FF2B5EF4-FFF2-40B4-BE49-F238E27FC236}">
                <a16:creationId xmlns:a16="http://schemas.microsoft.com/office/drawing/2014/main" id="{680D48AC-CB9F-8B07-8A55-041BF5747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3852801" y="3693896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A2FC02B1-8F7D-0B25-08E4-A6C4DB814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5564" y="4455896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#1</a:t>
            </a:r>
          </a:p>
        </p:txBody>
      </p:sp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CA49F8AC-80E2-34D1-DB66-C39B1E1B4D5D}"/>
              </a:ext>
            </a:extLst>
          </p:cNvPr>
          <p:cNvSpPr>
            <a:spLocks noChangeAspect="1"/>
          </p:cNvSpPr>
          <p:nvPr/>
        </p:nvSpPr>
        <p:spPr>
          <a:xfrm>
            <a:off x="90760" y="3000234"/>
            <a:ext cx="3200400" cy="1131737"/>
          </a:xfrm>
          <a:prstGeom prst="wedgeRoundRect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Q: give me last </a:t>
            </a:r>
            <a:r>
              <a:rPr lang="en-US" sz="1400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3</a:t>
            </a:r>
            <a:r>
              <a:rPr lang="en-US" sz="1400" dirty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</a:t>
            </a:r>
            <a:r>
              <a:rPr lang="en-US" sz="1400" dirty="0">
                <a:solidFill>
                  <a:srgbClr val="FF381E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SUCCESSFUL logins</a:t>
            </a:r>
            <a:r>
              <a:rPr lang="en-US" sz="14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into account 123456789012</a:t>
            </a:r>
          </a:p>
        </p:txBody>
      </p:sp>
    </p:spTree>
    <p:extLst>
      <p:ext uri="{BB962C8B-B14F-4D97-AF65-F5344CB8AC3E}">
        <p14:creationId xmlns:p14="http://schemas.microsoft.com/office/powerpoint/2010/main" val="3392133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15F425-9D6A-2C1D-443D-A12A08736C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raphic 23" descr="Amazon Lex service icon.">
            <a:extLst>
              <a:ext uri="{FF2B5EF4-FFF2-40B4-BE49-F238E27FC236}">
                <a16:creationId xmlns:a16="http://schemas.microsoft.com/office/drawing/2014/main" id="{EBE80359-D153-4222-9C59-093986396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3043933" y="1791396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extBox 15">
            <a:extLst>
              <a:ext uri="{FF2B5EF4-FFF2-40B4-BE49-F238E27FC236}">
                <a16:creationId xmlns:a16="http://schemas.microsoft.com/office/drawing/2014/main" id="{889A7DF1-2E58-A2DB-BB27-9A4BAFCA6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9558" y="2554983"/>
            <a:ext cx="22018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Amazon Lex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7658A9A7-CF7E-1D51-5FE5-3133901ACCCA}"/>
              </a:ext>
            </a:extLst>
          </p:cNvPr>
          <p:cNvCxnSpPr>
            <a:cxnSpLocks/>
          </p:cNvCxnSpPr>
          <p:nvPr/>
        </p:nvCxnSpPr>
        <p:spPr>
          <a:xfrm>
            <a:off x="1353244" y="1946731"/>
            <a:ext cx="1493491" cy="0"/>
          </a:xfrm>
          <a:prstGeom prst="straightConnector1">
            <a:avLst/>
          </a:prstGeom>
          <a:ln w="19050" cap="rnd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Graphic 22" descr="User resource icon for the General Icons category.">
            <a:extLst>
              <a:ext uri="{FF2B5EF4-FFF2-40B4-BE49-F238E27FC236}">
                <a16:creationId xmlns:a16="http://schemas.microsoft.com/office/drawing/2014/main" id="{421CF50A-2697-736F-4411-042A17C6F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594292" y="1792063"/>
            <a:ext cx="758952" cy="7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Box 39">
            <a:extLst>
              <a:ext uri="{FF2B5EF4-FFF2-40B4-BE49-F238E27FC236}">
                <a16:creationId xmlns:a16="http://schemas.microsoft.com/office/drawing/2014/main" id="{032F75E2-37C0-C5CA-53A9-2B79D6A86C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033" y="2586938"/>
            <a:ext cx="10731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User</a:t>
            </a:r>
          </a:p>
        </p:txBody>
      </p:sp>
      <p:pic>
        <p:nvPicPr>
          <p:cNvPr id="52" name="Graphic 51" descr="CloudTrail Lake resource icon for the AWS CloudTrail service.">
            <a:extLst>
              <a:ext uri="{FF2B5EF4-FFF2-40B4-BE49-F238E27FC236}">
                <a16:creationId xmlns:a16="http://schemas.microsoft.com/office/drawing/2014/main" id="{0F36D056-0E27-3E69-DD73-28EF2309A1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60118" y="3523791"/>
            <a:ext cx="758952" cy="758952"/>
          </a:xfrm>
          <a:prstGeom prst="rect">
            <a:avLst/>
          </a:prstGeom>
        </p:spPr>
      </p:pic>
      <p:sp>
        <p:nvSpPr>
          <p:cNvPr id="53" name="TextBox 18">
            <a:extLst>
              <a:ext uri="{FF2B5EF4-FFF2-40B4-BE49-F238E27FC236}">
                <a16:creationId xmlns:a16="http://schemas.microsoft.com/office/drawing/2014/main" id="{6E626A06-AB9D-E2A9-EFEC-5EB403C614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1240" y="4282743"/>
            <a:ext cx="14934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CloudTrail Lake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8AA679D9-6F27-A7F4-116D-4FFFD5799945}"/>
              </a:ext>
            </a:extLst>
          </p:cNvPr>
          <p:cNvCxnSpPr>
            <a:cxnSpLocks/>
          </p:cNvCxnSpPr>
          <p:nvPr/>
        </p:nvCxnSpPr>
        <p:spPr>
          <a:xfrm flipH="1">
            <a:off x="6613444" y="4083632"/>
            <a:ext cx="702326" cy="0"/>
          </a:xfrm>
          <a:prstGeom prst="straightConnector1">
            <a:avLst/>
          </a:prstGeom>
          <a:ln w="19050" cap="rnd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BAF18AB2-BC11-2A46-6977-7BCB6A7BCE9C}"/>
              </a:ext>
            </a:extLst>
          </p:cNvPr>
          <p:cNvCxnSpPr>
            <a:cxnSpLocks/>
          </p:cNvCxnSpPr>
          <p:nvPr/>
        </p:nvCxnSpPr>
        <p:spPr>
          <a:xfrm>
            <a:off x="4811028" y="4068048"/>
            <a:ext cx="723998" cy="0"/>
          </a:xfrm>
          <a:prstGeom prst="straightConnector1">
            <a:avLst/>
          </a:prstGeom>
          <a:ln w="19050" cap="rnd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93DC6403-FEED-815D-A02F-64EB18052766}"/>
              </a:ext>
            </a:extLst>
          </p:cNvPr>
          <p:cNvCxnSpPr>
            <a:cxnSpLocks/>
          </p:cNvCxnSpPr>
          <p:nvPr/>
        </p:nvCxnSpPr>
        <p:spPr>
          <a:xfrm flipV="1">
            <a:off x="6139594" y="4572000"/>
            <a:ext cx="0" cy="618565"/>
          </a:xfrm>
          <a:prstGeom prst="straightConnector1">
            <a:avLst/>
          </a:prstGeom>
          <a:ln w="19050" cap="rnd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Graphic 23" descr="AWS CloudTrail service icon.">
            <a:extLst>
              <a:ext uri="{FF2B5EF4-FFF2-40B4-BE49-F238E27FC236}">
                <a16:creationId xmlns:a16="http://schemas.microsoft.com/office/drawing/2014/main" id="{CDCEDB49-8BF5-2995-DF54-862730FD8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 bwMode="auto">
          <a:xfrm>
            <a:off x="7521967" y="3693896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TextBox 11">
            <a:extLst>
              <a:ext uri="{FF2B5EF4-FFF2-40B4-BE49-F238E27FC236}">
                <a16:creationId xmlns:a16="http://schemas.microsoft.com/office/drawing/2014/main" id="{77653DA7-4A4B-2D5D-A817-D18F887108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4730" y="4455896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#2</a:t>
            </a:r>
          </a:p>
        </p:txBody>
      </p:sp>
      <p:pic>
        <p:nvPicPr>
          <p:cNvPr id="59" name="Graphic 23" descr="AWS CloudTrail service icon.">
            <a:extLst>
              <a:ext uri="{FF2B5EF4-FFF2-40B4-BE49-F238E27FC236}">
                <a16:creationId xmlns:a16="http://schemas.microsoft.com/office/drawing/2014/main" id="{38B82C20-5844-3B90-C6B0-3CDC7AC92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 bwMode="auto">
          <a:xfrm>
            <a:off x="5760118" y="5423457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TextBox 11">
            <a:extLst>
              <a:ext uri="{FF2B5EF4-FFF2-40B4-BE49-F238E27FC236}">
                <a16:creationId xmlns:a16="http://schemas.microsoft.com/office/drawing/2014/main" id="{E60AA760-B18D-F642-E40E-07F3F0DFA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2881" y="6185457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#3</a:t>
            </a:r>
          </a:p>
        </p:txBody>
      </p:sp>
      <p:pic>
        <p:nvPicPr>
          <p:cNvPr id="61" name="Graphic 23" descr="AWS CloudTrail service icon.">
            <a:extLst>
              <a:ext uri="{FF2B5EF4-FFF2-40B4-BE49-F238E27FC236}">
                <a16:creationId xmlns:a16="http://schemas.microsoft.com/office/drawing/2014/main" id="{1923C69A-55E6-EF40-B8F9-0D857B5B9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 bwMode="auto">
          <a:xfrm>
            <a:off x="3852801" y="3693896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CE4B2722-E6EC-13C4-4FC1-B928E6410F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5564" y="4455896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#1</a:t>
            </a:r>
          </a:p>
        </p:txBody>
      </p:sp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85C8E2B6-CFEA-6A1D-9968-461751106E53}"/>
              </a:ext>
            </a:extLst>
          </p:cNvPr>
          <p:cNvSpPr>
            <a:spLocks noChangeAspect="1"/>
          </p:cNvSpPr>
          <p:nvPr/>
        </p:nvSpPr>
        <p:spPr>
          <a:xfrm>
            <a:off x="90760" y="3000234"/>
            <a:ext cx="3200400" cy="1131737"/>
          </a:xfrm>
          <a:prstGeom prst="wedgeRoundRect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Q: give me last </a:t>
            </a:r>
            <a:r>
              <a:rPr lang="en-US" sz="1400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3</a:t>
            </a:r>
            <a:r>
              <a:rPr lang="en-US" sz="1400" dirty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</a:t>
            </a:r>
            <a:r>
              <a:rPr lang="en-US" sz="1400" dirty="0">
                <a:solidFill>
                  <a:srgbClr val="FF381E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SUCCESSFUL logins</a:t>
            </a:r>
            <a:r>
              <a:rPr lang="en-US" sz="14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into account 123456789012</a:t>
            </a:r>
          </a:p>
        </p:txBody>
      </p:sp>
    </p:spTree>
    <p:extLst>
      <p:ext uri="{BB962C8B-B14F-4D97-AF65-F5344CB8AC3E}">
        <p14:creationId xmlns:p14="http://schemas.microsoft.com/office/powerpoint/2010/main" val="2729806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1DB24C-72B4-7907-33CE-4D89BF284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raphic 43" descr="AWS Lambda service icon.">
            <a:extLst>
              <a:ext uri="{FF2B5EF4-FFF2-40B4-BE49-F238E27FC236}">
                <a16:creationId xmlns:a16="http://schemas.microsoft.com/office/drawing/2014/main" id="{0FEE5FD7-1511-CDFF-C797-BD493EB09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5755903" y="1791396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Box 20">
            <a:extLst>
              <a:ext uri="{FF2B5EF4-FFF2-40B4-BE49-F238E27FC236}">
                <a16:creationId xmlns:a16="http://schemas.microsoft.com/office/drawing/2014/main" id="{FB0F772E-8BA8-40B6-4D93-86281B4659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7078" y="2552602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Lambda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BACCF56D-D9A9-DF97-FC56-6F00DC905991}"/>
              </a:ext>
            </a:extLst>
          </p:cNvPr>
          <p:cNvCxnSpPr>
            <a:cxnSpLocks/>
          </p:cNvCxnSpPr>
          <p:nvPr/>
        </p:nvCxnSpPr>
        <p:spPr>
          <a:xfrm>
            <a:off x="4016752" y="1941793"/>
            <a:ext cx="1493491" cy="0"/>
          </a:xfrm>
          <a:prstGeom prst="straightConnector1">
            <a:avLst/>
          </a:prstGeom>
          <a:ln w="19050" cap="rnd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Graphic 23" descr="Amazon Lex service icon.">
            <a:extLst>
              <a:ext uri="{FF2B5EF4-FFF2-40B4-BE49-F238E27FC236}">
                <a16:creationId xmlns:a16="http://schemas.microsoft.com/office/drawing/2014/main" id="{B9A7CA83-381A-3EE4-7AC5-C15A270AE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3043933" y="1791396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extBox 15">
            <a:extLst>
              <a:ext uri="{FF2B5EF4-FFF2-40B4-BE49-F238E27FC236}">
                <a16:creationId xmlns:a16="http://schemas.microsoft.com/office/drawing/2014/main" id="{990E6161-F78D-3E30-45AC-C3EE7028E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9558" y="2554983"/>
            <a:ext cx="22018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Amazon Lex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2700CEBF-8870-28CF-812F-38E1DE83E1F1}"/>
              </a:ext>
            </a:extLst>
          </p:cNvPr>
          <p:cNvCxnSpPr>
            <a:cxnSpLocks/>
          </p:cNvCxnSpPr>
          <p:nvPr/>
        </p:nvCxnSpPr>
        <p:spPr>
          <a:xfrm>
            <a:off x="1353244" y="1946731"/>
            <a:ext cx="1493491" cy="0"/>
          </a:xfrm>
          <a:prstGeom prst="straightConnector1">
            <a:avLst/>
          </a:prstGeom>
          <a:ln w="19050" cap="rnd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Graphic 22" descr="User resource icon for the General Icons category.">
            <a:extLst>
              <a:ext uri="{FF2B5EF4-FFF2-40B4-BE49-F238E27FC236}">
                <a16:creationId xmlns:a16="http://schemas.microsoft.com/office/drawing/2014/main" id="{797806BB-352D-DB0E-4A8D-4D83A7F28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594292" y="1792063"/>
            <a:ext cx="758952" cy="7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Box 39">
            <a:extLst>
              <a:ext uri="{FF2B5EF4-FFF2-40B4-BE49-F238E27FC236}">
                <a16:creationId xmlns:a16="http://schemas.microsoft.com/office/drawing/2014/main" id="{ACDFE717-60D8-4D4A-2E2B-BA0F63856C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033" y="2586938"/>
            <a:ext cx="10731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User</a:t>
            </a:r>
          </a:p>
        </p:txBody>
      </p:sp>
      <p:pic>
        <p:nvPicPr>
          <p:cNvPr id="52" name="Graphic 51" descr="CloudTrail Lake resource icon for the AWS CloudTrail service.">
            <a:extLst>
              <a:ext uri="{FF2B5EF4-FFF2-40B4-BE49-F238E27FC236}">
                <a16:creationId xmlns:a16="http://schemas.microsoft.com/office/drawing/2014/main" id="{F8B625DD-1E15-96B3-88EF-370A198027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760118" y="3523791"/>
            <a:ext cx="758952" cy="758952"/>
          </a:xfrm>
          <a:prstGeom prst="rect">
            <a:avLst/>
          </a:prstGeom>
        </p:spPr>
      </p:pic>
      <p:sp>
        <p:nvSpPr>
          <p:cNvPr id="53" name="TextBox 18">
            <a:extLst>
              <a:ext uri="{FF2B5EF4-FFF2-40B4-BE49-F238E27FC236}">
                <a16:creationId xmlns:a16="http://schemas.microsoft.com/office/drawing/2014/main" id="{5891CD02-E770-6ACD-AAE4-81E1D56C3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1240" y="4282743"/>
            <a:ext cx="14934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CloudTrail Lake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DEA7057A-263F-B5A8-C0A0-AEF59EFF4749}"/>
              </a:ext>
            </a:extLst>
          </p:cNvPr>
          <p:cNvCxnSpPr>
            <a:cxnSpLocks/>
          </p:cNvCxnSpPr>
          <p:nvPr/>
        </p:nvCxnSpPr>
        <p:spPr>
          <a:xfrm flipH="1">
            <a:off x="6613444" y="4083632"/>
            <a:ext cx="702326" cy="0"/>
          </a:xfrm>
          <a:prstGeom prst="straightConnector1">
            <a:avLst/>
          </a:prstGeom>
          <a:ln w="19050" cap="rnd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727B7F44-A195-E1E5-6BBD-7E301A58459F}"/>
              </a:ext>
            </a:extLst>
          </p:cNvPr>
          <p:cNvCxnSpPr>
            <a:cxnSpLocks/>
          </p:cNvCxnSpPr>
          <p:nvPr/>
        </p:nvCxnSpPr>
        <p:spPr>
          <a:xfrm>
            <a:off x="4811028" y="4068048"/>
            <a:ext cx="723998" cy="0"/>
          </a:xfrm>
          <a:prstGeom prst="straightConnector1">
            <a:avLst/>
          </a:prstGeom>
          <a:ln w="19050" cap="rnd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AAB626A-16AD-7109-BB1C-CF9059EA0198}"/>
              </a:ext>
            </a:extLst>
          </p:cNvPr>
          <p:cNvCxnSpPr>
            <a:cxnSpLocks/>
          </p:cNvCxnSpPr>
          <p:nvPr/>
        </p:nvCxnSpPr>
        <p:spPr>
          <a:xfrm flipV="1">
            <a:off x="6139594" y="4572000"/>
            <a:ext cx="0" cy="618565"/>
          </a:xfrm>
          <a:prstGeom prst="straightConnector1">
            <a:avLst/>
          </a:prstGeom>
          <a:ln w="19050" cap="rnd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Graphic 23" descr="AWS CloudTrail service icon.">
            <a:extLst>
              <a:ext uri="{FF2B5EF4-FFF2-40B4-BE49-F238E27FC236}">
                <a16:creationId xmlns:a16="http://schemas.microsoft.com/office/drawing/2014/main" id="{7DDFDB69-5DA4-B7D8-E5F6-F900910A0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 bwMode="auto">
          <a:xfrm>
            <a:off x="7521967" y="3693896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TextBox 11">
            <a:extLst>
              <a:ext uri="{FF2B5EF4-FFF2-40B4-BE49-F238E27FC236}">
                <a16:creationId xmlns:a16="http://schemas.microsoft.com/office/drawing/2014/main" id="{13EF6FF2-5389-26A7-B634-D3D435134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4730" y="4455896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#2</a:t>
            </a:r>
          </a:p>
        </p:txBody>
      </p:sp>
      <p:pic>
        <p:nvPicPr>
          <p:cNvPr id="59" name="Graphic 23" descr="AWS CloudTrail service icon.">
            <a:extLst>
              <a:ext uri="{FF2B5EF4-FFF2-40B4-BE49-F238E27FC236}">
                <a16:creationId xmlns:a16="http://schemas.microsoft.com/office/drawing/2014/main" id="{7EEA1DCF-855D-3144-A100-063EDDA16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 bwMode="auto">
          <a:xfrm>
            <a:off x="5760118" y="5423457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TextBox 11">
            <a:extLst>
              <a:ext uri="{FF2B5EF4-FFF2-40B4-BE49-F238E27FC236}">
                <a16:creationId xmlns:a16="http://schemas.microsoft.com/office/drawing/2014/main" id="{AEFBF700-A303-0A62-DCB1-E9348B3CAD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2881" y="6185457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#3</a:t>
            </a:r>
          </a:p>
        </p:txBody>
      </p:sp>
      <p:pic>
        <p:nvPicPr>
          <p:cNvPr id="61" name="Graphic 23" descr="AWS CloudTrail service icon.">
            <a:extLst>
              <a:ext uri="{FF2B5EF4-FFF2-40B4-BE49-F238E27FC236}">
                <a16:creationId xmlns:a16="http://schemas.microsoft.com/office/drawing/2014/main" id="{191820C8-9504-F88C-FD32-9C0EE843C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 bwMode="auto">
          <a:xfrm>
            <a:off x="3852801" y="3693896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05EA46D9-E61C-3A4C-D79D-FFCFCAB5E2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5564" y="4455896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#1</a:t>
            </a:r>
          </a:p>
        </p:txBody>
      </p:sp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F17FA122-9615-61F9-E4C6-C25BD9E36333}"/>
              </a:ext>
            </a:extLst>
          </p:cNvPr>
          <p:cNvSpPr>
            <a:spLocks noChangeAspect="1"/>
          </p:cNvSpPr>
          <p:nvPr/>
        </p:nvSpPr>
        <p:spPr>
          <a:xfrm>
            <a:off x="90760" y="3000234"/>
            <a:ext cx="3200400" cy="1131737"/>
          </a:xfrm>
          <a:prstGeom prst="wedgeRoundRect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Q: give me last </a:t>
            </a:r>
            <a:r>
              <a:rPr lang="en-US" sz="1400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3</a:t>
            </a:r>
            <a:r>
              <a:rPr lang="en-US" sz="1400" dirty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</a:t>
            </a:r>
            <a:r>
              <a:rPr lang="en-US" sz="1400" dirty="0">
                <a:solidFill>
                  <a:srgbClr val="FF381E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SUCCESSFUL logins</a:t>
            </a:r>
            <a:r>
              <a:rPr lang="en-US" sz="14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into account 123456789012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40FB328-5588-4C34-2FE2-0FA7D1179357}"/>
              </a:ext>
            </a:extLst>
          </p:cNvPr>
          <p:cNvCxnSpPr>
            <a:cxnSpLocks/>
          </p:cNvCxnSpPr>
          <p:nvPr/>
        </p:nvCxnSpPr>
        <p:spPr>
          <a:xfrm flipH="1">
            <a:off x="6143253" y="2907240"/>
            <a:ext cx="5335" cy="533169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99887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D01C3-CC16-B70E-F9FF-FDA961F73C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aphic 30" descr="Amazon Bedrock service icon.">
            <a:extLst>
              <a:ext uri="{FF2B5EF4-FFF2-40B4-BE49-F238E27FC236}">
                <a16:creationId xmlns:a16="http://schemas.microsoft.com/office/drawing/2014/main" id="{3E1E14E1-CAE9-B45C-2768-51547DA5D7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283722" y="1789015"/>
            <a:ext cx="762000" cy="762000"/>
          </a:xfrm>
          <a:prstGeom prst="rect">
            <a:avLst/>
          </a:prstGeom>
        </p:spPr>
      </p:pic>
      <p:sp>
        <p:nvSpPr>
          <p:cNvPr id="32" name="TextBox 12">
            <a:extLst>
              <a:ext uri="{FF2B5EF4-FFF2-40B4-BE49-F238E27FC236}">
                <a16:creationId xmlns:a16="http://schemas.microsoft.com/office/drawing/2014/main" id="{9FD79074-8DAF-9A42-AC2C-21E95B8B68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8150" y="2552602"/>
            <a:ext cx="227885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Amazon Bedrock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F5B4395-FBC1-2D9B-B69B-5CCFA39F13F3}"/>
              </a:ext>
            </a:extLst>
          </p:cNvPr>
          <p:cNvCxnSpPr>
            <a:cxnSpLocks/>
          </p:cNvCxnSpPr>
          <p:nvPr/>
        </p:nvCxnSpPr>
        <p:spPr>
          <a:xfrm>
            <a:off x="6674083" y="1940706"/>
            <a:ext cx="1493491" cy="0"/>
          </a:xfrm>
          <a:prstGeom prst="straightConnector1">
            <a:avLst/>
          </a:prstGeom>
          <a:ln w="19050" cap="rnd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A7A5E6B-F47B-B0BB-B425-EDD0DCF9423F}"/>
              </a:ext>
            </a:extLst>
          </p:cNvPr>
          <p:cNvGrpSpPr>
            <a:grpSpLocks noChangeAspect="1"/>
          </p:cNvGrpSpPr>
          <p:nvPr/>
        </p:nvGrpSpPr>
        <p:grpSpPr>
          <a:xfrm>
            <a:off x="10764688" y="1792063"/>
            <a:ext cx="758952" cy="758952"/>
            <a:chOff x="10223291" y="2458387"/>
            <a:chExt cx="758952" cy="758952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78E2158-AB92-FABD-CFE3-2D7A978118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23291" y="2458387"/>
              <a:ext cx="758952" cy="7589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91F865CD-AB92-ED76-DF7E-621BB78E8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5026" t="12544" r="17015" b="13268"/>
            <a:stretch/>
          </p:blipFill>
          <p:spPr>
            <a:xfrm>
              <a:off x="10314839" y="2607030"/>
              <a:ext cx="569626" cy="461666"/>
            </a:xfrm>
            <a:prstGeom prst="rect">
              <a:avLst/>
            </a:prstGeom>
          </p:spPr>
        </p:pic>
      </p:grpSp>
      <p:sp>
        <p:nvSpPr>
          <p:cNvPr id="41" name="TextBox 12">
            <a:extLst>
              <a:ext uri="{FF2B5EF4-FFF2-40B4-BE49-F238E27FC236}">
                <a16:creationId xmlns:a16="http://schemas.microsoft.com/office/drawing/2014/main" id="{9EDF7B12-0F4B-7B8A-B10E-969CCE2A3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3149" y="2586937"/>
            <a:ext cx="227885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Anthropic Claude 3.7 Sonnet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E99891B8-18AD-ECF4-513D-747AD2EC0570}"/>
              </a:ext>
            </a:extLst>
          </p:cNvPr>
          <p:cNvCxnSpPr>
            <a:cxnSpLocks/>
          </p:cNvCxnSpPr>
          <p:nvPr/>
        </p:nvCxnSpPr>
        <p:spPr>
          <a:xfrm>
            <a:off x="9166403" y="1938005"/>
            <a:ext cx="1493491" cy="0"/>
          </a:xfrm>
          <a:prstGeom prst="straightConnector1">
            <a:avLst/>
          </a:prstGeom>
          <a:ln w="19050" cap="rnd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Graphic 43" descr="AWS Lambda service icon.">
            <a:extLst>
              <a:ext uri="{FF2B5EF4-FFF2-40B4-BE49-F238E27FC236}">
                <a16:creationId xmlns:a16="http://schemas.microsoft.com/office/drawing/2014/main" id="{D9B37464-8D45-FD32-305E-0EB1AB1BD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5755903" y="1791396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Box 20">
            <a:extLst>
              <a:ext uri="{FF2B5EF4-FFF2-40B4-BE49-F238E27FC236}">
                <a16:creationId xmlns:a16="http://schemas.microsoft.com/office/drawing/2014/main" id="{278BBC4F-7512-032C-18C8-3D861D235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7078" y="2552602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Lambda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710EFEE6-0FA2-0D7E-274C-8706A65EEF7E}"/>
              </a:ext>
            </a:extLst>
          </p:cNvPr>
          <p:cNvCxnSpPr>
            <a:cxnSpLocks/>
          </p:cNvCxnSpPr>
          <p:nvPr/>
        </p:nvCxnSpPr>
        <p:spPr>
          <a:xfrm>
            <a:off x="4016752" y="1941793"/>
            <a:ext cx="1493491" cy="0"/>
          </a:xfrm>
          <a:prstGeom prst="straightConnector1">
            <a:avLst/>
          </a:prstGeom>
          <a:ln w="19050" cap="rnd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Graphic 23" descr="Amazon Lex service icon.">
            <a:extLst>
              <a:ext uri="{FF2B5EF4-FFF2-40B4-BE49-F238E27FC236}">
                <a16:creationId xmlns:a16="http://schemas.microsoft.com/office/drawing/2014/main" id="{B0FBCE77-911E-CA3C-C614-B8EBCA2CE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 bwMode="auto">
          <a:xfrm>
            <a:off x="3043933" y="1791396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extBox 15">
            <a:extLst>
              <a:ext uri="{FF2B5EF4-FFF2-40B4-BE49-F238E27FC236}">
                <a16:creationId xmlns:a16="http://schemas.microsoft.com/office/drawing/2014/main" id="{1B0FD3E5-DC2C-8D52-26A1-1F9EE1FA21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9558" y="2554983"/>
            <a:ext cx="22018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Amazon Lex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F5DD10C-DAF4-E1C2-B243-969AB3F43B73}"/>
              </a:ext>
            </a:extLst>
          </p:cNvPr>
          <p:cNvCxnSpPr>
            <a:cxnSpLocks/>
          </p:cNvCxnSpPr>
          <p:nvPr/>
        </p:nvCxnSpPr>
        <p:spPr>
          <a:xfrm>
            <a:off x="1353244" y="1946731"/>
            <a:ext cx="1493491" cy="0"/>
          </a:xfrm>
          <a:prstGeom prst="straightConnector1">
            <a:avLst/>
          </a:prstGeom>
          <a:ln w="19050" cap="rnd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Graphic 22" descr="User resource icon for the General Icons category.">
            <a:extLst>
              <a:ext uri="{FF2B5EF4-FFF2-40B4-BE49-F238E27FC236}">
                <a16:creationId xmlns:a16="http://schemas.microsoft.com/office/drawing/2014/main" id="{739D060D-FE2C-125A-8819-8B5680B5F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 bwMode="auto">
          <a:xfrm>
            <a:off x="594292" y="1792063"/>
            <a:ext cx="758952" cy="7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Box 39">
            <a:extLst>
              <a:ext uri="{FF2B5EF4-FFF2-40B4-BE49-F238E27FC236}">
                <a16:creationId xmlns:a16="http://schemas.microsoft.com/office/drawing/2014/main" id="{FF70F311-8A7D-4539-6506-85A1C66D97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033" y="2586938"/>
            <a:ext cx="10731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User</a:t>
            </a:r>
          </a:p>
        </p:txBody>
      </p:sp>
      <p:pic>
        <p:nvPicPr>
          <p:cNvPr id="52" name="Graphic 51" descr="CloudTrail Lake resource icon for the AWS CloudTrail service.">
            <a:extLst>
              <a:ext uri="{FF2B5EF4-FFF2-40B4-BE49-F238E27FC236}">
                <a16:creationId xmlns:a16="http://schemas.microsoft.com/office/drawing/2014/main" id="{56960166-C322-360C-F9CA-C627EFEC43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760118" y="3523791"/>
            <a:ext cx="758952" cy="758952"/>
          </a:xfrm>
          <a:prstGeom prst="rect">
            <a:avLst/>
          </a:prstGeom>
        </p:spPr>
      </p:pic>
      <p:sp>
        <p:nvSpPr>
          <p:cNvPr id="53" name="TextBox 18">
            <a:extLst>
              <a:ext uri="{FF2B5EF4-FFF2-40B4-BE49-F238E27FC236}">
                <a16:creationId xmlns:a16="http://schemas.microsoft.com/office/drawing/2014/main" id="{984BF01F-0143-CC4D-1BCF-C665D8289B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1240" y="4282743"/>
            <a:ext cx="14934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CloudTrail Lake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DB5087F2-2972-3910-4CA7-4134B27FFADC}"/>
              </a:ext>
            </a:extLst>
          </p:cNvPr>
          <p:cNvCxnSpPr>
            <a:cxnSpLocks/>
          </p:cNvCxnSpPr>
          <p:nvPr/>
        </p:nvCxnSpPr>
        <p:spPr>
          <a:xfrm flipH="1">
            <a:off x="6613444" y="4083632"/>
            <a:ext cx="702326" cy="0"/>
          </a:xfrm>
          <a:prstGeom prst="straightConnector1">
            <a:avLst/>
          </a:prstGeom>
          <a:ln w="19050" cap="rnd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D2B5A9C-9AEF-6CA9-E061-D191B3521388}"/>
              </a:ext>
            </a:extLst>
          </p:cNvPr>
          <p:cNvCxnSpPr>
            <a:cxnSpLocks/>
          </p:cNvCxnSpPr>
          <p:nvPr/>
        </p:nvCxnSpPr>
        <p:spPr>
          <a:xfrm>
            <a:off x="4811028" y="4068048"/>
            <a:ext cx="723998" cy="0"/>
          </a:xfrm>
          <a:prstGeom prst="straightConnector1">
            <a:avLst/>
          </a:prstGeom>
          <a:ln w="19050" cap="rnd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A03F2F93-E5E3-B23A-A8E4-E3CCE342396F}"/>
              </a:ext>
            </a:extLst>
          </p:cNvPr>
          <p:cNvCxnSpPr>
            <a:cxnSpLocks/>
          </p:cNvCxnSpPr>
          <p:nvPr/>
        </p:nvCxnSpPr>
        <p:spPr>
          <a:xfrm flipV="1">
            <a:off x="6139594" y="4572000"/>
            <a:ext cx="0" cy="618565"/>
          </a:xfrm>
          <a:prstGeom prst="straightConnector1">
            <a:avLst/>
          </a:prstGeom>
          <a:ln w="19050" cap="rnd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Graphic 23" descr="AWS CloudTrail service icon.">
            <a:extLst>
              <a:ext uri="{FF2B5EF4-FFF2-40B4-BE49-F238E27FC236}">
                <a16:creationId xmlns:a16="http://schemas.microsoft.com/office/drawing/2014/main" id="{CDA7B57C-CD32-D99B-E0A7-955B353CE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 bwMode="auto">
          <a:xfrm>
            <a:off x="7521967" y="3693896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TextBox 11">
            <a:extLst>
              <a:ext uri="{FF2B5EF4-FFF2-40B4-BE49-F238E27FC236}">
                <a16:creationId xmlns:a16="http://schemas.microsoft.com/office/drawing/2014/main" id="{F620D240-1A41-F674-DE1D-6E89DAC7B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4730" y="4455896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#2</a:t>
            </a:r>
          </a:p>
        </p:txBody>
      </p:sp>
      <p:pic>
        <p:nvPicPr>
          <p:cNvPr id="59" name="Graphic 23" descr="AWS CloudTrail service icon.">
            <a:extLst>
              <a:ext uri="{FF2B5EF4-FFF2-40B4-BE49-F238E27FC236}">
                <a16:creationId xmlns:a16="http://schemas.microsoft.com/office/drawing/2014/main" id="{B60174D8-84E7-23EF-EE30-4F566E995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 bwMode="auto">
          <a:xfrm>
            <a:off x="5760118" y="5423457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TextBox 11">
            <a:extLst>
              <a:ext uri="{FF2B5EF4-FFF2-40B4-BE49-F238E27FC236}">
                <a16:creationId xmlns:a16="http://schemas.microsoft.com/office/drawing/2014/main" id="{33EC65B1-B9BD-EE8D-7B1B-B1244F169B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2881" y="6185457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#3</a:t>
            </a:r>
          </a:p>
        </p:txBody>
      </p:sp>
      <p:pic>
        <p:nvPicPr>
          <p:cNvPr id="61" name="Graphic 23" descr="AWS CloudTrail service icon.">
            <a:extLst>
              <a:ext uri="{FF2B5EF4-FFF2-40B4-BE49-F238E27FC236}">
                <a16:creationId xmlns:a16="http://schemas.microsoft.com/office/drawing/2014/main" id="{4E84B0D0-B842-2C48-E20B-BD9778782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 bwMode="auto">
          <a:xfrm>
            <a:off x="3852801" y="3693896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3104A9A1-FBDC-CA4C-9DCE-0A41131E2C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5564" y="4455896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#1</a:t>
            </a:r>
          </a:p>
        </p:txBody>
      </p:sp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34345320-25B4-71DC-8F11-8D893E30B906}"/>
              </a:ext>
            </a:extLst>
          </p:cNvPr>
          <p:cNvSpPr>
            <a:spLocks noChangeAspect="1"/>
          </p:cNvSpPr>
          <p:nvPr/>
        </p:nvSpPr>
        <p:spPr>
          <a:xfrm>
            <a:off x="90760" y="3000234"/>
            <a:ext cx="3200400" cy="1131737"/>
          </a:xfrm>
          <a:prstGeom prst="wedgeRoundRect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Q: give me last </a:t>
            </a:r>
            <a:r>
              <a:rPr lang="en-US" sz="1400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3</a:t>
            </a:r>
            <a:r>
              <a:rPr lang="en-US" sz="1400" dirty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</a:t>
            </a:r>
            <a:r>
              <a:rPr lang="en-US" sz="1400" dirty="0">
                <a:solidFill>
                  <a:srgbClr val="FF381E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SUCCESSFUL logins</a:t>
            </a:r>
            <a:r>
              <a:rPr lang="en-US" sz="14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into account 123456789012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A9CB4D9-89CD-F692-33FE-21A80051EC00}"/>
              </a:ext>
            </a:extLst>
          </p:cNvPr>
          <p:cNvCxnSpPr>
            <a:cxnSpLocks/>
          </p:cNvCxnSpPr>
          <p:nvPr/>
        </p:nvCxnSpPr>
        <p:spPr>
          <a:xfrm flipH="1">
            <a:off x="6143253" y="2907240"/>
            <a:ext cx="5335" cy="533169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23222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33878-C45A-589A-113E-BE4CEAF43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FD1A72E-4EA4-4D9C-A8E0-BAD9F6E03EA2}"/>
              </a:ext>
            </a:extLst>
          </p:cNvPr>
          <p:cNvCxnSpPr>
            <a:cxnSpLocks/>
          </p:cNvCxnSpPr>
          <p:nvPr/>
        </p:nvCxnSpPr>
        <p:spPr>
          <a:xfrm flipH="1">
            <a:off x="9149932" y="2302356"/>
            <a:ext cx="1490472" cy="0"/>
          </a:xfrm>
          <a:prstGeom prst="straightConnector1">
            <a:avLst/>
          </a:prstGeom>
          <a:ln w="19050" cap="rnd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B585992-4D9C-239B-F05B-183F962B8F6E}"/>
              </a:ext>
            </a:extLst>
          </p:cNvPr>
          <p:cNvCxnSpPr>
            <a:cxnSpLocks/>
          </p:cNvCxnSpPr>
          <p:nvPr/>
        </p:nvCxnSpPr>
        <p:spPr>
          <a:xfrm flipH="1">
            <a:off x="6649643" y="2278671"/>
            <a:ext cx="1490472" cy="0"/>
          </a:xfrm>
          <a:prstGeom prst="straightConnector1">
            <a:avLst/>
          </a:prstGeom>
          <a:ln w="19050" cap="rnd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4307AF8-D7C5-0556-EF98-60812144FC4A}"/>
              </a:ext>
            </a:extLst>
          </p:cNvPr>
          <p:cNvCxnSpPr>
            <a:cxnSpLocks/>
          </p:cNvCxnSpPr>
          <p:nvPr/>
        </p:nvCxnSpPr>
        <p:spPr>
          <a:xfrm flipH="1">
            <a:off x="4016752" y="2278671"/>
            <a:ext cx="1490472" cy="0"/>
          </a:xfrm>
          <a:prstGeom prst="straightConnector1">
            <a:avLst/>
          </a:prstGeom>
          <a:ln w="19050" cap="rnd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5079363-3E3E-5CE5-1DFA-B8920A7058D9}"/>
              </a:ext>
            </a:extLst>
          </p:cNvPr>
          <p:cNvCxnSpPr>
            <a:cxnSpLocks/>
          </p:cNvCxnSpPr>
          <p:nvPr/>
        </p:nvCxnSpPr>
        <p:spPr>
          <a:xfrm flipH="1">
            <a:off x="1353244" y="2277912"/>
            <a:ext cx="1490472" cy="0"/>
          </a:xfrm>
          <a:prstGeom prst="straightConnector1">
            <a:avLst/>
          </a:prstGeom>
          <a:ln w="19050" cap="rnd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Graphic 30" descr="Amazon Bedrock service icon.">
            <a:extLst>
              <a:ext uri="{FF2B5EF4-FFF2-40B4-BE49-F238E27FC236}">
                <a16:creationId xmlns:a16="http://schemas.microsoft.com/office/drawing/2014/main" id="{FFFEA4F9-F24D-3CF6-C0CF-80DEBDDD00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283722" y="1789015"/>
            <a:ext cx="762000" cy="762000"/>
          </a:xfrm>
          <a:prstGeom prst="rect">
            <a:avLst/>
          </a:prstGeom>
        </p:spPr>
      </p:pic>
      <p:sp>
        <p:nvSpPr>
          <p:cNvPr id="32" name="TextBox 12">
            <a:extLst>
              <a:ext uri="{FF2B5EF4-FFF2-40B4-BE49-F238E27FC236}">
                <a16:creationId xmlns:a16="http://schemas.microsoft.com/office/drawing/2014/main" id="{DD7350F0-EDE3-83F6-E5D5-6DC2D5763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8150" y="2552602"/>
            <a:ext cx="227885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Amazon Bedrock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F43445A-F1AD-BF06-9A87-E1810A5BB85C}"/>
              </a:ext>
            </a:extLst>
          </p:cNvPr>
          <p:cNvCxnSpPr>
            <a:cxnSpLocks/>
          </p:cNvCxnSpPr>
          <p:nvPr/>
        </p:nvCxnSpPr>
        <p:spPr>
          <a:xfrm>
            <a:off x="6674083" y="1940706"/>
            <a:ext cx="1493491" cy="0"/>
          </a:xfrm>
          <a:prstGeom prst="straightConnector1">
            <a:avLst/>
          </a:prstGeom>
          <a:ln w="19050" cap="rnd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E77666C-3A49-4D12-DABD-7248052A30C7}"/>
              </a:ext>
            </a:extLst>
          </p:cNvPr>
          <p:cNvGrpSpPr>
            <a:grpSpLocks noChangeAspect="1"/>
          </p:cNvGrpSpPr>
          <p:nvPr/>
        </p:nvGrpSpPr>
        <p:grpSpPr>
          <a:xfrm>
            <a:off x="10764688" y="1792063"/>
            <a:ext cx="758952" cy="758952"/>
            <a:chOff x="10223291" y="2458387"/>
            <a:chExt cx="758952" cy="758952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34FB23D-BA68-44D6-0C06-FDC1CDEF0B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23291" y="2458387"/>
              <a:ext cx="758952" cy="7589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7D43FDDF-F7C1-DA37-E16D-BD705C242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5026" t="12544" r="17015" b="13268"/>
            <a:stretch/>
          </p:blipFill>
          <p:spPr>
            <a:xfrm>
              <a:off x="10314839" y="2607030"/>
              <a:ext cx="569626" cy="461666"/>
            </a:xfrm>
            <a:prstGeom prst="rect">
              <a:avLst/>
            </a:prstGeom>
          </p:spPr>
        </p:pic>
      </p:grpSp>
      <p:sp>
        <p:nvSpPr>
          <p:cNvPr id="41" name="TextBox 12">
            <a:extLst>
              <a:ext uri="{FF2B5EF4-FFF2-40B4-BE49-F238E27FC236}">
                <a16:creationId xmlns:a16="http://schemas.microsoft.com/office/drawing/2014/main" id="{D89180BD-D6EC-7E02-9E36-D9F4D38D0B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3149" y="2586937"/>
            <a:ext cx="227885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Anthropic Claude 3.7 Sonnet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52B8C473-30A4-3489-E18A-DF04EC5F25F5}"/>
              </a:ext>
            </a:extLst>
          </p:cNvPr>
          <p:cNvCxnSpPr>
            <a:cxnSpLocks/>
          </p:cNvCxnSpPr>
          <p:nvPr/>
        </p:nvCxnSpPr>
        <p:spPr>
          <a:xfrm>
            <a:off x="9166403" y="1938005"/>
            <a:ext cx="1493491" cy="0"/>
          </a:xfrm>
          <a:prstGeom prst="straightConnector1">
            <a:avLst/>
          </a:prstGeom>
          <a:ln w="19050" cap="rnd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Graphic 43" descr="AWS Lambda service icon.">
            <a:extLst>
              <a:ext uri="{FF2B5EF4-FFF2-40B4-BE49-F238E27FC236}">
                <a16:creationId xmlns:a16="http://schemas.microsoft.com/office/drawing/2014/main" id="{69D11D4A-4AEB-1F37-09C0-4BFFA4817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5755903" y="1791396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Box 20">
            <a:extLst>
              <a:ext uri="{FF2B5EF4-FFF2-40B4-BE49-F238E27FC236}">
                <a16:creationId xmlns:a16="http://schemas.microsoft.com/office/drawing/2014/main" id="{CE8DA629-21BC-77EB-5FF4-E326A449B6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7078" y="2552602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Lambda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79BE6B3C-93E7-E708-333C-0E31FF49BB3E}"/>
              </a:ext>
            </a:extLst>
          </p:cNvPr>
          <p:cNvCxnSpPr>
            <a:cxnSpLocks/>
          </p:cNvCxnSpPr>
          <p:nvPr/>
        </p:nvCxnSpPr>
        <p:spPr>
          <a:xfrm>
            <a:off x="4016752" y="1941793"/>
            <a:ext cx="1493491" cy="0"/>
          </a:xfrm>
          <a:prstGeom prst="straightConnector1">
            <a:avLst/>
          </a:prstGeom>
          <a:ln w="19050" cap="rnd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Graphic 23" descr="Amazon Lex service icon.">
            <a:extLst>
              <a:ext uri="{FF2B5EF4-FFF2-40B4-BE49-F238E27FC236}">
                <a16:creationId xmlns:a16="http://schemas.microsoft.com/office/drawing/2014/main" id="{0BB709F3-39AA-E64E-35B2-841AB7315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 bwMode="auto">
          <a:xfrm>
            <a:off x="3043933" y="1791396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extBox 15">
            <a:extLst>
              <a:ext uri="{FF2B5EF4-FFF2-40B4-BE49-F238E27FC236}">
                <a16:creationId xmlns:a16="http://schemas.microsoft.com/office/drawing/2014/main" id="{4A37FC82-23FC-76A0-8EF7-EF7A0FD021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9558" y="2554983"/>
            <a:ext cx="22018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Amazon Lex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9643B58-260E-A7E6-B936-BE37CD1D7279}"/>
              </a:ext>
            </a:extLst>
          </p:cNvPr>
          <p:cNvCxnSpPr>
            <a:cxnSpLocks/>
          </p:cNvCxnSpPr>
          <p:nvPr/>
        </p:nvCxnSpPr>
        <p:spPr>
          <a:xfrm>
            <a:off x="1353244" y="1946731"/>
            <a:ext cx="1493491" cy="0"/>
          </a:xfrm>
          <a:prstGeom prst="straightConnector1">
            <a:avLst/>
          </a:prstGeom>
          <a:ln w="19050" cap="rnd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Graphic 22" descr="User resource icon for the General Icons category.">
            <a:extLst>
              <a:ext uri="{FF2B5EF4-FFF2-40B4-BE49-F238E27FC236}">
                <a16:creationId xmlns:a16="http://schemas.microsoft.com/office/drawing/2014/main" id="{60223DDB-5727-510F-0FF8-6057D4FE9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 bwMode="auto">
          <a:xfrm>
            <a:off x="594292" y="1792063"/>
            <a:ext cx="758952" cy="7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Box 39">
            <a:extLst>
              <a:ext uri="{FF2B5EF4-FFF2-40B4-BE49-F238E27FC236}">
                <a16:creationId xmlns:a16="http://schemas.microsoft.com/office/drawing/2014/main" id="{1074942A-4042-8FB1-3A13-773F71DCD8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033" y="2586938"/>
            <a:ext cx="10731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User</a:t>
            </a:r>
          </a:p>
        </p:txBody>
      </p:sp>
      <p:pic>
        <p:nvPicPr>
          <p:cNvPr id="52" name="Graphic 51" descr="CloudTrail Lake resource icon for the AWS CloudTrail service.">
            <a:extLst>
              <a:ext uri="{FF2B5EF4-FFF2-40B4-BE49-F238E27FC236}">
                <a16:creationId xmlns:a16="http://schemas.microsoft.com/office/drawing/2014/main" id="{02AD41AB-6E33-57C9-5AC9-5D51D8076B0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760118" y="3523791"/>
            <a:ext cx="758952" cy="758952"/>
          </a:xfrm>
          <a:prstGeom prst="rect">
            <a:avLst/>
          </a:prstGeom>
        </p:spPr>
      </p:pic>
      <p:sp>
        <p:nvSpPr>
          <p:cNvPr id="53" name="TextBox 18">
            <a:extLst>
              <a:ext uri="{FF2B5EF4-FFF2-40B4-BE49-F238E27FC236}">
                <a16:creationId xmlns:a16="http://schemas.microsoft.com/office/drawing/2014/main" id="{8A2D0475-720D-6472-E588-1A2EA5262E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1240" y="4282743"/>
            <a:ext cx="14934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CloudTrail Lake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8EDA725F-1B31-7236-80B8-1A50AAA34196}"/>
              </a:ext>
            </a:extLst>
          </p:cNvPr>
          <p:cNvCxnSpPr>
            <a:cxnSpLocks/>
          </p:cNvCxnSpPr>
          <p:nvPr/>
        </p:nvCxnSpPr>
        <p:spPr>
          <a:xfrm flipH="1">
            <a:off x="6613444" y="4083632"/>
            <a:ext cx="702326" cy="0"/>
          </a:xfrm>
          <a:prstGeom prst="straightConnector1">
            <a:avLst/>
          </a:prstGeom>
          <a:ln w="19050" cap="rnd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7ACC8BE-416B-A2A6-8B68-6C6FF1475B1A}"/>
              </a:ext>
            </a:extLst>
          </p:cNvPr>
          <p:cNvCxnSpPr>
            <a:cxnSpLocks/>
          </p:cNvCxnSpPr>
          <p:nvPr/>
        </p:nvCxnSpPr>
        <p:spPr>
          <a:xfrm>
            <a:off x="4811028" y="4068048"/>
            <a:ext cx="723998" cy="0"/>
          </a:xfrm>
          <a:prstGeom prst="straightConnector1">
            <a:avLst/>
          </a:prstGeom>
          <a:ln w="19050" cap="rnd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9EB1FDAD-9ACB-4C2E-DC30-690EE04AE6C2}"/>
              </a:ext>
            </a:extLst>
          </p:cNvPr>
          <p:cNvCxnSpPr>
            <a:cxnSpLocks/>
          </p:cNvCxnSpPr>
          <p:nvPr/>
        </p:nvCxnSpPr>
        <p:spPr>
          <a:xfrm flipV="1">
            <a:off x="6139594" y="4572000"/>
            <a:ext cx="0" cy="618565"/>
          </a:xfrm>
          <a:prstGeom prst="straightConnector1">
            <a:avLst/>
          </a:prstGeom>
          <a:ln w="19050" cap="rnd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Graphic 23" descr="AWS CloudTrail service icon.">
            <a:extLst>
              <a:ext uri="{FF2B5EF4-FFF2-40B4-BE49-F238E27FC236}">
                <a16:creationId xmlns:a16="http://schemas.microsoft.com/office/drawing/2014/main" id="{36514EDB-FB7B-FBBC-0536-4FA468938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 bwMode="auto">
          <a:xfrm>
            <a:off x="7521967" y="3693896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TextBox 11">
            <a:extLst>
              <a:ext uri="{FF2B5EF4-FFF2-40B4-BE49-F238E27FC236}">
                <a16:creationId xmlns:a16="http://schemas.microsoft.com/office/drawing/2014/main" id="{B1D8A287-A50F-F121-918A-B20428458F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4730" y="4455896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#2</a:t>
            </a:r>
          </a:p>
        </p:txBody>
      </p:sp>
      <p:pic>
        <p:nvPicPr>
          <p:cNvPr id="59" name="Graphic 23" descr="AWS CloudTrail service icon.">
            <a:extLst>
              <a:ext uri="{FF2B5EF4-FFF2-40B4-BE49-F238E27FC236}">
                <a16:creationId xmlns:a16="http://schemas.microsoft.com/office/drawing/2014/main" id="{7779358D-3409-5CE8-E056-EA38F277A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 bwMode="auto">
          <a:xfrm>
            <a:off x="5760118" y="5423457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TextBox 11">
            <a:extLst>
              <a:ext uri="{FF2B5EF4-FFF2-40B4-BE49-F238E27FC236}">
                <a16:creationId xmlns:a16="http://schemas.microsoft.com/office/drawing/2014/main" id="{516806CF-0FBE-3F8F-E726-608BB179B0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2881" y="6185457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#3</a:t>
            </a:r>
          </a:p>
        </p:txBody>
      </p:sp>
      <p:pic>
        <p:nvPicPr>
          <p:cNvPr id="61" name="Graphic 23" descr="AWS CloudTrail service icon.">
            <a:extLst>
              <a:ext uri="{FF2B5EF4-FFF2-40B4-BE49-F238E27FC236}">
                <a16:creationId xmlns:a16="http://schemas.microsoft.com/office/drawing/2014/main" id="{0F335AAB-8BEA-26CF-BBDC-96231B299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 bwMode="auto">
          <a:xfrm>
            <a:off x="3852801" y="3693896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D5BCAEA5-28D1-EF19-E6BE-B82753CF2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5564" y="4455896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#1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BAF6572D-2E13-7B0D-927B-BFF042B6D0D7}"/>
              </a:ext>
            </a:extLst>
          </p:cNvPr>
          <p:cNvCxnSpPr>
            <a:cxnSpLocks/>
          </p:cNvCxnSpPr>
          <p:nvPr/>
        </p:nvCxnSpPr>
        <p:spPr>
          <a:xfrm flipH="1">
            <a:off x="6143253" y="2907240"/>
            <a:ext cx="5335" cy="533169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72A2C0B7-FB63-0143-4321-AD92C8F47ABD}"/>
              </a:ext>
            </a:extLst>
          </p:cNvPr>
          <p:cNvSpPr>
            <a:spLocks noChangeAspect="1"/>
          </p:cNvSpPr>
          <p:nvPr/>
        </p:nvSpPr>
        <p:spPr>
          <a:xfrm flipH="1">
            <a:off x="8664722" y="5379125"/>
            <a:ext cx="3200400" cy="1131737"/>
          </a:xfrm>
          <a:prstGeom prst="wedgeRoundRectCallou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00" dirty="0">
                <a:solidFill>
                  <a:schemeClr val="tx1"/>
                </a:solidFill>
              </a:rPr>
              <a:t>A: # Successful Login Summary</a:t>
            </a:r>
          </a:p>
          <a:p>
            <a:endParaRPr lang="en-US" sz="800" dirty="0">
              <a:solidFill>
                <a:schemeClr val="tx1"/>
              </a:solidFill>
            </a:endParaRPr>
          </a:p>
          <a:p>
            <a:r>
              <a:rPr lang="en-US" sz="800" dirty="0">
                <a:solidFill>
                  <a:schemeClr val="tx1"/>
                </a:solidFill>
              </a:rPr>
              <a:t>1. May 4, 2025: 4 successful logins from IP 95.103.78.154</a:t>
            </a:r>
          </a:p>
          <a:p>
            <a:r>
              <a:rPr lang="en-US" sz="800" dirty="0">
                <a:solidFill>
                  <a:schemeClr val="tx1"/>
                </a:solidFill>
              </a:rPr>
              <a:t>   - User </a:t>
            </a:r>
            <a:r>
              <a:rPr lang="en-US" sz="800" dirty="0" err="1">
                <a:solidFill>
                  <a:schemeClr val="tx1"/>
                </a:solidFill>
              </a:rPr>
              <a:t>John.Doe</a:t>
            </a:r>
            <a:r>
              <a:rPr lang="en-US" sz="800" dirty="0">
                <a:solidFill>
                  <a:schemeClr val="tx1"/>
                </a:solidFill>
              </a:rPr>
              <a:t>: 3 logins at 06:00:57, 06:05:22, and 06:23:37</a:t>
            </a:r>
          </a:p>
          <a:p>
            <a:r>
              <a:rPr lang="en-US" sz="800" dirty="0">
                <a:solidFill>
                  <a:schemeClr val="tx1"/>
                </a:solidFill>
              </a:rPr>
              <a:t>   - User TEST-user-1: 1 login at 06:10:32</a:t>
            </a:r>
          </a:p>
          <a:p>
            <a:endParaRPr lang="en-US" sz="800" dirty="0">
              <a:solidFill>
                <a:schemeClr val="tx1"/>
              </a:solidFill>
            </a:endParaRPr>
          </a:p>
          <a:p>
            <a:r>
              <a:rPr lang="en-US" sz="800" dirty="0">
                <a:solidFill>
                  <a:schemeClr val="tx1"/>
                </a:solidFill>
              </a:rPr>
              <a:t>2. April 26, 2025: 1 successful login from IP 95.103.78.154</a:t>
            </a:r>
          </a:p>
          <a:p>
            <a:r>
              <a:rPr lang="en-US" sz="800" dirty="0">
                <a:solidFill>
                  <a:schemeClr val="tx1"/>
                </a:solidFill>
              </a:rPr>
              <a:t>   - User </a:t>
            </a:r>
            <a:r>
              <a:rPr lang="en-US" sz="800" dirty="0" err="1">
                <a:solidFill>
                  <a:schemeClr val="tx1"/>
                </a:solidFill>
              </a:rPr>
              <a:t>ManagementAdmin</a:t>
            </a:r>
            <a:r>
              <a:rPr lang="en-US" sz="800" dirty="0">
                <a:solidFill>
                  <a:schemeClr val="tx1"/>
                </a:solidFill>
              </a:rPr>
              <a:t>: 1 login at 11:20:08</a:t>
            </a:r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FB8DF2DD-64A5-4EAE-2EF1-FD4F685C3295}"/>
              </a:ext>
            </a:extLst>
          </p:cNvPr>
          <p:cNvSpPr>
            <a:spLocks noChangeAspect="1"/>
          </p:cNvSpPr>
          <p:nvPr/>
        </p:nvSpPr>
        <p:spPr>
          <a:xfrm>
            <a:off x="90760" y="3000234"/>
            <a:ext cx="3200400" cy="1131737"/>
          </a:xfrm>
          <a:prstGeom prst="wedgeRoundRect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Q: give me last </a:t>
            </a:r>
            <a:r>
              <a:rPr lang="en-US" sz="1400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3</a:t>
            </a:r>
            <a:r>
              <a:rPr lang="en-US" sz="1400" dirty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</a:t>
            </a:r>
            <a:r>
              <a:rPr lang="en-US" sz="1400" dirty="0">
                <a:solidFill>
                  <a:srgbClr val="FF381E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SUCCESSFUL logins</a:t>
            </a:r>
            <a:r>
              <a:rPr lang="en-US" sz="14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into account 123456789012</a:t>
            </a:r>
          </a:p>
        </p:txBody>
      </p:sp>
    </p:spTree>
    <p:extLst>
      <p:ext uri="{BB962C8B-B14F-4D97-AF65-F5344CB8AC3E}">
        <p14:creationId xmlns:p14="http://schemas.microsoft.com/office/powerpoint/2010/main" val="126240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006BD8-C012-506B-0B81-19E3B20F7C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C61031-D144-D193-289A-B61C74CAE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914932"/>
            <a:ext cx="11582400" cy="1028135"/>
          </a:xfrm>
        </p:spPr>
        <p:txBody>
          <a:bodyPr/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Lex and Lambda (L&amp;L’s)</a:t>
            </a:r>
          </a:p>
        </p:txBody>
      </p:sp>
    </p:spTree>
    <p:extLst>
      <p:ext uri="{BB962C8B-B14F-4D97-AF65-F5344CB8AC3E}">
        <p14:creationId xmlns:p14="http://schemas.microsoft.com/office/powerpoint/2010/main" val="3283873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FE68CC-112F-A69A-B0B8-5D53137DA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F9858-6382-397E-A92D-3BD1AFAAD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916" y="2400300"/>
            <a:ext cx="11502291" cy="186550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Logs talk to me!</a:t>
            </a:r>
            <a:b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Using Amazon Bedrock to Chat About Logs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789D3F-E0E1-0709-56BA-C53CFA124D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Michal Salanci</a:t>
            </a:r>
          </a:p>
        </p:txBody>
      </p:sp>
    </p:spTree>
    <p:extLst>
      <p:ext uri="{BB962C8B-B14F-4D97-AF65-F5344CB8AC3E}">
        <p14:creationId xmlns:p14="http://schemas.microsoft.com/office/powerpoint/2010/main" val="1140241714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660A30-008A-B69F-FA35-C916E09EA0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C7BC45C-D0BA-2E4F-6123-5E5355497A4E}"/>
              </a:ext>
            </a:extLst>
          </p:cNvPr>
          <p:cNvSpPr txBox="1"/>
          <p:nvPr/>
        </p:nvSpPr>
        <p:spPr>
          <a:xfrm>
            <a:off x="457199" y="2349500"/>
            <a:ext cx="11213869" cy="2421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>
              <a:spcAft>
                <a:spcPts val="1000"/>
              </a:spcAft>
              <a:defRPr sz="2000"/>
            </a:pPr>
            <a:r>
              <a:rPr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🗣️ </a:t>
            </a:r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Captures</a:t>
            </a:r>
            <a:r>
              <a:rPr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natural language </a:t>
            </a:r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input </a:t>
            </a:r>
            <a:r>
              <a:rPr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(e.g., “Show failed logins”)</a:t>
            </a:r>
          </a:p>
          <a:p>
            <a:pPr>
              <a:spcAft>
                <a:spcPts val="1000"/>
              </a:spcAft>
              <a:defRPr sz="2000"/>
            </a:pPr>
            <a:r>
              <a:rPr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🧠 Understands user intent and extracts key details</a:t>
            </a:r>
          </a:p>
          <a:p>
            <a:pPr>
              <a:spcAft>
                <a:spcPts val="1000"/>
              </a:spcAft>
              <a:defRPr sz="2000"/>
            </a:pPr>
            <a:r>
              <a:rPr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⚙️ Triggers AWS Lambda to process the request</a:t>
            </a:r>
          </a:p>
          <a:p>
            <a:pPr>
              <a:spcAft>
                <a:spcPts val="1000"/>
              </a:spcAft>
              <a:defRPr sz="2000"/>
            </a:pPr>
            <a:r>
              <a:rPr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😊 Returns AI-generated response to the user</a:t>
            </a:r>
            <a:endParaRPr lang="en-US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>
              <a:spcAft>
                <a:spcPts val="1000"/>
              </a:spcAft>
              <a:defRPr sz="2000"/>
            </a:pPr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☁️ Fully serverless</a:t>
            </a:r>
          </a:p>
        </p:txBody>
      </p:sp>
      <p:pic>
        <p:nvPicPr>
          <p:cNvPr id="11" name="Graphic 23" descr="Amazon Lex service icon.">
            <a:extLst>
              <a:ext uri="{FF2B5EF4-FFF2-40B4-BE49-F238E27FC236}">
                <a16:creationId xmlns:a16="http://schemas.microsoft.com/office/drawing/2014/main" id="{479A0242-817F-B1E6-FF83-A687DBDB6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0" y="0"/>
            <a:ext cx="1094018" cy="1094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677D76D-D87E-82A2-D54A-21CAB1015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144" y="274638"/>
            <a:ext cx="10366924" cy="63976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</a:t>
            </a:r>
            <a:r>
              <a:rPr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Amazon Lex</a:t>
            </a:r>
          </a:p>
        </p:txBody>
      </p:sp>
    </p:spTree>
    <p:extLst>
      <p:ext uri="{BB962C8B-B14F-4D97-AF65-F5344CB8AC3E}">
        <p14:creationId xmlns:p14="http://schemas.microsoft.com/office/powerpoint/2010/main" val="1791682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9584C3-F4A8-7191-26A0-A01479E43E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C3D4FF-AF42-6DE2-5016-3B3F4F838E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3" t="8087" r="7599" b="9399"/>
          <a:stretch/>
        </p:blipFill>
        <p:spPr>
          <a:xfrm>
            <a:off x="6487606" y="1250361"/>
            <a:ext cx="4793101" cy="4212795"/>
          </a:xfrm>
          <a:prstGeom prst="rect">
            <a:avLst/>
          </a:prstGeom>
        </p:spPr>
      </p:pic>
      <p:pic>
        <p:nvPicPr>
          <p:cNvPr id="7" name="Graphic 23" descr="Amazon Lex service icon.">
            <a:extLst>
              <a:ext uri="{FF2B5EF4-FFF2-40B4-BE49-F238E27FC236}">
                <a16:creationId xmlns:a16="http://schemas.microsoft.com/office/drawing/2014/main" id="{E42378F4-9153-41D0-0D23-7C9D93B3F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auto">
          <a:xfrm>
            <a:off x="0" y="0"/>
            <a:ext cx="1094018" cy="1094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58BDE99-C31E-108A-A90E-7248E7090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144" y="274638"/>
            <a:ext cx="10366924" cy="63976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</a:t>
            </a:r>
            <a:r>
              <a:rPr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Amazon Lex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369B42-1DC9-BA91-AB18-0A5B633656F4}"/>
              </a:ext>
            </a:extLst>
          </p:cNvPr>
          <p:cNvSpPr txBox="1"/>
          <p:nvPr/>
        </p:nvSpPr>
        <p:spPr>
          <a:xfrm>
            <a:off x="457199" y="1371600"/>
            <a:ext cx="4002375" cy="1985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>
              <a:spcAft>
                <a:spcPts val="1000"/>
              </a:spcAft>
              <a:defRPr sz="2000"/>
            </a:pPr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Detects best matching intent</a:t>
            </a:r>
          </a:p>
          <a:p>
            <a:pPr>
              <a:spcAft>
                <a:spcPts val="1000"/>
              </a:spcAft>
              <a:defRPr sz="2000"/>
            </a:pPr>
            <a:endParaRPr lang="en-US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>
              <a:spcAft>
                <a:spcPts val="1000"/>
              </a:spcAft>
              <a:defRPr sz="2000"/>
            </a:pPr>
            <a:endParaRPr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>
              <a:spcAft>
                <a:spcPts val="1000"/>
              </a:spcAft>
              <a:defRPr sz="2000"/>
            </a:pPr>
            <a:endParaRPr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6F033E8A-60F5-6447-999E-4C76EEBF3480}"/>
              </a:ext>
            </a:extLst>
          </p:cNvPr>
          <p:cNvSpPr>
            <a:spLocks noChangeAspect="1"/>
          </p:cNvSpPr>
          <p:nvPr/>
        </p:nvSpPr>
        <p:spPr>
          <a:xfrm>
            <a:off x="8615962" y="90299"/>
            <a:ext cx="3200400" cy="1131737"/>
          </a:xfrm>
          <a:prstGeom prst="wedgeRoundRect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Q: give me last </a:t>
            </a:r>
            <a:r>
              <a:rPr lang="en-US" sz="1400" b="1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3 SUCCESSFUL logins</a:t>
            </a:r>
            <a:r>
              <a:rPr lang="en-US" sz="1400" dirty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into account 123456789012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2D72D1-251F-D80D-D1AC-B08CD3BB81B5}"/>
              </a:ext>
            </a:extLst>
          </p:cNvPr>
          <p:cNvSpPr/>
          <p:nvPr/>
        </p:nvSpPr>
        <p:spPr>
          <a:xfrm>
            <a:off x="6513228" y="1604935"/>
            <a:ext cx="2438400" cy="1681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EC8575-36C9-4CC2-6776-3607491BF24E}"/>
              </a:ext>
            </a:extLst>
          </p:cNvPr>
          <p:cNvSpPr/>
          <p:nvPr/>
        </p:nvSpPr>
        <p:spPr>
          <a:xfrm>
            <a:off x="6513228" y="2025146"/>
            <a:ext cx="4675882" cy="5410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165208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928B8B-D086-0974-96FA-89E9C7DDD9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D826E31-85E0-17BD-869E-4BA6013FA304}"/>
              </a:ext>
            </a:extLst>
          </p:cNvPr>
          <p:cNvSpPr txBox="1"/>
          <p:nvPr/>
        </p:nvSpPr>
        <p:spPr>
          <a:xfrm>
            <a:off x="457199" y="1371600"/>
            <a:ext cx="4002375" cy="3093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>
              <a:spcAft>
                <a:spcPts val="1000"/>
              </a:spcAft>
              <a:defRPr sz="2000"/>
            </a:pPr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Detects best matching intent</a:t>
            </a:r>
          </a:p>
          <a:p>
            <a:pPr>
              <a:spcAft>
                <a:spcPts val="1000"/>
              </a:spcAft>
              <a:defRPr sz="2000"/>
            </a:pPr>
            <a:endParaRPr lang="en-US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>
              <a:buNone/>
            </a:pPr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Extract slot values: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username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accountid</a:t>
            </a:r>
            <a:endParaRPr lang="en-US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timeframe hours</a:t>
            </a:r>
          </a:p>
          <a:p>
            <a:pPr>
              <a:spcAft>
                <a:spcPts val="1000"/>
              </a:spcAft>
              <a:defRPr sz="2000"/>
            </a:pPr>
            <a:endParaRPr lang="en-US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>
              <a:spcAft>
                <a:spcPts val="1000"/>
              </a:spcAft>
              <a:defRPr sz="2000"/>
            </a:pPr>
            <a:endParaRPr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pic>
        <p:nvPicPr>
          <p:cNvPr id="8" name="Graphic 23" descr="Amazon Lex service icon.">
            <a:extLst>
              <a:ext uri="{FF2B5EF4-FFF2-40B4-BE49-F238E27FC236}">
                <a16:creationId xmlns:a16="http://schemas.microsoft.com/office/drawing/2014/main" id="{4029146F-3E15-FE2A-03C4-DB61F0FFE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0" y="0"/>
            <a:ext cx="1094018" cy="1094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B3EEA67-D2D2-CF71-D940-C0B775798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144" y="274638"/>
            <a:ext cx="10366924" cy="63976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Amazon Lex</a:t>
            </a: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78A76E0C-4A60-6DAA-DD65-D8C34E24ADA4}"/>
              </a:ext>
            </a:extLst>
          </p:cNvPr>
          <p:cNvSpPr>
            <a:spLocks noChangeAspect="1"/>
          </p:cNvSpPr>
          <p:nvPr/>
        </p:nvSpPr>
        <p:spPr>
          <a:xfrm>
            <a:off x="8615962" y="90299"/>
            <a:ext cx="3200400" cy="1131737"/>
          </a:xfrm>
          <a:prstGeom prst="wedgeRoundRect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Q: give me last </a:t>
            </a:r>
            <a:r>
              <a:rPr lang="en-US" sz="1400" b="1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3 SUCCESSFUL logins</a:t>
            </a:r>
            <a:r>
              <a:rPr lang="en-US" sz="1400" dirty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into account 123456789012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E0F08E-A8E8-9828-DD42-775238C688C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633" t="8087" r="7599" b="9399"/>
          <a:stretch/>
        </p:blipFill>
        <p:spPr>
          <a:xfrm>
            <a:off x="6487606" y="1250361"/>
            <a:ext cx="4793101" cy="421279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1631004-AF07-BCFC-0CAD-660822D30870}"/>
              </a:ext>
            </a:extLst>
          </p:cNvPr>
          <p:cNvSpPr/>
          <p:nvPr/>
        </p:nvSpPr>
        <p:spPr>
          <a:xfrm>
            <a:off x="6513228" y="1594886"/>
            <a:ext cx="2438400" cy="1681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948F43C-BC63-D00C-9E83-C8E6F5A2DCA0}"/>
              </a:ext>
            </a:extLst>
          </p:cNvPr>
          <p:cNvSpPr/>
          <p:nvPr/>
        </p:nvSpPr>
        <p:spPr>
          <a:xfrm>
            <a:off x="6487605" y="2044026"/>
            <a:ext cx="4793101" cy="5410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232F4B1-7646-B2C4-F4CB-27B2EE3570EA}"/>
              </a:ext>
            </a:extLst>
          </p:cNvPr>
          <p:cNvSpPr/>
          <p:nvPr/>
        </p:nvSpPr>
        <p:spPr>
          <a:xfrm>
            <a:off x="6487604" y="2585030"/>
            <a:ext cx="4793101" cy="18764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33476103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79AD1A-C1B1-A6E1-D461-BDE840668E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B7463AC-2705-23AF-DE48-10B5CEAA54F2}"/>
              </a:ext>
            </a:extLst>
          </p:cNvPr>
          <p:cNvSpPr txBox="1"/>
          <p:nvPr/>
        </p:nvSpPr>
        <p:spPr>
          <a:xfrm>
            <a:off x="457199" y="1371600"/>
            <a:ext cx="5923936" cy="3559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>
              <a:spcAft>
                <a:spcPts val="1000"/>
              </a:spcAft>
              <a:defRPr sz="2000"/>
            </a:pPr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Detects best matching intent</a:t>
            </a:r>
          </a:p>
          <a:p>
            <a:pPr>
              <a:spcAft>
                <a:spcPts val="1000"/>
              </a:spcAft>
              <a:defRPr sz="2000"/>
            </a:pPr>
            <a:endParaRPr lang="en-US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>
              <a:buNone/>
            </a:pPr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Extract slot values: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username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accountid</a:t>
            </a:r>
            <a:endParaRPr lang="en-US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timeframe hours</a:t>
            </a:r>
          </a:p>
          <a:p>
            <a:pPr>
              <a:spcAft>
                <a:spcPts val="1000"/>
              </a:spcAft>
              <a:defRPr sz="2000"/>
            </a:pPr>
            <a:endParaRPr lang="en-US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>
              <a:spcAft>
                <a:spcPts val="1000"/>
              </a:spcAft>
              <a:defRPr sz="2000"/>
            </a:pPr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Sends the data to Lambda for processing</a:t>
            </a:r>
            <a:endParaRPr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>
              <a:spcAft>
                <a:spcPts val="1000"/>
              </a:spcAft>
              <a:defRPr sz="2000"/>
            </a:pPr>
            <a:endParaRPr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pic>
        <p:nvPicPr>
          <p:cNvPr id="8" name="Graphic 23" descr="Amazon Lex service icon.">
            <a:extLst>
              <a:ext uri="{FF2B5EF4-FFF2-40B4-BE49-F238E27FC236}">
                <a16:creationId xmlns:a16="http://schemas.microsoft.com/office/drawing/2014/main" id="{73962A1B-1346-B593-200D-6CE65853E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0" y="0"/>
            <a:ext cx="1094018" cy="1094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D265996-B939-33A7-FDE8-0EA54FAD2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144" y="274638"/>
            <a:ext cx="10366924" cy="639762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  <a:r>
              <a:rPr dirty="0"/>
              <a:t>Amazon Lex</a:t>
            </a:r>
          </a:p>
        </p:txBody>
      </p:sp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AA879BB5-6967-2702-E77D-C94DA6D07B14}"/>
              </a:ext>
            </a:extLst>
          </p:cNvPr>
          <p:cNvSpPr>
            <a:spLocks noChangeAspect="1"/>
          </p:cNvSpPr>
          <p:nvPr/>
        </p:nvSpPr>
        <p:spPr>
          <a:xfrm>
            <a:off x="1304144" y="4977131"/>
            <a:ext cx="3200400" cy="1131737"/>
          </a:xfrm>
          <a:prstGeom prst="wedgeRoundRect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b="1" dirty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Raw message: </a:t>
            </a:r>
            <a:r>
              <a:rPr lang="en-US" sz="900" dirty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give me last </a:t>
            </a:r>
            <a:r>
              <a:rPr lang="en-US" sz="900" b="1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3 SUCCESSFUL logins</a:t>
            </a:r>
            <a:r>
              <a:rPr lang="en-US" sz="900" dirty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into account 123456789012</a:t>
            </a:r>
          </a:p>
          <a:p>
            <a:br>
              <a:rPr lang="en-US" sz="900" dirty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sz="900" b="1" dirty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Lex Intent: </a:t>
            </a:r>
            <a:r>
              <a:rPr lang="en-US" sz="900" dirty="0" err="1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ListSuccessfulLoginsIntent</a:t>
            </a:r>
            <a:endParaRPr lang="en-US" sz="900" dirty="0">
              <a:solidFill>
                <a:schemeClr val="tx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endParaRPr lang="en-US" sz="900" dirty="0">
              <a:solidFill>
                <a:schemeClr val="tx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r>
              <a:rPr lang="en-US" sz="900" b="1" dirty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Lex Extracted slots: </a:t>
            </a:r>
            <a:r>
              <a:rPr lang="en-US" sz="900" dirty="0" err="1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accountID</a:t>
            </a:r>
            <a:r>
              <a:rPr lang="en-US" sz="900" dirty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: 123456789012</a:t>
            </a: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B4576A07-F09E-FFF3-5D11-9E10CC46398F}"/>
              </a:ext>
            </a:extLst>
          </p:cNvPr>
          <p:cNvSpPr>
            <a:spLocks noChangeAspect="1"/>
          </p:cNvSpPr>
          <p:nvPr/>
        </p:nvSpPr>
        <p:spPr>
          <a:xfrm>
            <a:off x="8615962" y="90299"/>
            <a:ext cx="3200400" cy="1131737"/>
          </a:xfrm>
          <a:prstGeom prst="wedgeRoundRect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Q: give me last </a:t>
            </a:r>
            <a:r>
              <a:rPr lang="en-US" sz="1400" b="1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3 SUCCESSFUL logins</a:t>
            </a:r>
            <a:r>
              <a:rPr lang="en-US" sz="1400" dirty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into account 123456789012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98CF29-AB14-A625-7857-1E68E9F710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633" t="8087" r="7599" b="9399"/>
          <a:stretch/>
        </p:blipFill>
        <p:spPr>
          <a:xfrm>
            <a:off x="6487606" y="1250361"/>
            <a:ext cx="4793101" cy="42127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C93025C-6E13-DFE3-3A72-8462B5768F9B}"/>
              </a:ext>
            </a:extLst>
          </p:cNvPr>
          <p:cNvSpPr/>
          <p:nvPr/>
        </p:nvSpPr>
        <p:spPr>
          <a:xfrm>
            <a:off x="6513228" y="1594886"/>
            <a:ext cx="2438400" cy="1681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C0F05E-E695-AD08-F7AA-E4C271B90C46}"/>
              </a:ext>
            </a:extLst>
          </p:cNvPr>
          <p:cNvSpPr/>
          <p:nvPr/>
        </p:nvSpPr>
        <p:spPr>
          <a:xfrm>
            <a:off x="6487605" y="2044026"/>
            <a:ext cx="4793101" cy="5410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AE2CC9-EF21-5E05-ECDB-7263F6D99A94}"/>
              </a:ext>
            </a:extLst>
          </p:cNvPr>
          <p:cNvSpPr/>
          <p:nvPr/>
        </p:nvSpPr>
        <p:spPr>
          <a:xfrm>
            <a:off x="6487604" y="2585030"/>
            <a:ext cx="4793101" cy="18764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40554343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B98A99-9034-AA18-C016-1EBA56608F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 descr="AWS Lambda service icon.">
            <a:extLst>
              <a:ext uri="{FF2B5EF4-FFF2-40B4-BE49-F238E27FC236}">
                <a16:creationId xmlns:a16="http://schemas.microsoft.com/office/drawing/2014/main" id="{0E1ECA0A-4BB6-B554-4D46-ED16A59FA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0" y="0"/>
            <a:ext cx="1097280" cy="109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85CAC65-7C93-BF44-0E9C-ACC2749B7035}"/>
              </a:ext>
            </a:extLst>
          </p:cNvPr>
          <p:cNvSpPr txBox="1"/>
          <p:nvPr/>
        </p:nvSpPr>
        <p:spPr>
          <a:xfrm>
            <a:off x="457199" y="1371600"/>
            <a:ext cx="5923936" cy="2857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>
              <a:spcAft>
                <a:spcPts val="1000"/>
              </a:spcAft>
              <a:defRPr sz="2000"/>
            </a:pPr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Created SQL query</a:t>
            </a:r>
          </a:p>
          <a:p>
            <a:pPr>
              <a:spcAft>
                <a:spcPts val="1000"/>
              </a:spcAft>
              <a:defRPr sz="2000"/>
            </a:pPr>
            <a:endParaRPr lang="en-US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>
              <a:spcAft>
                <a:spcPts val="1000"/>
              </a:spcAft>
              <a:defRPr sz="2000"/>
            </a:pPr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Queried the CloudTrail lake</a:t>
            </a:r>
          </a:p>
          <a:p>
            <a:pPr>
              <a:spcAft>
                <a:spcPts val="1000"/>
              </a:spcAft>
              <a:defRPr sz="2000"/>
            </a:pPr>
            <a:endParaRPr lang="en-US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>
              <a:spcAft>
                <a:spcPts val="1000"/>
              </a:spcAft>
              <a:defRPr sz="2000"/>
            </a:pPr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Sent query results to Bedrock for summarization</a:t>
            </a:r>
            <a:endParaRPr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>
              <a:spcAft>
                <a:spcPts val="1000"/>
              </a:spcAft>
              <a:defRPr sz="2000"/>
            </a:pPr>
            <a:endParaRPr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773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637E4E-4C59-6ACA-BF9E-C29513672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18081A5-EC0C-5592-55B8-322467F25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1124712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How many intents do I need?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561004-B14A-C3C0-26D2-11C82BF7644B}"/>
              </a:ext>
            </a:extLst>
          </p:cNvPr>
          <p:cNvSpPr txBox="1"/>
          <p:nvPr/>
        </p:nvSpPr>
        <p:spPr>
          <a:xfrm>
            <a:off x="457200" y="1371600"/>
            <a:ext cx="112471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As many as you want, but don’t overkill it</a:t>
            </a:r>
            <a:endParaRPr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BDF5DC3-D00C-CB72-D1D1-9D4B33A2F7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2048497"/>
              </p:ext>
            </p:extLst>
          </p:nvPr>
        </p:nvGraphicFramePr>
        <p:xfrm>
          <a:off x="457200" y="1981684"/>
          <a:ext cx="11582400" cy="365760"/>
        </p:xfrm>
        <a:graphic>
          <a:graphicData uri="http://schemas.openxmlformats.org/drawingml/2006/table">
            <a:tbl>
              <a:tblPr/>
              <a:tblGrid>
                <a:gridCol w="5791200">
                  <a:extLst>
                    <a:ext uri="{9D8B030D-6E8A-4147-A177-3AD203B41FA5}">
                      <a16:colId xmlns:a16="http://schemas.microsoft.com/office/drawing/2014/main" val="1943540424"/>
                    </a:ext>
                  </a:extLst>
                </a:gridCol>
                <a:gridCol w="5791200">
                  <a:extLst>
                    <a:ext uri="{9D8B030D-6E8A-4147-A177-3AD203B41FA5}">
                      <a16:colId xmlns:a16="http://schemas.microsoft.com/office/drawing/2014/main" val="188268701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rgbClr val="FFFF00"/>
                          </a:solidFill>
                        </a:rPr>
                        <a:t>ListApiCallsByUserIntent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mazon Ember" panose="020B0603020204020204" pitchFamily="34" charset="0"/>
                          <a:ea typeface="Amazon Ember" panose="020B0603020204020204" pitchFamily="34" charset="0"/>
                          <a:cs typeface="Amazon Ember" panose="020B0603020204020204" pitchFamily="34" charset="0"/>
                        </a:rPr>
                        <a:t>List API calls by a user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9541175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D8E5419-5256-206A-EFCA-FEE3051C3C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9683121"/>
              </p:ext>
            </p:extLst>
          </p:nvPr>
        </p:nvGraphicFramePr>
        <p:xfrm>
          <a:off x="457200" y="2359018"/>
          <a:ext cx="11582400" cy="365760"/>
        </p:xfrm>
        <a:graphic>
          <a:graphicData uri="http://schemas.openxmlformats.org/drawingml/2006/table">
            <a:tbl>
              <a:tblPr/>
              <a:tblGrid>
                <a:gridCol w="5791200">
                  <a:extLst>
                    <a:ext uri="{9D8B030D-6E8A-4147-A177-3AD203B41FA5}">
                      <a16:colId xmlns:a16="http://schemas.microsoft.com/office/drawing/2014/main" val="7885063"/>
                    </a:ext>
                  </a:extLst>
                </a:gridCol>
                <a:gridCol w="5791200">
                  <a:extLst>
                    <a:ext uri="{9D8B030D-6E8A-4147-A177-3AD203B41FA5}">
                      <a16:colId xmlns:a16="http://schemas.microsoft.com/office/drawing/2014/main" val="110446860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rgbClr val="FFFF00"/>
                          </a:solidFill>
                        </a:rPr>
                        <a:t>ShowActivitiesFromIPAddressIntent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mazon Ember" panose="020B0603020204020204" pitchFamily="34" charset="0"/>
                          <a:ea typeface="Amazon Ember" panose="020B0603020204020204" pitchFamily="34" charset="0"/>
                          <a:cs typeface="Amazon Ember" panose="020B0603020204020204" pitchFamily="34" charset="0"/>
                        </a:rPr>
                        <a:t>Show activities from a given IP address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4222908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B2CDFB1-DC29-0975-1ED2-8272284E01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7863496"/>
              </p:ext>
            </p:extLst>
          </p:nvPr>
        </p:nvGraphicFramePr>
        <p:xfrm>
          <a:off x="472440" y="3565393"/>
          <a:ext cx="11582400" cy="365760"/>
        </p:xfrm>
        <a:graphic>
          <a:graphicData uri="http://schemas.openxmlformats.org/drawingml/2006/table">
            <a:tbl>
              <a:tblPr/>
              <a:tblGrid>
                <a:gridCol w="5791200">
                  <a:extLst>
                    <a:ext uri="{9D8B030D-6E8A-4147-A177-3AD203B41FA5}">
                      <a16:colId xmlns:a16="http://schemas.microsoft.com/office/drawing/2014/main" val="676353642"/>
                    </a:ext>
                  </a:extLst>
                </a:gridCol>
                <a:gridCol w="5791200">
                  <a:extLst>
                    <a:ext uri="{9D8B030D-6E8A-4147-A177-3AD203B41FA5}">
                      <a16:colId xmlns:a16="http://schemas.microsoft.com/office/drawing/2014/main" val="193932041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rgbClr val="FFFF00"/>
                          </a:solidFill>
                        </a:rPr>
                        <a:t>FindSuccessfulOperationsIntent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mazon Ember" panose="020B0603020204020204" pitchFamily="34" charset="0"/>
                          <a:ea typeface="Amazon Ember" panose="020B0603020204020204" pitchFamily="34" charset="0"/>
                          <a:cs typeface="Amazon Ember" panose="020B0603020204020204" pitchFamily="34" charset="0"/>
                        </a:rPr>
                        <a:t>Find successful operations in CloudTrail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2971695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5FD9C23-4A16-445C-9839-5A19B88155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827005"/>
              </p:ext>
            </p:extLst>
          </p:nvPr>
        </p:nvGraphicFramePr>
        <p:xfrm>
          <a:off x="472440" y="3984740"/>
          <a:ext cx="11582400" cy="365760"/>
        </p:xfrm>
        <a:graphic>
          <a:graphicData uri="http://schemas.openxmlformats.org/drawingml/2006/table">
            <a:tbl>
              <a:tblPr/>
              <a:tblGrid>
                <a:gridCol w="5791200">
                  <a:extLst>
                    <a:ext uri="{9D8B030D-6E8A-4147-A177-3AD203B41FA5}">
                      <a16:colId xmlns:a16="http://schemas.microsoft.com/office/drawing/2014/main" val="852283935"/>
                    </a:ext>
                  </a:extLst>
                </a:gridCol>
                <a:gridCol w="5791200">
                  <a:extLst>
                    <a:ext uri="{9D8B030D-6E8A-4147-A177-3AD203B41FA5}">
                      <a16:colId xmlns:a16="http://schemas.microsoft.com/office/drawing/2014/main" val="270874522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rgbClr val="FFFF00"/>
                          </a:solidFill>
                        </a:rPr>
                        <a:t>FindFailedOperationsIntent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mazon Ember" panose="020B0603020204020204" pitchFamily="34" charset="0"/>
                          <a:ea typeface="Amazon Ember" panose="020B0603020204020204" pitchFamily="34" charset="0"/>
                          <a:cs typeface="Amazon Ember" panose="020B0603020204020204" pitchFamily="34" charset="0"/>
                        </a:rPr>
                        <a:t>Find failed operations in CloudTrail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3540830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39E7BF4-A0FB-76B5-81E5-EBD1FE9CD7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0317112"/>
              </p:ext>
            </p:extLst>
          </p:nvPr>
        </p:nvGraphicFramePr>
        <p:xfrm>
          <a:off x="472440" y="5172865"/>
          <a:ext cx="11582400" cy="365760"/>
        </p:xfrm>
        <a:graphic>
          <a:graphicData uri="http://schemas.openxmlformats.org/drawingml/2006/table">
            <a:tbl>
              <a:tblPr/>
              <a:tblGrid>
                <a:gridCol w="5791200">
                  <a:extLst>
                    <a:ext uri="{9D8B030D-6E8A-4147-A177-3AD203B41FA5}">
                      <a16:colId xmlns:a16="http://schemas.microsoft.com/office/drawing/2014/main" val="1570155845"/>
                    </a:ext>
                  </a:extLst>
                </a:gridCol>
                <a:gridCol w="5791200">
                  <a:extLst>
                    <a:ext uri="{9D8B030D-6E8A-4147-A177-3AD203B41FA5}">
                      <a16:colId xmlns:a16="http://schemas.microsoft.com/office/drawing/2014/main" val="41910073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rgbClr val="FFFF00"/>
                          </a:solidFill>
                        </a:rPr>
                        <a:t>SummarizeLoginActivitiesIntent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mazon Ember" panose="020B0603020204020204" pitchFamily="34" charset="0"/>
                          <a:ea typeface="Amazon Ember" panose="020B0603020204020204" pitchFamily="34" charset="0"/>
                          <a:cs typeface="Amazon Ember" panose="020B0603020204020204" pitchFamily="34" charset="0"/>
                        </a:rPr>
                        <a:t>Summarize login activities over time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3340219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C02F2F1-5AA3-A615-9F7A-7D50C8F367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5401410"/>
              </p:ext>
            </p:extLst>
          </p:nvPr>
        </p:nvGraphicFramePr>
        <p:xfrm>
          <a:off x="457200" y="2736352"/>
          <a:ext cx="11582400" cy="365760"/>
        </p:xfrm>
        <a:graphic>
          <a:graphicData uri="http://schemas.openxmlformats.org/drawingml/2006/table">
            <a:tbl>
              <a:tblPr/>
              <a:tblGrid>
                <a:gridCol w="5791200">
                  <a:extLst>
                    <a:ext uri="{9D8B030D-6E8A-4147-A177-3AD203B41FA5}">
                      <a16:colId xmlns:a16="http://schemas.microsoft.com/office/drawing/2014/main" val="1958908068"/>
                    </a:ext>
                  </a:extLst>
                </a:gridCol>
                <a:gridCol w="5791200">
                  <a:extLst>
                    <a:ext uri="{9D8B030D-6E8A-4147-A177-3AD203B41FA5}">
                      <a16:colId xmlns:a16="http://schemas.microsoft.com/office/drawing/2014/main" val="33148877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rgbClr val="FFFF00"/>
                          </a:solidFill>
                        </a:rPr>
                        <a:t>ListUsersInAccountIntent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mazon Ember" panose="020B0603020204020204" pitchFamily="34" charset="0"/>
                          <a:ea typeface="Amazon Ember" panose="020B0603020204020204" pitchFamily="34" charset="0"/>
                          <a:cs typeface="Amazon Ember" panose="020B0603020204020204" pitchFamily="34" charset="0"/>
                        </a:rPr>
                        <a:t>List distinct users observed in the CloudTrail logs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6772188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519563E-627C-DA2D-F303-A9EC340195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9299498"/>
              </p:ext>
            </p:extLst>
          </p:nvPr>
        </p:nvGraphicFramePr>
        <p:xfrm>
          <a:off x="472440" y="4381867"/>
          <a:ext cx="11582400" cy="365760"/>
        </p:xfrm>
        <a:graphic>
          <a:graphicData uri="http://schemas.openxmlformats.org/drawingml/2006/table">
            <a:tbl>
              <a:tblPr/>
              <a:tblGrid>
                <a:gridCol w="5791200">
                  <a:extLst>
                    <a:ext uri="{9D8B030D-6E8A-4147-A177-3AD203B41FA5}">
                      <a16:colId xmlns:a16="http://schemas.microsoft.com/office/drawing/2014/main" val="1733922124"/>
                    </a:ext>
                  </a:extLst>
                </a:gridCol>
                <a:gridCol w="5791200">
                  <a:extLst>
                    <a:ext uri="{9D8B030D-6E8A-4147-A177-3AD203B41FA5}">
                      <a16:colId xmlns:a16="http://schemas.microsoft.com/office/drawing/2014/main" val="425736067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rgbClr val="FFFF00"/>
                          </a:solidFill>
                        </a:rPr>
                        <a:t>ListSuccessfulLoginsIntent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mazon Ember" panose="020B0603020204020204" pitchFamily="34" charset="0"/>
                          <a:ea typeface="Amazon Ember" panose="020B0603020204020204" pitchFamily="34" charset="0"/>
                          <a:cs typeface="Amazon Ember" panose="020B0603020204020204" pitchFamily="34" charset="0"/>
                        </a:rPr>
                        <a:t>List successful login activities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5649188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6F8531F-DB22-7CC2-240A-7560E31545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0890887"/>
              </p:ext>
            </p:extLst>
          </p:nvPr>
        </p:nvGraphicFramePr>
        <p:xfrm>
          <a:off x="472440" y="3127382"/>
          <a:ext cx="11582400" cy="365760"/>
        </p:xfrm>
        <a:graphic>
          <a:graphicData uri="http://schemas.openxmlformats.org/drawingml/2006/table">
            <a:tbl>
              <a:tblPr/>
              <a:tblGrid>
                <a:gridCol w="5791200">
                  <a:extLst>
                    <a:ext uri="{9D8B030D-6E8A-4147-A177-3AD203B41FA5}">
                      <a16:colId xmlns:a16="http://schemas.microsoft.com/office/drawing/2014/main" val="2872348956"/>
                    </a:ext>
                  </a:extLst>
                </a:gridCol>
                <a:gridCol w="5791200">
                  <a:extLst>
                    <a:ext uri="{9D8B030D-6E8A-4147-A177-3AD203B41FA5}">
                      <a16:colId xmlns:a16="http://schemas.microsoft.com/office/drawing/2014/main" val="359929984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rgbClr val="FFFF00"/>
                          </a:solidFill>
                        </a:rPr>
                        <a:t>ListUserIPAddressesIntent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mazon Ember" panose="020B0603020204020204" pitchFamily="34" charset="0"/>
                          <a:ea typeface="Amazon Ember" panose="020B0603020204020204" pitchFamily="34" charset="0"/>
                          <a:cs typeface="Amazon Ember" panose="020B0603020204020204" pitchFamily="34" charset="0"/>
                        </a:rPr>
                        <a:t>List IP addresses used by users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4534165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0080D898-EFF8-1B56-E467-409633FFED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8993700"/>
              </p:ext>
            </p:extLst>
          </p:nvPr>
        </p:nvGraphicFramePr>
        <p:xfrm>
          <a:off x="472440" y="4798056"/>
          <a:ext cx="11582400" cy="365760"/>
        </p:xfrm>
        <a:graphic>
          <a:graphicData uri="http://schemas.openxmlformats.org/drawingml/2006/table">
            <a:tbl>
              <a:tblPr/>
              <a:tblGrid>
                <a:gridCol w="5791200">
                  <a:extLst>
                    <a:ext uri="{9D8B030D-6E8A-4147-A177-3AD203B41FA5}">
                      <a16:colId xmlns:a16="http://schemas.microsoft.com/office/drawing/2014/main" val="1359851895"/>
                    </a:ext>
                  </a:extLst>
                </a:gridCol>
                <a:gridCol w="5791200">
                  <a:extLst>
                    <a:ext uri="{9D8B030D-6E8A-4147-A177-3AD203B41FA5}">
                      <a16:colId xmlns:a16="http://schemas.microsoft.com/office/drawing/2014/main" val="154983639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rgbClr val="FFFF00"/>
                          </a:solidFill>
                        </a:rPr>
                        <a:t>ListFailedLoginsIntent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mazon Ember" panose="020B0603020204020204" pitchFamily="34" charset="0"/>
                          <a:ea typeface="Amazon Ember" panose="020B0603020204020204" pitchFamily="34" charset="0"/>
                          <a:cs typeface="Amazon Ember" panose="020B0603020204020204" pitchFamily="34" charset="0"/>
                        </a:rPr>
                        <a:t>List failed login activities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8630888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30E488A4-DB2C-2688-768B-7E68C2A735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3851729"/>
              </p:ext>
            </p:extLst>
          </p:nvPr>
        </p:nvGraphicFramePr>
        <p:xfrm>
          <a:off x="457200" y="5606565"/>
          <a:ext cx="11582400" cy="365760"/>
        </p:xfrm>
        <a:graphic>
          <a:graphicData uri="http://schemas.openxmlformats.org/drawingml/2006/table">
            <a:tbl>
              <a:tblPr/>
              <a:tblGrid>
                <a:gridCol w="5791200">
                  <a:extLst>
                    <a:ext uri="{9D8B030D-6E8A-4147-A177-3AD203B41FA5}">
                      <a16:colId xmlns:a16="http://schemas.microsoft.com/office/drawing/2014/main" val="127154769"/>
                    </a:ext>
                  </a:extLst>
                </a:gridCol>
                <a:gridCol w="5791200">
                  <a:extLst>
                    <a:ext uri="{9D8B030D-6E8A-4147-A177-3AD203B41FA5}">
                      <a16:colId xmlns:a16="http://schemas.microsoft.com/office/drawing/2014/main" val="317257294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rgbClr val="FFFF00"/>
                          </a:solidFill>
                        </a:rPr>
                        <a:t>FallbackIntent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mazon Ember" panose="020B0603020204020204" pitchFamily="34" charset="0"/>
                          <a:ea typeface="Amazon Ember" panose="020B0603020204020204" pitchFamily="34" charset="0"/>
                          <a:cs typeface="Amazon Ember" panose="020B0603020204020204" pitchFamily="34" charset="0"/>
                        </a:rPr>
                        <a:t>Default Lex fallback if no other intent matches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68558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22070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FCC1A1-634E-495E-B17C-38D85E2CD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59BF20-6E6E-0573-687E-E72B86DDE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914932"/>
            <a:ext cx="11582400" cy="1028135"/>
          </a:xfrm>
        </p:spPr>
        <p:txBody>
          <a:bodyPr/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Project Overview v2</a:t>
            </a:r>
          </a:p>
        </p:txBody>
      </p:sp>
    </p:spTree>
    <p:extLst>
      <p:ext uri="{BB962C8B-B14F-4D97-AF65-F5344CB8AC3E}">
        <p14:creationId xmlns:p14="http://schemas.microsoft.com/office/powerpoint/2010/main" val="31404988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DC1A6-EFDF-B8E2-290D-75175FF0F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raphic 43" descr="AWS Lambda service icon.">
            <a:extLst>
              <a:ext uri="{FF2B5EF4-FFF2-40B4-BE49-F238E27FC236}">
                <a16:creationId xmlns:a16="http://schemas.microsoft.com/office/drawing/2014/main" id="{D96912C4-501D-DCFD-BA86-73FC33579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3135048" y="1895568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Graphic 51" descr="CloudTrail Lake resource icon for the AWS CloudTrail service.">
            <a:extLst>
              <a:ext uri="{FF2B5EF4-FFF2-40B4-BE49-F238E27FC236}">
                <a16:creationId xmlns:a16="http://schemas.microsoft.com/office/drawing/2014/main" id="{2BA2F8A9-D403-F5BC-F0B8-6C99BD6710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65915" y="3582704"/>
            <a:ext cx="758952" cy="758952"/>
          </a:xfrm>
          <a:prstGeom prst="rect">
            <a:avLst/>
          </a:prstGeom>
        </p:spPr>
      </p:pic>
      <p:sp>
        <p:nvSpPr>
          <p:cNvPr id="53" name="TextBox 18">
            <a:extLst>
              <a:ext uri="{FF2B5EF4-FFF2-40B4-BE49-F238E27FC236}">
                <a16:creationId xmlns:a16="http://schemas.microsoft.com/office/drawing/2014/main" id="{A234E9C4-6B37-E1F8-1BCE-3DB212BA35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7037" y="4341656"/>
            <a:ext cx="14934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CloudTrail Lake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3BDAAA84-D804-7873-584E-D27CA87E086E}"/>
              </a:ext>
            </a:extLst>
          </p:cNvPr>
          <p:cNvCxnSpPr>
            <a:cxnSpLocks/>
          </p:cNvCxnSpPr>
          <p:nvPr/>
        </p:nvCxnSpPr>
        <p:spPr>
          <a:xfrm flipH="1">
            <a:off x="6519241" y="4142545"/>
            <a:ext cx="702326" cy="0"/>
          </a:xfrm>
          <a:prstGeom prst="straightConnector1">
            <a:avLst/>
          </a:prstGeom>
          <a:ln w="19050" cap="rnd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8AA3A4C5-02CB-9B78-E9A9-695D01BD5126}"/>
              </a:ext>
            </a:extLst>
          </p:cNvPr>
          <p:cNvCxnSpPr>
            <a:cxnSpLocks/>
          </p:cNvCxnSpPr>
          <p:nvPr/>
        </p:nvCxnSpPr>
        <p:spPr>
          <a:xfrm>
            <a:off x="4716825" y="4126961"/>
            <a:ext cx="723998" cy="0"/>
          </a:xfrm>
          <a:prstGeom prst="straightConnector1">
            <a:avLst/>
          </a:prstGeom>
          <a:ln w="19050" cap="rnd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3932B8BD-7976-71CE-231A-8A25D333C92A}"/>
              </a:ext>
            </a:extLst>
          </p:cNvPr>
          <p:cNvCxnSpPr>
            <a:cxnSpLocks/>
          </p:cNvCxnSpPr>
          <p:nvPr/>
        </p:nvCxnSpPr>
        <p:spPr>
          <a:xfrm flipV="1">
            <a:off x="6045391" y="4630913"/>
            <a:ext cx="0" cy="618565"/>
          </a:xfrm>
          <a:prstGeom prst="straightConnector1">
            <a:avLst/>
          </a:prstGeom>
          <a:ln w="19050" cap="rnd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Graphic 23" descr="AWS CloudTrail service icon.">
            <a:extLst>
              <a:ext uri="{FF2B5EF4-FFF2-40B4-BE49-F238E27FC236}">
                <a16:creationId xmlns:a16="http://schemas.microsoft.com/office/drawing/2014/main" id="{C9231B7C-8B80-0CD6-DB29-A7C207374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7427764" y="3752809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TextBox 11">
            <a:extLst>
              <a:ext uri="{FF2B5EF4-FFF2-40B4-BE49-F238E27FC236}">
                <a16:creationId xmlns:a16="http://schemas.microsoft.com/office/drawing/2014/main" id="{6252B7E2-7071-46BC-23B3-F3CC0FFB0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0527" y="4514809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#2</a:t>
            </a:r>
          </a:p>
        </p:txBody>
      </p:sp>
      <p:pic>
        <p:nvPicPr>
          <p:cNvPr id="59" name="Graphic 23" descr="AWS CloudTrail service icon.">
            <a:extLst>
              <a:ext uri="{FF2B5EF4-FFF2-40B4-BE49-F238E27FC236}">
                <a16:creationId xmlns:a16="http://schemas.microsoft.com/office/drawing/2014/main" id="{DBCE6B7D-66DE-0B5C-C21D-3871C0C59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5665915" y="548237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TextBox 11">
            <a:extLst>
              <a:ext uri="{FF2B5EF4-FFF2-40B4-BE49-F238E27FC236}">
                <a16:creationId xmlns:a16="http://schemas.microsoft.com/office/drawing/2014/main" id="{C409CBCA-9A62-38D6-A54F-1240F13B54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8678" y="6244370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#3</a:t>
            </a:r>
          </a:p>
        </p:txBody>
      </p:sp>
      <p:pic>
        <p:nvPicPr>
          <p:cNvPr id="61" name="Graphic 23" descr="AWS CloudTrail service icon.">
            <a:extLst>
              <a:ext uri="{FF2B5EF4-FFF2-40B4-BE49-F238E27FC236}">
                <a16:creationId xmlns:a16="http://schemas.microsoft.com/office/drawing/2014/main" id="{A873F3F6-51C5-E485-990B-7A89AFDA0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3758598" y="3752809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531CEBEE-2A87-398E-D224-F429CE7C1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1361" y="4514809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#1</a:t>
            </a:r>
          </a:p>
        </p:txBody>
      </p:sp>
      <p:pic>
        <p:nvPicPr>
          <p:cNvPr id="2" name="Graphic 23" descr="Amazon Lex service icon.">
            <a:extLst>
              <a:ext uri="{FF2B5EF4-FFF2-40B4-BE49-F238E27FC236}">
                <a16:creationId xmlns:a16="http://schemas.microsoft.com/office/drawing/2014/main" id="{60BE2186-E087-65E0-88DD-BC65BF2D2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 bwMode="auto">
          <a:xfrm>
            <a:off x="3135048" y="1895568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5">
            <a:extLst>
              <a:ext uri="{FF2B5EF4-FFF2-40B4-BE49-F238E27FC236}">
                <a16:creationId xmlns:a16="http://schemas.microsoft.com/office/drawing/2014/main" id="{6045ADE2-3FAB-D9EB-D97E-514DEF01D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0673" y="2659155"/>
            <a:ext cx="22018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Amazon Lex</a:t>
            </a:r>
          </a:p>
        </p:txBody>
      </p:sp>
    </p:spTree>
    <p:extLst>
      <p:ext uri="{BB962C8B-B14F-4D97-AF65-F5344CB8AC3E}">
        <p14:creationId xmlns:p14="http://schemas.microsoft.com/office/powerpoint/2010/main" val="36927867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FD9BF-053D-8D18-2B43-2407D84ED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raphic 43" descr="AWS Lambda service icon.">
            <a:extLst>
              <a:ext uri="{FF2B5EF4-FFF2-40B4-BE49-F238E27FC236}">
                <a16:creationId xmlns:a16="http://schemas.microsoft.com/office/drawing/2014/main" id="{83ABCC61-D31F-5C92-67D2-843B50BC7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3135048" y="1895568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Box 20">
            <a:extLst>
              <a:ext uri="{FF2B5EF4-FFF2-40B4-BE49-F238E27FC236}">
                <a16:creationId xmlns:a16="http://schemas.microsoft.com/office/drawing/2014/main" id="{DE26FA85-1EB7-575A-9D27-D93864D841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6223" y="2656774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lttm-v2-lambda-intent</a:t>
            </a:r>
            <a:endParaRPr lang="en-US" altLang="en-US" sz="10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pic>
        <p:nvPicPr>
          <p:cNvPr id="52" name="Graphic 51" descr="CloudTrail Lake resource icon for the AWS CloudTrail service.">
            <a:extLst>
              <a:ext uri="{FF2B5EF4-FFF2-40B4-BE49-F238E27FC236}">
                <a16:creationId xmlns:a16="http://schemas.microsoft.com/office/drawing/2014/main" id="{1B2F82CB-96A2-C0A0-3CF2-A656C6A640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65915" y="3582704"/>
            <a:ext cx="758952" cy="758952"/>
          </a:xfrm>
          <a:prstGeom prst="rect">
            <a:avLst/>
          </a:prstGeom>
        </p:spPr>
      </p:pic>
      <p:sp>
        <p:nvSpPr>
          <p:cNvPr id="53" name="TextBox 18">
            <a:extLst>
              <a:ext uri="{FF2B5EF4-FFF2-40B4-BE49-F238E27FC236}">
                <a16:creationId xmlns:a16="http://schemas.microsoft.com/office/drawing/2014/main" id="{21E86603-02D6-C047-CFC4-95050F693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7037" y="4341656"/>
            <a:ext cx="14934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CloudTrail Lake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9F1D6F97-1023-D8BE-D52B-70CA2E1AF88B}"/>
              </a:ext>
            </a:extLst>
          </p:cNvPr>
          <p:cNvCxnSpPr>
            <a:cxnSpLocks/>
          </p:cNvCxnSpPr>
          <p:nvPr/>
        </p:nvCxnSpPr>
        <p:spPr>
          <a:xfrm flipH="1">
            <a:off x="6519241" y="4142545"/>
            <a:ext cx="702326" cy="0"/>
          </a:xfrm>
          <a:prstGeom prst="straightConnector1">
            <a:avLst/>
          </a:prstGeom>
          <a:ln w="19050" cap="rnd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E38D233C-CCBC-67C2-8BF9-2B4348AAE512}"/>
              </a:ext>
            </a:extLst>
          </p:cNvPr>
          <p:cNvCxnSpPr>
            <a:cxnSpLocks/>
          </p:cNvCxnSpPr>
          <p:nvPr/>
        </p:nvCxnSpPr>
        <p:spPr>
          <a:xfrm>
            <a:off x="4716825" y="4126961"/>
            <a:ext cx="723998" cy="0"/>
          </a:xfrm>
          <a:prstGeom prst="straightConnector1">
            <a:avLst/>
          </a:prstGeom>
          <a:ln w="19050" cap="rnd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14BB220-A7C8-502B-73CE-4F59A6AC9EEB}"/>
              </a:ext>
            </a:extLst>
          </p:cNvPr>
          <p:cNvCxnSpPr>
            <a:cxnSpLocks/>
          </p:cNvCxnSpPr>
          <p:nvPr/>
        </p:nvCxnSpPr>
        <p:spPr>
          <a:xfrm flipV="1">
            <a:off x="6045391" y="4630913"/>
            <a:ext cx="0" cy="618565"/>
          </a:xfrm>
          <a:prstGeom prst="straightConnector1">
            <a:avLst/>
          </a:prstGeom>
          <a:ln w="19050" cap="rnd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Graphic 23" descr="AWS CloudTrail service icon.">
            <a:extLst>
              <a:ext uri="{FF2B5EF4-FFF2-40B4-BE49-F238E27FC236}">
                <a16:creationId xmlns:a16="http://schemas.microsoft.com/office/drawing/2014/main" id="{A0C1A105-6232-36EE-0B05-CE9AEC1CC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7427764" y="3752809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TextBox 11">
            <a:extLst>
              <a:ext uri="{FF2B5EF4-FFF2-40B4-BE49-F238E27FC236}">
                <a16:creationId xmlns:a16="http://schemas.microsoft.com/office/drawing/2014/main" id="{DF24B888-7456-4731-7956-0E769C5AD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0527" y="4514809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#2</a:t>
            </a:r>
          </a:p>
        </p:txBody>
      </p:sp>
      <p:pic>
        <p:nvPicPr>
          <p:cNvPr id="59" name="Graphic 23" descr="AWS CloudTrail service icon.">
            <a:extLst>
              <a:ext uri="{FF2B5EF4-FFF2-40B4-BE49-F238E27FC236}">
                <a16:creationId xmlns:a16="http://schemas.microsoft.com/office/drawing/2014/main" id="{49FE5AAF-7597-FB82-52F2-AF6A4C82D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5665915" y="548237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TextBox 11">
            <a:extLst>
              <a:ext uri="{FF2B5EF4-FFF2-40B4-BE49-F238E27FC236}">
                <a16:creationId xmlns:a16="http://schemas.microsoft.com/office/drawing/2014/main" id="{33EF71DA-F776-A33D-0D27-58725AF8B6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8678" y="6244370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#3</a:t>
            </a:r>
          </a:p>
        </p:txBody>
      </p:sp>
      <p:pic>
        <p:nvPicPr>
          <p:cNvPr id="61" name="Graphic 23" descr="AWS CloudTrail service icon.">
            <a:extLst>
              <a:ext uri="{FF2B5EF4-FFF2-40B4-BE49-F238E27FC236}">
                <a16:creationId xmlns:a16="http://schemas.microsoft.com/office/drawing/2014/main" id="{FF230D58-7529-8CDC-4263-968A1543F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3758598" y="3752809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A035DFD8-6411-EBCD-B066-D8FBA2C105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1361" y="4514809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#1</a:t>
            </a:r>
          </a:p>
        </p:txBody>
      </p:sp>
    </p:spTree>
    <p:extLst>
      <p:ext uri="{BB962C8B-B14F-4D97-AF65-F5344CB8AC3E}">
        <p14:creationId xmlns:p14="http://schemas.microsoft.com/office/powerpoint/2010/main" val="21176080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2FB082-47C3-1E3E-AB9B-97AED6D50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raphic 51" descr="CloudTrail Lake resource icon for the AWS CloudTrail service.">
            <a:extLst>
              <a:ext uri="{FF2B5EF4-FFF2-40B4-BE49-F238E27FC236}">
                <a16:creationId xmlns:a16="http://schemas.microsoft.com/office/drawing/2014/main" id="{4A87D29A-0D06-17F6-DA28-A7997BA16E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65915" y="3582704"/>
            <a:ext cx="758952" cy="758952"/>
          </a:xfrm>
          <a:prstGeom prst="rect">
            <a:avLst/>
          </a:prstGeom>
        </p:spPr>
      </p:pic>
      <p:sp>
        <p:nvSpPr>
          <p:cNvPr id="53" name="TextBox 18">
            <a:extLst>
              <a:ext uri="{FF2B5EF4-FFF2-40B4-BE49-F238E27FC236}">
                <a16:creationId xmlns:a16="http://schemas.microsoft.com/office/drawing/2014/main" id="{F1C7BB96-B46F-4755-F3CB-C640CCF29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7037" y="4341656"/>
            <a:ext cx="14934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CloudTrail Lake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1C8D73B3-4D2E-ACC0-217D-474232ED3A07}"/>
              </a:ext>
            </a:extLst>
          </p:cNvPr>
          <p:cNvCxnSpPr>
            <a:cxnSpLocks/>
          </p:cNvCxnSpPr>
          <p:nvPr/>
        </p:nvCxnSpPr>
        <p:spPr>
          <a:xfrm flipH="1">
            <a:off x="6519241" y="4142545"/>
            <a:ext cx="702326" cy="0"/>
          </a:xfrm>
          <a:prstGeom prst="straightConnector1">
            <a:avLst/>
          </a:prstGeom>
          <a:ln w="19050" cap="rnd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3056C15-CBF2-35B4-37A5-ED210CFB528D}"/>
              </a:ext>
            </a:extLst>
          </p:cNvPr>
          <p:cNvCxnSpPr>
            <a:cxnSpLocks/>
          </p:cNvCxnSpPr>
          <p:nvPr/>
        </p:nvCxnSpPr>
        <p:spPr>
          <a:xfrm>
            <a:off x="4716825" y="4126961"/>
            <a:ext cx="723998" cy="0"/>
          </a:xfrm>
          <a:prstGeom prst="straightConnector1">
            <a:avLst/>
          </a:prstGeom>
          <a:ln w="19050" cap="rnd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2C6F5CD3-B644-4883-E220-32343A6C31A6}"/>
              </a:ext>
            </a:extLst>
          </p:cNvPr>
          <p:cNvCxnSpPr>
            <a:cxnSpLocks/>
          </p:cNvCxnSpPr>
          <p:nvPr/>
        </p:nvCxnSpPr>
        <p:spPr>
          <a:xfrm flipV="1">
            <a:off x="6045391" y="4630913"/>
            <a:ext cx="0" cy="618565"/>
          </a:xfrm>
          <a:prstGeom prst="straightConnector1">
            <a:avLst/>
          </a:prstGeom>
          <a:ln w="19050" cap="rnd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Graphic 23" descr="AWS CloudTrail service icon.">
            <a:extLst>
              <a:ext uri="{FF2B5EF4-FFF2-40B4-BE49-F238E27FC236}">
                <a16:creationId xmlns:a16="http://schemas.microsoft.com/office/drawing/2014/main" id="{6D65DEDE-8B76-40EB-6F81-CF9A9CA43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7427764" y="3752809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TextBox 11">
            <a:extLst>
              <a:ext uri="{FF2B5EF4-FFF2-40B4-BE49-F238E27FC236}">
                <a16:creationId xmlns:a16="http://schemas.microsoft.com/office/drawing/2014/main" id="{F9CC3D4F-3DB2-B5F9-90A2-7AA4A02A01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0527" y="4514809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#2</a:t>
            </a:r>
          </a:p>
        </p:txBody>
      </p:sp>
      <p:pic>
        <p:nvPicPr>
          <p:cNvPr id="59" name="Graphic 23" descr="AWS CloudTrail service icon.">
            <a:extLst>
              <a:ext uri="{FF2B5EF4-FFF2-40B4-BE49-F238E27FC236}">
                <a16:creationId xmlns:a16="http://schemas.microsoft.com/office/drawing/2014/main" id="{E481CC69-E416-FF09-64B1-D1F14E7D8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5665915" y="548237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TextBox 11">
            <a:extLst>
              <a:ext uri="{FF2B5EF4-FFF2-40B4-BE49-F238E27FC236}">
                <a16:creationId xmlns:a16="http://schemas.microsoft.com/office/drawing/2014/main" id="{FB26C9FE-CF2B-9287-2F51-1FF674756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8678" y="6244370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#3</a:t>
            </a:r>
          </a:p>
        </p:txBody>
      </p:sp>
      <p:pic>
        <p:nvPicPr>
          <p:cNvPr id="61" name="Graphic 23" descr="AWS CloudTrail service icon.">
            <a:extLst>
              <a:ext uri="{FF2B5EF4-FFF2-40B4-BE49-F238E27FC236}">
                <a16:creationId xmlns:a16="http://schemas.microsoft.com/office/drawing/2014/main" id="{D0551239-710B-BD4E-B701-AA7A41695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3758598" y="3752809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EE8DB7C2-5390-8A46-DD95-F70AF8181C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1361" y="4514809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#1</a:t>
            </a:r>
          </a:p>
        </p:txBody>
      </p: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0F300739-C028-21DA-8AF1-65A14945C29F}"/>
              </a:ext>
            </a:extLst>
          </p:cNvPr>
          <p:cNvCxnSpPr>
            <a:cxnSpLocks/>
          </p:cNvCxnSpPr>
          <p:nvPr/>
        </p:nvCxnSpPr>
        <p:spPr>
          <a:xfrm flipH="1">
            <a:off x="6027680" y="2933773"/>
            <a:ext cx="10670" cy="648931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Graphic 1" descr="AWS Lambda service icon.">
            <a:extLst>
              <a:ext uri="{FF2B5EF4-FFF2-40B4-BE49-F238E27FC236}">
                <a16:creationId xmlns:a16="http://schemas.microsoft.com/office/drawing/2014/main" id="{5DD9D898-AB83-495B-0C0C-2B1AAC6CD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3135048" y="1895568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0">
            <a:extLst>
              <a:ext uri="{FF2B5EF4-FFF2-40B4-BE49-F238E27FC236}">
                <a16:creationId xmlns:a16="http://schemas.microsoft.com/office/drawing/2014/main" id="{59E52EDA-8CEC-42E3-2DF5-68C2C4C8B6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6223" y="2656774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lttm-v2-lambda-intent</a:t>
            </a:r>
            <a:endParaRPr lang="en-US" altLang="en-US" sz="10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pic>
        <p:nvPicPr>
          <p:cNvPr id="4" name="Graphic 3" descr="AWS Lambda service icon.">
            <a:extLst>
              <a:ext uri="{FF2B5EF4-FFF2-40B4-BE49-F238E27FC236}">
                <a16:creationId xmlns:a16="http://schemas.microsoft.com/office/drawing/2014/main" id="{31E26A41-D57C-15CD-631B-E381ECBDA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5651000" y="1895568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20">
            <a:extLst>
              <a:ext uri="{FF2B5EF4-FFF2-40B4-BE49-F238E27FC236}">
                <a16:creationId xmlns:a16="http://schemas.microsoft.com/office/drawing/2014/main" id="{23FB2490-48A4-23AE-CFC5-2BA514BE8A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2175" y="2656774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lttm-v2-lambda-query</a:t>
            </a:r>
            <a:endParaRPr lang="en-US" altLang="en-US" sz="10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pic>
        <p:nvPicPr>
          <p:cNvPr id="6" name="Graphic 5" descr="AWS Lambda service icon.">
            <a:extLst>
              <a:ext uri="{FF2B5EF4-FFF2-40B4-BE49-F238E27FC236}">
                <a16:creationId xmlns:a16="http://schemas.microsoft.com/office/drawing/2014/main" id="{56CBD208-6F13-7367-3796-39340982D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8217901" y="1893187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0">
            <a:extLst>
              <a:ext uri="{FF2B5EF4-FFF2-40B4-BE49-F238E27FC236}">
                <a16:creationId xmlns:a16="http://schemas.microsoft.com/office/drawing/2014/main" id="{081C1503-4CE5-17BA-15AD-4302977F33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6265" y="2655187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lttm-v2-lambda-summarizer</a:t>
            </a:r>
            <a:endParaRPr lang="en-US" altLang="en-US" sz="10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8BB9908-54C6-1539-6383-DC946F08EDF7}"/>
              </a:ext>
            </a:extLst>
          </p:cNvPr>
          <p:cNvCxnSpPr/>
          <p:nvPr/>
        </p:nvCxnSpPr>
        <p:spPr>
          <a:xfrm>
            <a:off x="4062714" y="2280213"/>
            <a:ext cx="1378109" cy="0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D0FB1D3-38FB-EC6F-F4A9-B26C131992DB}"/>
              </a:ext>
            </a:extLst>
          </p:cNvPr>
          <p:cNvCxnSpPr>
            <a:cxnSpLocks/>
          </p:cNvCxnSpPr>
          <p:nvPr/>
        </p:nvCxnSpPr>
        <p:spPr>
          <a:xfrm>
            <a:off x="6532512" y="2279286"/>
            <a:ext cx="1567917" cy="0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93624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AF56C7C-2744-DDF1-21EE-6733C4DF24CC}"/>
              </a:ext>
            </a:extLst>
          </p:cNvPr>
          <p:cNvSpPr txBox="1"/>
          <p:nvPr/>
        </p:nvSpPr>
        <p:spPr>
          <a:xfrm>
            <a:off x="119355" y="103077"/>
            <a:ext cx="11907545" cy="83099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5400" b="1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Michal Salanci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pic>
        <p:nvPicPr>
          <p:cNvPr id="6" name="Picture 5" descr="A person with a beard and glasses&#10;&#10;Description automatically generated">
            <a:extLst>
              <a:ext uri="{FF2B5EF4-FFF2-40B4-BE49-F238E27FC236}">
                <a16:creationId xmlns:a16="http://schemas.microsoft.com/office/drawing/2014/main" id="{ED78EE12-0BDA-A971-7A41-A5C0B8A7C9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-249" t="11632" b="15244"/>
          <a:stretch/>
        </p:blipFill>
        <p:spPr>
          <a:xfrm>
            <a:off x="285217" y="1125528"/>
            <a:ext cx="3893083" cy="3846314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42FC80-F84D-55C3-564D-54941AE495D7}"/>
              </a:ext>
            </a:extLst>
          </p:cNvPr>
          <p:cNvSpPr txBox="1"/>
          <p:nvPr/>
        </p:nvSpPr>
        <p:spPr>
          <a:xfrm>
            <a:off x="4368800" y="1490008"/>
            <a:ext cx="76581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 Architect</a:t>
            </a: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>
              <a:defRPr/>
            </a:pPr>
            <a:endParaRPr lang="en-US" sz="24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>
              <a:defRPr/>
            </a:pPr>
            <a:r>
              <a:rPr lang="en-US" sz="24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Community Builder</a:t>
            </a:r>
          </a:p>
          <a:p>
            <a:pPr>
              <a:defRPr/>
            </a:pPr>
            <a:endParaRPr lang="en-US" sz="24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>
              <a:defRPr/>
            </a:pPr>
            <a:r>
              <a:rPr lang="en-US" sz="24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Leader of AWS User Group Kosice</a:t>
            </a:r>
          </a:p>
        </p:txBody>
      </p:sp>
      <p:pic>
        <p:nvPicPr>
          <p:cNvPr id="8" name="Picture 7" descr="A logo of a building&#10;&#10;Description automatically generated">
            <a:extLst>
              <a:ext uri="{FF2B5EF4-FFF2-40B4-BE49-F238E27FC236}">
                <a16:creationId xmlns:a16="http://schemas.microsoft.com/office/drawing/2014/main" id="{618538D8-2B3B-B4C1-5302-327BC0D42D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4004" y="3894882"/>
            <a:ext cx="1981817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E00727-1618-A5DC-C87E-CD8B5F3966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0478" y="3902903"/>
            <a:ext cx="2286000" cy="2286000"/>
          </a:xfrm>
          <a:prstGeom prst="rect">
            <a:avLst/>
          </a:prstGeom>
        </p:spPr>
      </p:pic>
      <p:pic>
        <p:nvPicPr>
          <p:cNvPr id="3" name="Picture 2" descr="A logo for a community day&#10;&#10;AI-generated content may be incorrect.">
            <a:extLst>
              <a:ext uri="{FF2B5EF4-FFF2-40B4-BE49-F238E27FC236}">
                <a16:creationId xmlns:a16="http://schemas.microsoft.com/office/drawing/2014/main" id="{8B6C3939-E0D8-D7EA-1D2F-5D0D3F0B6D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394" y="4468387"/>
            <a:ext cx="2053389" cy="115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6895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1D7EDD-ACA6-E956-2AB4-0C66D36D4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raphic 43" descr="AWS Lambda service icon.">
            <a:extLst>
              <a:ext uri="{FF2B5EF4-FFF2-40B4-BE49-F238E27FC236}">
                <a16:creationId xmlns:a16="http://schemas.microsoft.com/office/drawing/2014/main" id="{B3B8E775-BCC7-7A8E-1A0A-9B0B1AB47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3135048" y="1895568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Box 20">
            <a:extLst>
              <a:ext uri="{FF2B5EF4-FFF2-40B4-BE49-F238E27FC236}">
                <a16:creationId xmlns:a16="http://schemas.microsoft.com/office/drawing/2014/main" id="{87E15944-93E0-C8D1-457F-AB1D64481B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6223" y="2656774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lttm-v2-lambda-intent</a:t>
            </a:r>
            <a:endParaRPr lang="en-US" altLang="en-US" sz="10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pic>
        <p:nvPicPr>
          <p:cNvPr id="52" name="Graphic 51" descr="CloudTrail Lake resource icon for the AWS CloudTrail service.">
            <a:extLst>
              <a:ext uri="{FF2B5EF4-FFF2-40B4-BE49-F238E27FC236}">
                <a16:creationId xmlns:a16="http://schemas.microsoft.com/office/drawing/2014/main" id="{C09609E9-4217-6742-A4AB-5A9122DB94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65915" y="3582704"/>
            <a:ext cx="758952" cy="758952"/>
          </a:xfrm>
          <a:prstGeom prst="rect">
            <a:avLst/>
          </a:prstGeom>
        </p:spPr>
      </p:pic>
      <p:sp>
        <p:nvSpPr>
          <p:cNvPr id="53" name="TextBox 18">
            <a:extLst>
              <a:ext uri="{FF2B5EF4-FFF2-40B4-BE49-F238E27FC236}">
                <a16:creationId xmlns:a16="http://schemas.microsoft.com/office/drawing/2014/main" id="{7A6583F6-0F02-7D6F-A9DE-32FB9AA14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7037" y="4341656"/>
            <a:ext cx="14934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CloudTrail Lake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681455E6-B7DC-E2DB-FC5B-0769A716B056}"/>
              </a:ext>
            </a:extLst>
          </p:cNvPr>
          <p:cNvCxnSpPr>
            <a:cxnSpLocks/>
          </p:cNvCxnSpPr>
          <p:nvPr/>
        </p:nvCxnSpPr>
        <p:spPr>
          <a:xfrm flipH="1">
            <a:off x="6519241" y="4142545"/>
            <a:ext cx="702326" cy="0"/>
          </a:xfrm>
          <a:prstGeom prst="straightConnector1">
            <a:avLst/>
          </a:prstGeom>
          <a:ln w="19050" cap="rnd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75353B4E-E4E5-9129-3230-3B7D8AA66850}"/>
              </a:ext>
            </a:extLst>
          </p:cNvPr>
          <p:cNvCxnSpPr>
            <a:cxnSpLocks/>
          </p:cNvCxnSpPr>
          <p:nvPr/>
        </p:nvCxnSpPr>
        <p:spPr>
          <a:xfrm>
            <a:off x="4716825" y="4126961"/>
            <a:ext cx="723998" cy="0"/>
          </a:xfrm>
          <a:prstGeom prst="straightConnector1">
            <a:avLst/>
          </a:prstGeom>
          <a:ln w="19050" cap="rnd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969ED89E-09D5-7F69-49AA-804B5480374E}"/>
              </a:ext>
            </a:extLst>
          </p:cNvPr>
          <p:cNvCxnSpPr>
            <a:cxnSpLocks/>
          </p:cNvCxnSpPr>
          <p:nvPr/>
        </p:nvCxnSpPr>
        <p:spPr>
          <a:xfrm flipV="1">
            <a:off x="6045391" y="4630913"/>
            <a:ext cx="0" cy="618565"/>
          </a:xfrm>
          <a:prstGeom prst="straightConnector1">
            <a:avLst/>
          </a:prstGeom>
          <a:ln w="19050" cap="rnd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Graphic 23" descr="AWS CloudTrail service icon.">
            <a:extLst>
              <a:ext uri="{FF2B5EF4-FFF2-40B4-BE49-F238E27FC236}">
                <a16:creationId xmlns:a16="http://schemas.microsoft.com/office/drawing/2014/main" id="{034F7481-E97F-2488-533D-AFCA43B1E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7427764" y="3752809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TextBox 11">
            <a:extLst>
              <a:ext uri="{FF2B5EF4-FFF2-40B4-BE49-F238E27FC236}">
                <a16:creationId xmlns:a16="http://schemas.microsoft.com/office/drawing/2014/main" id="{8826F2AE-7B43-3A96-7DA5-F49A106DB4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0527" y="4514809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#2</a:t>
            </a:r>
          </a:p>
        </p:txBody>
      </p:sp>
      <p:pic>
        <p:nvPicPr>
          <p:cNvPr id="59" name="Graphic 23" descr="AWS CloudTrail service icon.">
            <a:extLst>
              <a:ext uri="{FF2B5EF4-FFF2-40B4-BE49-F238E27FC236}">
                <a16:creationId xmlns:a16="http://schemas.microsoft.com/office/drawing/2014/main" id="{3184A66F-82DB-6BF3-D8DB-FFFF4BFC1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5665915" y="548237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TextBox 11">
            <a:extLst>
              <a:ext uri="{FF2B5EF4-FFF2-40B4-BE49-F238E27FC236}">
                <a16:creationId xmlns:a16="http://schemas.microsoft.com/office/drawing/2014/main" id="{8F976EDE-43E6-1D46-875A-4326219F1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8678" y="6244370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#3</a:t>
            </a:r>
          </a:p>
        </p:txBody>
      </p:sp>
      <p:pic>
        <p:nvPicPr>
          <p:cNvPr id="61" name="Graphic 23" descr="AWS CloudTrail service icon.">
            <a:extLst>
              <a:ext uri="{FF2B5EF4-FFF2-40B4-BE49-F238E27FC236}">
                <a16:creationId xmlns:a16="http://schemas.microsoft.com/office/drawing/2014/main" id="{91781889-FA9B-01AA-613E-DD67E869C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3758598" y="3752809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5A2C09B9-882B-44C5-D95E-944472897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1361" y="4514809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#1</a:t>
            </a:r>
          </a:p>
        </p:txBody>
      </p:sp>
      <p:pic>
        <p:nvPicPr>
          <p:cNvPr id="7" name="Graphic 6" descr="AWS Lambda service icon.">
            <a:extLst>
              <a:ext uri="{FF2B5EF4-FFF2-40B4-BE49-F238E27FC236}">
                <a16:creationId xmlns:a16="http://schemas.microsoft.com/office/drawing/2014/main" id="{1582C240-77EA-636B-E864-6D1FC7CDD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5651000" y="1895568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20">
            <a:extLst>
              <a:ext uri="{FF2B5EF4-FFF2-40B4-BE49-F238E27FC236}">
                <a16:creationId xmlns:a16="http://schemas.microsoft.com/office/drawing/2014/main" id="{66BE7470-C451-04EF-B2C4-067C26DCD1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2175" y="2656774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lttm-v2-lambda-query</a:t>
            </a:r>
            <a:endParaRPr lang="en-US" altLang="en-US" sz="10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pic>
        <p:nvPicPr>
          <p:cNvPr id="9" name="Graphic 8" descr="AWS Lambda service icon.">
            <a:extLst>
              <a:ext uri="{FF2B5EF4-FFF2-40B4-BE49-F238E27FC236}">
                <a16:creationId xmlns:a16="http://schemas.microsoft.com/office/drawing/2014/main" id="{5DE32A66-DFDD-5126-7071-1B9D07F7E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8217901" y="1893187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20">
            <a:extLst>
              <a:ext uri="{FF2B5EF4-FFF2-40B4-BE49-F238E27FC236}">
                <a16:creationId xmlns:a16="http://schemas.microsoft.com/office/drawing/2014/main" id="{4D1E58B6-0BB8-8CCD-0AFE-3D9CD3DBA8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6265" y="2655187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lttm-v2-lambda-summarizer</a:t>
            </a:r>
            <a:endParaRPr lang="en-US" altLang="en-US" sz="10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972A3B6B-A30C-BDFB-C000-93976875BA4F}"/>
              </a:ext>
            </a:extLst>
          </p:cNvPr>
          <p:cNvCxnSpPr/>
          <p:nvPr/>
        </p:nvCxnSpPr>
        <p:spPr>
          <a:xfrm>
            <a:off x="4062714" y="2280213"/>
            <a:ext cx="1378109" cy="0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4371F3E3-C3FA-BC25-E464-F3C587F344D4}"/>
              </a:ext>
            </a:extLst>
          </p:cNvPr>
          <p:cNvCxnSpPr>
            <a:cxnSpLocks/>
          </p:cNvCxnSpPr>
          <p:nvPr/>
        </p:nvCxnSpPr>
        <p:spPr>
          <a:xfrm>
            <a:off x="6532512" y="2279286"/>
            <a:ext cx="1567917" cy="0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F186CA2E-1B24-85AA-A3AF-CBBD3BFE76A0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6027680" y="2933773"/>
            <a:ext cx="10670" cy="648931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Graphic 1" descr="Amazon Bedrock service icon.">
            <a:extLst>
              <a:ext uri="{FF2B5EF4-FFF2-40B4-BE49-F238E27FC236}">
                <a16:creationId xmlns:a16="http://schemas.microsoft.com/office/drawing/2014/main" id="{D5970C5E-06D5-F914-8D42-034AB3F579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5651000" y="97472"/>
            <a:ext cx="762000" cy="7620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4677F4C-D941-50E7-13ED-63C2D987B4D7}"/>
              </a:ext>
            </a:extLst>
          </p:cNvPr>
          <p:cNvCxnSpPr>
            <a:cxnSpLocks/>
          </p:cNvCxnSpPr>
          <p:nvPr/>
        </p:nvCxnSpPr>
        <p:spPr>
          <a:xfrm>
            <a:off x="3523836" y="1532140"/>
            <a:ext cx="224648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0FFB85A-B153-CF90-F468-E5EC54772B60}"/>
              </a:ext>
            </a:extLst>
          </p:cNvPr>
          <p:cNvCxnSpPr>
            <a:cxnSpLocks/>
          </p:cNvCxnSpPr>
          <p:nvPr/>
        </p:nvCxnSpPr>
        <p:spPr>
          <a:xfrm>
            <a:off x="3523836" y="1532140"/>
            <a:ext cx="0" cy="247839"/>
          </a:xfrm>
          <a:prstGeom prst="straightConnector1">
            <a:avLst/>
          </a:prstGeom>
          <a:ln w="19050" cap="rnd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7049334-F4A2-097B-72F0-F00586BC7BFF}"/>
              </a:ext>
            </a:extLst>
          </p:cNvPr>
          <p:cNvCxnSpPr>
            <a:cxnSpLocks/>
          </p:cNvCxnSpPr>
          <p:nvPr/>
        </p:nvCxnSpPr>
        <p:spPr>
          <a:xfrm flipV="1">
            <a:off x="5770321" y="1165976"/>
            <a:ext cx="0" cy="366164"/>
          </a:xfrm>
          <a:prstGeom prst="straightConnector1">
            <a:avLst/>
          </a:prstGeom>
          <a:ln w="19050" cap="rnd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7C27A31-CA58-4D58-F75B-314C33398B74}"/>
              </a:ext>
            </a:extLst>
          </p:cNvPr>
          <p:cNvCxnSpPr>
            <a:cxnSpLocks/>
          </p:cNvCxnSpPr>
          <p:nvPr/>
        </p:nvCxnSpPr>
        <p:spPr>
          <a:xfrm>
            <a:off x="6038350" y="1165976"/>
            <a:ext cx="0" cy="614003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699A8D8-BF42-CD74-B541-D76DBF624A0F}"/>
              </a:ext>
            </a:extLst>
          </p:cNvPr>
          <p:cNvCxnSpPr>
            <a:cxnSpLocks/>
          </p:cNvCxnSpPr>
          <p:nvPr/>
        </p:nvCxnSpPr>
        <p:spPr>
          <a:xfrm flipH="1" flipV="1">
            <a:off x="6304521" y="1165976"/>
            <a:ext cx="164" cy="366164"/>
          </a:xfrm>
          <a:prstGeom prst="straightConnector1">
            <a:avLst/>
          </a:prstGeom>
          <a:ln w="19050" cap="rnd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41C8880-19AB-ADB5-1B80-10B31DDC5090}"/>
              </a:ext>
            </a:extLst>
          </p:cNvPr>
          <p:cNvCxnSpPr>
            <a:cxnSpLocks/>
          </p:cNvCxnSpPr>
          <p:nvPr/>
        </p:nvCxnSpPr>
        <p:spPr>
          <a:xfrm>
            <a:off x="6304521" y="1532140"/>
            <a:ext cx="224648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11A30BC-6E3A-6FED-4D1C-F0647F8F529F}"/>
              </a:ext>
            </a:extLst>
          </p:cNvPr>
          <p:cNvCxnSpPr>
            <a:cxnSpLocks/>
          </p:cNvCxnSpPr>
          <p:nvPr/>
        </p:nvCxnSpPr>
        <p:spPr>
          <a:xfrm flipH="1">
            <a:off x="8551006" y="1532140"/>
            <a:ext cx="7061" cy="247839"/>
          </a:xfrm>
          <a:prstGeom prst="straightConnector1">
            <a:avLst/>
          </a:prstGeom>
          <a:ln w="19050" cap="rnd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12">
            <a:extLst>
              <a:ext uri="{FF2B5EF4-FFF2-40B4-BE49-F238E27FC236}">
                <a16:creationId xmlns:a16="http://schemas.microsoft.com/office/drawing/2014/main" id="{F8B26A50-4DBE-4BED-03A2-185FDD722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8924" y="888977"/>
            <a:ext cx="227885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Amazon Bedrock</a:t>
            </a:r>
          </a:p>
        </p:txBody>
      </p:sp>
    </p:spTree>
    <p:extLst>
      <p:ext uri="{BB962C8B-B14F-4D97-AF65-F5344CB8AC3E}">
        <p14:creationId xmlns:p14="http://schemas.microsoft.com/office/powerpoint/2010/main" val="21295751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4AEAE1-E7A4-D8FE-7928-E43A64E5D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raphic 43" descr="AWS Lambda service icon.">
            <a:extLst>
              <a:ext uri="{FF2B5EF4-FFF2-40B4-BE49-F238E27FC236}">
                <a16:creationId xmlns:a16="http://schemas.microsoft.com/office/drawing/2014/main" id="{A146A268-D8B9-B6D5-7290-E163DCCAF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3135048" y="1895568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Box 20">
            <a:extLst>
              <a:ext uri="{FF2B5EF4-FFF2-40B4-BE49-F238E27FC236}">
                <a16:creationId xmlns:a16="http://schemas.microsoft.com/office/drawing/2014/main" id="{AEC94502-0D28-E8D8-7204-AC1C6D466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6223" y="2656774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lttm-v2-lambda-intent</a:t>
            </a:r>
            <a:endParaRPr lang="en-US" altLang="en-US" sz="10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pic>
        <p:nvPicPr>
          <p:cNvPr id="52" name="Graphic 51" descr="CloudTrail Lake resource icon for the AWS CloudTrail service.">
            <a:extLst>
              <a:ext uri="{FF2B5EF4-FFF2-40B4-BE49-F238E27FC236}">
                <a16:creationId xmlns:a16="http://schemas.microsoft.com/office/drawing/2014/main" id="{36FE7556-C45B-C8F0-B776-7F7CC3BBE3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65915" y="3582704"/>
            <a:ext cx="758952" cy="758952"/>
          </a:xfrm>
          <a:prstGeom prst="rect">
            <a:avLst/>
          </a:prstGeom>
        </p:spPr>
      </p:pic>
      <p:sp>
        <p:nvSpPr>
          <p:cNvPr id="53" name="TextBox 18">
            <a:extLst>
              <a:ext uri="{FF2B5EF4-FFF2-40B4-BE49-F238E27FC236}">
                <a16:creationId xmlns:a16="http://schemas.microsoft.com/office/drawing/2014/main" id="{A666D9E1-BF71-6F0B-A682-709F797EC7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7037" y="4341656"/>
            <a:ext cx="14934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CloudTrail Lake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0455F5F9-2827-D743-37DA-0B89384BEC2D}"/>
              </a:ext>
            </a:extLst>
          </p:cNvPr>
          <p:cNvCxnSpPr>
            <a:cxnSpLocks/>
          </p:cNvCxnSpPr>
          <p:nvPr/>
        </p:nvCxnSpPr>
        <p:spPr>
          <a:xfrm flipH="1">
            <a:off x="6519241" y="4142545"/>
            <a:ext cx="702326" cy="0"/>
          </a:xfrm>
          <a:prstGeom prst="straightConnector1">
            <a:avLst/>
          </a:prstGeom>
          <a:ln w="19050" cap="rnd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645CA146-E3A5-3DC9-81B7-6EB41D8D27DE}"/>
              </a:ext>
            </a:extLst>
          </p:cNvPr>
          <p:cNvCxnSpPr>
            <a:cxnSpLocks/>
          </p:cNvCxnSpPr>
          <p:nvPr/>
        </p:nvCxnSpPr>
        <p:spPr>
          <a:xfrm>
            <a:off x="4716825" y="4126961"/>
            <a:ext cx="723998" cy="0"/>
          </a:xfrm>
          <a:prstGeom prst="straightConnector1">
            <a:avLst/>
          </a:prstGeom>
          <a:ln w="19050" cap="rnd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24465D09-B074-CB88-11D4-058C6078BE22}"/>
              </a:ext>
            </a:extLst>
          </p:cNvPr>
          <p:cNvCxnSpPr>
            <a:cxnSpLocks/>
          </p:cNvCxnSpPr>
          <p:nvPr/>
        </p:nvCxnSpPr>
        <p:spPr>
          <a:xfrm flipV="1">
            <a:off x="6045391" y="4630913"/>
            <a:ext cx="0" cy="618565"/>
          </a:xfrm>
          <a:prstGeom prst="straightConnector1">
            <a:avLst/>
          </a:prstGeom>
          <a:ln w="19050" cap="rnd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Graphic 23" descr="AWS CloudTrail service icon.">
            <a:extLst>
              <a:ext uri="{FF2B5EF4-FFF2-40B4-BE49-F238E27FC236}">
                <a16:creationId xmlns:a16="http://schemas.microsoft.com/office/drawing/2014/main" id="{9751B984-E403-A5D6-DAC2-1A98D1D7D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7427764" y="3752809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TextBox 11">
            <a:extLst>
              <a:ext uri="{FF2B5EF4-FFF2-40B4-BE49-F238E27FC236}">
                <a16:creationId xmlns:a16="http://schemas.microsoft.com/office/drawing/2014/main" id="{5714E70D-C4B3-18DC-31DE-16D34AEC2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0527" y="4514809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#2</a:t>
            </a:r>
          </a:p>
        </p:txBody>
      </p:sp>
      <p:pic>
        <p:nvPicPr>
          <p:cNvPr id="59" name="Graphic 23" descr="AWS CloudTrail service icon.">
            <a:extLst>
              <a:ext uri="{FF2B5EF4-FFF2-40B4-BE49-F238E27FC236}">
                <a16:creationId xmlns:a16="http://schemas.microsoft.com/office/drawing/2014/main" id="{A50B4A89-F571-9322-24DC-E5A5158B1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5665915" y="548237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TextBox 11">
            <a:extLst>
              <a:ext uri="{FF2B5EF4-FFF2-40B4-BE49-F238E27FC236}">
                <a16:creationId xmlns:a16="http://schemas.microsoft.com/office/drawing/2014/main" id="{86DE2A54-1889-655C-3D27-0D94EABC9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8678" y="6244370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#3</a:t>
            </a:r>
          </a:p>
        </p:txBody>
      </p:sp>
      <p:pic>
        <p:nvPicPr>
          <p:cNvPr id="61" name="Graphic 23" descr="AWS CloudTrail service icon.">
            <a:extLst>
              <a:ext uri="{FF2B5EF4-FFF2-40B4-BE49-F238E27FC236}">
                <a16:creationId xmlns:a16="http://schemas.microsoft.com/office/drawing/2014/main" id="{58A535B8-5C3C-8140-CA4A-13FBEE5E6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3758598" y="3752809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24C570C7-25CA-C5A4-3B9E-74374D30BA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1361" y="4514809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#1</a:t>
            </a:r>
          </a:p>
        </p:txBody>
      </p:sp>
      <p:pic>
        <p:nvPicPr>
          <p:cNvPr id="7" name="Graphic 6" descr="AWS Lambda service icon.">
            <a:extLst>
              <a:ext uri="{FF2B5EF4-FFF2-40B4-BE49-F238E27FC236}">
                <a16:creationId xmlns:a16="http://schemas.microsoft.com/office/drawing/2014/main" id="{A405267A-CEDE-F743-ED21-08611CB4D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5651000" y="1895568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20">
            <a:extLst>
              <a:ext uri="{FF2B5EF4-FFF2-40B4-BE49-F238E27FC236}">
                <a16:creationId xmlns:a16="http://schemas.microsoft.com/office/drawing/2014/main" id="{123F52AD-5969-1203-369E-779BFFE41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2175" y="2656774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lttm-v2-lambda-query</a:t>
            </a:r>
            <a:endParaRPr lang="en-US" altLang="en-US" sz="10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pic>
        <p:nvPicPr>
          <p:cNvPr id="9" name="Graphic 8" descr="AWS Lambda service icon.">
            <a:extLst>
              <a:ext uri="{FF2B5EF4-FFF2-40B4-BE49-F238E27FC236}">
                <a16:creationId xmlns:a16="http://schemas.microsoft.com/office/drawing/2014/main" id="{88D1F405-F6A8-8E91-6F2A-B07E0F7F8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8217901" y="1893187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20">
            <a:extLst>
              <a:ext uri="{FF2B5EF4-FFF2-40B4-BE49-F238E27FC236}">
                <a16:creationId xmlns:a16="http://schemas.microsoft.com/office/drawing/2014/main" id="{6AE2B0A0-4685-25B3-20AE-6CA7024D01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6265" y="2655187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lttm-v2-lambda-summarizer</a:t>
            </a:r>
            <a:endParaRPr lang="en-US" altLang="en-US" sz="10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9064622F-6D81-520E-09DF-FDBC5FDF0374}"/>
              </a:ext>
            </a:extLst>
          </p:cNvPr>
          <p:cNvCxnSpPr/>
          <p:nvPr/>
        </p:nvCxnSpPr>
        <p:spPr>
          <a:xfrm>
            <a:off x="4062714" y="2280213"/>
            <a:ext cx="1378109" cy="0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236CC5D4-48E5-582C-B03A-45D0CC732719}"/>
              </a:ext>
            </a:extLst>
          </p:cNvPr>
          <p:cNvCxnSpPr>
            <a:cxnSpLocks/>
          </p:cNvCxnSpPr>
          <p:nvPr/>
        </p:nvCxnSpPr>
        <p:spPr>
          <a:xfrm>
            <a:off x="6532512" y="2279286"/>
            <a:ext cx="1567917" cy="0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691C1C33-EC6A-8F2F-6059-D38AFFDE04F5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6027680" y="2933773"/>
            <a:ext cx="10670" cy="648931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Graphic 1" descr="Amazon Bedrock service icon.">
            <a:extLst>
              <a:ext uri="{FF2B5EF4-FFF2-40B4-BE49-F238E27FC236}">
                <a16:creationId xmlns:a16="http://schemas.microsoft.com/office/drawing/2014/main" id="{FC1E59B2-4846-FC0A-137A-60122F4170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5651000" y="97472"/>
            <a:ext cx="762000" cy="7620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DEBAF85-FEC5-26B7-296D-2A5EC5DCBC63}"/>
              </a:ext>
            </a:extLst>
          </p:cNvPr>
          <p:cNvCxnSpPr>
            <a:cxnSpLocks/>
          </p:cNvCxnSpPr>
          <p:nvPr/>
        </p:nvCxnSpPr>
        <p:spPr>
          <a:xfrm>
            <a:off x="3523836" y="1532140"/>
            <a:ext cx="224648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D57469E-686C-2153-62D7-C6EEB5ED7B87}"/>
              </a:ext>
            </a:extLst>
          </p:cNvPr>
          <p:cNvCxnSpPr>
            <a:cxnSpLocks/>
          </p:cNvCxnSpPr>
          <p:nvPr/>
        </p:nvCxnSpPr>
        <p:spPr>
          <a:xfrm>
            <a:off x="3523836" y="1532140"/>
            <a:ext cx="0" cy="247839"/>
          </a:xfrm>
          <a:prstGeom prst="straightConnector1">
            <a:avLst/>
          </a:prstGeom>
          <a:ln w="19050" cap="rnd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8FBD079-376D-6888-1DF1-BE3B00247267}"/>
              </a:ext>
            </a:extLst>
          </p:cNvPr>
          <p:cNvCxnSpPr>
            <a:cxnSpLocks/>
          </p:cNvCxnSpPr>
          <p:nvPr/>
        </p:nvCxnSpPr>
        <p:spPr>
          <a:xfrm flipV="1">
            <a:off x="5770321" y="1165976"/>
            <a:ext cx="0" cy="366164"/>
          </a:xfrm>
          <a:prstGeom prst="straightConnector1">
            <a:avLst/>
          </a:prstGeom>
          <a:ln w="19050" cap="rnd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7432316-B659-B9A4-06C1-DCA8DB003422}"/>
              </a:ext>
            </a:extLst>
          </p:cNvPr>
          <p:cNvCxnSpPr>
            <a:cxnSpLocks/>
          </p:cNvCxnSpPr>
          <p:nvPr/>
        </p:nvCxnSpPr>
        <p:spPr>
          <a:xfrm>
            <a:off x="6038350" y="1165976"/>
            <a:ext cx="0" cy="614003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28FFF07-594D-7DA4-6E0D-42222E275B2E}"/>
              </a:ext>
            </a:extLst>
          </p:cNvPr>
          <p:cNvCxnSpPr>
            <a:cxnSpLocks/>
          </p:cNvCxnSpPr>
          <p:nvPr/>
        </p:nvCxnSpPr>
        <p:spPr>
          <a:xfrm flipH="1" flipV="1">
            <a:off x="6304521" y="1165976"/>
            <a:ext cx="164" cy="366164"/>
          </a:xfrm>
          <a:prstGeom prst="straightConnector1">
            <a:avLst/>
          </a:prstGeom>
          <a:ln w="19050" cap="rnd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71D8721-995D-D128-B801-0AA934EE18CE}"/>
              </a:ext>
            </a:extLst>
          </p:cNvPr>
          <p:cNvCxnSpPr>
            <a:cxnSpLocks/>
          </p:cNvCxnSpPr>
          <p:nvPr/>
        </p:nvCxnSpPr>
        <p:spPr>
          <a:xfrm>
            <a:off x="6304521" y="1532140"/>
            <a:ext cx="224648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8A6DA7F-550A-ED25-D1B2-9D4409EA6330}"/>
              </a:ext>
            </a:extLst>
          </p:cNvPr>
          <p:cNvCxnSpPr>
            <a:cxnSpLocks/>
          </p:cNvCxnSpPr>
          <p:nvPr/>
        </p:nvCxnSpPr>
        <p:spPr>
          <a:xfrm flipH="1">
            <a:off x="8551006" y="1532140"/>
            <a:ext cx="7061" cy="247839"/>
          </a:xfrm>
          <a:prstGeom prst="straightConnector1">
            <a:avLst/>
          </a:prstGeom>
          <a:ln w="19050" cap="rnd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A9C26386-C1D1-8EDE-B4E8-0641E91F67C6}"/>
              </a:ext>
            </a:extLst>
          </p:cNvPr>
          <p:cNvSpPr>
            <a:spLocks noChangeAspect="1"/>
          </p:cNvSpPr>
          <p:nvPr/>
        </p:nvSpPr>
        <p:spPr>
          <a:xfrm>
            <a:off x="11096926" y="3747485"/>
            <a:ext cx="758952" cy="7589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582A812-5ABB-7460-DC58-25DAA17FA082}"/>
              </a:ext>
            </a:extLst>
          </p:cNvPr>
          <p:cNvSpPr>
            <a:spLocks noChangeAspect="1"/>
          </p:cNvSpPr>
          <p:nvPr/>
        </p:nvSpPr>
        <p:spPr>
          <a:xfrm>
            <a:off x="11063968" y="2011543"/>
            <a:ext cx="758952" cy="7589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D82F9F7-4121-4AD5-4AB5-3F08C2B18A7B}"/>
              </a:ext>
            </a:extLst>
          </p:cNvPr>
          <p:cNvSpPr>
            <a:spLocks noChangeAspect="1"/>
          </p:cNvSpPr>
          <p:nvPr/>
        </p:nvSpPr>
        <p:spPr>
          <a:xfrm>
            <a:off x="11076048" y="275601"/>
            <a:ext cx="758952" cy="7589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/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id="{9A2B2664-DCF7-D0D6-5C3D-D3340D572A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87792" y="1070475"/>
            <a:ext cx="149349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LLM 1</a:t>
            </a:r>
          </a:p>
        </p:txBody>
      </p:sp>
      <p:sp>
        <p:nvSpPr>
          <p:cNvPr id="24" name="TextBox 12">
            <a:extLst>
              <a:ext uri="{FF2B5EF4-FFF2-40B4-BE49-F238E27FC236}">
                <a16:creationId xmlns:a16="http://schemas.microsoft.com/office/drawing/2014/main" id="{069B0523-DE2C-0ACB-F377-81DCD08C81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86429" y="2806417"/>
            <a:ext cx="149349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LLM 2</a:t>
            </a:r>
          </a:p>
        </p:txBody>
      </p:sp>
      <p:sp>
        <p:nvSpPr>
          <p:cNvPr id="25" name="TextBox 12">
            <a:extLst>
              <a:ext uri="{FF2B5EF4-FFF2-40B4-BE49-F238E27FC236}">
                <a16:creationId xmlns:a16="http://schemas.microsoft.com/office/drawing/2014/main" id="{35598D24-2BA6-B1DE-8C24-6269C7FE4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17170" y="4536479"/>
            <a:ext cx="149349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LLM 3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24E2C11-8BEC-1B91-350F-A176FB4B662E}"/>
              </a:ext>
            </a:extLst>
          </p:cNvPr>
          <p:cNvCxnSpPr>
            <a:cxnSpLocks/>
          </p:cNvCxnSpPr>
          <p:nvPr/>
        </p:nvCxnSpPr>
        <p:spPr>
          <a:xfrm flipV="1">
            <a:off x="10166931" y="663813"/>
            <a:ext cx="0" cy="347873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0CA8D32-66BA-6D5F-1F67-F8927F981A0E}"/>
              </a:ext>
            </a:extLst>
          </p:cNvPr>
          <p:cNvCxnSpPr>
            <a:cxnSpLocks/>
          </p:cNvCxnSpPr>
          <p:nvPr/>
        </p:nvCxnSpPr>
        <p:spPr>
          <a:xfrm>
            <a:off x="10166931" y="663813"/>
            <a:ext cx="723998" cy="0"/>
          </a:xfrm>
          <a:prstGeom prst="straightConnector1">
            <a:avLst/>
          </a:prstGeom>
          <a:ln w="19050" cap="rnd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B2058C0-9E65-CBF0-CE35-AF2936293AD7}"/>
              </a:ext>
            </a:extLst>
          </p:cNvPr>
          <p:cNvCxnSpPr>
            <a:cxnSpLocks/>
          </p:cNvCxnSpPr>
          <p:nvPr/>
        </p:nvCxnSpPr>
        <p:spPr>
          <a:xfrm>
            <a:off x="10166931" y="2460351"/>
            <a:ext cx="723998" cy="0"/>
          </a:xfrm>
          <a:prstGeom prst="straightConnector1">
            <a:avLst/>
          </a:prstGeom>
          <a:ln w="19050" cap="rnd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21802E9-1085-5AAF-94BD-206231608933}"/>
              </a:ext>
            </a:extLst>
          </p:cNvPr>
          <p:cNvCxnSpPr>
            <a:cxnSpLocks/>
          </p:cNvCxnSpPr>
          <p:nvPr/>
        </p:nvCxnSpPr>
        <p:spPr>
          <a:xfrm flipH="1">
            <a:off x="6519241" y="478472"/>
            <a:ext cx="3162377" cy="0"/>
          </a:xfrm>
          <a:prstGeom prst="straightConnector1">
            <a:avLst/>
          </a:prstGeom>
          <a:ln w="19050" cap="rnd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565FA8E-9530-01C2-379F-F870A895F27B}"/>
              </a:ext>
            </a:extLst>
          </p:cNvPr>
          <p:cNvCxnSpPr>
            <a:cxnSpLocks/>
          </p:cNvCxnSpPr>
          <p:nvPr/>
        </p:nvCxnSpPr>
        <p:spPr>
          <a:xfrm flipH="1">
            <a:off x="9681618" y="2460351"/>
            <a:ext cx="52235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55698B6-9C03-64D2-9E31-89E0AA0D07EF}"/>
              </a:ext>
            </a:extLst>
          </p:cNvPr>
          <p:cNvCxnSpPr>
            <a:cxnSpLocks/>
          </p:cNvCxnSpPr>
          <p:nvPr/>
        </p:nvCxnSpPr>
        <p:spPr>
          <a:xfrm>
            <a:off x="9681618" y="478472"/>
            <a:ext cx="0" cy="198187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5A34EB4-EB74-0BE3-E2DB-254B8069956C}"/>
              </a:ext>
            </a:extLst>
          </p:cNvPr>
          <p:cNvCxnSpPr>
            <a:cxnSpLocks/>
          </p:cNvCxnSpPr>
          <p:nvPr/>
        </p:nvCxnSpPr>
        <p:spPr>
          <a:xfrm>
            <a:off x="10166931" y="4122599"/>
            <a:ext cx="723998" cy="0"/>
          </a:xfrm>
          <a:prstGeom prst="straightConnector1">
            <a:avLst/>
          </a:prstGeom>
          <a:ln w="19050" cap="rnd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12">
            <a:extLst>
              <a:ext uri="{FF2B5EF4-FFF2-40B4-BE49-F238E27FC236}">
                <a16:creationId xmlns:a16="http://schemas.microsoft.com/office/drawing/2014/main" id="{DB9A0502-2DA5-D280-CC96-FDE60BD9D4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8924" y="888977"/>
            <a:ext cx="227885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Amazon Bedrock</a:t>
            </a:r>
          </a:p>
        </p:txBody>
      </p:sp>
      <p:pic>
        <p:nvPicPr>
          <p:cNvPr id="35" name="Picture 34" descr="A black brain with lines and dots&#10;&#10;AI-generated content may be incorrect.">
            <a:extLst>
              <a:ext uri="{FF2B5EF4-FFF2-40B4-BE49-F238E27FC236}">
                <a16:creationId xmlns:a16="http://schemas.microsoft.com/office/drawing/2014/main" id="{DE8A4972-34F9-B675-D384-EB25959EA80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41402" y="20077"/>
            <a:ext cx="1270000" cy="1270000"/>
          </a:xfrm>
          <a:prstGeom prst="rect">
            <a:avLst/>
          </a:prstGeom>
        </p:spPr>
      </p:pic>
      <p:pic>
        <p:nvPicPr>
          <p:cNvPr id="36" name="Picture 35" descr="A black brain with lines and dots&#10;&#10;AI-generated content may be incorrect.">
            <a:extLst>
              <a:ext uri="{FF2B5EF4-FFF2-40B4-BE49-F238E27FC236}">
                <a16:creationId xmlns:a16="http://schemas.microsoft.com/office/drawing/2014/main" id="{8FA790FB-0FD5-E443-716D-66203322533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00973" y="1746382"/>
            <a:ext cx="1270000" cy="1270000"/>
          </a:xfrm>
          <a:prstGeom prst="rect">
            <a:avLst/>
          </a:prstGeom>
        </p:spPr>
      </p:pic>
      <p:pic>
        <p:nvPicPr>
          <p:cNvPr id="37" name="Picture 36" descr="A black brain with lines and dots&#10;&#10;AI-generated content may be incorrect.">
            <a:extLst>
              <a:ext uri="{FF2B5EF4-FFF2-40B4-BE49-F238E27FC236}">
                <a16:creationId xmlns:a16="http://schemas.microsoft.com/office/drawing/2014/main" id="{848F5369-C2CD-7BB6-0580-717E52E8C6F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28915" y="3487599"/>
            <a:ext cx="1270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2689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8B60C2-5A0D-2A13-0C29-B7DA2C1E2A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>
            <a:extLst>
              <a:ext uri="{FF2B5EF4-FFF2-40B4-BE49-F238E27FC236}">
                <a16:creationId xmlns:a16="http://schemas.microsoft.com/office/drawing/2014/main" id="{8BFC4581-55F9-0CED-77C1-2AAB5A6667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469FF32D-EF7D-F890-B7AB-131478137E2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 descr="A person holding a cup and using a computer&#10;&#10;AI-generated content may be incorrect.">
            <a:extLst>
              <a:ext uri="{FF2B5EF4-FFF2-40B4-BE49-F238E27FC236}">
                <a16:creationId xmlns:a16="http://schemas.microsoft.com/office/drawing/2014/main" id="{D897D282-1A7F-F947-D44C-31FC33F51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423843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14B77F4C-BEE7-4BE2-FC8C-BBA6DC8B2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2400"/>
            <a:ext cx="12192000" cy="1109709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ln>
                  <a:solidFill>
                    <a:srgbClr val="FF0000"/>
                  </a:solidFill>
                </a:ln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I went from 1026 lines of code </a:t>
            </a:r>
            <a:br>
              <a:rPr lang="en-US" dirty="0">
                <a:ln>
                  <a:solidFill>
                    <a:srgbClr val="FF0000"/>
                  </a:solidFill>
                </a:ln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dirty="0">
                <a:ln>
                  <a:solidFill>
                    <a:srgbClr val="FF0000"/>
                  </a:solidFill>
                </a:ln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to 1037 lines of code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815A36FC-18C7-D250-7ECA-B1F4B77A8CBF}"/>
              </a:ext>
            </a:extLst>
          </p:cNvPr>
          <p:cNvSpPr txBox="1">
            <a:spLocks/>
          </p:cNvSpPr>
          <p:nvPr/>
        </p:nvSpPr>
        <p:spPr>
          <a:xfrm>
            <a:off x="-152400" y="5900691"/>
            <a:ext cx="12192000" cy="11097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n>
                  <a:solidFill>
                    <a:srgbClr val="FF0000"/>
                  </a:solidFill>
                </a:ln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And I still call it an ‘efficient improvement’</a:t>
            </a:r>
          </a:p>
        </p:txBody>
      </p:sp>
    </p:spTree>
    <p:extLst>
      <p:ext uri="{BB962C8B-B14F-4D97-AF65-F5344CB8AC3E}">
        <p14:creationId xmlns:p14="http://schemas.microsoft.com/office/powerpoint/2010/main" val="41497786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02121F-4250-1272-3AC9-2586AE9D0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raphic 43" descr="AWS Lambda service icon.">
            <a:extLst>
              <a:ext uri="{FF2B5EF4-FFF2-40B4-BE49-F238E27FC236}">
                <a16:creationId xmlns:a16="http://schemas.microsoft.com/office/drawing/2014/main" id="{13B957E2-6362-4332-6839-A5254D194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3135048" y="1895568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Box 20">
            <a:extLst>
              <a:ext uri="{FF2B5EF4-FFF2-40B4-BE49-F238E27FC236}">
                <a16:creationId xmlns:a16="http://schemas.microsoft.com/office/drawing/2014/main" id="{473D462D-CCE3-9A80-675A-993551536B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6223" y="2656774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lttm-v2-lambda-intent</a:t>
            </a:r>
            <a:endParaRPr lang="en-US" altLang="en-US" sz="10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pic>
        <p:nvPicPr>
          <p:cNvPr id="52" name="Graphic 51" descr="CloudTrail Lake resource icon for the AWS CloudTrail service.">
            <a:extLst>
              <a:ext uri="{FF2B5EF4-FFF2-40B4-BE49-F238E27FC236}">
                <a16:creationId xmlns:a16="http://schemas.microsoft.com/office/drawing/2014/main" id="{F1D3DF68-BD4F-C5BA-D6EA-F7EE430FF1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65915" y="3582704"/>
            <a:ext cx="758952" cy="758952"/>
          </a:xfrm>
          <a:prstGeom prst="rect">
            <a:avLst/>
          </a:prstGeom>
        </p:spPr>
      </p:pic>
      <p:sp>
        <p:nvSpPr>
          <p:cNvPr id="53" name="TextBox 18">
            <a:extLst>
              <a:ext uri="{FF2B5EF4-FFF2-40B4-BE49-F238E27FC236}">
                <a16:creationId xmlns:a16="http://schemas.microsoft.com/office/drawing/2014/main" id="{125168F9-30AF-4483-AC58-B3C14FF92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7037" y="4341656"/>
            <a:ext cx="14934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CloudTrail Lake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2E0E41C4-E644-47A2-867B-CF279EED8F91}"/>
              </a:ext>
            </a:extLst>
          </p:cNvPr>
          <p:cNvCxnSpPr>
            <a:cxnSpLocks/>
          </p:cNvCxnSpPr>
          <p:nvPr/>
        </p:nvCxnSpPr>
        <p:spPr>
          <a:xfrm flipH="1">
            <a:off x="6519241" y="4142545"/>
            <a:ext cx="702326" cy="0"/>
          </a:xfrm>
          <a:prstGeom prst="straightConnector1">
            <a:avLst/>
          </a:prstGeom>
          <a:ln w="19050" cap="rnd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07F4ADF9-FE60-4977-8128-A862970A8DF2}"/>
              </a:ext>
            </a:extLst>
          </p:cNvPr>
          <p:cNvCxnSpPr>
            <a:cxnSpLocks/>
          </p:cNvCxnSpPr>
          <p:nvPr/>
        </p:nvCxnSpPr>
        <p:spPr>
          <a:xfrm>
            <a:off x="4716825" y="4126961"/>
            <a:ext cx="723998" cy="0"/>
          </a:xfrm>
          <a:prstGeom prst="straightConnector1">
            <a:avLst/>
          </a:prstGeom>
          <a:ln w="19050" cap="rnd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61B0885A-DFD2-B6A0-6D1F-E6726D1DA678}"/>
              </a:ext>
            </a:extLst>
          </p:cNvPr>
          <p:cNvCxnSpPr>
            <a:cxnSpLocks/>
          </p:cNvCxnSpPr>
          <p:nvPr/>
        </p:nvCxnSpPr>
        <p:spPr>
          <a:xfrm flipV="1">
            <a:off x="6045391" y="4630913"/>
            <a:ext cx="0" cy="618565"/>
          </a:xfrm>
          <a:prstGeom prst="straightConnector1">
            <a:avLst/>
          </a:prstGeom>
          <a:ln w="19050" cap="rnd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Graphic 23" descr="AWS CloudTrail service icon.">
            <a:extLst>
              <a:ext uri="{FF2B5EF4-FFF2-40B4-BE49-F238E27FC236}">
                <a16:creationId xmlns:a16="http://schemas.microsoft.com/office/drawing/2014/main" id="{64A994EF-FC26-7726-A0BC-C875117B0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7427764" y="3752809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TextBox 11">
            <a:extLst>
              <a:ext uri="{FF2B5EF4-FFF2-40B4-BE49-F238E27FC236}">
                <a16:creationId xmlns:a16="http://schemas.microsoft.com/office/drawing/2014/main" id="{F185B447-3985-8D22-ECF7-126014F37E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0527" y="4514809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#2</a:t>
            </a:r>
          </a:p>
        </p:txBody>
      </p:sp>
      <p:pic>
        <p:nvPicPr>
          <p:cNvPr id="59" name="Graphic 23" descr="AWS CloudTrail service icon.">
            <a:extLst>
              <a:ext uri="{FF2B5EF4-FFF2-40B4-BE49-F238E27FC236}">
                <a16:creationId xmlns:a16="http://schemas.microsoft.com/office/drawing/2014/main" id="{B48034EC-EAEF-83BE-9031-4A566384F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5665915" y="548237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TextBox 11">
            <a:extLst>
              <a:ext uri="{FF2B5EF4-FFF2-40B4-BE49-F238E27FC236}">
                <a16:creationId xmlns:a16="http://schemas.microsoft.com/office/drawing/2014/main" id="{38E49362-DF7C-D957-BBA4-9E458087F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8678" y="6244370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#3</a:t>
            </a:r>
          </a:p>
        </p:txBody>
      </p:sp>
      <p:pic>
        <p:nvPicPr>
          <p:cNvPr id="61" name="Graphic 23" descr="AWS CloudTrail service icon.">
            <a:extLst>
              <a:ext uri="{FF2B5EF4-FFF2-40B4-BE49-F238E27FC236}">
                <a16:creationId xmlns:a16="http://schemas.microsoft.com/office/drawing/2014/main" id="{8E53D5B5-4674-4CB1-35FF-959DB580A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3758598" y="3752809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3823AD9D-78C4-BC4F-76A5-73CFA394CB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1361" y="4514809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#1</a:t>
            </a:r>
          </a:p>
        </p:txBody>
      </p:sp>
      <p:pic>
        <p:nvPicPr>
          <p:cNvPr id="7" name="Graphic 6" descr="AWS Lambda service icon.">
            <a:extLst>
              <a:ext uri="{FF2B5EF4-FFF2-40B4-BE49-F238E27FC236}">
                <a16:creationId xmlns:a16="http://schemas.microsoft.com/office/drawing/2014/main" id="{1CDB5D62-A06A-1BE5-1AE7-3E5FF8269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5651000" y="1895568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20">
            <a:extLst>
              <a:ext uri="{FF2B5EF4-FFF2-40B4-BE49-F238E27FC236}">
                <a16:creationId xmlns:a16="http://schemas.microsoft.com/office/drawing/2014/main" id="{DEC79374-9A98-F799-9C01-A4C406211A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2175" y="2656774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lttm-v2-lambda-query</a:t>
            </a:r>
            <a:endParaRPr lang="en-US" altLang="en-US" sz="10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pic>
        <p:nvPicPr>
          <p:cNvPr id="9" name="Graphic 8" descr="AWS Lambda service icon.">
            <a:extLst>
              <a:ext uri="{FF2B5EF4-FFF2-40B4-BE49-F238E27FC236}">
                <a16:creationId xmlns:a16="http://schemas.microsoft.com/office/drawing/2014/main" id="{C5C22650-95A8-1828-FAA4-A20D8BBE5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8217901" y="1893187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20">
            <a:extLst>
              <a:ext uri="{FF2B5EF4-FFF2-40B4-BE49-F238E27FC236}">
                <a16:creationId xmlns:a16="http://schemas.microsoft.com/office/drawing/2014/main" id="{42FFE8B8-32FD-A3C3-446B-012247AD3B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6265" y="2655187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lttm-v2-lambda-summarizer</a:t>
            </a:r>
            <a:endParaRPr lang="en-US" altLang="en-US" sz="10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4A4074F1-CC74-4C64-E926-90C6C1340C54}"/>
              </a:ext>
            </a:extLst>
          </p:cNvPr>
          <p:cNvCxnSpPr/>
          <p:nvPr/>
        </p:nvCxnSpPr>
        <p:spPr>
          <a:xfrm>
            <a:off x="4062714" y="2280213"/>
            <a:ext cx="1378109" cy="0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3D8369BE-D2DE-F982-E49C-95CD43649AD0}"/>
              </a:ext>
            </a:extLst>
          </p:cNvPr>
          <p:cNvCxnSpPr>
            <a:cxnSpLocks/>
          </p:cNvCxnSpPr>
          <p:nvPr/>
        </p:nvCxnSpPr>
        <p:spPr>
          <a:xfrm>
            <a:off x="6532512" y="2279286"/>
            <a:ext cx="1567917" cy="0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8D90456C-799B-1404-6481-22FA5F06A3E8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6027680" y="2933773"/>
            <a:ext cx="10670" cy="648931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Graphic 1" descr="Amazon Bedrock service icon.">
            <a:extLst>
              <a:ext uri="{FF2B5EF4-FFF2-40B4-BE49-F238E27FC236}">
                <a16:creationId xmlns:a16="http://schemas.microsoft.com/office/drawing/2014/main" id="{B9D8B421-254D-D909-EFDC-1054E0648D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5651000" y="97472"/>
            <a:ext cx="762000" cy="7620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5810BE1-C64E-B088-981C-B41B1C6FB266}"/>
              </a:ext>
            </a:extLst>
          </p:cNvPr>
          <p:cNvCxnSpPr>
            <a:cxnSpLocks/>
          </p:cNvCxnSpPr>
          <p:nvPr/>
        </p:nvCxnSpPr>
        <p:spPr>
          <a:xfrm>
            <a:off x="3523836" y="1532140"/>
            <a:ext cx="224648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2D2EFDA-47E6-01CA-A5B0-675E9931BC77}"/>
              </a:ext>
            </a:extLst>
          </p:cNvPr>
          <p:cNvCxnSpPr>
            <a:cxnSpLocks/>
          </p:cNvCxnSpPr>
          <p:nvPr/>
        </p:nvCxnSpPr>
        <p:spPr>
          <a:xfrm>
            <a:off x="3523836" y="1532140"/>
            <a:ext cx="0" cy="247839"/>
          </a:xfrm>
          <a:prstGeom prst="straightConnector1">
            <a:avLst/>
          </a:prstGeom>
          <a:ln w="19050" cap="rnd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2C3D10D-A110-A25F-3076-F3AB06DDE406}"/>
              </a:ext>
            </a:extLst>
          </p:cNvPr>
          <p:cNvCxnSpPr>
            <a:cxnSpLocks/>
          </p:cNvCxnSpPr>
          <p:nvPr/>
        </p:nvCxnSpPr>
        <p:spPr>
          <a:xfrm flipV="1">
            <a:off x="5770321" y="1165976"/>
            <a:ext cx="0" cy="366164"/>
          </a:xfrm>
          <a:prstGeom prst="straightConnector1">
            <a:avLst/>
          </a:prstGeom>
          <a:ln w="19050" cap="rnd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EAA29E0-D404-1ADB-74B1-5209EC49D09A}"/>
              </a:ext>
            </a:extLst>
          </p:cNvPr>
          <p:cNvCxnSpPr>
            <a:cxnSpLocks/>
          </p:cNvCxnSpPr>
          <p:nvPr/>
        </p:nvCxnSpPr>
        <p:spPr>
          <a:xfrm>
            <a:off x="6038350" y="1165976"/>
            <a:ext cx="0" cy="614003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9F4BAD9-A362-5EF4-F799-BA679A5D654D}"/>
              </a:ext>
            </a:extLst>
          </p:cNvPr>
          <p:cNvCxnSpPr>
            <a:cxnSpLocks/>
          </p:cNvCxnSpPr>
          <p:nvPr/>
        </p:nvCxnSpPr>
        <p:spPr>
          <a:xfrm flipH="1" flipV="1">
            <a:off x="6304521" y="1165976"/>
            <a:ext cx="164" cy="366164"/>
          </a:xfrm>
          <a:prstGeom prst="straightConnector1">
            <a:avLst/>
          </a:prstGeom>
          <a:ln w="19050" cap="rnd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0DCA6CD-D20A-192F-FB23-7D7335DE2E0A}"/>
              </a:ext>
            </a:extLst>
          </p:cNvPr>
          <p:cNvCxnSpPr>
            <a:cxnSpLocks/>
          </p:cNvCxnSpPr>
          <p:nvPr/>
        </p:nvCxnSpPr>
        <p:spPr>
          <a:xfrm>
            <a:off x="6304521" y="1532140"/>
            <a:ext cx="224648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DEF955B-7EDA-AA56-F74F-2D3F121103DC}"/>
              </a:ext>
            </a:extLst>
          </p:cNvPr>
          <p:cNvCxnSpPr>
            <a:cxnSpLocks/>
          </p:cNvCxnSpPr>
          <p:nvPr/>
        </p:nvCxnSpPr>
        <p:spPr>
          <a:xfrm flipH="1">
            <a:off x="8551006" y="1532140"/>
            <a:ext cx="7061" cy="247839"/>
          </a:xfrm>
          <a:prstGeom prst="straightConnector1">
            <a:avLst/>
          </a:prstGeom>
          <a:ln w="19050" cap="rnd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20773032-F3A4-18C7-BD68-E15A2102971F}"/>
              </a:ext>
            </a:extLst>
          </p:cNvPr>
          <p:cNvSpPr>
            <a:spLocks noChangeAspect="1"/>
          </p:cNvSpPr>
          <p:nvPr/>
        </p:nvSpPr>
        <p:spPr>
          <a:xfrm>
            <a:off x="11096926" y="3747485"/>
            <a:ext cx="758952" cy="7589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EDD9870-00F5-8F37-5C61-44020ED79772}"/>
              </a:ext>
            </a:extLst>
          </p:cNvPr>
          <p:cNvSpPr>
            <a:spLocks noChangeAspect="1"/>
          </p:cNvSpPr>
          <p:nvPr/>
        </p:nvSpPr>
        <p:spPr>
          <a:xfrm>
            <a:off x="11063968" y="2011543"/>
            <a:ext cx="758952" cy="7589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E07F29C-1817-E08C-2F35-9A34595C39F4}"/>
              </a:ext>
            </a:extLst>
          </p:cNvPr>
          <p:cNvSpPr>
            <a:spLocks noChangeAspect="1"/>
          </p:cNvSpPr>
          <p:nvPr/>
        </p:nvSpPr>
        <p:spPr>
          <a:xfrm>
            <a:off x="11076048" y="275601"/>
            <a:ext cx="758952" cy="7589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id="{3CCF9984-EABE-2E23-9A70-9E354A47BC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87792" y="1070475"/>
            <a:ext cx="149349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LLM 1</a:t>
            </a:r>
          </a:p>
        </p:txBody>
      </p:sp>
      <p:sp>
        <p:nvSpPr>
          <p:cNvPr id="24" name="TextBox 12">
            <a:extLst>
              <a:ext uri="{FF2B5EF4-FFF2-40B4-BE49-F238E27FC236}">
                <a16:creationId xmlns:a16="http://schemas.microsoft.com/office/drawing/2014/main" id="{ACB58BA5-F65E-D1F5-3871-1AE8C66416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86429" y="2806417"/>
            <a:ext cx="149349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LLM 2</a:t>
            </a:r>
          </a:p>
        </p:txBody>
      </p:sp>
      <p:sp>
        <p:nvSpPr>
          <p:cNvPr id="25" name="TextBox 12">
            <a:extLst>
              <a:ext uri="{FF2B5EF4-FFF2-40B4-BE49-F238E27FC236}">
                <a16:creationId xmlns:a16="http://schemas.microsoft.com/office/drawing/2014/main" id="{6A7BDB8C-B2E9-B9A3-1CD5-9C14F3B55F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17170" y="4536479"/>
            <a:ext cx="149349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LLM 3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65345C4-D8BA-482F-DF17-C57F52224A3A}"/>
              </a:ext>
            </a:extLst>
          </p:cNvPr>
          <p:cNvCxnSpPr>
            <a:cxnSpLocks/>
          </p:cNvCxnSpPr>
          <p:nvPr/>
        </p:nvCxnSpPr>
        <p:spPr>
          <a:xfrm flipV="1">
            <a:off x="10166931" y="663813"/>
            <a:ext cx="0" cy="347873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9202C23-204C-FA45-1A63-D70E004401F2}"/>
              </a:ext>
            </a:extLst>
          </p:cNvPr>
          <p:cNvCxnSpPr>
            <a:cxnSpLocks/>
          </p:cNvCxnSpPr>
          <p:nvPr/>
        </p:nvCxnSpPr>
        <p:spPr>
          <a:xfrm>
            <a:off x="10166931" y="663813"/>
            <a:ext cx="723998" cy="0"/>
          </a:xfrm>
          <a:prstGeom prst="straightConnector1">
            <a:avLst/>
          </a:prstGeom>
          <a:ln w="19050" cap="rnd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B00E0CA-B16C-5500-C989-D827B811D4B3}"/>
              </a:ext>
            </a:extLst>
          </p:cNvPr>
          <p:cNvCxnSpPr>
            <a:cxnSpLocks/>
          </p:cNvCxnSpPr>
          <p:nvPr/>
        </p:nvCxnSpPr>
        <p:spPr>
          <a:xfrm>
            <a:off x="10166931" y="2460351"/>
            <a:ext cx="723998" cy="0"/>
          </a:xfrm>
          <a:prstGeom prst="straightConnector1">
            <a:avLst/>
          </a:prstGeom>
          <a:ln w="19050" cap="rnd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88B7912-0DAC-1D27-9EBE-2479F23448A8}"/>
              </a:ext>
            </a:extLst>
          </p:cNvPr>
          <p:cNvCxnSpPr>
            <a:cxnSpLocks/>
          </p:cNvCxnSpPr>
          <p:nvPr/>
        </p:nvCxnSpPr>
        <p:spPr>
          <a:xfrm flipH="1">
            <a:off x="6519241" y="478472"/>
            <a:ext cx="3162377" cy="0"/>
          </a:xfrm>
          <a:prstGeom prst="straightConnector1">
            <a:avLst/>
          </a:prstGeom>
          <a:ln w="19050" cap="rnd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C2CD728-2984-1CB0-23E7-988AB942AFC1}"/>
              </a:ext>
            </a:extLst>
          </p:cNvPr>
          <p:cNvCxnSpPr>
            <a:cxnSpLocks/>
          </p:cNvCxnSpPr>
          <p:nvPr/>
        </p:nvCxnSpPr>
        <p:spPr>
          <a:xfrm flipH="1">
            <a:off x="9681618" y="2460351"/>
            <a:ext cx="52235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E0E08CE-E58D-C3D1-8138-91B8B5E101C1}"/>
              </a:ext>
            </a:extLst>
          </p:cNvPr>
          <p:cNvCxnSpPr>
            <a:cxnSpLocks/>
          </p:cNvCxnSpPr>
          <p:nvPr/>
        </p:nvCxnSpPr>
        <p:spPr>
          <a:xfrm>
            <a:off x="9681618" y="478472"/>
            <a:ext cx="0" cy="198187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0FB6B9E-E8C0-40BA-6811-AA43DC8517CA}"/>
              </a:ext>
            </a:extLst>
          </p:cNvPr>
          <p:cNvCxnSpPr>
            <a:cxnSpLocks/>
          </p:cNvCxnSpPr>
          <p:nvPr/>
        </p:nvCxnSpPr>
        <p:spPr>
          <a:xfrm>
            <a:off x="10166931" y="4122599"/>
            <a:ext cx="723998" cy="0"/>
          </a:xfrm>
          <a:prstGeom prst="straightConnector1">
            <a:avLst/>
          </a:prstGeom>
          <a:ln w="19050" cap="rnd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12">
            <a:extLst>
              <a:ext uri="{FF2B5EF4-FFF2-40B4-BE49-F238E27FC236}">
                <a16:creationId xmlns:a16="http://schemas.microsoft.com/office/drawing/2014/main" id="{3355BD1C-7738-3456-EC63-3C1ACD8D43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8924" y="888977"/>
            <a:ext cx="227885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Amazon Bedrock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DF67C804-341C-CB86-A2D8-0F5312AF8A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0668" y="3694186"/>
            <a:ext cx="1158690" cy="1242827"/>
          </a:xfrm>
          <a:prstGeom prst="rect">
            <a:avLst/>
          </a:prstGeom>
        </p:spPr>
      </p:pic>
      <p:pic>
        <p:nvPicPr>
          <p:cNvPr id="35" name="Picture 34" descr="A black brain with lines and dots&#10;&#10;AI-generated content may be incorrect.">
            <a:extLst>
              <a:ext uri="{FF2B5EF4-FFF2-40B4-BE49-F238E27FC236}">
                <a16:creationId xmlns:a16="http://schemas.microsoft.com/office/drawing/2014/main" id="{DD76538C-51E4-BF78-B152-B6A3BE9AB6F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41402" y="20077"/>
            <a:ext cx="1270000" cy="1270000"/>
          </a:xfrm>
          <a:prstGeom prst="rect">
            <a:avLst/>
          </a:prstGeom>
        </p:spPr>
      </p:pic>
      <p:pic>
        <p:nvPicPr>
          <p:cNvPr id="36" name="Picture 35" descr="A black brain with lines and dots&#10;&#10;AI-generated content may be incorrect.">
            <a:extLst>
              <a:ext uri="{FF2B5EF4-FFF2-40B4-BE49-F238E27FC236}">
                <a16:creationId xmlns:a16="http://schemas.microsoft.com/office/drawing/2014/main" id="{0F8E8525-BE60-D3CF-518F-4FCBE1AAB8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00973" y="1746382"/>
            <a:ext cx="1270000" cy="1270000"/>
          </a:xfrm>
          <a:prstGeom prst="rect">
            <a:avLst/>
          </a:prstGeom>
        </p:spPr>
      </p:pic>
      <p:pic>
        <p:nvPicPr>
          <p:cNvPr id="37" name="Picture 36" descr="A black brain with lines and dots&#10;&#10;AI-generated content may be incorrect.">
            <a:extLst>
              <a:ext uri="{FF2B5EF4-FFF2-40B4-BE49-F238E27FC236}">
                <a16:creationId xmlns:a16="http://schemas.microsoft.com/office/drawing/2014/main" id="{67DFC948-3D1C-40E3-D6CA-2F156B0E30A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28915" y="3487599"/>
            <a:ext cx="1270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8536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427B1A-37FA-258F-8A10-8D817408D3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aphic 30" descr="Amazon Bedrock service icon.">
            <a:extLst>
              <a:ext uri="{FF2B5EF4-FFF2-40B4-BE49-F238E27FC236}">
                <a16:creationId xmlns:a16="http://schemas.microsoft.com/office/drawing/2014/main" id="{BD942577-506B-07C5-8691-0EAE24864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651000" y="97472"/>
            <a:ext cx="762000" cy="762000"/>
          </a:xfrm>
          <a:prstGeom prst="rect">
            <a:avLst/>
          </a:prstGeom>
        </p:spPr>
      </p:pic>
      <p:sp>
        <p:nvSpPr>
          <p:cNvPr id="32" name="TextBox 12">
            <a:extLst>
              <a:ext uri="{FF2B5EF4-FFF2-40B4-BE49-F238E27FC236}">
                <a16:creationId xmlns:a16="http://schemas.microsoft.com/office/drawing/2014/main" id="{34DD00BB-7A02-FAED-79A4-8ED9EBFBE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8924" y="888977"/>
            <a:ext cx="227885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Amazon Bedrock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905A517-3415-D62E-B9F3-A1C939DC7415}"/>
              </a:ext>
            </a:extLst>
          </p:cNvPr>
          <p:cNvSpPr>
            <a:spLocks noChangeAspect="1"/>
          </p:cNvSpPr>
          <p:nvPr/>
        </p:nvSpPr>
        <p:spPr>
          <a:xfrm>
            <a:off x="11096926" y="3747485"/>
            <a:ext cx="758952" cy="7589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pic>
        <p:nvPicPr>
          <p:cNvPr id="44" name="Graphic 43" descr="AWS Lambda service icon.">
            <a:extLst>
              <a:ext uri="{FF2B5EF4-FFF2-40B4-BE49-F238E27FC236}">
                <a16:creationId xmlns:a16="http://schemas.microsoft.com/office/drawing/2014/main" id="{441C95DB-C99A-3A5B-EB4A-DDEA64A7C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3135048" y="1895568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Box 20">
            <a:extLst>
              <a:ext uri="{FF2B5EF4-FFF2-40B4-BE49-F238E27FC236}">
                <a16:creationId xmlns:a16="http://schemas.microsoft.com/office/drawing/2014/main" id="{EDAEDBBE-5231-5ED3-925D-12E8BE2EF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6223" y="2656774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lttm-v2-lambda-intent</a:t>
            </a:r>
            <a:endParaRPr lang="en-US" altLang="en-US" sz="10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pic>
        <p:nvPicPr>
          <p:cNvPr id="52" name="Graphic 51" descr="CloudTrail Lake resource icon for the AWS CloudTrail service.">
            <a:extLst>
              <a:ext uri="{FF2B5EF4-FFF2-40B4-BE49-F238E27FC236}">
                <a16:creationId xmlns:a16="http://schemas.microsoft.com/office/drawing/2014/main" id="{64CFB26E-0510-BC0C-15CA-B6CD06F341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65915" y="3582704"/>
            <a:ext cx="758952" cy="758952"/>
          </a:xfrm>
          <a:prstGeom prst="rect">
            <a:avLst/>
          </a:prstGeom>
        </p:spPr>
      </p:pic>
      <p:sp>
        <p:nvSpPr>
          <p:cNvPr id="53" name="TextBox 18">
            <a:extLst>
              <a:ext uri="{FF2B5EF4-FFF2-40B4-BE49-F238E27FC236}">
                <a16:creationId xmlns:a16="http://schemas.microsoft.com/office/drawing/2014/main" id="{21F2F2A2-1DD9-89CC-0EF4-E5645E89A5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7037" y="4341656"/>
            <a:ext cx="14934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CloudTrail Lake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B1443CB8-3DBC-4D21-80D0-687802640B6C}"/>
              </a:ext>
            </a:extLst>
          </p:cNvPr>
          <p:cNvCxnSpPr>
            <a:cxnSpLocks/>
          </p:cNvCxnSpPr>
          <p:nvPr/>
        </p:nvCxnSpPr>
        <p:spPr>
          <a:xfrm flipH="1">
            <a:off x="6519241" y="4142545"/>
            <a:ext cx="702326" cy="0"/>
          </a:xfrm>
          <a:prstGeom prst="straightConnector1">
            <a:avLst/>
          </a:prstGeom>
          <a:ln w="19050" cap="rnd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45DB0BF9-D6E5-25AC-22C6-AD28E3C7345C}"/>
              </a:ext>
            </a:extLst>
          </p:cNvPr>
          <p:cNvCxnSpPr>
            <a:cxnSpLocks/>
          </p:cNvCxnSpPr>
          <p:nvPr/>
        </p:nvCxnSpPr>
        <p:spPr>
          <a:xfrm>
            <a:off x="4716825" y="4126961"/>
            <a:ext cx="723998" cy="0"/>
          </a:xfrm>
          <a:prstGeom prst="straightConnector1">
            <a:avLst/>
          </a:prstGeom>
          <a:ln w="19050" cap="rnd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009320DE-EAFD-F86C-AFB4-A26FCF849316}"/>
              </a:ext>
            </a:extLst>
          </p:cNvPr>
          <p:cNvCxnSpPr>
            <a:cxnSpLocks/>
          </p:cNvCxnSpPr>
          <p:nvPr/>
        </p:nvCxnSpPr>
        <p:spPr>
          <a:xfrm flipV="1">
            <a:off x="6045391" y="4630913"/>
            <a:ext cx="0" cy="618565"/>
          </a:xfrm>
          <a:prstGeom prst="straightConnector1">
            <a:avLst/>
          </a:prstGeom>
          <a:ln w="19050" cap="rnd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Graphic 23" descr="AWS CloudTrail service icon.">
            <a:extLst>
              <a:ext uri="{FF2B5EF4-FFF2-40B4-BE49-F238E27FC236}">
                <a16:creationId xmlns:a16="http://schemas.microsoft.com/office/drawing/2014/main" id="{00E6E372-BB4B-8D9A-78DC-8AE6B0F1B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 bwMode="auto">
          <a:xfrm>
            <a:off x="7427764" y="3752809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TextBox 11">
            <a:extLst>
              <a:ext uri="{FF2B5EF4-FFF2-40B4-BE49-F238E27FC236}">
                <a16:creationId xmlns:a16="http://schemas.microsoft.com/office/drawing/2014/main" id="{E89F1DAD-C6FD-3B11-DD6F-B6F93C361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0527" y="4514809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#2</a:t>
            </a:r>
          </a:p>
        </p:txBody>
      </p:sp>
      <p:pic>
        <p:nvPicPr>
          <p:cNvPr id="59" name="Graphic 23" descr="AWS CloudTrail service icon.">
            <a:extLst>
              <a:ext uri="{FF2B5EF4-FFF2-40B4-BE49-F238E27FC236}">
                <a16:creationId xmlns:a16="http://schemas.microsoft.com/office/drawing/2014/main" id="{C250352C-A512-8054-580A-28BCC849D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 bwMode="auto">
          <a:xfrm>
            <a:off x="5665915" y="548237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TextBox 11">
            <a:extLst>
              <a:ext uri="{FF2B5EF4-FFF2-40B4-BE49-F238E27FC236}">
                <a16:creationId xmlns:a16="http://schemas.microsoft.com/office/drawing/2014/main" id="{50B31EBB-2B41-40FE-0FF5-D53D524AAA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8678" y="6244370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#3</a:t>
            </a:r>
          </a:p>
        </p:txBody>
      </p:sp>
      <p:pic>
        <p:nvPicPr>
          <p:cNvPr id="61" name="Graphic 23" descr="AWS CloudTrail service icon.">
            <a:extLst>
              <a:ext uri="{FF2B5EF4-FFF2-40B4-BE49-F238E27FC236}">
                <a16:creationId xmlns:a16="http://schemas.microsoft.com/office/drawing/2014/main" id="{D1250A4E-D5E3-5481-2524-F7417E960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 bwMode="auto">
          <a:xfrm>
            <a:off x="3758598" y="3752809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5A7A8DFB-4490-CB3D-7588-22C80A957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1361" y="4514809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#1</a:t>
            </a:r>
          </a:p>
        </p:txBody>
      </p:sp>
      <p:pic>
        <p:nvPicPr>
          <p:cNvPr id="7" name="Graphic 6" descr="AWS Lambda service icon.">
            <a:extLst>
              <a:ext uri="{FF2B5EF4-FFF2-40B4-BE49-F238E27FC236}">
                <a16:creationId xmlns:a16="http://schemas.microsoft.com/office/drawing/2014/main" id="{EEF6DC2F-F4FA-4CAA-F1CA-242F788FF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5651000" y="1895568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20">
            <a:extLst>
              <a:ext uri="{FF2B5EF4-FFF2-40B4-BE49-F238E27FC236}">
                <a16:creationId xmlns:a16="http://schemas.microsoft.com/office/drawing/2014/main" id="{4DAC5A4E-8EFA-FEB1-9CA4-123C167FDA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2175" y="2656774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lttm-v2-lambda-query</a:t>
            </a:r>
            <a:endParaRPr lang="en-US" altLang="en-US" sz="10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pic>
        <p:nvPicPr>
          <p:cNvPr id="9" name="Graphic 8" descr="AWS Lambda service icon.">
            <a:extLst>
              <a:ext uri="{FF2B5EF4-FFF2-40B4-BE49-F238E27FC236}">
                <a16:creationId xmlns:a16="http://schemas.microsoft.com/office/drawing/2014/main" id="{EF0A38C7-EEFB-BAE2-E726-F92EBA74A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8217901" y="1893187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20">
            <a:extLst>
              <a:ext uri="{FF2B5EF4-FFF2-40B4-BE49-F238E27FC236}">
                <a16:creationId xmlns:a16="http://schemas.microsoft.com/office/drawing/2014/main" id="{9CC899D4-898A-686E-F183-3DE982DB63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6265" y="2655187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lttm-v2-lambda-summarizer</a:t>
            </a:r>
            <a:endParaRPr lang="en-US" altLang="en-US" sz="10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59AE3E6-8D69-9861-0826-719930271E53}"/>
              </a:ext>
            </a:extLst>
          </p:cNvPr>
          <p:cNvCxnSpPr>
            <a:cxnSpLocks/>
          </p:cNvCxnSpPr>
          <p:nvPr/>
        </p:nvCxnSpPr>
        <p:spPr>
          <a:xfrm>
            <a:off x="3523836" y="1532140"/>
            <a:ext cx="224648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id="{F3013911-11A7-5753-38E0-7D796DA87E9E}"/>
              </a:ext>
            </a:extLst>
          </p:cNvPr>
          <p:cNvSpPr>
            <a:spLocks noChangeAspect="1"/>
          </p:cNvSpPr>
          <p:nvPr/>
        </p:nvSpPr>
        <p:spPr>
          <a:xfrm>
            <a:off x="11063968" y="2011543"/>
            <a:ext cx="758952" cy="7589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BE64482E-80E9-C212-2A3E-0345964050E0}"/>
              </a:ext>
            </a:extLst>
          </p:cNvPr>
          <p:cNvSpPr>
            <a:spLocks noChangeAspect="1"/>
          </p:cNvSpPr>
          <p:nvPr/>
        </p:nvSpPr>
        <p:spPr>
          <a:xfrm>
            <a:off x="11076048" y="275601"/>
            <a:ext cx="758952" cy="7589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8278C609-3DBE-2E19-3149-4D67C245F50D}"/>
              </a:ext>
            </a:extLst>
          </p:cNvPr>
          <p:cNvCxnSpPr/>
          <p:nvPr/>
        </p:nvCxnSpPr>
        <p:spPr>
          <a:xfrm>
            <a:off x="4062714" y="2280213"/>
            <a:ext cx="1378109" cy="0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EE681E6A-5334-A08D-A376-7C3BF33FC349}"/>
              </a:ext>
            </a:extLst>
          </p:cNvPr>
          <p:cNvCxnSpPr>
            <a:cxnSpLocks/>
          </p:cNvCxnSpPr>
          <p:nvPr/>
        </p:nvCxnSpPr>
        <p:spPr>
          <a:xfrm>
            <a:off x="6532512" y="2279286"/>
            <a:ext cx="1567917" cy="0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0881D76F-87B9-8124-8D12-36015230647E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6027680" y="2933773"/>
            <a:ext cx="10670" cy="648931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7781473F-8E09-306E-1594-2400749DB239}"/>
              </a:ext>
            </a:extLst>
          </p:cNvPr>
          <p:cNvCxnSpPr>
            <a:cxnSpLocks/>
          </p:cNvCxnSpPr>
          <p:nvPr/>
        </p:nvCxnSpPr>
        <p:spPr>
          <a:xfrm>
            <a:off x="3523836" y="1532140"/>
            <a:ext cx="0" cy="247839"/>
          </a:xfrm>
          <a:prstGeom prst="straightConnector1">
            <a:avLst/>
          </a:prstGeom>
          <a:ln w="19050" cap="rnd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B6543BAA-A65E-705D-6F4C-6EFC6AE76703}"/>
              </a:ext>
            </a:extLst>
          </p:cNvPr>
          <p:cNvCxnSpPr>
            <a:cxnSpLocks/>
          </p:cNvCxnSpPr>
          <p:nvPr/>
        </p:nvCxnSpPr>
        <p:spPr>
          <a:xfrm flipV="1">
            <a:off x="5770321" y="1165976"/>
            <a:ext cx="0" cy="366164"/>
          </a:xfrm>
          <a:prstGeom prst="straightConnector1">
            <a:avLst/>
          </a:prstGeom>
          <a:ln w="19050" cap="rnd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6F5085AB-4920-3928-2DE0-7F9F6B8F6CC3}"/>
              </a:ext>
            </a:extLst>
          </p:cNvPr>
          <p:cNvCxnSpPr>
            <a:cxnSpLocks/>
          </p:cNvCxnSpPr>
          <p:nvPr/>
        </p:nvCxnSpPr>
        <p:spPr>
          <a:xfrm>
            <a:off x="6038350" y="1165976"/>
            <a:ext cx="0" cy="614003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CD8866CD-5106-24CB-426B-5A3BDEB9CB21}"/>
              </a:ext>
            </a:extLst>
          </p:cNvPr>
          <p:cNvCxnSpPr>
            <a:cxnSpLocks/>
          </p:cNvCxnSpPr>
          <p:nvPr/>
        </p:nvCxnSpPr>
        <p:spPr>
          <a:xfrm flipH="1" flipV="1">
            <a:off x="6304521" y="1165976"/>
            <a:ext cx="164" cy="366164"/>
          </a:xfrm>
          <a:prstGeom prst="straightConnector1">
            <a:avLst/>
          </a:prstGeom>
          <a:ln w="19050" cap="rnd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D6E0CFB7-2B2D-2C5C-F0EF-53AB5AD5E309}"/>
              </a:ext>
            </a:extLst>
          </p:cNvPr>
          <p:cNvCxnSpPr>
            <a:cxnSpLocks/>
          </p:cNvCxnSpPr>
          <p:nvPr/>
        </p:nvCxnSpPr>
        <p:spPr>
          <a:xfrm>
            <a:off x="6304521" y="1532140"/>
            <a:ext cx="224648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C9E4DF18-C579-895C-47DA-32EA18D860DF}"/>
              </a:ext>
            </a:extLst>
          </p:cNvPr>
          <p:cNvCxnSpPr>
            <a:cxnSpLocks/>
          </p:cNvCxnSpPr>
          <p:nvPr/>
        </p:nvCxnSpPr>
        <p:spPr>
          <a:xfrm flipH="1">
            <a:off x="8551006" y="1532140"/>
            <a:ext cx="7061" cy="247839"/>
          </a:xfrm>
          <a:prstGeom prst="straightConnector1">
            <a:avLst/>
          </a:prstGeom>
          <a:ln w="19050" cap="rnd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2C56AF9C-49AE-B130-8AA9-7B83A5712085}"/>
              </a:ext>
            </a:extLst>
          </p:cNvPr>
          <p:cNvCxnSpPr>
            <a:cxnSpLocks/>
          </p:cNvCxnSpPr>
          <p:nvPr/>
        </p:nvCxnSpPr>
        <p:spPr>
          <a:xfrm flipV="1">
            <a:off x="10166931" y="663813"/>
            <a:ext cx="0" cy="347873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FDF81990-72AC-B2DF-EA5D-146586A22362}"/>
              </a:ext>
            </a:extLst>
          </p:cNvPr>
          <p:cNvCxnSpPr>
            <a:cxnSpLocks/>
          </p:cNvCxnSpPr>
          <p:nvPr/>
        </p:nvCxnSpPr>
        <p:spPr>
          <a:xfrm>
            <a:off x="10166931" y="663813"/>
            <a:ext cx="723998" cy="0"/>
          </a:xfrm>
          <a:prstGeom prst="straightConnector1">
            <a:avLst/>
          </a:prstGeom>
          <a:ln w="19050" cap="rnd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4C1B2192-F13B-DD32-55AD-696F04DF1C83}"/>
              </a:ext>
            </a:extLst>
          </p:cNvPr>
          <p:cNvCxnSpPr>
            <a:cxnSpLocks/>
          </p:cNvCxnSpPr>
          <p:nvPr/>
        </p:nvCxnSpPr>
        <p:spPr>
          <a:xfrm>
            <a:off x="10166931" y="2460351"/>
            <a:ext cx="723998" cy="0"/>
          </a:xfrm>
          <a:prstGeom prst="straightConnector1">
            <a:avLst/>
          </a:prstGeom>
          <a:ln w="19050" cap="rnd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1B198AC5-1F44-B816-3274-62AADBDCAB85}"/>
              </a:ext>
            </a:extLst>
          </p:cNvPr>
          <p:cNvCxnSpPr>
            <a:cxnSpLocks/>
          </p:cNvCxnSpPr>
          <p:nvPr/>
        </p:nvCxnSpPr>
        <p:spPr>
          <a:xfrm>
            <a:off x="10166931" y="4122599"/>
            <a:ext cx="723998" cy="0"/>
          </a:xfrm>
          <a:prstGeom prst="straightConnector1">
            <a:avLst/>
          </a:prstGeom>
          <a:ln w="19050" cap="rnd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7C0A1953-C365-2172-3711-C430BD513071}"/>
              </a:ext>
            </a:extLst>
          </p:cNvPr>
          <p:cNvCxnSpPr>
            <a:cxnSpLocks/>
          </p:cNvCxnSpPr>
          <p:nvPr/>
        </p:nvCxnSpPr>
        <p:spPr>
          <a:xfrm flipH="1">
            <a:off x="6519241" y="478472"/>
            <a:ext cx="3162377" cy="0"/>
          </a:xfrm>
          <a:prstGeom prst="straightConnector1">
            <a:avLst/>
          </a:prstGeom>
          <a:ln w="19050" cap="rnd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CAD94944-4164-B575-9A3C-BEAA1F9D4D75}"/>
              </a:ext>
            </a:extLst>
          </p:cNvPr>
          <p:cNvCxnSpPr>
            <a:cxnSpLocks/>
          </p:cNvCxnSpPr>
          <p:nvPr/>
        </p:nvCxnSpPr>
        <p:spPr>
          <a:xfrm flipH="1">
            <a:off x="9681618" y="2460351"/>
            <a:ext cx="52235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38090826-EFD3-F2A4-450F-7071B83D3EB8}"/>
              </a:ext>
            </a:extLst>
          </p:cNvPr>
          <p:cNvCxnSpPr>
            <a:cxnSpLocks/>
          </p:cNvCxnSpPr>
          <p:nvPr/>
        </p:nvCxnSpPr>
        <p:spPr>
          <a:xfrm>
            <a:off x="9681618" y="478472"/>
            <a:ext cx="0" cy="198187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5" name="Graphic 7" descr="Amazon API Gateway service icon.">
            <a:extLst>
              <a:ext uri="{FF2B5EF4-FFF2-40B4-BE49-F238E27FC236}">
                <a16:creationId xmlns:a16="http://schemas.microsoft.com/office/drawing/2014/main" id="{4AEE075D-33C9-B2F5-76B6-C16C17EBE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 bwMode="auto">
          <a:xfrm>
            <a:off x="931621" y="1893187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" name="TextBox 9">
            <a:extLst>
              <a:ext uri="{FF2B5EF4-FFF2-40B4-BE49-F238E27FC236}">
                <a16:creationId xmlns:a16="http://schemas.microsoft.com/office/drawing/2014/main" id="{957BE37F-F16A-C341-5090-1C878A2F03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846" y="2655187"/>
            <a:ext cx="22431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Amazon API Gateway</a:t>
            </a:r>
          </a:p>
        </p:txBody>
      </p: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3599A931-000B-81AA-9BEB-9E66771B85B7}"/>
              </a:ext>
            </a:extLst>
          </p:cNvPr>
          <p:cNvCxnSpPr>
            <a:cxnSpLocks/>
          </p:cNvCxnSpPr>
          <p:nvPr/>
        </p:nvCxnSpPr>
        <p:spPr>
          <a:xfrm>
            <a:off x="1745928" y="2280213"/>
            <a:ext cx="1255433" cy="0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781D3C98-8E17-1E0F-DFAE-D752708BF946}"/>
              </a:ext>
            </a:extLst>
          </p:cNvPr>
          <p:cNvCxnSpPr>
            <a:cxnSpLocks/>
          </p:cNvCxnSpPr>
          <p:nvPr/>
        </p:nvCxnSpPr>
        <p:spPr>
          <a:xfrm flipH="1">
            <a:off x="1271248" y="2932186"/>
            <a:ext cx="10670" cy="648931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2" name="Picture 141">
            <a:extLst>
              <a:ext uri="{FF2B5EF4-FFF2-40B4-BE49-F238E27FC236}">
                <a16:creationId xmlns:a16="http://schemas.microsoft.com/office/drawing/2014/main" id="{F7A6E8C6-7B17-1798-26F1-C94C9D4C49E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0668" y="3694186"/>
            <a:ext cx="1158690" cy="1242827"/>
          </a:xfrm>
          <a:prstGeom prst="rect">
            <a:avLst/>
          </a:prstGeom>
        </p:spPr>
      </p:pic>
      <p:sp>
        <p:nvSpPr>
          <p:cNvPr id="2" name="TextBox 12">
            <a:extLst>
              <a:ext uri="{FF2B5EF4-FFF2-40B4-BE49-F238E27FC236}">
                <a16:creationId xmlns:a16="http://schemas.microsoft.com/office/drawing/2014/main" id="{04A49A81-A95B-BA18-6FC5-F6877EB937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87792" y="1070475"/>
            <a:ext cx="149349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LLM 1</a:t>
            </a: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FC5DE9A2-EAE9-B40C-D4AF-34FBCD52A7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86429" y="2806417"/>
            <a:ext cx="149349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LLM 2</a:t>
            </a: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FCC3CDE2-C19C-EFCF-83C4-8A73A0B73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17170" y="4536479"/>
            <a:ext cx="149349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LLM 3</a:t>
            </a:r>
          </a:p>
        </p:txBody>
      </p:sp>
      <p:pic>
        <p:nvPicPr>
          <p:cNvPr id="5" name="Picture 4" descr="A black brain with lines and dots&#10;&#10;AI-generated content may be incorrect.">
            <a:extLst>
              <a:ext uri="{FF2B5EF4-FFF2-40B4-BE49-F238E27FC236}">
                <a16:creationId xmlns:a16="http://schemas.microsoft.com/office/drawing/2014/main" id="{C95D07D2-A92C-80B9-C9CF-11FB073B18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841402" y="20077"/>
            <a:ext cx="1270000" cy="1270000"/>
          </a:xfrm>
          <a:prstGeom prst="rect">
            <a:avLst/>
          </a:prstGeom>
        </p:spPr>
      </p:pic>
      <p:pic>
        <p:nvPicPr>
          <p:cNvPr id="6" name="Picture 5" descr="A black brain with lines and dots&#10;&#10;AI-generated content may be incorrect.">
            <a:extLst>
              <a:ext uri="{FF2B5EF4-FFF2-40B4-BE49-F238E27FC236}">
                <a16:creationId xmlns:a16="http://schemas.microsoft.com/office/drawing/2014/main" id="{DC5AB9CD-AD70-D27B-388A-6497E6B74E0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800973" y="1746382"/>
            <a:ext cx="1270000" cy="1270000"/>
          </a:xfrm>
          <a:prstGeom prst="rect">
            <a:avLst/>
          </a:prstGeom>
        </p:spPr>
      </p:pic>
      <p:pic>
        <p:nvPicPr>
          <p:cNvPr id="11" name="Picture 10" descr="A black brain with lines and dots&#10;&#10;AI-generated content may be incorrect.">
            <a:extLst>
              <a:ext uri="{FF2B5EF4-FFF2-40B4-BE49-F238E27FC236}">
                <a16:creationId xmlns:a16="http://schemas.microsoft.com/office/drawing/2014/main" id="{1DD4E7A5-E9FA-1647-B14A-453174BEB6C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828915" y="3487599"/>
            <a:ext cx="1270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6262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45B45B-703A-1681-9246-1FBF7DAA25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5FF4F4-6FC3-B759-3793-F9B8131F4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914932"/>
            <a:ext cx="11582400" cy="1028135"/>
          </a:xfrm>
        </p:spPr>
        <p:txBody>
          <a:bodyPr/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The Lambdas</a:t>
            </a:r>
          </a:p>
        </p:txBody>
      </p:sp>
    </p:spTree>
    <p:extLst>
      <p:ext uri="{BB962C8B-B14F-4D97-AF65-F5344CB8AC3E}">
        <p14:creationId xmlns:p14="http://schemas.microsoft.com/office/powerpoint/2010/main" val="24081195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DEF23F-E0AD-640B-E7C3-EB084C284D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AWS Lambda service icon.">
            <a:extLst>
              <a:ext uri="{FF2B5EF4-FFF2-40B4-BE49-F238E27FC236}">
                <a16:creationId xmlns:a16="http://schemas.microsoft.com/office/drawing/2014/main" id="{1B84828D-03A0-DE06-C7FE-218CCADE9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-1" y="-1"/>
            <a:ext cx="1185863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246631D-316A-4562-BFF0-B49433872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144" y="274638"/>
            <a:ext cx="10366924" cy="63976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lambda structure</a:t>
            </a:r>
            <a:endParaRPr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4203FB-B988-B683-BE17-63F69196A7F8}"/>
              </a:ext>
            </a:extLst>
          </p:cNvPr>
          <p:cNvSpPr txBox="1"/>
          <p:nvPr/>
        </p:nvSpPr>
        <p:spPr>
          <a:xfrm>
            <a:off x="457199" y="1371600"/>
            <a:ext cx="8172451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Every lambda creates the specific prompt for LLM</a:t>
            </a:r>
          </a:p>
          <a:p>
            <a:endParaRPr lang="en-US" sz="20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To understand the intent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To create SQL query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To get the output of sent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Lambda generates prompt – LLM returns the output</a:t>
            </a:r>
          </a:p>
          <a:p>
            <a:endParaRPr lang="en-US" sz="20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endParaRPr lang="en-US" sz="20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Using helper functions for examples and prompt content</a:t>
            </a:r>
            <a:endParaRPr sz="20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5475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B2727-BEFC-934D-8DB3-384B729F2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computer screen&#10;&#10;AI-generated content may be incorrect.">
            <a:extLst>
              <a:ext uri="{FF2B5EF4-FFF2-40B4-BE49-F238E27FC236}">
                <a16:creationId xmlns:a16="http://schemas.microsoft.com/office/drawing/2014/main" id="{FD9193CA-268A-B10F-0C92-0D62C2C767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39" t="4171" r="6354" b="5175"/>
          <a:stretch>
            <a:fillRect/>
          </a:stretch>
        </p:blipFill>
        <p:spPr>
          <a:xfrm>
            <a:off x="1021080" y="19835"/>
            <a:ext cx="4733070" cy="6838165"/>
          </a:xfrm>
          <a:prstGeom prst="rect">
            <a:avLst/>
          </a:prstGeom>
        </p:spPr>
      </p:pic>
      <p:pic>
        <p:nvPicPr>
          <p:cNvPr id="6" name="Picture 5" descr="A screen shot of a computer screen&#10;&#10;AI-generated content may be incorrect.">
            <a:extLst>
              <a:ext uri="{FF2B5EF4-FFF2-40B4-BE49-F238E27FC236}">
                <a16:creationId xmlns:a16="http://schemas.microsoft.com/office/drawing/2014/main" id="{65751BDF-4099-AD40-42AE-1320AC66D53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095" t="3851" r="11523" b="6136"/>
          <a:stretch>
            <a:fillRect/>
          </a:stretch>
        </p:blipFill>
        <p:spPr>
          <a:xfrm>
            <a:off x="7055545" y="-9917"/>
            <a:ext cx="4097547" cy="683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433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CB1CEB-7C66-2E3C-8275-2CA3AEEE4E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8F9D47-9384-1481-5774-0D5537D8A2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4913" t="1" b="48404"/>
          <a:stretch>
            <a:fillRect/>
          </a:stretch>
        </p:blipFill>
        <p:spPr>
          <a:xfrm>
            <a:off x="693377" y="3200400"/>
            <a:ext cx="10805245" cy="34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980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418E6A-B111-F1DB-6887-C51B338E2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AWS Lambda service icon.">
            <a:extLst>
              <a:ext uri="{FF2B5EF4-FFF2-40B4-BE49-F238E27FC236}">
                <a16:creationId xmlns:a16="http://schemas.microsoft.com/office/drawing/2014/main" id="{9B247546-2A6A-976B-27E3-C267E4F39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-1" y="-1"/>
            <a:ext cx="1185863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148CB8C-2B87-B6AA-DEF1-F8DFAE019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144" y="274638"/>
            <a:ext cx="10366924" cy="63976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lambda_intent</a:t>
            </a:r>
            <a:endParaRPr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3520F9-FED1-EB2C-D83C-4E08ACDF4C1C}"/>
              </a:ext>
            </a:extLst>
          </p:cNvPr>
          <p:cNvSpPr txBox="1"/>
          <p:nvPr/>
        </p:nvSpPr>
        <p:spPr>
          <a:xfrm>
            <a:off x="457199" y="1371600"/>
            <a:ext cx="1083564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sz="20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Extracts the </a:t>
            </a:r>
            <a:r>
              <a:rPr lang="en-US" sz="2000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user’s question</a:t>
            </a:r>
          </a:p>
          <a:p>
            <a:endParaRPr lang="en-US" sz="20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>
              <a:spcAft>
                <a:spcPts val="1000"/>
              </a:spcAft>
              <a:defRPr sz="2000"/>
            </a:pPr>
            <a:endParaRPr lang="en-US" sz="20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095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218F4B-259B-E4B9-43F1-336818EBC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95335F-376A-3B90-B963-297BDD8A9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914932"/>
            <a:ext cx="11582400" cy="1028135"/>
          </a:xfrm>
        </p:spPr>
        <p:txBody>
          <a:bodyPr/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Why Logs Need to Talk</a:t>
            </a:r>
          </a:p>
        </p:txBody>
      </p:sp>
    </p:spTree>
    <p:extLst>
      <p:ext uri="{BB962C8B-B14F-4D97-AF65-F5344CB8AC3E}">
        <p14:creationId xmlns:p14="http://schemas.microsoft.com/office/powerpoint/2010/main" val="1212749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D1D4EF-3596-59B5-7B37-F56665281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AWS Lambda service icon.">
            <a:extLst>
              <a:ext uri="{FF2B5EF4-FFF2-40B4-BE49-F238E27FC236}">
                <a16:creationId xmlns:a16="http://schemas.microsoft.com/office/drawing/2014/main" id="{EDE060EF-9D4D-BF7D-6993-177524143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-1" y="-1"/>
            <a:ext cx="1185863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107A71F-FA03-E8F3-52A8-7D6E7C70B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144" y="274638"/>
            <a:ext cx="10366924" cy="63976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lambda_intent</a:t>
            </a:r>
            <a:endParaRPr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12BB7D-5DE3-5B4E-5FA7-A03D63886568}"/>
              </a:ext>
            </a:extLst>
          </p:cNvPr>
          <p:cNvSpPr txBox="1"/>
          <p:nvPr/>
        </p:nvSpPr>
        <p:spPr>
          <a:xfrm>
            <a:off x="457199" y="1371600"/>
            <a:ext cx="1083564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sz="20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Extracts the </a:t>
            </a:r>
            <a:r>
              <a:rPr lang="en-US" sz="2000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user’s question</a:t>
            </a:r>
          </a:p>
          <a:p>
            <a:endParaRPr lang="en-US" sz="20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Builds prompt for LLM to classify the </a:t>
            </a:r>
            <a:r>
              <a:rPr lang="en-US" sz="2000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intent</a:t>
            </a:r>
            <a:r>
              <a:rPr lang="en-US" sz="2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and to extract the </a:t>
            </a:r>
            <a:r>
              <a:rPr lang="en-US" sz="2000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slots</a:t>
            </a:r>
            <a:endParaRPr lang="en-US" sz="20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endParaRPr lang="en-US" sz="20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>
              <a:spcAft>
                <a:spcPts val="1000"/>
              </a:spcAft>
              <a:defRPr sz="2000"/>
            </a:pPr>
            <a:endParaRPr lang="en-US" sz="20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2151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C21C12-3296-C269-E8E8-53DBAD216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913739"/>
            <a:ext cx="7772400" cy="3030522"/>
          </a:xfrm>
          <a:prstGeom prst="rect">
            <a:avLst/>
          </a:prstGeom>
        </p:spPr>
      </p:pic>
      <p:pic>
        <p:nvPicPr>
          <p:cNvPr id="4" name="Graphic 3" descr="AWS Lambda service icon.">
            <a:extLst>
              <a:ext uri="{FF2B5EF4-FFF2-40B4-BE49-F238E27FC236}">
                <a16:creationId xmlns:a16="http://schemas.microsoft.com/office/drawing/2014/main" id="{9F4CC594-666A-C544-9A08-5B22C20B6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-1" y="-1"/>
            <a:ext cx="1185863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41FAFEE-DC04-8148-35AE-C44D5DCD4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144" y="274638"/>
            <a:ext cx="10366924" cy="63976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lambda_intent</a:t>
            </a:r>
            <a:endParaRPr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785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FAE186-6B43-34B3-99DE-9B8FF6D61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AWS Lambda service icon.">
            <a:extLst>
              <a:ext uri="{FF2B5EF4-FFF2-40B4-BE49-F238E27FC236}">
                <a16:creationId xmlns:a16="http://schemas.microsoft.com/office/drawing/2014/main" id="{3A48E098-EFD3-7F5B-D828-9CF0E9CD9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-1" y="-1"/>
            <a:ext cx="1185863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F0DFE21-8B94-A1B7-DDFE-1FD7F1343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144" y="274638"/>
            <a:ext cx="10366924" cy="63976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lambda_intent</a:t>
            </a:r>
            <a:endParaRPr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452727-44E1-E329-0EF6-846316DF691A}"/>
              </a:ext>
            </a:extLst>
          </p:cNvPr>
          <p:cNvSpPr txBox="1"/>
          <p:nvPr/>
        </p:nvSpPr>
        <p:spPr>
          <a:xfrm>
            <a:off x="457199" y="1371600"/>
            <a:ext cx="1083564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sz="20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Extracts the </a:t>
            </a:r>
            <a:r>
              <a:rPr lang="en-US" sz="2000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user’s question</a:t>
            </a:r>
          </a:p>
          <a:p>
            <a:endParaRPr lang="en-US" sz="20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Builds prompt for LLM to classify the </a:t>
            </a:r>
            <a:r>
              <a:rPr lang="en-US" sz="2000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intent</a:t>
            </a:r>
            <a:r>
              <a:rPr lang="en-US" sz="2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and to extract the </a:t>
            </a:r>
            <a:r>
              <a:rPr lang="en-US" sz="2000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slots</a:t>
            </a:r>
            <a:endParaRPr lang="en-US" sz="20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endParaRPr lang="en-US" sz="20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Parses the LLM output</a:t>
            </a:r>
          </a:p>
          <a:p>
            <a:endParaRPr lang="en-US" sz="20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>
              <a:spcAft>
                <a:spcPts val="1000"/>
              </a:spcAft>
              <a:defRPr sz="2000"/>
            </a:pPr>
            <a:endParaRPr lang="en-US" sz="20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0641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00CEA1-3295-CFC9-12E5-7CA9BC6F46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AWS Lambda service icon.">
            <a:extLst>
              <a:ext uri="{FF2B5EF4-FFF2-40B4-BE49-F238E27FC236}">
                <a16:creationId xmlns:a16="http://schemas.microsoft.com/office/drawing/2014/main" id="{D3420061-186D-B2BF-EE63-3532E7734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-1" y="-1"/>
            <a:ext cx="1185863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37811F9-7835-3653-3441-A315277D5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144" y="274638"/>
            <a:ext cx="10366924" cy="63976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lambda_intent</a:t>
            </a:r>
            <a:endParaRPr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95C05B-21EB-A11D-98B1-C48662D7C900}"/>
              </a:ext>
            </a:extLst>
          </p:cNvPr>
          <p:cNvSpPr txBox="1"/>
          <p:nvPr/>
        </p:nvSpPr>
        <p:spPr>
          <a:xfrm>
            <a:off x="457199" y="1371600"/>
            <a:ext cx="10835641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sz="20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Extracts the </a:t>
            </a:r>
            <a:r>
              <a:rPr lang="en-US" sz="2000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user’s question</a:t>
            </a:r>
          </a:p>
          <a:p>
            <a:endParaRPr lang="en-US" sz="20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Builds prompt for LLM to classify the </a:t>
            </a:r>
            <a:r>
              <a:rPr lang="en-US" sz="2000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intent</a:t>
            </a:r>
            <a:r>
              <a:rPr lang="en-US" sz="2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and to extract the </a:t>
            </a:r>
            <a:r>
              <a:rPr lang="en-US" sz="2000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slots</a:t>
            </a:r>
            <a:endParaRPr lang="en-US" sz="20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endParaRPr lang="en-US" sz="20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Parses the LLM output</a:t>
            </a:r>
          </a:p>
          <a:p>
            <a:endParaRPr lang="en-US" sz="20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Invokes </a:t>
            </a:r>
            <a:r>
              <a:rPr lang="en-US" sz="2000" dirty="0" err="1">
                <a:solidFill>
                  <a:srgbClr val="FFFF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lambda_query</a:t>
            </a:r>
            <a:endParaRPr lang="en-US" sz="2000" dirty="0">
              <a:solidFill>
                <a:srgbClr val="FFFF00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endParaRPr lang="en-US" sz="20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>
              <a:spcAft>
                <a:spcPts val="1000"/>
              </a:spcAft>
              <a:defRPr sz="2000"/>
            </a:pPr>
            <a:endParaRPr lang="en-US" sz="20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1519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D70DE-CC83-2933-851C-8B0B2E793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AWS Lambda service icon.">
            <a:extLst>
              <a:ext uri="{FF2B5EF4-FFF2-40B4-BE49-F238E27FC236}">
                <a16:creationId xmlns:a16="http://schemas.microsoft.com/office/drawing/2014/main" id="{CB3C1BE5-F04B-5502-B822-BA85C2223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-1" y="-1"/>
            <a:ext cx="1185863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E7AB320-EF8F-70D2-A062-241BA4039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144" y="274638"/>
            <a:ext cx="10366924" cy="63976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lambda_query</a:t>
            </a:r>
            <a:endParaRPr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397A68-8E5F-17F9-28D1-242261F055E1}"/>
              </a:ext>
            </a:extLst>
          </p:cNvPr>
          <p:cNvSpPr txBox="1"/>
          <p:nvPr/>
        </p:nvSpPr>
        <p:spPr>
          <a:xfrm>
            <a:off x="457199" y="1659285"/>
            <a:ext cx="1121386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Receives </a:t>
            </a:r>
            <a:r>
              <a:rPr lang="en-US" sz="2000" dirty="0" err="1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user_question</a:t>
            </a:r>
            <a:r>
              <a:rPr lang="en-US" sz="2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, </a:t>
            </a:r>
            <a:r>
              <a:rPr lang="en-US" sz="2000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intent</a:t>
            </a:r>
            <a:r>
              <a:rPr lang="en-US" sz="2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, and </a:t>
            </a:r>
            <a:r>
              <a:rPr lang="en-US" sz="2000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slots</a:t>
            </a:r>
            <a:r>
              <a:rPr lang="en-US" sz="2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from </a:t>
            </a:r>
            <a:r>
              <a:rPr lang="en-US" sz="2000" dirty="0" err="1">
                <a:solidFill>
                  <a:srgbClr val="FFFF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lambda_intent</a:t>
            </a:r>
            <a:endParaRPr lang="en-US" sz="2000" dirty="0">
              <a:solidFill>
                <a:srgbClr val="FFFF00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endParaRPr lang="en-US" sz="20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endParaRPr lang="en-US" sz="20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endParaRPr sz="24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6296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BE037C-8D50-1EE3-BA72-8BE3B977C2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AWS Lambda service icon.">
            <a:extLst>
              <a:ext uri="{FF2B5EF4-FFF2-40B4-BE49-F238E27FC236}">
                <a16:creationId xmlns:a16="http://schemas.microsoft.com/office/drawing/2014/main" id="{52F75078-0B80-55A7-08BE-A8FC50FF9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-1" y="-1"/>
            <a:ext cx="1185863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AC17490-1B23-AA65-B13A-459B51961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144" y="274638"/>
            <a:ext cx="10366924" cy="63976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lambda_query</a:t>
            </a:r>
            <a:endParaRPr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F32854-C3F4-F421-E3CC-713DC42E4585}"/>
              </a:ext>
            </a:extLst>
          </p:cNvPr>
          <p:cNvSpPr txBox="1"/>
          <p:nvPr/>
        </p:nvSpPr>
        <p:spPr>
          <a:xfrm>
            <a:off x="457199" y="1659285"/>
            <a:ext cx="11213869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Receives </a:t>
            </a:r>
            <a:r>
              <a:rPr lang="en-US" sz="2000" dirty="0" err="1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user_question</a:t>
            </a:r>
            <a:r>
              <a:rPr lang="en-US" sz="2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, </a:t>
            </a:r>
            <a:r>
              <a:rPr lang="en-US" sz="2000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intent</a:t>
            </a:r>
            <a:r>
              <a:rPr lang="en-US" sz="2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, and </a:t>
            </a:r>
            <a:r>
              <a:rPr lang="en-US" sz="2000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slots</a:t>
            </a:r>
            <a:r>
              <a:rPr lang="en-US" sz="2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from </a:t>
            </a:r>
            <a:r>
              <a:rPr lang="en-US" sz="2000" dirty="0" err="1">
                <a:solidFill>
                  <a:srgbClr val="FFFF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lambda_intent</a:t>
            </a:r>
            <a:endParaRPr lang="en-US" sz="2000" dirty="0">
              <a:solidFill>
                <a:srgbClr val="FFFF00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endParaRPr lang="en-US" sz="20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Builds a prompt for LLM to generate </a:t>
            </a:r>
            <a:r>
              <a:rPr lang="en-US" sz="2000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SQL query</a:t>
            </a:r>
          </a:p>
          <a:p>
            <a:endParaRPr lang="en-US" sz="20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endParaRPr lang="en-US" sz="20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endParaRPr sz="24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3868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B6B450-959A-21EB-CE68-40A38978D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B9E0EA3-70A2-5FDE-3E18-D215D3A75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144" y="274638"/>
            <a:ext cx="10366924" cy="63976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lambda_query</a:t>
            </a:r>
            <a:endParaRPr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60F006-C450-AFC0-FC26-7E37A95CD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164" y="13986"/>
            <a:ext cx="11019904" cy="675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852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654A8E-D214-3607-A85A-656B4CFA1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AWS Lambda service icon.">
            <a:extLst>
              <a:ext uri="{FF2B5EF4-FFF2-40B4-BE49-F238E27FC236}">
                <a16:creationId xmlns:a16="http://schemas.microsoft.com/office/drawing/2014/main" id="{066AE011-8C2D-B5BB-5F10-AE7059756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-1" y="-1"/>
            <a:ext cx="1185863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9599E65-D71F-42A8-2622-541533FDA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144" y="274638"/>
            <a:ext cx="10366924" cy="63976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lambda_query</a:t>
            </a:r>
            <a:endParaRPr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500A1F-086F-35C2-C975-A56C8F24C1B1}"/>
              </a:ext>
            </a:extLst>
          </p:cNvPr>
          <p:cNvSpPr txBox="1"/>
          <p:nvPr/>
        </p:nvSpPr>
        <p:spPr>
          <a:xfrm>
            <a:off x="457199" y="1659285"/>
            <a:ext cx="11213869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Receives </a:t>
            </a:r>
            <a:r>
              <a:rPr lang="en-US" sz="2000" dirty="0" err="1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user_question</a:t>
            </a:r>
            <a:r>
              <a:rPr lang="en-US" sz="2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, </a:t>
            </a:r>
            <a:r>
              <a:rPr lang="en-US" sz="2000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intent</a:t>
            </a:r>
            <a:r>
              <a:rPr lang="en-US" sz="2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, and </a:t>
            </a:r>
            <a:r>
              <a:rPr lang="en-US" sz="2000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slots</a:t>
            </a:r>
            <a:r>
              <a:rPr lang="en-US" sz="2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from </a:t>
            </a:r>
            <a:r>
              <a:rPr lang="en-US" sz="2000" dirty="0" err="1">
                <a:solidFill>
                  <a:srgbClr val="FFFF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lambda_intent</a:t>
            </a:r>
            <a:endParaRPr lang="en-US" sz="2000" dirty="0">
              <a:solidFill>
                <a:srgbClr val="FFFF00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endParaRPr lang="en-US" sz="20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Builds a prompt for LLM to generate </a:t>
            </a:r>
            <a:r>
              <a:rPr lang="en-US" sz="2000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SQL query</a:t>
            </a:r>
          </a:p>
          <a:p>
            <a:endParaRPr lang="en-US" sz="20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Extracts and executes the query on CloudTrail Lake and fetches results</a:t>
            </a:r>
          </a:p>
          <a:p>
            <a:endParaRPr lang="en-US" sz="20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endParaRPr lang="en-US" sz="20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endParaRPr sz="24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8835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CC0BF5-783F-2B11-77B1-6AC6654D9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AWS Lambda service icon.">
            <a:extLst>
              <a:ext uri="{FF2B5EF4-FFF2-40B4-BE49-F238E27FC236}">
                <a16:creationId xmlns:a16="http://schemas.microsoft.com/office/drawing/2014/main" id="{98C83BA5-5B52-FA7A-617F-8DFC18D32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-1" y="-1"/>
            <a:ext cx="1185863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4B89716-DFCD-3CD2-65D0-0C4DC7BDA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144" y="274638"/>
            <a:ext cx="10366924" cy="63976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lambda_query</a:t>
            </a:r>
            <a:endParaRPr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8846FA-028E-72F3-D308-895200281E07}"/>
              </a:ext>
            </a:extLst>
          </p:cNvPr>
          <p:cNvSpPr txBox="1"/>
          <p:nvPr/>
        </p:nvSpPr>
        <p:spPr>
          <a:xfrm>
            <a:off x="457199" y="1659285"/>
            <a:ext cx="11213869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Receives </a:t>
            </a:r>
            <a:r>
              <a:rPr lang="en-US" sz="2000" dirty="0" err="1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user_question</a:t>
            </a:r>
            <a:r>
              <a:rPr lang="en-US" sz="2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, </a:t>
            </a:r>
            <a:r>
              <a:rPr lang="en-US" sz="2000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intent</a:t>
            </a:r>
            <a:r>
              <a:rPr lang="en-US" sz="2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, and </a:t>
            </a:r>
            <a:r>
              <a:rPr lang="en-US" sz="2000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slots</a:t>
            </a:r>
            <a:r>
              <a:rPr lang="en-US" sz="2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from </a:t>
            </a:r>
            <a:r>
              <a:rPr lang="en-US" sz="2000" dirty="0" err="1">
                <a:solidFill>
                  <a:srgbClr val="FFFF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lambda_intent</a:t>
            </a:r>
            <a:endParaRPr lang="en-US" sz="2000" dirty="0">
              <a:solidFill>
                <a:srgbClr val="FFFF00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endParaRPr lang="en-US" sz="20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Builds a prompt for LLM to generate </a:t>
            </a:r>
            <a:r>
              <a:rPr lang="en-US" sz="2000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SQL query</a:t>
            </a:r>
          </a:p>
          <a:p>
            <a:endParaRPr lang="en-US" sz="20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Extracts and executes the query on CloudTrail Lake and fetches results</a:t>
            </a:r>
          </a:p>
          <a:p>
            <a:endParaRPr lang="en-US" sz="20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Invokes </a:t>
            </a:r>
            <a:r>
              <a:rPr lang="en-US" sz="2000" dirty="0" err="1">
                <a:solidFill>
                  <a:srgbClr val="FFFF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lambda_summarizer</a:t>
            </a:r>
            <a:endParaRPr lang="en-US" sz="2000" dirty="0">
              <a:solidFill>
                <a:srgbClr val="FFFF00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endParaRPr lang="en-US" sz="20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endParaRPr lang="en-US" sz="20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endParaRPr sz="24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3011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CD3A42-D807-90E9-09FF-2C0448BB9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AWS Lambda service icon.">
            <a:extLst>
              <a:ext uri="{FF2B5EF4-FFF2-40B4-BE49-F238E27FC236}">
                <a16:creationId xmlns:a16="http://schemas.microsoft.com/office/drawing/2014/main" id="{B79A1C38-56EE-FE32-7F03-2F57DF4E1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-1" y="-1"/>
            <a:ext cx="1185863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F23E1AF-828F-1B1C-E972-961CACEE4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144" y="274638"/>
            <a:ext cx="10366924" cy="63976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lambda-summarizer</a:t>
            </a:r>
            <a:endParaRPr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3EFC0E-AD75-821C-5D3D-D475BF4CFE51}"/>
              </a:ext>
            </a:extLst>
          </p:cNvPr>
          <p:cNvSpPr txBox="1"/>
          <p:nvPr/>
        </p:nvSpPr>
        <p:spPr>
          <a:xfrm>
            <a:off x="457199" y="1659285"/>
            <a:ext cx="112138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Gathers all the data from </a:t>
            </a:r>
            <a:r>
              <a:rPr lang="en-US" sz="2000" dirty="0" err="1">
                <a:solidFill>
                  <a:srgbClr val="FFFF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lambda_query</a:t>
            </a:r>
            <a:r>
              <a:rPr lang="en-US" sz="2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652591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1562B1-5550-AE0F-21D4-1278F5437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B58CC-B4C4-B47F-E5A7-9E5B683BC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277854" cy="1143000"/>
          </a:xfrm>
        </p:spPr>
        <p:txBody>
          <a:bodyPr>
            <a:normAutofit fontScale="90000"/>
          </a:bodyPr>
          <a:lstStyle/>
          <a:p>
            <a:r>
              <a:rPr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 L</a:t>
            </a:r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ogs</a:t>
            </a:r>
            <a:endParaRPr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8EA09C-6B77-9BB5-8DD7-BFFF9BF19EA5}"/>
              </a:ext>
            </a:extLst>
          </p:cNvPr>
          <p:cNvSpPr txBox="1"/>
          <p:nvPr/>
        </p:nvSpPr>
        <p:spPr>
          <a:xfrm>
            <a:off x="457200" y="1993641"/>
            <a:ext cx="4620127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 sz="2000"/>
            </a:pPr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😰 Difficult to read and understand</a:t>
            </a:r>
          </a:p>
          <a:p>
            <a:pPr>
              <a:spcAft>
                <a:spcPts val="1000"/>
              </a:spcAft>
              <a:defRPr sz="2000"/>
            </a:pPr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  </a:t>
            </a:r>
          </a:p>
          <a:p>
            <a:pPr>
              <a:spcAft>
                <a:spcPts val="1000"/>
              </a:spcAft>
              <a:defRPr sz="2000"/>
            </a:pPr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🔍 Complex JSON format</a:t>
            </a:r>
          </a:p>
          <a:p>
            <a:pPr>
              <a:spcAft>
                <a:spcPts val="1000"/>
              </a:spcAft>
              <a:defRPr sz="2000"/>
            </a:pPr>
            <a:endParaRPr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DF8745-AD0F-8B24-F5FA-B672C685F4A3}"/>
              </a:ext>
            </a:extLst>
          </p:cNvPr>
          <p:cNvSpPr/>
          <p:nvPr/>
        </p:nvSpPr>
        <p:spPr>
          <a:xfrm>
            <a:off x="5735053" y="20054"/>
            <a:ext cx="6456947" cy="6837946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2D0AA3-20DA-64F5-D324-69F96D59E9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243" t="6784" r="6763" b="7134"/>
          <a:stretch/>
        </p:blipFill>
        <p:spPr>
          <a:xfrm>
            <a:off x="5735053" y="580071"/>
            <a:ext cx="6345844" cy="558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8996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8A8882-F278-79B9-6DE8-6B1EF41E12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AWS Lambda service icon.">
            <a:extLst>
              <a:ext uri="{FF2B5EF4-FFF2-40B4-BE49-F238E27FC236}">
                <a16:creationId xmlns:a16="http://schemas.microsoft.com/office/drawing/2014/main" id="{8FA410D5-97E1-28F0-1514-989DC3B42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-1" y="-1"/>
            <a:ext cx="1185863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64D1EFB-B518-9135-A1E8-7FD2AC127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144" y="274638"/>
            <a:ext cx="10366924" cy="63976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lambda-summarizer</a:t>
            </a:r>
            <a:endParaRPr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9B4145-B301-B506-C148-523BC87C6F1F}"/>
              </a:ext>
            </a:extLst>
          </p:cNvPr>
          <p:cNvSpPr txBox="1"/>
          <p:nvPr/>
        </p:nvSpPr>
        <p:spPr>
          <a:xfrm>
            <a:off x="457199" y="1659285"/>
            <a:ext cx="1121386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Gathers all the data from </a:t>
            </a:r>
            <a:r>
              <a:rPr lang="en-US" sz="2000" dirty="0" err="1">
                <a:solidFill>
                  <a:srgbClr val="FFFF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lambda_query</a:t>
            </a:r>
            <a:r>
              <a:rPr lang="en-US" sz="2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list of </a:t>
            </a:r>
            <a:r>
              <a:rPr lang="en-US" sz="2000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CloudTrail events</a:t>
            </a:r>
            <a:endParaRPr lang="en-US" sz="20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detected </a:t>
            </a:r>
            <a:r>
              <a:rPr lang="en-US" sz="2000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intent</a:t>
            </a:r>
            <a:endParaRPr lang="en-US" sz="20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original </a:t>
            </a:r>
            <a:r>
              <a:rPr lang="en-US" sz="2000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user’s question</a:t>
            </a:r>
            <a:endParaRPr lang="en-US" sz="20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endParaRPr lang="en-US" sz="20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3827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CB9172-ADB5-BFAE-5706-D5152B9F7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AWS Lambda service icon.">
            <a:extLst>
              <a:ext uri="{FF2B5EF4-FFF2-40B4-BE49-F238E27FC236}">
                <a16:creationId xmlns:a16="http://schemas.microsoft.com/office/drawing/2014/main" id="{F6A72CE5-1FDB-FFBD-40D2-97F64FA44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-1" y="-1"/>
            <a:ext cx="1185863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CE160F5-FC9B-0CB3-E66C-8DDA5E2E9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144" y="274638"/>
            <a:ext cx="10366924" cy="63976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lambda-summarizer</a:t>
            </a:r>
            <a:endParaRPr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DC02C9-14A5-644D-DD86-0BF2D21E9858}"/>
              </a:ext>
            </a:extLst>
          </p:cNvPr>
          <p:cNvSpPr txBox="1"/>
          <p:nvPr/>
        </p:nvSpPr>
        <p:spPr>
          <a:xfrm>
            <a:off x="457199" y="1659285"/>
            <a:ext cx="1121386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Gathers all the data from </a:t>
            </a:r>
            <a:r>
              <a:rPr lang="en-US" sz="2000" dirty="0" err="1">
                <a:solidFill>
                  <a:srgbClr val="FFFF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lambda_query</a:t>
            </a:r>
            <a:r>
              <a:rPr lang="en-US" sz="2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list of </a:t>
            </a:r>
            <a:r>
              <a:rPr lang="en-US" sz="2000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CloudTrail events</a:t>
            </a:r>
            <a:endParaRPr lang="en-US" sz="20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detected </a:t>
            </a:r>
            <a:r>
              <a:rPr lang="en-US" sz="2000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intent</a:t>
            </a:r>
            <a:endParaRPr lang="en-US" sz="20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original </a:t>
            </a:r>
            <a:r>
              <a:rPr lang="en-US" sz="2000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user’s question</a:t>
            </a:r>
            <a:endParaRPr lang="en-US" sz="20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endParaRPr lang="en-US" sz="20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Builds a prompt for LLM to generate human friendly output</a:t>
            </a:r>
          </a:p>
          <a:p>
            <a:endParaRPr lang="en-US" sz="20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2906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9F832-08DD-2B7E-53AE-CA81FA3A7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AWS Lambda service icon.">
            <a:extLst>
              <a:ext uri="{FF2B5EF4-FFF2-40B4-BE49-F238E27FC236}">
                <a16:creationId xmlns:a16="http://schemas.microsoft.com/office/drawing/2014/main" id="{035978B4-7EE2-78C8-FB94-FD57C971D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-1" y="-1"/>
            <a:ext cx="1185863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0CBADD6-624E-2383-0A81-F99DC62A2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144" y="274638"/>
            <a:ext cx="10366924" cy="63976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lambda-summarizer</a:t>
            </a:r>
            <a:endParaRPr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C3C3F4-589E-4189-B6B2-F950820836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6200" y="2216727"/>
            <a:ext cx="11871056" cy="185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5337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EC6530-1B1C-DAC8-77FA-D094C7161E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AWS Lambda service icon.">
            <a:extLst>
              <a:ext uri="{FF2B5EF4-FFF2-40B4-BE49-F238E27FC236}">
                <a16:creationId xmlns:a16="http://schemas.microsoft.com/office/drawing/2014/main" id="{513C787F-3EBF-C8E2-92E2-E4EEEBEE9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-1" y="-1"/>
            <a:ext cx="1185863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7EC7ED4-5EDA-A0D3-D56D-D8D4901E3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144" y="274638"/>
            <a:ext cx="10366924" cy="63976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lambda-summarizer</a:t>
            </a:r>
            <a:endParaRPr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DEEEC7-799B-AA05-5856-879A3C6BA398}"/>
              </a:ext>
            </a:extLst>
          </p:cNvPr>
          <p:cNvSpPr txBox="1"/>
          <p:nvPr/>
        </p:nvSpPr>
        <p:spPr>
          <a:xfrm>
            <a:off x="457199" y="1659285"/>
            <a:ext cx="1121386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Gathers all the data from </a:t>
            </a:r>
            <a:r>
              <a:rPr lang="en-US" sz="2000" dirty="0" err="1">
                <a:solidFill>
                  <a:srgbClr val="FFFF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lambda_query</a:t>
            </a:r>
            <a:r>
              <a:rPr lang="en-US" sz="2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list of </a:t>
            </a:r>
            <a:r>
              <a:rPr lang="en-US" sz="2000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CloudTrail events</a:t>
            </a:r>
            <a:endParaRPr lang="en-US" sz="20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detected </a:t>
            </a:r>
            <a:r>
              <a:rPr lang="en-US" sz="2000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intent</a:t>
            </a:r>
            <a:endParaRPr lang="en-US" sz="20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original </a:t>
            </a:r>
            <a:r>
              <a:rPr lang="en-US" sz="2000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user’s question</a:t>
            </a:r>
            <a:endParaRPr lang="en-US" sz="20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endParaRPr lang="en-US" sz="20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Builds a prompt for LLM to generate human friendly output</a:t>
            </a:r>
          </a:p>
          <a:p>
            <a:endParaRPr lang="en-US" sz="20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Returns the summary back to </a:t>
            </a:r>
            <a:r>
              <a:rPr lang="en-US" sz="2000" dirty="0">
                <a:solidFill>
                  <a:srgbClr val="FFFF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lambda-query </a:t>
            </a:r>
            <a:r>
              <a:rPr lang="en-US" sz="2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-&gt;</a:t>
            </a:r>
            <a:r>
              <a:rPr lang="en-US" sz="2000" dirty="0">
                <a:solidFill>
                  <a:srgbClr val="FFFF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lambda_intent</a:t>
            </a:r>
            <a:r>
              <a:rPr lang="en-US" sz="2000" dirty="0">
                <a:solidFill>
                  <a:srgbClr val="FFFF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-&gt; user</a:t>
            </a:r>
            <a:endParaRPr lang="en-US" sz="28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3416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E17BFF-3AA9-C6DD-740C-86D90E6AED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005"/>
          <a:stretch>
            <a:fillRect/>
          </a:stretch>
        </p:blipFill>
        <p:spPr>
          <a:xfrm>
            <a:off x="63320" y="2008909"/>
            <a:ext cx="11763272" cy="207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015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BCCC84-2D79-5336-EB85-13E6F2BCB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B60AD37-F6A2-2D08-D5E1-75DB7F427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914932"/>
            <a:ext cx="11582400" cy="1028135"/>
          </a:xfrm>
        </p:spPr>
        <p:txBody>
          <a:bodyPr/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Prompt strategy</a:t>
            </a:r>
            <a:endParaRPr lang="en-US" sz="63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75268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609B62-4722-1D6E-F487-7EFA843A86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A6FCF7CB-92A0-22A9-86C1-2024424BC8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85" t="6445" r="5675" b="5778"/>
          <a:stretch>
            <a:fillRect/>
          </a:stretch>
        </p:blipFill>
        <p:spPr>
          <a:xfrm>
            <a:off x="2461260" y="18733"/>
            <a:ext cx="7269480" cy="682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1726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B45A02-DB18-2E22-4395-36B4671EE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CBCD2D0B-03A5-5A13-7315-D92016E783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85" t="6445" r="5675" b="5778"/>
          <a:stretch>
            <a:fillRect/>
          </a:stretch>
        </p:blipFill>
        <p:spPr>
          <a:xfrm>
            <a:off x="2461260" y="18733"/>
            <a:ext cx="7269480" cy="6820533"/>
          </a:xfrm>
          <a:prstGeom prst="rect">
            <a:avLst/>
          </a:prstGeom>
        </p:spPr>
      </p:pic>
      <p:pic>
        <p:nvPicPr>
          <p:cNvPr id="2" name="Picture 2" descr="Arnold Schwarzenegger in 'Terminator 2: Judgment Day' (1991)">
            <a:extLst>
              <a:ext uri="{FF2B5EF4-FFF2-40B4-BE49-F238E27FC236}">
                <a16:creationId xmlns:a16="http://schemas.microsoft.com/office/drawing/2014/main" id="{11EFBCEA-F487-6FC6-6496-6B3A153FB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266700"/>
            <a:ext cx="4419600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3504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8485FB-4769-82C2-48D3-69869C42E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BB1DAC4D-E618-D07B-6470-A77806E10B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85" t="6445" r="5675" b="5778"/>
          <a:stretch>
            <a:fillRect/>
          </a:stretch>
        </p:blipFill>
        <p:spPr>
          <a:xfrm>
            <a:off x="2461260" y="18733"/>
            <a:ext cx="7269480" cy="6820533"/>
          </a:xfrm>
          <a:prstGeom prst="rect">
            <a:avLst/>
          </a:prstGeom>
        </p:spPr>
      </p:pic>
      <p:pic>
        <p:nvPicPr>
          <p:cNvPr id="2" name="Picture 2" descr="Arnold Schwarzenegger in 'Terminator 2: Judgment Day' (1991)">
            <a:extLst>
              <a:ext uri="{FF2B5EF4-FFF2-40B4-BE49-F238E27FC236}">
                <a16:creationId xmlns:a16="http://schemas.microsoft.com/office/drawing/2014/main" id="{C767B35B-ADE5-4039-F3AF-3CFFC919D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266700"/>
            <a:ext cx="4419600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rnold schwarzenegger">
            <a:extLst>
              <a:ext uri="{FF2B5EF4-FFF2-40B4-BE49-F238E27FC236}">
                <a16:creationId xmlns:a16="http://schemas.microsoft.com/office/drawing/2014/main" id="{8D00D28E-17FA-64C9-D80C-132A8EC5D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022" y="266700"/>
            <a:ext cx="3932978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51836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75F0BF-7DB1-6959-E9AC-BC65A24AB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7B1DD200-1DD8-CE51-B081-68F09EB557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85" t="6445" r="5675" b="5778"/>
          <a:stretch>
            <a:fillRect/>
          </a:stretch>
        </p:blipFill>
        <p:spPr>
          <a:xfrm>
            <a:off x="2461260" y="18733"/>
            <a:ext cx="7269480" cy="6820533"/>
          </a:xfrm>
          <a:prstGeom prst="rect">
            <a:avLst/>
          </a:prstGeom>
        </p:spPr>
      </p:pic>
      <p:pic>
        <p:nvPicPr>
          <p:cNvPr id="2" name="Picture 2" descr="Arnold Schwarzenegger in 'Terminator 2: Judgment Day' (1991)">
            <a:extLst>
              <a:ext uri="{FF2B5EF4-FFF2-40B4-BE49-F238E27FC236}">
                <a16:creationId xmlns:a16="http://schemas.microsoft.com/office/drawing/2014/main" id="{9A3ED3A2-ED61-876F-C544-2866628CA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266700"/>
            <a:ext cx="4419600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rnold schwarzenegger">
            <a:extLst>
              <a:ext uri="{FF2B5EF4-FFF2-40B4-BE49-F238E27FC236}">
                <a16:creationId xmlns:a16="http://schemas.microsoft.com/office/drawing/2014/main" id="{FBA56607-07C7-7E15-7782-180F5835B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022" y="266700"/>
            <a:ext cx="3932978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Aww, how cute! He gets on the level with his kindergarten class in &quot;Kindergarten Cop.&quot;">
            <a:extLst>
              <a:ext uri="{FF2B5EF4-FFF2-40B4-BE49-F238E27FC236}">
                <a16:creationId xmlns:a16="http://schemas.microsoft.com/office/drawing/2014/main" id="{34F35723-AD84-AEE0-566F-4EFB75DC5A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6" b="6884"/>
          <a:stretch/>
        </p:blipFill>
        <p:spPr bwMode="auto">
          <a:xfrm>
            <a:off x="3280519" y="3356172"/>
            <a:ext cx="521017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248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69F917-B1C2-5FE9-D05F-3F83CA65F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6BEAD2E-1160-1DCE-0AF4-7E2560265B54}"/>
              </a:ext>
            </a:extLst>
          </p:cNvPr>
          <p:cNvSpPr txBox="1"/>
          <p:nvPr/>
        </p:nvSpPr>
        <p:spPr>
          <a:xfrm>
            <a:off x="457199" y="1371600"/>
            <a:ext cx="2867892" cy="3067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 sz="2000"/>
            </a:pPr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🧑‍💻 Can be moved to CloudTrail Lake</a:t>
            </a:r>
          </a:p>
          <a:p>
            <a:pPr>
              <a:spcAft>
                <a:spcPts val="1000"/>
              </a:spcAft>
              <a:defRPr sz="2000"/>
            </a:pPr>
            <a:endParaRPr lang="en-US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>
              <a:spcAft>
                <a:spcPts val="1000"/>
              </a:spcAft>
              <a:defRPr sz="2000"/>
            </a:pPr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🧑‍💻 Even from multiple accounts</a:t>
            </a:r>
          </a:p>
          <a:p>
            <a:pPr>
              <a:spcAft>
                <a:spcPts val="1000"/>
              </a:spcAft>
              <a:defRPr sz="2000"/>
            </a:pPr>
            <a:endParaRPr lang="en-US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>
              <a:spcAft>
                <a:spcPts val="1000"/>
              </a:spcAft>
              <a:defRPr sz="2000"/>
            </a:pPr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🧑‍💻 Query to the lake in SQL style</a:t>
            </a:r>
            <a:endParaRPr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9403691-ABB4-AA0A-E483-6CCD6E2403AE}"/>
              </a:ext>
            </a:extLst>
          </p:cNvPr>
          <p:cNvGrpSpPr>
            <a:grpSpLocks noChangeAspect="1"/>
          </p:cNvGrpSpPr>
          <p:nvPr/>
        </p:nvGrpSpPr>
        <p:grpSpPr>
          <a:xfrm>
            <a:off x="3455526" y="1260786"/>
            <a:ext cx="8736474" cy="4752560"/>
            <a:chOff x="4291265" y="1022598"/>
            <a:chExt cx="7772400" cy="422811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7BC1A50-E786-516C-B27D-9E2B64482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19407"/>
            <a:stretch/>
          </p:blipFill>
          <p:spPr>
            <a:xfrm>
              <a:off x="4291265" y="1022598"/>
              <a:ext cx="7772400" cy="359752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B52D9F3-62C9-0FBF-3A7C-BC0352BA3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83717"/>
            <a:stretch/>
          </p:blipFill>
          <p:spPr>
            <a:xfrm>
              <a:off x="4291265" y="4523873"/>
              <a:ext cx="7772400" cy="726838"/>
            </a:xfrm>
            <a:prstGeom prst="rect">
              <a:avLst/>
            </a:prstGeom>
          </p:spPr>
        </p:pic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6FFC8898-4EBE-0E00-7955-C403FE50A343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52778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 Logs</a:t>
            </a:r>
          </a:p>
        </p:txBody>
      </p:sp>
    </p:spTree>
    <p:extLst>
      <p:ext uri="{BB962C8B-B14F-4D97-AF65-F5344CB8AC3E}">
        <p14:creationId xmlns:p14="http://schemas.microsoft.com/office/powerpoint/2010/main" val="268648968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85B989-4513-D388-79C5-2F8062B1A6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screenshot of a computer program&#10;&#10;AI-generated content may be incorrect.">
            <a:extLst>
              <a:ext uri="{FF2B5EF4-FFF2-40B4-BE49-F238E27FC236}">
                <a16:creationId xmlns:a16="http://schemas.microsoft.com/office/drawing/2014/main" id="{BE0A8E06-5728-D4CA-E5A1-4B9EF86126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117" b="8243"/>
          <a:stretch>
            <a:fillRect/>
          </a:stretch>
        </p:blipFill>
        <p:spPr>
          <a:xfrm>
            <a:off x="289560" y="11046"/>
            <a:ext cx="6554428" cy="341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94401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7E94B7-79AF-71DF-08BA-DC3D04C9E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 program&#10;&#10;AI-generated content may be incorrect.">
            <a:extLst>
              <a:ext uri="{FF2B5EF4-FFF2-40B4-BE49-F238E27FC236}">
                <a16:creationId xmlns:a16="http://schemas.microsoft.com/office/drawing/2014/main" id="{98603D56-8AC9-BB7E-0DF2-91571EF686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117" b="8243"/>
          <a:stretch>
            <a:fillRect/>
          </a:stretch>
        </p:blipFill>
        <p:spPr>
          <a:xfrm>
            <a:off x="289560" y="11046"/>
            <a:ext cx="6554428" cy="3417954"/>
          </a:xfrm>
          <a:prstGeom prst="rect">
            <a:avLst/>
          </a:prstGeom>
        </p:spPr>
      </p:pic>
      <p:pic>
        <p:nvPicPr>
          <p:cNvPr id="3" name="Picture 2" descr="A screenshot of a computer program&#10;&#10;AI-generated content may be incorrect.">
            <a:extLst>
              <a:ext uri="{FF2B5EF4-FFF2-40B4-BE49-F238E27FC236}">
                <a16:creationId xmlns:a16="http://schemas.microsoft.com/office/drawing/2014/main" id="{4E3792F8-679F-8298-1735-FE5B2EE27F0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163" b="3208"/>
          <a:stretch>
            <a:fillRect/>
          </a:stretch>
        </p:blipFill>
        <p:spPr>
          <a:xfrm>
            <a:off x="289559" y="3668058"/>
            <a:ext cx="6554429" cy="317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6734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0C9F55-DA30-C6C9-A0EE-557E9FA047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computer program&#10;&#10;AI-generated content may be incorrect.">
            <a:extLst>
              <a:ext uri="{FF2B5EF4-FFF2-40B4-BE49-F238E27FC236}">
                <a16:creationId xmlns:a16="http://schemas.microsoft.com/office/drawing/2014/main" id="{882AF16F-A9CA-5877-273E-384A403FF2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117" b="8243"/>
          <a:stretch>
            <a:fillRect/>
          </a:stretch>
        </p:blipFill>
        <p:spPr>
          <a:xfrm>
            <a:off x="289560" y="11046"/>
            <a:ext cx="6554428" cy="3417954"/>
          </a:xfrm>
          <a:prstGeom prst="rect">
            <a:avLst/>
          </a:prstGeom>
        </p:spPr>
      </p:pic>
      <p:pic>
        <p:nvPicPr>
          <p:cNvPr id="12" name="Picture 11" descr="A screenshot of a computer program&#10;&#10;AI-generated content may be incorrect.">
            <a:extLst>
              <a:ext uri="{FF2B5EF4-FFF2-40B4-BE49-F238E27FC236}">
                <a16:creationId xmlns:a16="http://schemas.microsoft.com/office/drawing/2014/main" id="{E95C16FA-59F8-6A4E-088B-C85D529E0B4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163" b="3208"/>
          <a:stretch>
            <a:fillRect/>
          </a:stretch>
        </p:blipFill>
        <p:spPr>
          <a:xfrm>
            <a:off x="289559" y="3668058"/>
            <a:ext cx="6554429" cy="3178896"/>
          </a:xfrm>
          <a:prstGeom prst="rect">
            <a:avLst/>
          </a:prstGeom>
        </p:spPr>
      </p:pic>
      <p:pic>
        <p:nvPicPr>
          <p:cNvPr id="14" name="Picture 13" descr="A computer code with text&#10;&#10;AI-generated content may be incorrect.">
            <a:extLst>
              <a:ext uri="{FF2B5EF4-FFF2-40B4-BE49-F238E27FC236}">
                <a16:creationId xmlns:a16="http://schemas.microsoft.com/office/drawing/2014/main" id="{ED3A70A5-14EC-9CE3-E90F-6699F4FA93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6600" y="2620565"/>
            <a:ext cx="4815840" cy="161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75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9F148A-1A00-C6B1-B61C-96E21C0D0A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A983322-615C-D427-FA2D-CEE544C10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914932"/>
            <a:ext cx="11582400" cy="1028135"/>
          </a:xfrm>
        </p:spPr>
        <p:txBody>
          <a:bodyPr/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Lessons Learned</a:t>
            </a:r>
            <a:endParaRPr lang="en-US" sz="63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53989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AF035C-F25A-3803-0B67-C2469F566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A7543-419D-6959-B079-AB4BC78A1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11479876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✨ Prompt Quality Is Everything</a:t>
            </a:r>
            <a:endParaRPr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6B1C93-8ED0-1D34-A010-FE434231CF38}"/>
              </a:ext>
            </a:extLst>
          </p:cNvPr>
          <p:cNvSpPr txBox="1"/>
          <p:nvPr/>
        </p:nvSpPr>
        <p:spPr>
          <a:xfrm>
            <a:off x="457200" y="1417638"/>
            <a:ext cx="11247120" cy="2144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 sz="2000"/>
            </a:pPr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📝 Not ChatGPT – do not accepting messy prompts</a:t>
            </a:r>
          </a:p>
          <a:p>
            <a:pPr>
              <a:spcAft>
                <a:spcPts val="1000"/>
              </a:spcAft>
              <a:defRPr sz="2000"/>
            </a:pPr>
            <a:endParaRPr lang="en-US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>
              <a:spcAft>
                <a:spcPts val="1000"/>
              </a:spcAft>
              <a:defRPr sz="2000"/>
            </a:pPr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🗑️ Messy prompt = messy output</a:t>
            </a:r>
          </a:p>
          <a:p>
            <a:pPr>
              <a:spcAft>
                <a:spcPts val="1000"/>
              </a:spcAft>
              <a:defRPr sz="2000"/>
            </a:pPr>
            <a:endParaRPr lang="en-US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>
              <a:spcAft>
                <a:spcPts val="1000"/>
              </a:spcAft>
              <a:defRPr sz="2000"/>
            </a:pPr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🧪 Test the prompt</a:t>
            </a:r>
            <a:endParaRPr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95821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2A52FA-3346-90F8-E0A1-CFBFA8962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50A4F-4E55-F2CD-2298-8E03B2032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11479876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💸 Cost</a:t>
            </a:r>
            <a:endParaRPr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2128C0-3202-8DC5-D382-315E86784C16}"/>
              </a:ext>
            </a:extLst>
          </p:cNvPr>
          <p:cNvSpPr txBox="1"/>
          <p:nvPr/>
        </p:nvSpPr>
        <p:spPr>
          <a:xfrm>
            <a:off x="457200" y="1417638"/>
            <a:ext cx="11247120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 sz="2000"/>
            </a:pPr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Not extremely expensive, but you don’t need to send a tons of tokens to the model</a:t>
            </a:r>
          </a:p>
          <a:p>
            <a:pPr>
              <a:spcAft>
                <a:spcPts val="1000"/>
              </a:spcAft>
              <a:defRPr sz="2000"/>
            </a:pPr>
            <a:endParaRPr lang="en-US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>
              <a:spcAft>
                <a:spcPts val="1000"/>
              </a:spcAft>
              <a:defRPr sz="2000"/>
            </a:pPr>
            <a:endParaRPr lang="en-US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>
              <a:spcAft>
                <a:spcPts val="1000"/>
              </a:spcAft>
              <a:defRPr sz="2000"/>
            </a:pPr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⚠️ Asking for last 2000 logins = a lot of tokens to be sent as a prompt and output</a:t>
            </a:r>
          </a:p>
        </p:txBody>
      </p:sp>
    </p:spTree>
    <p:extLst>
      <p:ext uri="{BB962C8B-B14F-4D97-AF65-F5344CB8AC3E}">
        <p14:creationId xmlns:p14="http://schemas.microsoft.com/office/powerpoint/2010/main" val="349981409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4165D1-AC5B-DE64-D41E-9E5DAD804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16F6C93-F48D-49CD-B5C0-C00A929CF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914932"/>
            <a:ext cx="11582400" cy="1028135"/>
          </a:xfrm>
        </p:spPr>
        <p:txBody>
          <a:bodyPr/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Future Roadmap</a:t>
            </a:r>
            <a:endParaRPr lang="en-US" sz="63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24736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E20B6D-A175-E2D2-3F17-3DE3DA304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B375D-7442-8A6D-01DD-E0B9D4428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11479876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💸 to be continued…</a:t>
            </a:r>
            <a:endParaRPr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E226DC-1F6D-CE5D-B14C-6D0C15A9D090}"/>
              </a:ext>
            </a:extLst>
          </p:cNvPr>
          <p:cNvSpPr txBox="1"/>
          <p:nvPr/>
        </p:nvSpPr>
        <p:spPr>
          <a:xfrm>
            <a:off x="483269" y="1742364"/>
            <a:ext cx="7788442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 sz="2000"/>
            </a:pPr>
            <a:r>
              <a:rPr lang="en-US" sz="2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Guardrails</a:t>
            </a:r>
          </a:p>
          <a:p>
            <a:pPr>
              <a:spcAft>
                <a:spcPts val="1000"/>
              </a:spcAft>
              <a:defRPr sz="2000"/>
            </a:pPr>
            <a:endParaRPr lang="en-US" sz="20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>
              <a:spcAft>
                <a:spcPts val="1000"/>
              </a:spcAft>
              <a:defRPr sz="2000"/>
            </a:pPr>
            <a:r>
              <a:rPr lang="en-US" sz="2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Expand beyond CloudTrail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  <a:defRPr sz="2000"/>
            </a:pPr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CloudWatch, AWS Config, AWS Health, AWS </a:t>
            </a:r>
            <a:r>
              <a:rPr lang="en-US" dirty="0" err="1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GuardDuty</a:t>
            </a:r>
            <a:endParaRPr lang="en-US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  <a:defRPr sz="2000"/>
            </a:pPr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Networking logs (VPC low logs, AWS Network Firewall logs…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  <a:defRPr sz="2000"/>
            </a:pPr>
            <a:endParaRPr lang="en-US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>
              <a:spcAft>
                <a:spcPts val="1000"/>
              </a:spcAft>
              <a:defRPr sz="2000"/>
            </a:pPr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Train the model in AWS SageMaker</a:t>
            </a:r>
          </a:p>
        </p:txBody>
      </p:sp>
    </p:spTree>
    <p:extLst>
      <p:ext uri="{BB962C8B-B14F-4D97-AF65-F5344CB8AC3E}">
        <p14:creationId xmlns:p14="http://schemas.microsoft.com/office/powerpoint/2010/main" val="24614683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489C13-AD5F-3B37-075C-B37E0CF4E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926245-B151-913D-2719-A81CA15CB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914932"/>
            <a:ext cx="11582400" cy="1028135"/>
          </a:xfrm>
        </p:spPr>
        <p:txBody>
          <a:bodyPr/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Live Demo</a:t>
            </a:r>
            <a:endParaRPr lang="en-US" sz="63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85588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9FCD03-2D66-A2FC-1845-576923865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90CBE-BF76-96B8-68B6-275600C69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11479876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🔗 Integration with LTTM</a:t>
            </a:r>
            <a:endParaRPr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E03BED-EBB5-82D0-6F59-445215D96287}"/>
              </a:ext>
            </a:extLst>
          </p:cNvPr>
          <p:cNvSpPr txBox="1"/>
          <p:nvPr/>
        </p:nvSpPr>
        <p:spPr>
          <a:xfrm>
            <a:off x="472440" y="1160490"/>
            <a:ext cx="11247120" cy="8361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 sz="2000"/>
            </a:pPr>
            <a:r>
              <a:rPr lang="en-US" dirty="0">
                <a:solidFill>
                  <a:schemeClr val="bg1"/>
                </a:solidFill>
              </a:rPr>
              <a:t>Simple bash script running from </a:t>
            </a:r>
            <a:r>
              <a:rPr lang="en-US" dirty="0" err="1">
                <a:solidFill>
                  <a:schemeClr val="bg1"/>
                </a:solidFill>
              </a:rPr>
              <a:t>VScode</a:t>
            </a:r>
            <a:r>
              <a:rPr lang="en-US" dirty="0">
                <a:solidFill>
                  <a:schemeClr val="bg1"/>
                </a:solidFill>
              </a:rPr>
              <a:t> using AWS CLI</a:t>
            </a:r>
          </a:p>
          <a:p>
            <a:pPr>
              <a:spcAft>
                <a:spcPts val="1000"/>
              </a:spcAft>
              <a:defRPr sz="2000"/>
            </a:pPr>
            <a:endParaRPr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167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15C87C-FDF3-B762-1FA8-FE91688C14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09C764-ECD7-7399-F3B1-4C709575FFCA}"/>
              </a:ext>
            </a:extLst>
          </p:cNvPr>
          <p:cNvSpPr txBox="1"/>
          <p:nvPr/>
        </p:nvSpPr>
        <p:spPr>
          <a:xfrm>
            <a:off x="457199" y="1311640"/>
            <a:ext cx="7736775" cy="8361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 sz="2000"/>
            </a:pPr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🤔 Is there other way? </a:t>
            </a:r>
          </a:p>
          <a:p>
            <a:pPr>
              <a:spcAft>
                <a:spcPts val="1000"/>
              </a:spcAft>
              <a:defRPr sz="2000"/>
            </a:pPr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🤖 Turn logs into human-readable Question-Answer using GenAI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5142FBD-3174-B65E-4DB2-196389A782E3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52778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 Logs</a:t>
            </a:r>
          </a:p>
        </p:txBody>
      </p:sp>
    </p:spTree>
    <p:extLst>
      <p:ext uri="{BB962C8B-B14F-4D97-AF65-F5344CB8AC3E}">
        <p14:creationId xmlns:p14="http://schemas.microsoft.com/office/powerpoint/2010/main" val="389795846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DE42A1-DC4A-8E9D-4F2D-58F14C9D2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C30E6-D867-A66D-F48A-AE02EABB6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11479876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🔗 Integration with LTTM</a:t>
            </a:r>
            <a:endParaRPr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39F1DA-2FEC-AA8E-E2F3-DA48177A6335}"/>
              </a:ext>
            </a:extLst>
          </p:cNvPr>
          <p:cNvSpPr txBox="1"/>
          <p:nvPr/>
        </p:nvSpPr>
        <p:spPr>
          <a:xfrm>
            <a:off x="472440" y="1160490"/>
            <a:ext cx="11247120" cy="8361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 sz="2000"/>
            </a:pPr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Simple bash script running from </a:t>
            </a:r>
            <a:r>
              <a:rPr lang="en-US" dirty="0" err="1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VScode</a:t>
            </a:r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using AWS CLI</a:t>
            </a:r>
          </a:p>
          <a:p>
            <a:pPr>
              <a:spcAft>
                <a:spcPts val="1000"/>
              </a:spcAft>
              <a:defRPr sz="2000"/>
            </a:pPr>
            <a:endParaRPr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711E58-F3FF-279D-4766-55E8294D13C8}"/>
              </a:ext>
            </a:extLst>
          </p:cNvPr>
          <p:cNvSpPr txBox="1"/>
          <p:nvPr/>
        </p:nvSpPr>
        <p:spPr>
          <a:xfrm>
            <a:off x="264852" y="2118824"/>
            <a:ext cx="4989200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.\</a:t>
            </a:r>
            <a:r>
              <a:rPr lang="en-US" sz="3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asklex.sh</a:t>
            </a:r>
            <a:endParaRPr lang="en-US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ECBEBD-ADB0-90DC-C952-FD8BB634CF73}"/>
              </a:ext>
            </a:extLst>
          </p:cNvPr>
          <p:cNvSpPr txBox="1"/>
          <p:nvPr/>
        </p:nvSpPr>
        <p:spPr>
          <a:xfrm>
            <a:off x="264852" y="2118824"/>
            <a:ext cx="4989200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.\</a:t>
            </a:r>
            <a:r>
              <a:rPr lang="en-US" sz="3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alex.sh</a:t>
            </a:r>
            <a:endParaRPr lang="en-US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A49CC8-CD2C-70A7-E136-834891891862}"/>
              </a:ext>
            </a:extLst>
          </p:cNvPr>
          <p:cNvSpPr txBox="1"/>
          <p:nvPr/>
        </p:nvSpPr>
        <p:spPr>
          <a:xfrm>
            <a:off x="264852" y="2118824"/>
            <a:ext cx="4989200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.\</a:t>
            </a:r>
            <a:r>
              <a:rPr lang="en-US" sz="32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ask_lex.sh</a:t>
            </a:r>
            <a:endParaRPr lang="en-US" sz="32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42000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51BD7A-6526-22B3-8882-1E5F7AB157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2F44B-ED4C-37F9-AFB1-36910EC7F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11479876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🔗 Integration with LTTM</a:t>
            </a:r>
            <a:endParaRPr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E61964-0F77-22D8-1FA4-F1405E694949}"/>
              </a:ext>
            </a:extLst>
          </p:cNvPr>
          <p:cNvSpPr txBox="1"/>
          <p:nvPr/>
        </p:nvSpPr>
        <p:spPr>
          <a:xfrm>
            <a:off x="472440" y="1160490"/>
            <a:ext cx="11247120" cy="8361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 sz="2000"/>
            </a:pPr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Simple bash script running from </a:t>
            </a:r>
            <a:r>
              <a:rPr lang="en-US" dirty="0" err="1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VScode</a:t>
            </a:r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using AWS CLI</a:t>
            </a:r>
          </a:p>
          <a:p>
            <a:pPr>
              <a:spcAft>
                <a:spcPts val="1000"/>
              </a:spcAft>
              <a:defRPr sz="2000"/>
            </a:pPr>
            <a:endParaRPr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CBA2F2-73F9-B624-3794-63F356082C41}"/>
              </a:ext>
            </a:extLst>
          </p:cNvPr>
          <p:cNvSpPr txBox="1"/>
          <p:nvPr/>
        </p:nvSpPr>
        <p:spPr>
          <a:xfrm>
            <a:off x="264852" y="2118824"/>
            <a:ext cx="4989200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.\</a:t>
            </a:r>
            <a:r>
              <a:rPr lang="en-US" sz="3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asklex.sh</a:t>
            </a:r>
            <a:endParaRPr lang="en-US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8F7524-6CAA-E6D4-E4C1-95FF7F78C4D8}"/>
              </a:ext>
            </a:extLst>
          </p:cNvPr>
          <p:cNvSpPr txBox="1"/>
          <p:nvPr/>
        </p:nvSpPr>
        <p:spPr>
          <a:xfrm>
            <a:off x="264852" y="2118824"/>
            <a:ext cx="4989200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.\</a:t>
            </a:r>
            <a:r>
              <a:rPr lang="en-US" sz="3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alex.sh</a:t>
            </a:r>
            <a:endParaRPr lang="en-US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3B2C34-D234-3302-40B2-98E175CBA6A9}"/>
              </a:ext>
            </a:extLst>
          </p:cNvPr>
          <p:cNvSpPr txBox="1"/>
          <p:nvPr/>
        </p:nvSpPr>
        <p:spPr>
          <a:xfrm>
            <a:off x="264852" y="2118824"/>
            <a:ext cx="4989200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.\</a:t>
            </a:r>
            <a:r>
              <a:rPr lang="en-US" sz="32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alex.sh</a:t>
            </a:r>
            <a:endParaRPr lang="en-US" sz="32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70544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47DE8D-BA22-85B8-A157-85A435807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F9757-3CE2-A5D8-AB35-5B55E5B90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11479876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🔗 Integration with LTTM</a:t>
            </a:r>
            <a:endParaRPr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78F4C2-7B03-7A65-FB9F-FEBB9ACA04DF}"/>
              </a:ext>
            </a:extLst>
          </p:cNvPr>
          <p:cNvSpPr txBox="1"/>
          <p:nvPr/>
        </p:nvSpPr>
        <p:spPr>
          <a:xfrm>
            <a:off x="472440" y="1160490"/>
            <a:ext cx="11247120" cy="8361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 sz="2000"/>
            </a:pPr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Simple bash script running from </a:t>
            </a:r>
            <a:r>
              <a:rPr lang="en-US" dirty="0" err="1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VScode</a:t>
            </a:r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using AWS CLI</a:t>
            </a:r>
          </a:p>
          <a:p>
            <a:pPr>
              <a:spcAft>
                <a:spcPts val="1000"/>
              </a:spcAft>
              <a:defRPr sz="2000"/>
            </a:pPr>
            <a:endParaRPr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9069CB-DC1E-87BA-EE86-D4ABC0CAA9E8}"/>
              </a:ext>
            </a:extLst>
          </p:cNvPr>
          <p:cNvSpPr txBox="1"/>
          <p:nvPr/>
        </p:nvSpPr>
        <p:spPr>
          <a:xfrm>
            <a:off x="264852" y="2118824"/>
            <a:ext cx="4989200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.\</a:t>
            </a:r>
            <a:r>
              <a:rPr lang="en-US" sz="3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asklex.sh</a:t>
            </a:r>
            <a:endParaRPr lang="en-US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445C62-D0E6-6E2D-9BE5-88C2B745B6BB}"/>
              </a:ext>
            </a:extLst>
          </p:cNvPr>
          <p:cNvSpPr txBox="1"/>
          <p:nvPr/>
        </p:nvSpPr>
        <p:spPr>
          <a:xfrm>
            <a:off x="264852" y="2118824"/>
            <a:ext cx="4989200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.\</a:t>
            </a:r>
            <a:r>
              <a:rPr lang="en-US" sz="3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alex.sh</a:t>
            </a:r>
            <a:endParaRPr lang="en-US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951C9D-361F-F409-72D7-1DDC3363041D}"/>
              </a:ext>
            </a:extLst>
          </p:cNvPr>
          <p:cNvSpPr txBox="1"/>
          <p:nvPr/>
        </p:nvSpPr>
        <p:spPr>
          <a:xfrm>
            <a:off x="264852" y="2118824"/>
            <a:ext cx="4989200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.\</a:t>
            </a:r>
            <a:r>
              <a:rPr lang="en-US" sz="32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alexandra.sh</a:t>
            </a:r>
            <a:endParaRPr lang="en-US" sz="32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24146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99CD9-E4C1-89C9-0748-063EFD605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51360AC-976E-5AC0-B336-CFB00FF3E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0875" y="2659450"/>
            <a:ext cx="4285910" cy="1143000"/>
          </a:xfrm>
        </p:spPr>
        <p:txBody>
          <a:bodyPr>
            <a:normAutofit/>
          </a:bodyPr>
          <a:lstStyle/>
          <a:p>
            <a:r>
              <a:rPr lang="en-US" sz="5800" b="1" dirty="0">
                <a:solidFill>
                  <a:srgbClr val="FFFF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Thank you!</a:t>
            </a:r>
            <a:endParaRPr sz="5800" b="1" dirty="0">
              <a:solidFill>
                <a:srgbClr val="FFFF00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8BF8E4E-F007-3225-2CB1-9D90D27E04C0}"/>
              </a:ext>
            </a:extLst>
          </p:cNvPr>
          <p:cNvSpPr txBox="1">
            <a:spLocks/>
          </p:cNvSpPr>
          <p:nvPr/>
        </p:nvSpPr>
        <p:spPr>
          <a:xfrm>
            <a:off x="587257" y="1719771"/>
            <a:ext cx="2560320" cy="4801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err="1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Github</a:t>
            </a:r>
            <a:r>
              <a:rPr lang="en-US" sz="2800" b="1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repo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576DA56-CA40-FA2D-7150-FFF768DFF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3172" y="2170449"/>
            <a:ext cx="2560320" cy="2558136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3BA1B224-4272-936F-8D09-33A3BA561C8B}"/>
              </a:ext>
            </a:extLst>
          </p:cNvPr>
          <p:cNvSpPr txBox="1">
            <a:spLocks/>
          </p:cNvSpPr>
          <p:nvPr/>
        </p:nvSpPr>
        <p:spPr>
          <a:xfrm>
            <a:off x="8533172" y="1695708"/>
            <a:ext cx="2560320" cy="4801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Feedback</a:t>
            </a:r>
          </a:p>
        </p:txBody>
      </p:sp>
      <p:pic>
        <p:nvPicPr>
          <p:cNvPr id="12" name="Picture 11" descr="A qr code with a few squares&#10;&#10;AI-generated content may be incorrect.">
            <a:extLst>
              <a:ext uri="{FF2B5EF4-FFF2-40B4-BE49-F238E27FC236}">
                <a16:creationId xmlns:a16="http://schemas.microsoft.com/office/drawing/2014/main" id="{46D72D9D-29E6-51D8-B4AB-8A7DCE1A54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257" y="2205799"/>
            <a:ext cx="2560320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07208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2097C1-7EA2-8594-4C54-036E02F44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69D8527-92B0-55F8-B3B9-5295F508DDA8}"/>
              </a:ext>
            </a:extLst>
          </p:cNvPr>
          <p:cNvSpPr txBox="1"/>
          <p:nvPr/>
        </p:nvSpPr>
        <p:spPr>
          <a:xfrm>
            <a:off x="457199" y="1311640"/>
            <a:ext cx="7736775" cy="8361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 sz="2000"/>
            </a:pPr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🤔 Is there other way? </a:t>
            </a:r>
          </a:p>
          <a:p>
            <a:pPr>
              <a:spcAft>
                <a:spcPts val="1000"/>
              </a:spcAft>
              <a:defRPr sz="2000"/>
            </a:pPr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🤖 Turn logs into human-readable Question-Answer using GenAI</a:t>
            </a:r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73BA82CB-8CE6-875C-3B84-AEC36916F2E2}"/>
              </a:ext>
            </a:extLst>
          </p:cNvPr>
          <p:cNvSpPr>
            <a:spLocks noChangeAspect="1"/>
          </p:cNvSpPr>
          <p:nvPr/>
        </p:nvSpPr>
        <p:spPr>
          <a:xfrm>
            <a:off x="6952053" y="274638"/>
            <a:ext cx="3200400" cy="1131737"/>
          </a:xfrm>
          <a:prstGeom prst="wedgeRoundRect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Q: summarize API calls for username </a:t>
            </a:r>
            <a:r>
              <a:rPr lang="en-US" sz="1300" dirty="0" err="1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John.Doe</a:t>
            </a:r>
            <a:r>
              <a:rPr lang="en-US" sz="1300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</a:t>
            </a:r>
            <a:r>
              <a:rPr lang="en-US" sz="1300" dirty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in account </a:t>
            </a:r>
            <a:r>
              <a:rPr lang="en-US" sz="1300" b="1" dirty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123456789012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28DD8519-45DE-7C8B-04A1-4BB7E57B9B92}"/>
              </a:ext>
            </a:extLst>
          </p:cNvPr>
          <p:cNvSpPr>
            <a:spLocks noChangeAspect="1"/>
          </p:cNvSpPr>
          <p:nvPr/>
        </p:nvSpPr>
        <p:spPr>
          <a:xfrm>
            <a:off x="6952053" y="3530367"/>
            <a:ext cx="3200400" cy="1131737"/>
          </a:xfrm>
          <a:prstGeom prst="wedgeRoundRect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Q: give me last </a:t>
            </a:r>
            <a:r>
              <a:rPr lang="en-US" sz="1400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3</a:t>
            </a:r>
            <a:r>
              <a:rPr lang="en-US" sz="1400" dirty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</a:t>
            </a:r>
            <a:r>
              <a:rPr lang="en-US" sz="1400" dirty="0">
                <a:solidFill>
                  <a:srgbClr val="FF381E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SUCCESSFUL logins</a:t>
            </a:r>
            <a:r>
              <a:rPr lang="en-US" sz="14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into account 123456789012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824F349-E4DB-3013-D780-1DF1A734AC84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52778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 Logs</a:t>
            </a:r>
          </a:p>
        </p:txBody>
      </p:sp>
    </p:spTree>
    <p:extLst>
      <p:ext uri="{BB962C8B-B14F-4D97-AF65-F5344CB8AC3E}">
        <p14:creationId xmlns:p14="http://schemas.microsoft.com/office/powerpoint/2010/main" val="19422590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027454-45A3-D98A-E745-B73E695FCE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E753DCB-2B8D-CD17-D59C-9EFAD6C47318}"/>
              </a:ext>
            </a:extLst>
          </p:cNvPr>
          <p:cNvSpPr txBox="1"/>
          <p:nvPr/>
        </p:nvSpPr>
        <p:spPr>
          <a:xfrm>
            <a:off x="457199" y="1311640"/>
            <a:ext cx="7736775" cy="8361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 sz="2000"/>
            </a:pPr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🤔 Is there other way? </a:t>
            </a:r>
          </a:p>
          <a:p>
            <a:pPr>
              <a:spcAft>
                <a:spcPts val="1000"/>
              </a:spcAft>
              <a:defRPr sz="2000"/>
            </a:pPr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🤖 Turn logs into human-readable Question-Answer using GenAI</a:t>
            </a:r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2DB4FDC0-DC25-7B3E-097C-F54EE583D0BD}"/>
              </a:ext>
            </a:extLst>
          </p:cNvPr>
          <p:cNvSpPr>
            <a:spLocks noChangeAspect="1"/>
          </p:cNvSpPr>
          <p:nvPr/>
        </p:nvSpPr>
        <p:spPr>
          <a:xfrm>
            <a:off x="6952053" y="274638"/>
            <a:ext cx="3200400" cy="1131737"/>
          </a:xfrm>
          <a:prstGeom prst="wedgeRoundRect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Q: summarize API calls for username </a:t>
            </a:r>
            <a:r>
              <a:rPr lang="en-US" sz="1300" dirty="0" err="1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John.Doe</a:t>
            </a:r>
            <a:r>
              <a:rPr lang="en-US" sz="1300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</a:t>
            </a:r>
            <a:r>
              <a:rPr lang="en-US" sz="1300" dirty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in account </a:t>
            </a:r>
            <a:r>
              <a:rPr lang="en-US" sz="1300" b="1" dirty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123456789012</a:t>
            </a: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82EFA864-B0A7-02A3-C82A-0AD8679C4585}"/>
              </a:ext>
            </a:extLst>
          </p:cNvPr>
          <p:cNvSpPr>
            <a:spLocks noChangeAspect="1"/>
          </p:cNvSpPr>
          <p:nvPr/>
        </p:nvSpPr>
        <p:spPr>
          <a:xfrm flipH="1">
            <a:off x="8694296" y="1908134"/>
            <a:ext cx="3200400" cy="1131737"/>
          </a:xfrm>
          <a:prstGeom prst="wedgeRoundRectCallou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00" dirty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# API Calls by User Summary</a:t>
            </a:r>
          </a:p>
          <a:p>
            <a:endParaRPr lang="en-US" sz="800" dirty="0">
              <a:solidFill>
                <a:schemeClr val="tx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r>
              <a:rPr lang="en-US" sz="800" dirty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1. **User: </a:t>
            </a:r>
            <a:r>
              <a:rPr lang="en-US" sz="800" dirty="0" err="1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John.Doe</a:t>
            </a:r>
            <a:r>
              <a:rPr lang="en-US" sz="800" dirty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(IP: 195.91.12.98) - May 6, 2025**</a:t>
            </a:r>
          </a:p>
          <a:p>
            <a:r>
              <a:rPr lang="en-US" sz="800" dirty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  - SUCCESSFUL login at 05:49:14</a:t>
            </a:r>
          </a:p>
          <a:p>
            <a:r>
              <a:rPr lang="en-US" sz="800" dirty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  - SUCCESSFUL </a:t>
            </a:r>
            <a:r>
              <a:rPr lang="en-US" sz="800" dirty="0" err="1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CheckMfa</a:t>
            </a:r>
            <a:r>
              <a:rPr lang="en-US" sz="800" dirty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at 05:48:57</a:t>
            </a:r>
          </a:p>
          <a:p>
            <a:r>
              <a:rPr lang="en-US" sz="800" dirty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  - API calls summary:</a:t>
            </a:r>
          </a:p>
          <a:p>
            <a:r>
              <a:rPr lang="en-US" sz="800" dirty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       - Monitoring service: 4 calls for </a:t>
            </a:r>
            <a:r>
              <a:rPr lang="en-US" sz="800" dirty="0" err="1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DescribeAlarms</a:t>
            </a:r>
            <a:endParaRPr lang="en-US" sz="800" dirty="0">
              <a:solidFill>
                <a:schemeClr val="tx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r>
              <a:rPr lang="en-US" sz="800" dirty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       - Health service: 4 calls including </a:t>
            </a:r>
            <a:r>
              <a:rPr lang="en-US" sz="800" dirty="0" err="1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DescribeEventAggregates</a:t>
            </a:r>
            <a:r>
              <a:rPr lang="en-US" sz="800" dirty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(3), </a:t>
            </a:r>
            <a:r>
              <a:rPr lang="en-US" sz="800" dirty="0" err="1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DescribeEvents</a:t>
            </a:r>
            <a:r>
              <a:rPr lang="en-US" sz="800" dirty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(1)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6F775469-A4E4-BFFB-0219-C39AB86AEF85}"/>
              </a:ext>
            </a:extLst>
          </p:cNvPr>
          <p:cNvSpPr>
            <a:spLocks noChangeAspect="1"/>
          </p:cNvSpPr>
          <p:nvPr/>
        </p:nvSpPr>
        <p:spPr>
          <a:xfrm flipH="1">
            <a:off x="8694296" y="5152600"/>
            <a:ext cx="3200400" cy="1131737"/>
          </a:xfrm>
          <a:prstGeom prst="wedgeRoundRectCallou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00" dirty="0">
                <a:solidFill>
                  <a:schemeClr val="tx1"/>
                </a:solidFill>
              </a:rPr>
              <a:t>A: # Successful Login Summary</a:t>
            </a:r>
          </a:p>
          <a:p>
            <a:endParaRPr lang="en-US" sz="800" dirty="0">
              <a:solidFill>
                <a:schemeClr val="tx1"/>
              </a:solidFill>
            </a:endParaRPr>
          </a:p>
          <a:p>
            <a:r>
              <a:rPr lang="en-US" sz="800" dirty="0">
                <a:solidFill>
                  <a:schemeClr val="tx1"/>
                </a:solidFill>
              </a:rPr>
              <a:t>1. May 4, 2025: 4 successful logins from IP 95.103.78.154</a:t>
            </a:r>
          </a:p>
          <a:p>
            <a:r>
              <a:rPr lang="en-US" sz="800" dirty="0">
                <a:solidFill>
                  <a:schemeClr val="tx1"/>
                </a:solidFill>
              </a:rPr>
              <a:t>   - User </a:t>
            </a:r>
            <a:r>
              <a:rPr lang="en-US" sz="800" dirty="0" err="1">
                <a:solidFill>
                  <a:schemeClr val="tx1"/>
                </a:solidFill>
              </a:rPr>
              <a:t>John.Doe</a:t>
            </a:r>
            <a:r>
              <a:rPr lang="en-US" sz="800" dirty="0">
                <a:solidFill>
                  <a:schemeClr val="tx1"/>
                </a:solidFill>
              </a:rPr>
              <a:t>: 3 logins at 06:00:57, 06:05:22, and 06:23:37</a:t>
            </a:r>
          </a:p>
          <a:p>
            <a:r>
              <a:rPr lang="en-US" sz="800" dirty="0">
                <a:solidFill>
                  <a:schemeClr val="tx1"/>
                </a:solidFill>
              </a:rPr>
              <a:t>   - User TEST-user-1: 1 login at 06:10:32</a:t>
            </a:r>
          </a:p>
          <a:p>
            <a:endParaRPr lang="en-US" sz="800" dirty="0">
              <a:solidFill>
                <a:schemeClr val="tx1"/>
              </a:solidFill>
            </a:endParaRPr>
          </a:p>
          <a:p>
            <a:r>
              <a:rPr lang="en-US" sz="800" dirty="0">
                <a:solidFill>
                  <a:schemeClr val="tx1"/>
                </a:solidFill>
              </a:rPr>
              <a:t>2. April 26, 2025: 1 successful login from IP 95.103.78.154</a:t>
            </a:r>
          </a:p>
          <a:p>
            <a:r>
              <a:rPr lang="en-US" sz="800" dirty="0">
                <a:solidFill>
                  <a:schemeClr val="tx1"/>
                </a:solidFill>
              </a:rPr>
              <a:t>   - User </a:t>
            </a:r>
            <a:r>
              <a:rPr lang="en-US" sz="800" dirty="0" err="1">
                <a:solidFill>
                  <a:schemeClr val="tx1"/>
                </a:solidFill>
              </a:rPr>
              <a:t>ManagementAdmin</a:t>
            </a:r>
            <a:r>
              <a:rPr lang="en-US" sz="800" dirty="0">
                <a:solidFill>
                  <a:schemeClr val="tx1"/>
                </a:solidFill>
              </a:rPr>
              <a:t>: 1 login at 11:20:08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307AD326-A40F-8DDF-6692-994D5282F84C}"/>
              </a:ext>
            </a:extLst>
          </p:cNvPr>
          <p:cNvSpPr>
            <a:spLocks noChangeAspect="1"/>
          </p:cNvSpPr>
          <p:nvPr/>
        </p:nvSpPr>
        <p:spPr>
          <a:xfrm>
            <a:off x="6952053" y="3530367"/>
            <a:ext cx="3200400" cy="1131737"/>
          </a:xfrm>
          <a:prstGeom prst="wedgeRoundRect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Q: give me last </a:t>
            </a:r>
            <a:r>
              <a:rPr lang="en-US" sz="1400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3</a:t>
            </a:r>
            <a:r>
              <a:rPr lang="en-US" sz="1400" dirty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</a:t>
            </a:r>
            <a:r>
              <a:rPr lang="en-US" sz="1400" dirty="0">
                <a:solidFill>
                  <a:srgbClr val="FF381E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SUCCESSFUL logins</a:t>
            </a:r>
            <a:r>
              <a:rPr lang="en-US" sz="14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into account 123456789012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5653BCD-1313-511A-880F-7B8710A2C24D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52778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 Logs</a:t>
            </a:r>
          </a:p>
        </p:txBody>
      </p:sp>
    </p:spTree>
    <p:extLst>
      <p:ext uri="{BB962C8B-B14F-4D97-AF65-F5344CB8AC3E}">
        <p14:creationId xmlns:p14="http://schemas.microsoft.com/office/powerpoint/2010/main" val="23594940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8591</TotalTime>
  <Words>1702</Words>
  <Application>Microsoft Macintosh PowerPoint</Application>
  <PresentationFormat>Widescreen</PresentationFormat>
  <Paragraphs>432</Paragraphs>
  <Slides>73</Slides>
  <Notes>68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80" baseType="lpstr">
      <vt:lpstr>Amazon Ember</vt:lpstr>
      <vt:lpstr>Amazon Ember Mono</vt:lpstr>
      <vt:lpstr>Aptos</vt:lpstr>
      <vt:lpstr>Aptos Display</vt:lpstr>
      <vt:lpstr>Arial</vt:lpstr>
      <vt:lpstr>Courier New</vt:lpstr>
      <vt:lpstr>Office Theme</vt:lpstr>
      <vt:lpstr>PowerPoint Presentation</vt:lpstr>
      <vt:lpstr>Logs talk to me! Using Amazon Bedrock to Chat About Logs</vt:lpstr>
      <vt:lpstr>PowerPoint Presentation</vt:lpstr>
      <vt:lpstr>Why Logs Need to Talk</vt:lpstr>
      <vt:lpstr>AWS CloudTrail Logs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 Overview v1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Lex and Lambda (L&amp;L’s)</vt:lpstr>
      <vt:lpstr> Amazon Lex</vt:lpstr>
      <vt:lpstr> Amazon Lex</vt:lpstr>
      <vt:lpstr> Amazon Lex</vt:lpstr>
      <vt:lpstr> Amazon Lex</vt:lpstr>
      <vt:lpstr>PowerPoint Presentation</vt:lpstr>
      <vt:lpstr>How many intents do I need?</vt:lpstr>
      <vt:lpstr>Project Overview v2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 went from 1026 lines of code  to 1037 lines of code</vt:lpstr>
      <vt:lpstr>PowerPoint Presentation</vt:lpstr>
      <vt:lpstr>PowerPoint Presentation</vt:lpstr>
      <vt:lpstr>The Lambdas</vt:lpstr>
      <vt:lpstr> lambda structure</vt:lpstr>
      <vt:lpstr>PowerPoint Presentation</vt:lpstr>
      <vt:lpstr>PowerPoint Presentation</vt:lpstr>
      <vt:lpstr> lambda_intent</vt:lpstr>
      <vt:lpstr> lambda_intent</vt:lpstr>
      <vt:lpstr> lambda_intent</vt:lpstr>
      <vt:lpstr> lambda_intent</vt:lpstr>
      <vt:lpstr> lambda_intent</vt:lpstr>
      <vt:lpstr> lambda_query</vt:lpstr>
      <vt:lpstr> lambda_query</vt:lpstr>
      <vt:lpstr> lambda_query</vt:lpstr>
      <vt:lpstr> lambda_query</vt:lpstr>
      <vt:lpstr> lambda_query</vt:lpstr>
      <vt:lpstr> lambda-summarizer</vt:lpstr>
      <vt:lpstr> lambda-summarizer</vt:lpstr>
      <vt:lpstr> lambda-summarizer</vt:lpstr>
      <vt:lpstr> lambda-summarizer</vt:lpstr>
      <vt:lpstr> lambda-summarizer</vt:lpstr>
      <vt:lpstr>PowerPoint Presentation</vt:lpstr>
      <vt:lpstr>Prompt strategy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Lessons Learned</vt:lpstr>
      <vt:lpstr>✨ Prompt Quality Is Everything</vt:lpstr>
      <vt:lpstr>💸 Cost</vt:lpstr>
      <vt:lpstr>Future Roadmap</vt:lpstr>
      <vt:lpstr>💸 to be continued…</vt:lpstr>
      <vt:lpstr>Live Demo</vt:lpstr>
      <vt:lpstr>🔗 Integration with LTTM</vt:lpstr>
      <vt:lpstr>🔗 Integration with LTTM</vt:lpstr>
      <vt:lpstr>🔗 Integration with LTTM</vt:lpstr>
      <vt:lpstr>🔗 Integration with LTTM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michal salanci</dc:creator>
  <cp:lastModifiedBy>michal salanci</cp:lastModifiedBy>
  <cp:revision>50</cp:revision>
  <dcterms:created xsi:type="dcterms:W3CDTF">2025-10-03T09:58:44Z</dcterms:created>
  <dcterms:modified xsi:type="dcterms:W3CDTF">2025-10-20T14:49:15Z</dcterms:modified>
</cp:coreProperties>
</file>