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32" r:id="rId1"/>
  </p:sldMasterIdLst>
  <p:notesMasterIdLst>
    <p:notesMasterId r:id="rId104"/>
  </p:notesMasterIdLst>
  <p:handoutMasterIdLst>
    <p:handoutMasterId r:id="rId105"/>
  </p:handoutMasterIdLst>
  <p:sldIdLst>
    <p:sldId id="406" r:id="rId2"/>
    <p:sldId id="420" r:id="rId3"/>
    <p:sldId id="409" r:id="rId4"/>
    <p:sldId id="418" r:id="rId5"/>
    <p:sldId id="421" r:id="rId6"/>
    <p:sldId id="412" r:id="rId7"/>
    <p:sldId id="423" r:id="rId8"/>
    <p:sldId id="424" r:id="rId9"/>
    <p:sldId id="442" r:id="rId10"/>
    <p:sldId id="444" r:id="rId11"/>
    <p:sldId id="425" r:id="rId12"/>
    <p:sldId id="445" r:id="rId13"/>
    <p:sldId id="426" r:id="rId14"/>
    <p:sldId id="454" r:id="rId15"/>
    <p:sldId id="453" r:id="rId16"/>
    <p:sldId id="455" r:id="rId17"/>
    <p:sldId id="456" r:id="rId18"/>
    <p:sldId id="457" r:id="rId19"/>
    <p:sldId id="458" r:id="rId20"/>
    <p:sldId id="459" r:id="rId21"/>
    <p:sldId id="428" r:id="rId22"/>
    <p:sldId id="429" r:id="rId23"/>
    <p:sldId id="460" r:id="rId24"/>
    <p:sldId id="461" r:id="rId25"/>
    <p:sldId id="462" r:id="rId26"/>
    <p:sldId id="524" r:id="rId27"/>
    <p:sldId id="431" r:id="rId28"/>
    <p:sldId id="525" r:id="rId29"/>
    <p:sldId id="526" r:id="rId30"/>
    <p:sldId id="432" r:id="rId31"/>
    <p:sldId id="464" r:id="rId32"/>
    <p:sldId id="433" r:id="rId33"/>
    <p:sldId id="434" r:id="rId34"/>
    <p:sldId id="465" r:id="rId35"/>
    <p:sldId id="466" r:id="rId36"/>
    <p:sldId id="467" r:id="rId37"/>
    <p:sldId id="527" r:id="rId38"/>
    <p:sldId id="473" r:id="rId39"/>
    <p:sldId id="474" r:id="rId40"/>
    <p:sldId id="475" r:id="rId41"/>
    <p:sldId id="476" r:id="rId42"/>
    <p:sldId id="528" r:id="rId43"/>
    <p:sldId id="529" r:id="rId44"/>
    <p:sldId id="530" r:id="rId45"/>
    <p:sldId id="435" r:id="rId46"/>
    <p:sldId id="477" r:id="rId47"/>
    <p:sldId id="436" r:id="rId48"/>
    <p:sldId id="437" r:id="rId49"/>
    <p:sldId id="478" r:id="rId50"/>
    <p:sldId id="483" r:id="rId51"/>
    <p:sldId id="438" r:id="rId52"/>
    <p:sldId id="479" r:id="rId53"/>
    <p:sldId id="439" r:id="rId54"/>
    <p:sldId id="484" r:id="rId55"/>
    <p:sldId id="485" r:id="rId56"/>
    <p:sldId id="486" r:id="rId57"/>
    <p:sldId id="531" r:id="rId58"/>
    <p:sldId id="487" r:id="rId59"/>
    <p:sldId id="532" r:id="rId60"/>
    <p:sldId id="440" r:id="rId61"/>
    <p:sldId id="498" r:id="rId62"/>
    <p:sldId id="499" r:id="rId63"/>
    <p:sldId id="501" r:id="rId64"/>
    <p:sldId id="500" r:id="rId65"/>
    <p:sldId id="441" r:id="rId66"/>
    <p:sldId id="502" r:id="rId67"/>
    <p:sldId id="488" r:id="rId68"/>
    <p:sldId id="533" r:id="rId69"/>
    <p:sldId id="534" r:id="rId70"/>
    <p:sldId id="535" r:id="rId71"/>
    <p:sldId id="536" r:id="rId72"/>
    <p:sldId id="503" r:id="rId73"/>
    <p:sldId id="504" r:id="rId74"/>
    <p:sldId id="505" r:id="rId75"/>
    <p:sldId id="489" r:id="rId76"/>
    <p:sldId id="537" r:id="rId77"/>
    <p:sldId id="538" r:id="rId78"/>
    <p:sldId id="506" r:id="rId79"/>
    <p:sldId id="542" r:id="rId80"/>
    <p:sldId id="539" r:id="rId81"/>
    <p:sldId id="507" r:id="rId82"/>
    <p:sldId id="543" r:id="rId83"/>
    <p:sldId id="546" r:id="rId84"/>
    <p:sldId id="545" r:id="rId85"/>
    <p:sldId id="547" r:id="rId86"/>
    <p:sldId id="544" r:id="rId87"/>
    <p:sldId id="508" r:id="rId88"/>
    <p:sldId id="490" r:id="rId89"/>
    <p:sldId id="514" r:id="rId90"/>
    <p:sldId id="513" r:id="rId91"/>
    <p:sldId id="515" r:id="rId92"/>
    <p:sldId id="491" r:id="rId93"/>
    <p:sldId id="509" r:id="rId94"/>
    <p:sldId id="492" r:id="rId95"/>
    <p:sldId id="516" r:id="rId96"/>
    <p:sldId id="548" r:id="rId97"/>
    <p:sldId id="519" r:id="rId98"/>
    <p:sldId id="493" r:id="rId99"/>
    <p:sldId id="520" r:id="rId100"/>
    <p:sldId id="521" r:id="rId101"/>
    <p:sldId id="522" r:id="rId102"/>
    <p:sldId id="523" r:id="rId103"/>
  </p:sldIdLst>
  <p:sldSz cx="12192000" cy="6858000"/>
  <p:notesSz cx="6858000" cy="9144000"/>
  <p:embeddedFontLst>
    <p:embeddedFont>
      <p:font typeface="Amazon Ember" panose="020B0603020204020204" pitchFamily="34" charset="0"/>
      <p:regular r:id="rId106"/>
      <p:bold r:id="rId107"/>
      <p:italic r:id="rId108"/>
      <p:boldItalic r:id="rId109"/>
    </p:embeddedFont>
    <p:embeddedFont>
      <p:font typeface="Amazon Ember Display" panose="020F0603020204020204" pitchFamily="34" charset="0"/>
      <p:regular r:id="rId110"/>
      <p:bold r:id="rId111"/>
      <p:italic r:id="rId112"/>
      <p:boldItalic r:id="rId113"/>
    </p:embeddedFont>
    <p:embeddedFont>
      <p:font typeface="Amazon Ember Mono" panose="020B0603020204020204" pitchFamily="34" charset="0"/>
      <p:regular r:id="rId114"/>
      <p:bold r:id="rId115"/>
      <p:italic r:id="rId116"/>
      <p:boldItalic r:id="rId1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directions" id="{9E4ACA30-D387-48B9-B60B-FCAB7867C6F7}">
          <p14:sldIdLst>
            <p14:sldId id="406"/>
            <p14:sldId id="420"/>
            <p14:sldId id="409"/>
            <p14:sldId id="418"/>
            <p14:sldId id="421"/>
            <p14:sldId id="412"/>
            <p14:sldId id="423"/>
            <p14:sldId id="424"/>
            <p14:sldId id="442"/>
            <p14:sldId id="444"/>
            <p14:sldId id="425"/>
            <p14:sldId id="445"/>
            <p14:sldId id="426"/>
            <p14:sldId id="454"/>
            <p14:sldId id="453"/>
            <p14:sldId id="455"/>
            <p14:sldId id="456"/>
            <p14:sldId id="457"/>
            <p14:sldId id="458"/>
            <p14:sldId id="459"/>
            <p14:sldId id="428"/>
            <p14:sldId id="429"/>
            <p14:sldId id="460"/>
            <p14:sldId id="461"/>
            <p14:sldId id="462"/>
            <p14:sldId id="524"/>
            <p14:sldId id="431"/>
            <p14:sldId id="525"/>
            <p14:sldId id="526"/>
            <p14:sldId id="432"/>
            <p14:sldId id="464"/>
            <p14:sldId id="433"/>
            <p14:sldId id="434"/>
            <p14:sldId id="465"/>
            <p14:sldId id="466"/>
            <p14:sldId id="467"/>
            <p14:sldId id="527"/>
            <p14:sldId id="473"/>
            <p14:sldId id="474"/>
            <p14:sldId id="475"/>
            <p14:sldId id="476"/>
            <p14:sldId id="528"/>
            <p14:sldId id="529"/>
            <p14:sldId id="530"/>
            <p14:sldId id="435"/>
            <p14:sldId id="477"/>
            <p14:sldId id="436"/>
            <p14:sldId id="437"/>
            <p14:sldId id="478"/>
            <p14:sldId id="483"/>
            <p14:sldId id="438"/>
            <p14:sldId id="479"/>
            <p14:sldId id="439"/>
            <p14:sldId id="484"/>
            <p14:sldId id="485"/>
            <p14:sldId id="486"/>
            <p14:sldId id="531"/>
            <p14:sldId id="487"/>
            <p14:sldId id="532"/>
            <p14:sldId id="440"/>
            <p14:sldId id="498"/>
            <p14:sldId id="499"/>
            <p14:sldId id="501"/>
            <p14:sldId id="500"/>
            <p14:sldId id="441"/>
            <p14:sldId id="502"/>
            <p14:sldId id="488"/>
            <p14:sldId id="533"/>
            <p14:sldId id="534"/>
            <p14:sldId id="535"/>
            <p14:sldId id="536"/>
            <p14:sldId id="503"/>
            <p14:sldId id="504"/>
            <p14:sldId id="505"/>
            <p14:sldId id="489"/>
            <p14:sldId id="537"/>
            <p14:sldId id="538"/>
            <p14:sldId id="506"/>
            <p14:sldId id="542"/>
            <p14:sldId id="539"/>
            <p14:sldId id="507"/>
            <p14:sldId id="543"/>
            <p14:sldId id="546"/>
            <p14:sldId id="545"/>
            <p14:sldId id="547"/>
            <p14:sldId id="544"/>
            <p14:sldId id="508"/>
            <p14:sldId id="490"/>
            <p14:sldId id="514"/>
            <p14:sldId id="513"/>
            <p14:sldId id="515"/>
            <p14:sldId id="491"/>
            <p14:sldId id="509"/>
            <p14:sldId id="492"/>
            <p14:sldId id="516"/>
            <p14:sldId id="548"/>
            <p14:sldId id="519"/>
            <p14:sldId id="493"/>
            <p14:sldId id="520"/>
            <p14:sldId id="521"/>
            <p14:sldId id="522"/>
            <p14:sldId id="5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43A9"/>
    <a:srgbClr val="7F1EE7"/>
    <a:srgbClr val="0000A3"/>
    <a:srgbClr val="BEA7ED"/>
    <a:srgbClr val="997ADA"/>
    <a:srgbClr val="7551BD"/>
    <a:srgbClr val="D9D9D9"/>
    <a:srgbClr val="41B3FF"/>
    <a:srgbClr val="1A0033"/>
    <a:srgbClr val="FC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9" autoAdjust="0"/>
    <p:restoredTop sz="92227" autoAdjust="0"/>
  </p:normalViewPr>
  <p:slideViewPr>
    <p:cSldViewPr snapToGrid="0">
      <p:cViewPr varScale="1">
        <p:scale>
          <a:sx n="106" d="100"/>
          <a:sy n="106" d="100"/>
        </p:scale>
        <p:origin x="464" y="184"/>
      </p:cViewPr>
      <p:guideLst>
        <p:guide orient="horz" pos="12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10" d="100"/>
          <a:sy n="110" d="100"/>
        </p:scale>
        <p:origin x="333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7.fntdata"/><Relationship Id="rId16" Type="http://schemas.openxmlformats.org/officeDocument/2006/relationships/slide" Target="slides/slide15.xml"/><Relationship Id="rId107" Type="http://schemas.openxmlformats.org/officeDocument/2006/relationships/font" Target="fonts/font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8.fntdata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9.fntdata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6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0B3F9-42E9-426B-B3D2-D6012D7491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C71F7584-9745-40DA-BD49-9A41A97B2D2E}" type="slidenum">
              <a:rPr lang="en-US" sz="1000" smtClean="0">
                <a:latin typeface="Amazon Ember Display" panose="020F0603020204020204" pitchFamily="34" charset="0"/>
              </a:rPr>
              <a:pPr algn="ctr"/>
              <a:t>‹#›</a:t>
            </a:fld>
            <a:endParaRPr lang="en-US" sz="1000" dirty="0">
              <a:latin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300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457200"/>
            <a:ext cx="5981700" cy="336470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9100" y="4197679"/>
            <a:ext cx="6000750" cy="43288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b="0" i="0">
                <a:latin typeface="Amazon Ember Display" panose="020F0603020204020204" pitchFamily="34" charset="0"/>
              </a:defRPr>
            </a:lvl1pPr>
          </a:lstStyle>
          <a:p>
            <a:fld id="{A3D89E5F-BEEF-42A1-A57B-E5A736D511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7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defRPr sz="12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1pPr>
    <a:lvl2pPr marL="225425" indent="-1063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2pPr>
    <a:lvl3pPr marL="463550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3pPr>
    <a:lvl4pPr marL="747713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4pPr>
    <a:lvl5pPr marL="973138" indent="-117475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mazon Ember Display" panose="020F06030202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pos="264" userDrawn="1">
          <p15:clr>
            <a:srgbClr val="F26B43"/>
          </p15:clr>
        </p15:guide>
        <p15:guide id="4" pos="4056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264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6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D076-1F8F-44BA-C716-6D6080184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B46A4-511E-C499-E46D-F1A9E8E1D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3AD4B-DB28-56FF-E9AA-EC6C9AC00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48556-587D-DFF9-69C5-5069DFE8B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76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15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9F625-168B-E40E-E00E-E783E9E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FA1E4-4AB0-466F-CF90-29E7C02EB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497D5-E995-A817-704E-BCCB41472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5878-0AF9-4DC6-7B44-3B8964F4C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0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80403-AB5E-072F-FAC7-17D7448E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6BDAE-D6D5-BB1A-ED06-77DA4C876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36844-3A45-89A7-1C53-8D25D6BD1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A65BE-B86A-595C-3C53-D9A36D731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9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32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E1208-10AF-6486-680A-DBBEBEEC2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8BC7F-9F58-B585-DA31-E39484BDE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D06EF-8A11-2C3F-96FB-7CF553860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543CF-0324-6CAA-64F6-487BD227E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68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11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1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D7111-2BD5-2E96-004D-FFABE9724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48BBB-2D25-44AD-4195-9815AD31B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419D2-9167-9ED9-6A07-64D161479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56E2F-37EF-6D9E-915C-A4EBD1B6D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66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77735-CB68-ACBC-2D48-1DC0D07E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E5B79-963B-CBA2-6CF4-23EFDD6C5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5403B-C374-B32E-0C77-516943895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8ECE9-1464-AD3E-3868-695FA4448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0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73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99ADC-01E0-B9FC-E2F4-A13DD318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9D6DD-134E-347C-8752-6E89CCF53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15E25F-6F94-2C34-85C1-9B8C687FD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CD687-86DA-5B14-9BD8-152FF5A48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4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2E6FC-9CAC-95D7-E687-D0FF28903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C0383-AF82-4AC0-E492-F977E6BB1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D6FEE-5A1A-5FF1-5805-6244B2603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2DB4A-C166-5C76-2D89-AB531807F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25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9ADC-050B-3E63-AEB1-3BDCCAEEA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1CEEFC-275A-E25B-20BD-D734B5929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286CB-4006-FA8E-C86F-992ADF30C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F726F-C34E-5007-DA6D-DDA5B793D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53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3507B-3356-EF29-1D6B-C8869CF4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B88D0-78A9-92B3-8A6B-594A7887F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08AD2-4E04-F776-86DA-639F12A29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9DBCB-6FBF-9948-CFBA-11747F264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84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0BCE-2FCD-7AFE-E7CE-78903FBAF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C4992-2AE5-4F7C-00BC-32FA0D0A2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2E191E-5302-4D03-EE5D-0B7F25A9B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9E04E-476A-0A43-6D32-60840B597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3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1273-E2A0-D378-2D02-99DA3A3C5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FEE5A-A09F-A249-E7A3-B142614BF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8FF13-33CF-74DE-200F-001D69445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B2C0-1C6D-60CD-7DB7-27B64EF22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81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2A38-F7AB-FAD6-C79B-FBD41D09E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D3111-A536-CB11-48AE-1BF6CD334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FA9A6-6171-CE19-CE22-69A224AEF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FB301-939F-BBBC-39A0-04CB1CEDA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38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008BB-DB5A-43DC-5D31-325F16ABE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EAFFE-A73C-AEC7-25A4-F151040B7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774DB-2E5D-9920-E77F-3BE538E50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76A3F-7822-C617-E1E6-4FD826760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02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6A8C-D3B2-1B15-6EC6-B3626F947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DF95B-DAC0-D994-58F7-FCA06A804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D5C05-4D4E-9D8E-22F8-25371173C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73EE2-84FB-5098-7D5D-FBFFC24E8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50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1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91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7539C-A6C7-34E5-EC21-015D5832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72C22-0A9F-07BE-1B43-2631B2277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00FB9-62B6-4E5A-157C-D532CC963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4A03F-A673-6331-F1CB-7B8FACB2D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94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52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4C726-B45B-4CB2-78B3-FEC4F1E8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13CC0-A008-B694-ACB7-26456563D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4D701-8280-BDAF-5BF4-AA3FB0F17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3EDDA-EC47-360D-328D-C2C6C7F65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41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61B3B-94FB-FA58-FBCF-F328950E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9A8EE-F6CB-1D1A-5BEE-06F8CE991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A3442-441A-31F8-CFFC-4FF28E464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1FD2B-BAEF-201F-247E-61473A82B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08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54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848E-80DC-457F-8846-739EBDD46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511F9-1772-530C-B024-23D64E6C5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27D43-161A-3C02-D7E0-B267E5373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2F691-E46E-B507-46A5-EE03DA528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732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8682-39A3-1CF3-4781-4FB928BD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F2222-30CB-1C59-81DA-1AB9E56D3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D2BAC-D65F-34C8-CF16-6C31F8F9A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646D2-06F3-BC90-3627-040FAEB2F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373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B201C-7D3F-3331-FDB2-9FF1353E6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1BA97-96B5-9D3D-0751-06980CCDD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2BA8C-FD48-4DA1-54E4-0CF9F247D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61CBA-2CAA-7228-BB4F-E7D50F2D0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41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63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A1860-AF04-8B7B-22F3-3BA26A26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D8EC4-C9D4-D75D-1D04-AABE6C951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29763-E6C0-D829-EE6D-CA844ABAB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30EBF-1169-9B98-CEE9-FE6044536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14280-EDFF-044A-82CD-3236BC57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BC2DC-0C87-2644-A188-9B9DB360B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F8530-9D58-D1D2-226F-B1227B50B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E3A00-F900-78AE-2E5B-56014551A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039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72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DCF02-2AB7-F388-D047-415301E0A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88FB2-B5BA-1EE5-6BC9-2A7AF9D03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BFABF-0884-4123-A635-47A7EA785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AEA29-C66C-6E43-68FB-96B0C7FD8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541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D03F-BEA1-C88B-A0BF-5855010DF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6B225-860D-36A1-BE98-C1AF2FFCA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CDAB4-AA2A-FB02-3930-50F696E82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F1151-763D-B9C1-B2D8-CADFEE633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879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0984C-4198-B25F-69F9-6F21AC681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E64B7-ED8F-B89C-D4E5-A62770287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7277E-FC4B-0340-CB93-8976EDC11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157DA-63F5-004A-71D5-B24DF6325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838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F4F42-E491-9490-D267-19B3EC44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F5CA5-A6FF-9B25-B909-62A2998EA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33050-0BF5-49F7-839E-993D7456C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92F35-E950-B6B0-BB34-98C1B8F79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9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66D42-4C40-4ACB-062F-604BFC71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C33EF-53DB-1BA9-3168-2F5E617E0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ADBA20-0FA5-D179-D54C-D9BA1F99A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DF849-4D60-B46E-8752-52F973F68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87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E36F8-E0EF-711C-08A9-64BAE74B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9175B-50CA-C2E6-6010-DE2DEA55F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73AF3E-96F0-D1F3-3825-63593E75A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911A9-E2BC-FD77-B499-B5A1BD6BF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6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26A1D-A810-7B87-AC63-36831011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88E8E-3728-B951-BCAC-2C43CAB9F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764F2-F7D0-7CCD-4ACB-E2AE3AD1A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F6A30-8844-549C-F93D-6D28305B5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42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AD319-8D16-847B-FC94-787BD803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EA221-702A-1E23-424B-77957DF2B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90D3D-C997-79EA-353D-0680CF136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A030B-301B-DF81-3D0A-7576F3F82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1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alk-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FFB9C5-144F-4FA0-A453-1E92E80C8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47AAD2-C3ED-D018-40AD-3D2B73D9E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239" y="2850246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69D91DA-5D38-A9F2-29CE-1DC3B9AA49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499" y="5142791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025E1E7-9849-A089-58B5-52D7FA3EC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499" y="1904739"/>
            <a:ext cx="91440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BEA7ED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A78DAB3-FA55-B982-F3CC-CA1CAE48D7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499" y="5479146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752427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178C6C-A11A-B7DA-DE97-C5EF3DA24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8E54E3F-3CBC-43DF-D0B7-3007697064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969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2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80812B7-8A92-F272-875E-0D757C691E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5261981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404D9CE-381D-295C-A64E-88C5D0C0A6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5674769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72D21-07F0-8A31-A886-8180F34B788F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2F49425-7DA0-E6A1-AFFB-06CE3587D57C}"/>
              </a:ext>
            </a:extLst>
          </p:cNvPr>
          <p:cNvSpPr/>
          <p:nvPr userDrawn="1"/>
        </p:nvSpPr>
        <p:spPr>
          <a:xfrm>
            <a:off x="609598" y="304800"/>
            <a:ext cx="2993681" cy="28895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b="0" i="0" dirty="0" err="1">
              <a:solidFill>
                <a:schemeClr val="tx1"/>
              </a:solidFill>
              <a:latin typeface="Amazon Ember Display" panose="020F0603020204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EDB5F6C-924F-E4E4-8B18-2197BA4C3F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1918337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11574D8-2193-6E96-F970-CA48F920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969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2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67C28C-2194-7DE3-C4ED-8EF747692F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278" y="928262"/>
            <a:ext cx="6460999" cy="923330"/>
          </a:xfrm>
          <a:prstGeom prst="rect">
            <a:avLst/>
          </a:prstGeom>
        </p:spPr>
        <p:txBody>
          <a:bodyPr wrap="square" anchor="t" anchorCtr="0"/>
          <a:lstStyle>
            <a:lvl1pPr algn="l">
              <a:defRPr sz="6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426E-C2E7-51F1-EBF9-5831816B5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55" y="5759695"/>
            <a:ext cx="740228" cy="4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361C3B-4A14-5F26-5768-6B7532600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91CB6-D820-4A96-8204-600D7D956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376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354969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A1D86-6A7C-4718-BC8A-729563F7E0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06736434-7E81-994B-854B-1BF33F160A0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447C4-003F-49F1-92D9-AA8E160181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7E4742-39F0-4C44-00E8-B91F451C1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354969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A1D86-6A7C-4718-BC8A-729563F7E0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06736434-7E81-994B-854B-1BF33F160A0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447C4-003F-49F1-92D9-AA8E160181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3380B-4C2C-4CFA-5735-2689C62E6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376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1981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932EFD-B8A1-B84B-48C9-1BE2EB4AF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354969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A1D86-6A7C-4718-BC8A-729563F7E0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06736434-7E81-994B-854B-1BF33F160A0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447C4-003F-49F1-92D9-AA8E160181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7451C-3F29-6F6D-F332-22252720A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376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33173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22A18-A983-4477-9CE2-E889A780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9600D62F-E191-C046-B6EA-E79BE99AA24A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B6389-19E6-4677-81FB-25CCEB0E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adi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A1DB3-21D8-7727-05ED-700D04461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only layout with gradient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00575-76B9-4D8B-9903-136ED9A4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393093C1-DE68-B74B-A980-4E3BCEBC269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DB515-1F55-4916-8897-BD5A83C1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BE47E-DAA2-53AD-A19F-7E10713DCC3B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14652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adi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C98E-29D0-7549-A4E6-151AFAD54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only layout with gradient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00575-76B9-4D8B-9903-136ED9A4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393093C1-DE68-B74B-A980-4E3BCEBC269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DB515-1F55-4916-8897-BD5A83C1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37F78-6104-4004-2FA4-4DC0815B72C9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5828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adi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42795-04B8-8DCD-975B-E72373E3A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only layout with gradient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00575-76B9-4D8B-9903-136ED9A4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393093C1-DE68-B74B-A980-4E3BCEBC269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DB515-1F55-4916-8897-BD5A83C1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37A45-3492-46BC-9D48-C3D4051171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7D0A3-F064-9569-A6C6-9EFB587B0B1C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41659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213DF-CEC6-4F46-9CD4-5ED4A416A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341632"/>
          </a:xfrm>
        </p:spPr>
        <p:txBody>
          <a:bodyPr/>
          <a:lstStyle>
            <a:lvl1pPr marL="0" indent="0">
              <a:buNone/>
              <a:defRPr sz="1800" b="0" i="0" cap="none" spc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2CB8C-58A4-4758-8C91-E8641A9F6D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31D3B374-854B-EF47-9B56-0018B9F83111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4248-408B-4052-8B56-17F469F98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8479-5E5D-4B94-9958-5C40D64BED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6B726-34C0-4C1C-A252-97930DC7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238B2222-37A4-5449-B1D9-9B13ADA59E84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103B0-BAC9-4248-BF05-F8F64F81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167B-71A0-4735-93B6-5A034F8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31EE5F0-84FB-189B-E214-184BE8EEA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499"/>
            <a:ext cx="10888576" cy="4229099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>
              <a:spcAft>
                <a:spcPts val="30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08D3C-954A-5AEC-F502-E30BF237D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376" y="914401"/>
            <a:ext cx="10972800" cy="590931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B72F2-AE0C-E32E-B06A-98564ED2568E}"/>
              </a:ext>
            </a:extLst>
          </p:cNvPr>
          <p:cNvSpPr txBox="1"/>
          <p:nvPr userDrawn="1"/>
        </p:nvSpPr>
        <p:spPr>
          <a:xfrm>
            <a:off x="842910" y="6436185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209173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2767937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02A07-9279-4389-95B8-CFF5307F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B9026E32-37D5-A446-8A01-9B6BBEB5E690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D072-A634-4E51-88E3-AFF4BBF5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1B74-659E-4EB1-8DB0-B962093F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184460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8ABEB-87DF-4979-B8D5-38D09C15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F68F78D1-9721-044C-B65C-A6FC97994CEC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E3A9-1F3C-45F4-9F53-543C4B62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DE2B-5658-4ECD-9AB5-497E1D05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33600"/>
            <a:ext cx="10972800" cy="2767937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CBB3C-A513-466E-B53F-E5E578126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341632"/>
          </a:xfrm>
        </p:spPr>
        <p:txBody>
          <a:bodyPr/>
          <a:lstStyle>
            <a:lvl1pPr marL="0" indent="0">
              <a:buNone/>
              <a:defRPr lang="en-US" sz="1800" b="0" i="0" kern="1200" cap="none" spc="0" baseline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Enter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D2500-AAFD-4464-92DE-45442731C6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C4422CFE-CB70-E144-AF43-F0FCE393742F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7C935-E20D-482F-89A5-4255E88216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9C1A1-91E5-46D2-97FB-94E48C63B9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1128">
          <p15:clr>
            <a:srgbClr val="9FCC3B"/>
          </p15:clr>
        </p15:guide>
        <p15:guide id="3" orient="horz" pos="134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10972800" cy="1844608"/>
          </a:xfrm>
        </p:spPr>
        <p:txBody>
          <a:bodyPr/>
          <a:lstStyle>
            <a:lvl1pPr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3DDF9C-7004-4F4E-8707-3F8553760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7034"/>
            <a:ext cx="10972800" cy="341632"/>
          </a:xfrm>
        </p:spPr>
        <p:txBody>
          <a:bodyPr/>
          <a:lstStyle>
            <a:lvl1pPr marL="0" indent="0">
              <a:buNone/>
              <a:defRPr lang="en-US" sz="1800" b="0" i="0" kern="1200" cap="none" spc="0" baseline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Enter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9B8C3-36CA-4A97-B3FF-2FCDD97E1A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F4FC2D43-256D-6645-BCF9-A844B8D70195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EE534-0361-47D3-8F92-2D7522A226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270F7-2BCA-4119-8F34-BD17AB29E1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1128">
          <p15:clr>
            <a:srgbClr val="9FCC3B"/>
          </p15:clr>
        </p15:guide>
        <p15:guide id="3" orient="horz" pos="12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03484E-63E1-C65B-B9E9-64BEBDE8D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5334000" cy="978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71700"/>
            <a:ext cx="5334000" cy="1540935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E715-EC87-4B8E-9C5A-5A9D588BB9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08C0C526-AA41-9246-8D2F-123642CF358A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5F6CD-847A-4EBE-9BAA-72269373CE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72F2-75D0-4C1D-B2C9-D4DDBBA7E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72762-FFD8-44A0-D0C3-72BB36D53F86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bg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592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6996DA-5BE5-07A1-3E6B-5009A6B7A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5334000" cy="978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71700"/>
            <a:ext cx="5334000" cy="1540935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E715-EC87-4B8E-9C5A-5A9D588BB9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08C0C526-AA41-9246-8D2F-123642CF358A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5F6CD-847A-4EBE-9BAA-72269373CE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72F2-75D0-4C1D-B2C9-D4DDBBA7E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A259B-C4CE-849A-F79A-9E5DAF81688F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D7AE4-AC04-819B-6BE0-5525488F82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1A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A03B37-6F96-EEE5-6D3D-8FE6A854A4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2574038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499"/>
            <a:ext cx="5248276" cy="2574038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530C4-DC55-4C62-84CC-692229E7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C6CBC29B-2875-A847-90DD-93F5B9D216F5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B8C68-5C05-4F96-9FF2-B531F83A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1369-2E97-4C0B-9762-D765E28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2574038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499"/>
            <a:ext cx="5248276" cy="2574038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530C4-DC55-4C62-84CC-692229E7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C6CBC29B-2875-A847-90DD-93F5B9D216F5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B8C68-5C05-4F96-9FF2-B531F83A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1369-2E97-4C0B-9762-D765E28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7577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5248656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4125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141554"/>
            <a:ext cx="5248656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6D1DC3-FE4E-4BC2-8CA3-4ED12B13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D467C09E-9944-944E-A974-7D6AA4E02B83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AE993-84F9-4B17-BB98-5AAAFAF3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CB0EC-BB93-4417-89BD-8704180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7577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Three-column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3483864" cy="1134670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2141554"/>
            <a:ext cx="3483864" cy="1134670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2141554"/>
            <a:ext cx="3483864" cy="1134670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B58E081-E30E-4521-AEC0-F25E96B2F8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6F02E835-1245-C748-8E9F-651FE6B45587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5D495B-454B-46AE-A85D-594A0B9FDD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05D547-F845-48C9-979D-DD2269BB9C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EF9CE-D5FA-469A-DD60-8E18E5FB8879}"/>
              </a:ext>
            </a:extLst>
          </p:cNvPr>
          <p:cNvSpPr txBox="1"/>
          <p:nvPr userDrawn="1"/>
        </p:nvSpPr>
        <p:spPr>
          <a:xfrm>
            <a:off x="842910" y="6436185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2496755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7577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Three-column layout with subheadings and 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3656030"/>
            <a:ext cx="3483864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3656030"/>
            <a:ext cx="3483864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3656030"/>
            <a:ext cx="3483864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CFB8E8-C9F0-4143-9378-EA7F6C76665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F96E8718-D810-5D42-BBA7-DBDBA7B074E9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D1B458-DF75-45ED-B8CC-69A72676AB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B1AFFF-5B96-4371-BCA2-F0CE04ECF7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FED918-02AD-4AE8-80A2-5FBE2CA7CD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31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A07340D-F35E-44B1-83E7-553D9B9F4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45099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E39C743-124E-4ED1-8147-16B673DA194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9568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0604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ur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7577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Four-column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2377440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471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74719" y="2141554"/>
            <a:ext cx="2377440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83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9840" y="2141554"/>
            <a:ext cx="2377440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70CBA4-9A7C-4AA6-80BD-DA7E39D56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4960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88FFD55-A15C-40BB-919A-289EBCA6F2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4960" y="2141554"/>
            <a:ext cx="2377440" cy="885371"/>
          </a:xfrm>
        </p:spPr>
        <p:txBody>
          <a:bodyPr/>
          <a:lstStyle>
            <a:lvl1pPr marL="0" indent="0"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buNone/>
              <a:defRPr sz="1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EB3A35-9813-4635-AE9D-3B9F6CA531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2B958DF5-F549-8B46-95E0-C2CB36033BB5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17FC00-CD62-4B48-80A6-4E68401E96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0D3C1B-0D24-4BCA-810C-31D050008A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643E-9D53-435F-9BF5-216545CC1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7577"/>
            <a:ext cx="10972800" cy="5355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D460-44A4-4368-BEE3-4B57384F2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0" y="1714501"/>
            <a:ext cx="5372100" cy="449579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8F45C-51B3-4A66-AF8A-1A15D12571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14501"/>
            <a:ext cx="5372101" cy="313932"/>
          </a:xfrm>
        </p:spPr>
        <p:txBody>
          <a:bodyPr/>
          <a:lstStyle>
            <a:lvl1pPr marL="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B3B1C-D783-464F-B951-6F802A18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96301397-8FE7-FB4B-82EE-58C288712F6D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0C078-A6D5-4C61-A732-EC72F4B2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CB9B7-F1A6-4E7E-9A44-4A1BF91C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DE8161-89FB-4C0E-91DC-BB077E8FD5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8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69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46C62-58BE-4875-9CF1-988E9FBC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C3A8789C-A0D1-A74F-A15D-501FE221905E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F8648-DA5C-4249-B315-5FCC6764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38840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198310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198310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5F99-D5A6-480F-A674-A76B9194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9C031CC3-E800-D94E-ACE2-59E99B1146F6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AC62E-3DD2-43DB-9AAA-009DDB88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9EF5C-832F-4F15-B95C-60157E7B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5248274" cy="2574038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598"/>
            <a:ext cx="5248276" cy="2574038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85750" indent="0">
              <a:spcAft>
                <a:spcPts val="180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28650" indent="0">
              <a:spcAft>
                <a:spcPts val="1800"/>
              </a:spcAft>
              <a:buNone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143000" indent="0">
              <a:spcAft>
                <a:spcPts val="1800"/>
              </a:spcAft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D7037-6014-41C7-AAA4-041F7B6E5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341632"/>
          </a:xfrm>
        </p:spPr>
        <p:txBody>
          <a:bodyPr/>
          <a:lstStyle>
            <a:lvl1pPr marL="0" indent="0">
              <a:buNone/>
              <a:defRPr lang="en-US" sz="1800" b="0" i="0" kern="1200" cap="none" spc="0" baseline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Enter 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882DCB-3FBB-4107-96D9-358054987DA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344B5C68-7AAF-714C-BA5C-79EE2A2BF521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50B923-C7E4-4160-8DCE-6199F6C430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778C9A-1C98-4EC3-A992-895A3DF0E6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Two-column, subtitle,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1"/>
            <a:ext cx="5248274" cy="198310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600"/>
            <a:ext cx="5248276" cy="198310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919E-8A8C-4C90-854E-20FDD2FCCD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341632"/>
          </a:xfrm>
        </p:spPr>
        <p:txBody>
          <a:bodyPr/>
          <a:lstStyle>
            <a:lvl1pPr marL="0" indent="0">
              <a:buNone/>
              <a:defRPr lang="en-US" sz="1800" b="0" i="0" kern="1200" cap="none" spc="0" baseline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Enter 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EA9DE9-1720-43CB-BEB4-4A471EA86C1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122D055C-F955-814B-8E36-6633B2B2BF72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44196F-CE34-473D-A802-821F7968F2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E16D6-76D0-4B95-931F-9F32F34A8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763FF7-5605-71F8-6697-EB254219C7B0}"/>
              </a:ext>
            </a:extLst>
          </p:cNvPr>
          <p:cNvSpPr/>
          <p:nvPr userDrawn="1"/>
        </p:nvSpPr>
        <p:spPr>
          <a:xfrm>
            <a:off x="512957" y="501806"/>
            <a:ext cx="11240428" cy="5708494"/>
          </a:xfrm>
          <a:prstGeom prst="roundRect">
            <a:avLst>
              <a:gd name="adj" fmla="val 1532"/>
            </a:avLst>
          </a:prstGeom>
          <a:solidFill>
            <a:srgbClr val="1D2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b="0" i="0" dirty="0" err="1">
              <a:solidFill>
                <a:schemeClr val="tx1"/>
              </a:solidFill>
              <a:latin typeface="Amazon Ember Display" panose="020F0603020204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0082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0082" y="4496832"/>
            <a:ext cx="8067261" cy="313932"/>
          </a:xfrm>
        </p:spPr>
        <p:txBody>
          <a:bodyPr/>
          <a:lstStyle>
            <a:lvl1pPr marL="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DEF90-4BC7-4449-B8ED-B9BEFD74704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82BEA218-CD6F-B44E-B26C-C64BF244E0F0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F1DAA-08EC-40A3-9CC6-57B8099A6F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B32C00-084F-28C0-BB8F-C28174CF1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28" y="1942480"/>
            <a:ext cx="398998" cy="3387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57A2FB6-579C-8BDA-C03C-733FDD502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082" y="1975199"/>
            <a:ext cx="8067261" cy="1920526"/>
          </a:xfrm>
          <a:prstGeom prst="rect">
            <a:avLst/>
          </a:prstGeom>
        </p:spPr>
        <p:txBody>
          <a:bodyPr anchor="b" anchorCtr="0"/>
          <a:lstStyle>
            <a:lvl1pPr>
              <a:defRPr sz="4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</p:spTree>
    <p:extLst>
      <p:ext uri="{BB962C8B-B14F-4D97-AF65-F5344CB8AC3E}">
        <p14:creationId xmlns:p14="http://schemas.microsoft.com/office/powerpoint/2010/main" val="10038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64" userDrawn="1">
          <p15:clr>
            <a:srgbClr val="FBAE40"/>
          </p15:clr>
        </p15:guide>
        <p15:guide id="2" orient="horz" pos="259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di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5C7669-14A6-5D54-857D-1FADC6475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0082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0082" y="4496832"/>
            <a:ext cx="8067261" cy="313932"/>
          </a:xfrm>
        </p:spPr>
        <p:txBody>
          <a:bodyPr/>
          <a:lstStyle>
            <a:lvl1pPr marL="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DEF90-4BC7-4449-B8ED-B9BEFD74704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82BEA218-CD6F-B44E-B26C-C64BF244E0F0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F1DAA-08EC-40A3-9CC6-57B8099A6F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F35CF-0293-AD03-12BE-0AD2771A7530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0B9D2A-5256-0C86-DBF9-819E149FDD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37FD4-93CF-BE6F-8A01-F39EF1E25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28" y="1942480"/>
            <a:ext cx="398997" cy="33870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4CEA261-0749-39A4-C724-57029DDE9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082" y="1975199"/>
            <a:ext cx="8067261" cy="1920526"/>
          </a:xfrm>
          <a:prstGeom prst="rect">
            <a:avLst/>
          </a:prstGeom>
        </p:spPr>
        <p:txBody>
          <a:bodyPr anchor="b" anchorCtr="0"/>
          <a:lstStyle>
            <a:lvl1pPr>
              <a:defRPr sz="4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</p:spTree>
    <p:extLst>
      <p:ext uri="{BB962C8B-B14F-4D97-AF65-F5344CB8AC3E}">
        <p14:creationId xmlns:p14="http://schemas.microsoft.com/office/powerpoint/2010/main" val="71720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259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01DB4-DB1E-09A3-F84D-F1D85281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F3D5-2436-9240-B6D0-2048A71FFF33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6D240-DCA4-CD8A-AD0E-1FF62E3A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966F6-07AE-918A-6D74-845DA70FE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31FDD-CEB9-4A8E-9B96-BA5CD83F2A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CDDBD-5B92-2424-B8BC-FAA08A352068}"/>
              </a:ext>
            </a:extLst>
          </p:cNvPr>
          <p:cNvSpPr txBox="1"/>
          <p:nvPr userDrawn="1"/>
        </p:nvSpPr>
        <p:spPr>
          <a:xfrm>
            <a:off x="842910" y="6436185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1245120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di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8D0445-6250-D8A7-DA99-8E3E6B193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17ECE-DA96-4373-B8B2-4E847C5AC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082" y="1975199"/>
            <a:ext cx="8067261" cy="1920526"/>
          </a:xfrm>
          <a:prstGeom prst="rect">
            <a:avLst/>
          </a:prstGeom>
        </p:spPr>
        <p:txBody>
          <a:bodyPr anchor="b" anchorCtr="0"/>
          <a:lstStyle>
            <a:lvl1pPr>
              <a:defRPr sz="4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0082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0082" y="4496832"/>
            <a:ext cx="8067261" cy="313932"/>
          </a:xfrm>
        </p:spPr>
        <p:txBody>
          <a:bodyPr/>
          <a:lstStyle>
            <a:lvl1pPr marL="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DEF90-4BC7-4449-B8ED-B9BEFD74704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82BEA218-CD6F-B44E-B26C-C64BF244E0F0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F1DAA-08EC-40A3-9CC6-57B8099A6F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A2AE2-2071-6FBA-C0DF-DC91D9C45E81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6E5BB-D7F1-57B7-F47C-38FAC1D8C9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E8694-CEBE-FC6B-2826-A3C160A810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28" y="1942480"/>
            <a:ext cx="398997" cy="3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259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di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3E4E87-E0BD-16D9-98F9-BB7B231C4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0082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0082" y="4496832"/>
            <a:ext cx="8067261" cy="313932"/>
          </a:xfrm>
        </p:spPr>
        <p:txBody>
          <a:bodyPr/>
          <a:lstStyle>
            <a:lvl1pPr marL="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DEF90-4BC7-4449-B8ED-B9BEFD74704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82BEA218-CD6F-B44E-B26C-C64BF244E0F0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F1DAA-08EC-40A3-9CC6-57B8099A6F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4E9CC-3075-EE68-DD01-BF810D0A2E59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AAD79-AAE6-EC0F-FBB1-3EC2FA0CE8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2BD0C7-FA87-6543-491D-C8D901F52B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28" y="1942480"/>
            <a:ext cx="398998" cy="33870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1DB773A-50B4-2838-9D40-23B24006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082" y="1975199"/>
            <a:ext cx="8067261" cy="1920526"/>
          </a:xfrm>
          <a:prstGeom prst="rect">
            <a:avLst/>
          </a:prstGeom>
        </p:spPr>
        <p:txBody>
          <a:bodyPr anchor="b" anchorCtr="0"/>
          <a:lstStyle>
            <a:lvl1pPr>
              <a:defRPr sz="4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</p:spTree>
    <p:extLst>
      <p:ext uri="{BB962C8B-B14F-4D97-AF65-F5344CB8AC3E}">
        <p14:creationId xmlns:p14="http://schemas.microsoft.com/office/powerpoint/2010/main" val="15922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259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4A48E-55BF-C7C1-29F2-A6FC94801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  <a:prstGeom prst="rect">
            <a:avLst/>
          </a:prstGeom>
        </p:spPr>
        <p:txBody>
          <a:bodyPr anchor="ctr" anchorCtr="0"/>
          <a:lstStyle>
            <a:lvl1pPr>
              <a:defRPr sz="48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504A1AE1-7907-F24D-8677-0B8F5F67234B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8B1BE-F62C-9842-9FF0-A53695D03916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16990-AF13-5F3A-8ED1-EFBA643490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046E6-CE12-7F6E-8811-7DF794DE7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  <a:prstGeom prst="rect">
            <a:avLst/>
          </a:prstGeom>
        </p:spPr>
        <p:txBody>
          <a:bodyPr anchor="ctr" anchorCtr="0"/>
          <a:lstStyle>
            <a:lvl1pPr>
              <a:defRPr sz="48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504A1AE1-7907-F24D-8677-0B8F5F67234B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ECC62-1D56-92A3-418D-0EC34FDA9B78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B369C-4812-6B2A-CCF0-6346B4600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D5A327-DE22-15C5-BDAA-59E2DD0AB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  <a:prstGeom prst="rect">
            <a:avLst/>
          </a:prstGeom>
        </p:spPr>
        <p:txBody>
          <a:bodyPr anchor="ctr" anchorCtr="0"/>
          <a:lstStyle>
            <a:lvl1pPr>
              <a:defRPr sz="48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504A1AE1-7907-F24D-8677-0B8F5F67234B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FE5FF-6177-0943-300C-32D19148D86C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EC76-5973-D100-2A27-71BAEC1CC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190308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4572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6858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Type or paste plain-text code here;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EAB3-8007-4FDC-BADB-BADCE0CE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14000039-AC38-8C4D-BBF6-A4179217D919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5AEC-53B6-4043-9677-30AD83B0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51AD4-FDAE-4E07-B685-874180F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Two-column 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190308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4572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6858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190308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4572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6858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0">
              <a:spcAft>
                <a:spcPts val="600"/>
              </a:spcAft>
              <a:buNone/>
              <a:defRPr sz="1800" b="0" i="0">
                <a:latin typeface="Amazon Ember Mono" panose="020B05090202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10155-AFE0-49FD-8E9F-C55D66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BA838F1F-E927-864D-8933-A87A9B46D340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A757A-A572-48F6-B0E7-EBDAFBA5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BE49C-423E-451A-A0D2-7D73F253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820-803B-4C55-BA9E-AE3223753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56" y="3226552"/>
            <a:ext cx="6823869" cy="750238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41FE7-5B7D-4299-B262-F8E574B5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F5CD9E88-8D52-D44B-9301-05276D5B5248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617C0-A817-49E3-9857-07752AB4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9A66-7F1A-495E-B008-D2DB34B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7951E-E6AB-4553-9142-A91D5BC58C21}"/>
              </a:ext>
            </a:extLst>
          </p:cNvPr>
          <p:cNvSpPr txBox="1"/>
          <p:nvPr userDrawn="1"/>
        </p:nvSpPr>
        <p:spPr>
          <a:xfrm>
            <a:off x="609599" y="2428875"/>
            <a:ext cx="6867525" cy="95566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054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73436"/>
            <a:ext cx="7823200" cy="1311128"/>
          </a:xfrm>
          <a:prstGeom prst="rect">
            <a:avLst/>
          </a:prstGeom>
        </p:spPr>
        <p:txBody>
          <a:bodyPr anchor="ctr" anchorCtr="0"/>
          <a:lstStyle>
            <a:lvl1pPr>
              <a:defRPr sz="4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Video or demo divider: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27066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300D94-E16B-4268-9D8D-053D71D5D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100FBD5-D226-4B79-8009-A3AA42458F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548640" anchor="ctr">
            <a:noAutofit/>
          </a:bodyPr>
          <a:lstStyle>
            <a:lvl1pPr marL="0" indent="0" algn="ctr"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0091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593843-4CBC-A712-CB2B-B4F878BE3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6776E-568F-A5A4-981B-E30628F872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6" y="5616413"/>
            <a:ext cx="979714" cy="586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246" y="3418321"/>
            <a:ext cx="6460999" cy="923330"/>
          </a:xfrm>
          <a:prstGeom prst="rect">
            <a:avLst/>
          </a:prstGeom>
        </p:spPr>
        <p:txBody>
          <a:bodyPr wrap="square" anchor="t" anchorCtr="0"/>
          <a:lstStyle>
            <a:lvl1pPr algn="l">
              <a:defRPr sz="6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4366830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5261981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3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5674769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E4815-926B-43B6-82AB-971B1A89CEF6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31164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A51E-0F08-4B7B-9A9F-00CF3AA31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62" y="914401"/>
            <a:ext cx="10972800" cy="64633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EECF-7227-4AD4-BC6B-F6715716A8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300" y="1714501"/>
            <a:ext cx="5372100" cy="223240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4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C0C8A-CCAE-4B98-91F0-838AA4F55C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25611"/>
            <a:ext cx="5372101" cy="313932"/>
          </a:xfrm>
        </p:spPr>
        <p:txBody>
          <a:bodyPr/>
          <a:lstStyle>
            <a:lvl1pPr marL="0" indent="0">
              <a:buNone/>
              <a:defRPr sz="1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12791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9EFE0-8E44-C90C-B937-EC90601AF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91574-CEFD-26D9-588F-1C0FFBCDA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6" y="5616413"/>
            <a:ext cx="979714" cy="586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C7E34-CF30-2AED-4C9C-32CE310B5A51}"/>
              </a:ext>
            </a:extLst>
          </p:cNvPr>
          <p:cNvSpPr txBox="1"/>
          <p:nvPr userDrawn="1"/>
        </p:nvSpPr>
        <p:spPr>
          <a:xfrm>
            <a:off x="527767" y="6017899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1580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306B6-0447-DE92-96EA-90340D62C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4CEAE59-88AB-067D-8305-5D60E5C0C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D4E7E8-6939-47DD-F50C-1BE8D7C7AB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0E08B7E-513C-0B0B-9DC0-33A10068E8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1EF1BFC-F8EA-31FF-2ECB-6FE640057D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CF5D785-7779-B4A7-1593-D9E4005D4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C67EAE0-22D8-7774-6075-2E7C8D3579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73B14-3FCE-9EBE-8EF4-076D31F5D3A9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Thank you!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64E461-542C-9DF0-B91E-B36341643F32}"/>
              </a:ext>
            </a:extLst>
          </p:cNvPr>
          <p:cNvSpPr txBox="1"/>
          <p:nvPr userDrawn="1"/>
        </p:nvSpPr>
        <p:spPr>
          <a:xfrm>
            <a:off x="-1352550" y="3771900"/>
            <a:ext cx="65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endParaRPr lang="en-US" b="0" i="0" dirty="0" err="1">
              <a:latin typeface="Amazon Ember Display" panose="020F06030202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3BB739-DBCB-A674-9F3C-97310C1F9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6" y="5616413"/>
            <a:ext cx="979714" cy="586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7816D4-9E22-E961-B267-8DCA00D5E0AD}"/>
              </a:ext>
            </a:extLst>
          </p:cNvPr>
          <p:cNvSpPr txBox="1"/>
          <p:nvPr userDrawn="1"/>
        </p:nvSpPr>
        <p:spPr>
          <a:xfrm>
            <a:off x="527767" y="6017899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3398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132DE-7B4D-84B4-29EF-A28CEB195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18CA2-623A-29DB-A6D4-EB10D6D59A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6" y="5616413"/>
            <a:ext cx="979714" cy="586152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3E01366-E822-32FE-65C0-B3B412594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78FCF9-F25E-3767-EB4A-8D919FAD0C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1C9D7C-4935-7A74-21C6-B88B45377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0D6E1ED-92EF-4477-D94E-EDA210EF88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F1AB78F-B9B6-3B94-6F03-015F0598F3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B0FD9D2-77A6-9253-CB15-84E1C403FB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79A02-C451-B664-9107-9D196F3382D7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Thank you!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16FB4C-1D1E-4119-B730-03DD2E265086}"/>
              </a:ext>
            </a:extLst>
          </p:cNvPr>
          <p:cNvSpPr txBox="1"/>
          <p:nvPr userDrawn="1"/>
        </p:nvSpPr>
        <p:spPr>
          <a:xfrm>
            <a:off x="-1352550" y="3771900"/>
            <a:ext cx="65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endParaRPr lang="en-US" b="0" i="0" dirty="0" err="1">
              <a:latin typeface="Amazon Ember Display" panose="020F06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3418EE-3F95-4F71-83CC-C11186EB4B28}"/>
              </a:ext>
            </a:extLst>
          </p:cNvPr>
          <p:cNvSpPr txBox="1"/>
          <p:nvPr userDrawn="1"/>
        </p:nvSpPr>
        <p:spPr>
          <a:xfrm>
            <a:off x="527767" y="6017899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10994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33D-5535-4C9A-8FE3-B37ABA63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3D77A-024C-472F-B312-4E06A5BAE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35402" y="1718982"/>
            <a:ext cx="2146998" cy="4491317"/>
          </a:xfrm>
        </p:spPr>
        <p:txBody>
          <a:bodyPr vert="eaVert"/>
          <a:lstStyle>
            <a:lvl1pPr marL="0" indent="0">
              <a:buFontTx/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>
              <a:buFontTx/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914400" indent="0">
              <a:buFontTx/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371600" indent="0">
              <a:buFontTx/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828800" indent="0">
              <a:buFontTx/>
              <a:buNone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BCF1F-274F-4C05-8696-189CDAE0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8DF6AC9B-6FB6-E64C-9786-C40DFE89F624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BB62C-DD5C-4CC6-98BC-33028557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4DAD-D906-4444-864A-7CED33CE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625061DB-7406-41C8-A121-52D8D4484F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2CA4B-F100-498A-9F95-D1048E98B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14399"/>
            <a:ext cx="2857500" cy="529590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600"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42DEB-18AA-41C3-A034-B81C20069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25502" y="914399"/>
            <a:ext cx="2146998" cy="5295901"/>
          </a:xfrm>
        </p:spPr>
        <p:txBody>
          <a:bodyPr vert="eaVert"/>
          <a:lstStyle>
            <a:lvl1pPr marL="457200" indent="-45720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8874D-2362-4107-9CFB-6624C519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21DD148F-2774-EA45-8C22-2C39149188FB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1FEF1-5834-4539-A37C-ED5E275C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1474-147C-4D4E-B55D-24F747B2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mazon Ember Display" panose="020F0603020204020204" pitchFamily="34" charset="0"/>
              </a:defRPr>
            </a:lvl1pPr>
          </a:lstStyle>
          <a:p>
            <a:fld id="{625061DB-7406-41C8-A121-52D8D4484F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73828A-79F8-15CD-9D21-FB44B77FD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3CAD519-9A88-CC6D-C64F-32781DE128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4366830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ECD1BDB-3933-70D1-D0B1-585F679690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5261981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9BD2DDE-9CEA-E55B-45AC-E81DC0520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3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F4339BC-5512-257D-D251-96C726B39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5674769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E9AEE-EE0A-4511-286D-B7E92DB33387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9315F-6BED-09F1-C555-D62EBCC2C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246" y="3418321"/>
            <a:ext cx="6460999" cy="923330"/>
          </a:xfrm>
          <a:prstGeom prst="rect">
            <a:avLst/>
          </a:prstGeom>
        </p:spPr>
        <p:txBody>
          <a:bodyPr wrap="square" anchor="t" anchorCtr="0"/>
          <a:lstStyle>
            <a:lvl1pPr algn="l">
              <a:defRPr sz="6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E7CF6-AEC8-B8B6-2040-09A0612489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6" y="5616413"/>
            <a:ext cx="979714" cy="5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B1A274-34CE-9318-18E9-83796CAE5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8CD09BF-BE98-954E-8C83-FD00798ACA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4366830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F119F6-59CF-C06E-9DEE-68747AC5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5261981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378773-656B-3414-4689-741C92BE3E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3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C5437D4-D83E-F7AB-7C05-4D16F6D78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5674769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71D03-03D2-3246-0292-3278FC46E9BD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415C-2EF2-186A-04FA-1B6BE61C41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246" y="3418321"/>
            <a:ext cx="6460999" cy="923330"/>
          </a:xfrm>
          <a:prstGeom prst="rect">
            <a:avLst/>
          </a:prstGeom>
        </p:spPr>
        <p:txBody>
          <a:bodyPr wrap="square" anchor="t" anchorCtr="0"/>
          <a:lstStyle>
            <a:lvl1pPr algn="l">
              <a:defRPr sz="6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75C48-1113-B98D-B01C-9CF253E8B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6" y="5616413"/>
            <a:ext cx="979714" cy="5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C5CAEF-E4CF-4B92-233A-7553242F6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0F04AFD-CEAF-D96A-9FBC-950044545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1918337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187CBED-F3F8-A0AE-DBEA-EEEA1D2E76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5261981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5857500-2C8E-9211-5B61-DC83BC3450CB}"/>
              </a:ext>
            </a:extLst>
          </p:cNvPr>
          <p:cNvSpPr/>
          <p:nvPr userDrawn="1"/>
        </p:nvSpPr>
        <p:spPr>
          <a:xfrm>
            <a:off x="609598" y="304800"/>
            <a:ext cx="2993681" cy="28895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b="0" i="0" dirty="0" err="1">
              <a:solidFill>
                <a:schemeClr val="tx1"/>
              </a:solidFill>
              <a:latin typeface="Amazon Ember Display" panose="020F0603020204020204" pitchFamily="3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7F887A3-28C2-6DE9-5807-21C410AB73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969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2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BFEBE6D-8293-FD48-7C86-4989B458E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5674769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412FE6-3787-9446-924A-F202645A1CFC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ABE821-C29F-8323-0B26-4C07043DC762}"/>
              </a:ext>
            </a:extLst>
          </p:cNvPr>
          <p:cNvSpPr txBox="1"/>
          <p:nvPr userDrawn="1"/>
        </p:nvSpPr>
        <p:spPr>
          <a:xfrm>
            <a:off x="-135802" y="2471596"/>
            <a:ext cx="65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endParaRPr lang="en-US" b="0" i="0" dirty="0" err="1">
              <a:latin typeface="Amazon Ember Display" panose="020F06030202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165371-E8F4-C898-9295-C3E433A3E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278" y="928262"/>
            <a:ext cx="6460999" cy="923330"/>
          </a:xfrm>
          <a:prstGeom prst="rect">
            <a:avLst/>
          </a:prstGeom>
        </p:spPr>
        <p:txBody>
          <a:bodyPr wrap="square" anchor="t" anchorCtr="0"/>
          <a:lstStyle>
            <a:lvl1pPr algn="l">
              <a:defRPr sz="6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45EB7E-B60E-0A55-8AB4-0421DDF33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55" y="5759695"/>
            <a:ext cx="740228" cy="4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46A2E1-DADB-E7FA-8523-F125A4AE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80812B7-8A92-F272-875E-0D757C691E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5261981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404D9CE-381D-295C-A64E-88C5D0C0A6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5674769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72D21-07F0-8A31-A886-8180F34B788F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2F49425-7DA0-E6A1-AFFB-06CE3587D57C}"/>
              </a:ext>
            </a:extLst>
          </p:cNvPr>
          <p:cNvSpPr/>
          <p:nvPr userDrawn="1"/>
        </p:nvSpPr>
        <p:spPr>
          <a:xfrm>
            <a:off x="609598" y="304800"/>
            <a:ext cx="2993681" cy="28895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b="0" i="0" dirty="0" err="1">
              <a:solidFill>
                <a:schemeClr val="tx1"/>
              </a:solidFill>
              <a:latin typeface="Amazon Ember Display" panose="020F0603020204020204" pitchFamily="34" charset="0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8E54E3F-3CBC-43DF-D0B7-3007697064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969" y="332014"/>
            <a:ext cx="6477002" cy="2308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000" b="0" i="0" cap="all" spc="200" baseline="0">
                <a:solidFill>
                  <a:schemeClr val="tx2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EDB5F6C-924F-E4E4-8B18-2197BA4C3F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1918337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28616-0D97-9CAF-203B-33E2A2B5C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278" y="928262"/>
            <a:ext cx="6460999" cy="923330"/>
          </a:xfrm>
          <a:prstGeom prst="rect">
            <a:avLst/>
          </a:prstGeom>
        </p:spPr>
        <p:txBody>
          <a:bodyPr wrap="square" anchor="t" anchorCtr="0"/>
          <a:lstStyle>
            <a:lvl1pPr algn="l">
              <a:defRPr sz="6000" b="0" i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Enter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39FD2-9628-8192-7052-B005333F7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55" y="5759695"/>
            <a:ext cx="740228" cy="4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174A381-7875-51BF-E8F6-ADD8CD0BFC47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83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6ADCB0-6DD7-43B0-7350-0FCDAB681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18983"/>
            <a:ext cx="10972800" cy="1844608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6D05899-77E5-196B-EA14-086F9A5A5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53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mazon Ember Display" panose="020F0603020204020204" pitchFamily="34" charset="0"/>
              </a:defRPr>
            </a:lvl1pPr>
          </a:lstStyle>
          <a:p>
            <a:fld id="{3B1EF3D5-2436-9240-B6D0-2048A71FFF33}" type="datetime1">
              <a:rPr lang="en-US" smtClean="0"/>
              <a:pPr/>
              <a:t>10/22/25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22683EA-DD71-1EA1-728E-AE69D57D6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53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Amazon Ember Display" panose="020F06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EBCBEF-599C-1ADB-12ED-CECFECA74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2"/>
                </a:solidFill>
                <a:latin typeface="Amazon Ember Display" panose="020F0603020204020204" pitchFamily="34" charset="0"/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3C312-F607-20F9-BC64-57A8B6A590DF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2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13" name="Title Placeholder 19">
            <a:extLst>
              <a:ext uri="{FF2B5EF4-FFF2-40B4-BE49-F238E27FC236}">
                <a16:creationId xmlns:a16="http://schemas.microsoft.com/office/drawing/2014/main" id="{6BA9B5C3-6371-84F6-B7DD-E715A7747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537074-EC04-07B4-5B9A-060DF4EDD805}"/>
              </a:ext>
            </a:extLst>
          </p:cNvPr>
          <p:cNvSpPr txBox="1">
            <a:spLocks/>
          </p:cNvSpPr>
          <p:nvPr userDrawn="1"/>
        </p:nvSpPr>
        <p:spPr>
          <a:xfrm>
            <a:off x="8929200" y="6289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b="0" i="0" smtClean="0">
                <a:latin typeface="Amazon Ember Display" panose="020F0603020204020204" pitchFamily="34" charset="0"/>
              </a:rPr>
              <a:pPr/>
              <a:t>‹#›</a:t>
            </a:fld>
            <a:endParaRPr lang="en-US" b="0" i="0" dirty="0">
              <a:latin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8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89" r:id="rId2"/>
    <p:sldLayoutId id="2147483790" r:id="rId3"/>
    <p:sldLayoutId id="2147483792" r:id="rId4"/>
    <p:sldLayoutId id="2147483733" r:id="rId5"/>
    <p:sldLayoutId id="2147483735" r:id="rId6"/>
    <p:sldLayoutId id="2147483734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1" r:id="rId52"/>
    <p:sldLayoutId id="2147483782" r:id="rId53"/>
    <p:sldLayoutId id="2147483783" r:id="rId54"/>
    <p:sldLayoutId id="2147483784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48.svg"/><Relationship Id="rId12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43.png"/><Relationship Id="rId5" Type="http://schemas.openxmlformats.org/officeDocument/2006/relationships/image" Target="../media/image40.svg"/><Relationship Id="rId10" Type="http://schemas.openxmlformats.org/officeDocument/2006/relationships/image" Target="../media/image46.sv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1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48.svg"/><Relationship Id="rId12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43.png"/><Relationship Id="rId5" Type="http://schemas.openxmlformats.org/officeDocument/2006/relationships/image" Target="../media/image40.svg"/><Relationship Id="rId10" Type="http://schemas.openxmlformats.org/officeDocument/2006/relationships/image" Target="../media/image46.sv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1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46.sv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8.svg"/><Relationship Id="rId4" Type="http://schemas.openxmlformats.org/officeDocument/2006/relationships/image" Target="../media/image46.sv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48.svg"/><Relationship Id="rId4" Type="http://schemas.openxmlformats.org/officeDocument/2006/relationships/image" Target="../media/image46.sv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image" Target="../media/image48.svg"/><Relationship Id="rId4" Type="http://schemas.openxmlformats.org/officeDocument/2006/relationships/image" Target="../media/image46.svg"/><Relationship Id="rId9" Type="http://schemas.openxmlformats.org/officeDocument/2006/relationships/image" Target="../media/image47.png"/><Relationship Id="rId14" Type="http://schemas.openxmlformats.org/officeDocument/2006/relationships/image" Target="../media/image5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48.svg"/><Relationship Id="rId4" Type="http://schemas.openxmlformats.org/officeDocument/2006/relationships/image" Target="../media/image46.sv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9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48.svg"/><Relationship Id="rId4" Type="http://schemas.openxmlformats.org/officeDocument/2006/relationships/image" Target="../media/image46.svg"/><Relationship Id="rId9" Type="http://schemas.openxmlformats.org/officeDocument/2006/relationships/image" Target="../media/image47.png"/><Relationship Id="rId1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8DF92-61FB-95A7-37A4-F3DF0FE73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499" y="5142791"/>
            <a:ext cx="9144000" cy="369332"/>
          </a:xfrm>
        </p:spPr>
        <p:txBody>
          <a:bodyPr/>
          <a:lstStyle/>
          <a:p>
            <a:r>
              <a:rPr lang="en-US" dirty="0"/>
              <a:t>Michal Salanci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83238A-D1FD-2094-8979-5C3C7CE5B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237C5-53F1-5364-88D5-B54D2F22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3"/>
          <a:stretch>
            <a:fillRect/>
          </a:stretch>
        </p:blipFill>
        <p:spPr>
          <a:xfrm>
            <a:off x="698499" y="2501164"/>
            <a:ext cx="4362015" cy="648803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402A1F1-8CD4-2C92-355B-1ED871908AE8}"/>
              </a:ext>
            </a:extLst>
          </p:cNvPr>
          <p:cNvSpPr txBox="1">
            <a:spLocks/>
          </p:cNvSpPr>
          <p:nvPr/>
        </p:nvSpPr>
        <p:spPr>
          <a:xfrm>
            <a:off x="609600" y="3042996"/>
            <a:ext cx="10972800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3600" dirty="0"/>
              <a:t>Prague</a:t>
            </a:r>
          </a:p>
        </p:txBody>
      </p:sp>
    </p:spTree>
    <p:extLst>
      <p:ext uri="{BB962C8B-B14F-4D97-AF65-F5344CB8AC3E}">
        <p14:creationId xmlns:p14="http://schemas.microsoft.com/office/powerpoint/2010/main" val="45402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EEF18-98A4-4836-90A8-6C60547A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7354A3-F39D-144C-7620-3535B772B94F}"/>
              </a:ext>
            </a:extLst>
          </p:cNvPr>
          <p:cNvSpPr txBox="1"/>
          <p:nvPr/>
        </p:nvSpPr>
        <p:spPr>
          <a:xfrm>
            <a:off x="457199" y="1311640"/>
            <a:ext cx="7736775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🤖 Turn logs into human-readable Question-Answer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using GenAI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8E5C55-EBD3-FE43-ED83-A7A8EC74E52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CBBE4213-0BF2-E07C-782F-B05B0C3A2F9D}"/>
              </a:ext>
            </a:extLst>
          </p:cNvPr>
          <p:cNvSpPr>
            <a:spLocks noChangeAspect="1"/>
          </p:cNvSpPr>
          <p:nvPr/>
        </p:nvSpPr>
        <p:spPr>
          <a:xfrm>
            <a:off x="6952052" y="274638"/>
            <a:ext cx="3346979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summarize API calls for IAM user </a:t>
            </a:r>
            <a:r>
              <a:rPr lang="en-US" sz="1400" b="1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account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123456789012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1C10C4A-886A-A3C2-30AD-1C6996F134E6}"/>
              </a:ext>
            </a:extLst>
          </p:cNvPr>
          <p:cNvSpPr>
            <a:spLocks noChangeAspect="1"/>
          </p:cNvSpPr>
          <p:nvPr/>
        </p:nvSpPr>
        <p:spPr>
          <a:xfrm>
            <a:off x="6952053" y="3530366"/>
            <a:ext cx="3346704" cy="1183474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logins into account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123456789012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0F19984-1159-ABCC-FF61-1A6F783A8788}"/>
              </a:ext>
            </a:extLst>
          </p:cNvPr>
          <p:cNvSpPr>
            <a:spLocks noChangeAspect="1"/>
          </p:cNvSpPr>
          <p:nvPr/>
        </p:nvSpPr>
        <p:spPr>
          <a:xfrm flipH="1">
            <a:off x="7796463" y="1778214"/>
            <a:ext cx="4267200" cy="1532772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# API Calls by User Summary</a:t>
            </a:r>
          </a:p>
          <a:p>
            <a:endParaRPr lang="en-US" sz="9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1. **User: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(IP: 195.91.12.98) - May 6, 2025**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SUCCESSFUL login at 05:49:14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SUCCESSFUL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CheckMfa</a:t>
            </a:r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at 05:48:57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API calls summary: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     - Monitoring service: 4 calls for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DescribeAlarms</a:t>
            </a:r>
            <a:endParaRPr 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     - Health service: 4 calls including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DescribeEventAggregates</a:t>
            </a:r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(3),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DescribeEvents</a:t>
            </a:r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(1)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1027DBA-D99C-9ABA-7904-109CB6C2FB57}"/>
              </a:ext>
            </a:extLst>
          </p:cNvPr>
          <p:cNvSpPr>
            <a:spLocks noChangeAspect="1"/>
          </p:cNvSpPr>
          <p:nvPr/>
        </p:nvSpPr>
        <p:spPr>
          <a:xfrm flipH="1">
            <a:off x="7793415" y="5073301"/>
            <a:ext cx="4270248" cy="1510061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A: # Successful Login Summary</a:t>
            </a:r>
          </a:p>
          <a:p>
            <a:endParaRPr 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1. May 4, 2025: 4 successful logins from IP 95.103.78.154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User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 3 logins at 06:00:57, 06:05:22, and 06:23:37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User TEST-user-1: 1 login at 06:10:32</a:t>
            </a:r>
          </a:p>
          <a:p>
            <a:endParaRPr lang="en-US" sz="1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2. April 26, 2025: 1 successful login from IP 95.103.78.154</a:t>
            </a:r>
          </a:p>
          <a:p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- User </a:t>
            </a:r>
            <a:r>
              <a:rPr lang="en-US" sz="10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ManagementAdmin</a:t>
            </a:r>
            <a:r>
              <a:rPr lang="en-US" sz="1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 1 login at 11:20:08</a:t>
            </a:r>
          </a:p>
        </p:txBody>
      </p:sp>
    </p:spTree>
    <p:extLst>
      <p:ext uri="{BB962C8B-B14F-4D97-AF65-F5344CB8AC3E}">
        <p14:creationId xmlns:p14="http://schemas.microsoft.com/office/powerpoint/2010/main" val="36082527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D1AA6-62B3-66BF-A32F-361512C22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B54F-DB95-DE8D-08FB-F2EF0DB3D1B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34D354-3A56-313E-A0E6-E4E268A0BFC1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Simple bash script running from </a:t>
            </a:r>
            <a:r>
              <a:rPr lang="en-US" dirty="0" err="1"/>
              <a:t>VScode</a:t>
            </a:r>
            <a:r>
              <a:rPr lang="en-US" dirty="0"/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763A7-F30C-3802-EA7A-3D7EFA7AF8B4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232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70E5A-2855-4622-8445-0976E069E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48EA-7230-A6F9-91CE-0DD83DCEA9E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774AE-C964-2DDA-0F7F-5267AB8AF8DF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Simple bash script running from </a:t>
            </a:r>
            <a:r>
              <a:rPr lang="en-US" dirty="0" err="1"/>
              <a:t>VScode</a:t>
            </a:r>
            <a:r>
              <a:rPr lang="en-US" dirty="0"/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E5765-02CF-CEA2-965D-309A56E5003C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alexandra.sh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899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ECCC8-2B57-CFA8-5843-43CFAC4E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517437-1216-654E-A4D8-9179B5A80401}"/>
              </a:ext>
            </a:extLst>
          </p:cNvPr>
          <p:cNvSpPr txBox="1"/>
          <p:nvPr/>
        </p:nvSpPr>
        <p:spPr bwMode="white">
          <a:xfrm>
            <a:off x="3655363" y="2869548"/>
            <a:ext cx="4881274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1" spc="-3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Thank you!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463F8EF-B20A-27AF-4A05-6A1AD46C691C}"/>
              </a:ext>
            </a:extLst>
          </p:cNvPr>
          <p:cNvSpPr txBox="1">
            <a:spLocks/>
          </p:cNvSpPr>
          <p:nvPr/>
        </p:nvSpPr>
        <p:spPr>
          <a:xfrm>
            <a:off x="6646338" y="1571889"/>
            <a:ext cx="2560322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 err="1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Github</a:t>
            </a:r>
            <a:r>
              <a:rPr lang="en-US" sz="28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repo</a:t>
            </a:r>
          </a:p>
        </p:txBody>
      </p:sp>
      <p:pic>
        <p:nvPicPr>
          <p:cNvPr id="9" name="Picture 8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22017B09-B277-5862-907A-6154DED4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660" y="531795"/>
            <a:ext cx="2560320" cy="256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82A2D0-5227-6238-1685-21EC40D2A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660" y="3765886"/>
            <a:ext cx="2560320" cy="256032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B14A617-033A-A268-2776-34C6360C4A95}"/>
              </a:ext>
            </a:extLst>
          </p:cNvPr>
          <p:cNvSpPr txBox="1">
            <a:spLocks/>
          </p:cNvSpPr>
          <p:nvPr/>
        </p:nvSpPr>
        <p:spPr>
          <a:xfrm>
            <a:off x="6759709" y="4805980"/>
            <a:ext cx="2446951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Linked-in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4AE90185-8E3F-C11A-E9CD-2AFAB086F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" y="531794"/>
            <a:ext cx="2560320" cy="256032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5CD2AE0-BB05-B244-A988-B5331499CFCD}"/>
              </a:ext>
            </a:extLst>
          </p:cNvPr>
          <p:cNvSpPr txBox="1">
            <a:spLocks/>
          </p:cNvSpPr>
          <p:nvPr/>
        </p:nvSpPr>
        <p:spPr>
          <a:xfrm>
            <a:off x="2985340" y="1571889"/>
            <a:ext cx="2650064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Session survey</a:t>
            </a:r>
          </a:p>
        </p:txBody>
      </p:sp>
      <p:pic>
        <p:nvPicPr>
          <p:cNvPr id="14" name="Picture 13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379F861E-0110-919C-73FD-30F6CD1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" y="3525820"/>
            <a:ext cx="2560320" cy="256032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A0588E2-A1EA-C3AD-9E57-6EEBAF64A27C}"/>
              </a:ext>
            </a:extLst>
          </p:cNvPr>
          <p:cNvSpPr txBox="1">
            <a:spLocks/>
          </p:cNvSpPr>
          <p:nvPr/>
        </p:nvSpPr>
        <p:spPr>
          <a:xfrm>
            <a:off x="2985340" y="4805979"/>
            <a:ext cx="2739807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1928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D68A-6F6C-F90E-0BC6-26CD394C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avid Brandt, the Ohio farmer behind the 'honest work' meme ...">
            <a:extLst>
              <a:ext uri="{FF2B5EF4-FFF2-40B4-BE49-F238E27FC236}">
                <a16:creationId xmlns:a16="http://schemas.microsoft.com/office/drawing/2014/main" id="{3A297545-AFF3-5534-53D0-5919EFEF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0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5516B-33CD-ED4D-97C8-93C0E2BE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298940-741A-6D63-25C4-6C3EAC119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4711F0D-C26E-A48A-FDBA-037AC60EBB43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Overview of project v1</a:t>
            </a:r>
          </a:p>
        </p:txBody>
      </p:sp>
    </p:spTree>
    <p:extLst>
      <p:ext uri="{BB962C8B-B14F-4D97-AF65-F5344CB8AC3E}">
        <p14:creationId xmlns:p14="http://schemas.microsoft.com/office/powerpoint/2010/main" val="1946680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2DCA7-A6D1-4F69-B2A2-89D2EF07E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AD41D9DE-B3F7-35E8-52BE-115E64825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FA1F1024-F0C2-E531-F514-6A8CA199E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B28EA146-93F8-0E38-8894-9032A22F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737E1414-6E41-D79C-CE7F-DF6407B2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3EC85966-3C41-EA5A-8322-7DEA7259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8FD869-EF79-6BA1-5381-5B14412AE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</p:spTree>
    <p:extLst>
      <p:ext uri="{BB962C8B-B14F-4D97-AF65-F5344CB8AC3E}">
        <p14:creationId xmlns:p14="http://schemas.microsoft.com/office/powerpoint/2010/main" val="93979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EB612-0C19-CB33-B270-DD34B409D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C15C5E22-8F90-8849-417D-3212B4E8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F34A40C-48E5-706A-A913-3F8FC4270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4BF46BE1-8D9A-E568-29F1-9B06091BE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B8077BB7-68F5-C036-9270-DCB234A3D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EAD6F35F-C880-172B-1652-C6F0CF09E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5F3D1-9B2D-E166-EA6D-8AAB16D45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8" name="Graphic 7" descr="CloudTrail Lake resource icon for the AWS CloudTrail service.">
            <a:extLst>
              <a:ext uri="{FF2B5EF4-FFF2-40B4-BE49-F238E27FC236}">
                <a16:creationId xmlns:a16="http://schemas.microsoft.com/office/drawing/2014/main" id="{84F52221-18BA-E206-03A3-F4AF713E3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9BC78E-2B45-A04B-2D3E-DB50AEB32926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504D5C-1281-8403-855D-7216EF61E221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FE732A-BCFD-5625-19DB-4323CA3E8DAE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8">
            <a:extLst>
              <a:ext uri="{FF2B5EF4-FFF2-40B4-BE49-F238E27FC236}">
                <a16:creationId xmlns:a16="http://schemas.microsoft.com/office/drawing/2014/main" id="{74BFDB2F-229A-AF79-45A6-3CE35BF99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7EEA49-94A4-ABAC-DDC1-87C30A703366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2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8E02-BF01-EA75-F1BE-9A548BF6B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6BB9E023-8B34-A26D-0E2B-3B4297E55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5A24EB72-CC87-DE8A-BF24-BDEB51FA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5DCBBF87-381F-073A-45A6-0B9AFBAC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76F16A85-AE9D-DBB1-31C0-E1C25EF6E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0104931A-FD88-44CF-FC34-01195431C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C5887-4940-F501-754C-FF8ED956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8" name="Graphic 7" descr="CloudTrail Lake resource icon for the AWS CloudTrail service.">
            <a:extLst>
              <a:ext uri="{FF2B5EF4-FFF2-40B4-BE49-F238E27FC236}">
                <a16:creationId xmlns:a16="http://schemas.microsoft.com/office/drawing/2014/main" id="{937BF974-0F3A-CB47-81E9-3403A3C8E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0E3D3F-3FEE-F8C8-1155-FBE1F59A2AE2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A91F3A-1A33-889A-BF27-03803DB9ABFD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18767F-0B80-BE9E-EA9C-853ED729EBCE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2" descr="User resource icon for the General Icons category.">
            <a:extLst>
              <a:ext uri="{FF2B5EF4-FFF2-40B4-BE49-F238E27FC236}">
                <a16:creationId xmlns:a16="http://schemas.microsoft.com/office/drawing/2014/main" id="{FC746621-D9D3-98A4-4B68-98E2B9090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467A0CFF-3065-9EE4-7CEF-AA4FC026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CF9FF9D5-AB60-9696-1C2D-32B260977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3E0804-3808-597C-882C-32CFADEF8B79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96C544D9-90EA-64CD-F2A0-039F0FAD43CF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2933462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DC418-7EBA-E8D4-DF0D-BAFC0AC53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DD3F05B1-7A91-4D1C-5B67-3C837157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7D9A03BD-5593-29AD-B339-8A7173FF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66DBEBBA-F943-35F2-F88A-601A8C42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DF82794A-05E3-044F-CA3D-8ABB11474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ABCB55E8-EB5E-BAEB-0D38-A1F86FD8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08C6C-8442-BE3B-0A52-33E76A03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8" name="Graphic 7" descr="CloudTrail Lake resource icon for the AWS CloudTrail service.">
            <a:extLst>
              <a:ext uri="{FF2B5EF4-FFF2-40B4-BE49-F238E27FC236}">
                <a16:creationId xmlns:a16="http://schemas.microsoft.com/office/drawing/2014/main" id="{77553237-709A-612A-D986-32AC331B3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1B9C5C-7AE5-80AC-6C21-C835FF504B28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5040F-86C1-6D29-2394-C73ED43B6B07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9267AE-1F60-7E6F-4340-06AE44437459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3" descr="Amazon Lex service icon.">
            <a:extLst>
              <a:ext uri="{FF2B5EF4-FFF2-40B4-BE49-F238E27FC236}">
                <a16:creationId xmlns:a16="http://schemas.microsoft.com/office/drawing/2014/main" id="{2E9293B6-5DE3-4F63-3FC3-81ABFCFA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B68279A2-5FC2-F4FB-A3DE-9412E3CCB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988071-7C94-D2C1-DA25-92C3780F9893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2" descr="User resource icon for the General Icons category.">
            <a:extLst>
              <a:ext uri="{FF2B5EF4-FFF2-40B4-BE49-F238E27FC236}">
                <a16:creationId xmlns:a16="http://schemas.microsoft.com/office/drawing/2014/main" id="{8848E9AE-EAA4-2DB3-4DA0-F4198B11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6379698D-60F9-7A8D-82B5-A0C7F9AE4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D496184F-E2CD-4FB1-E76D-FA96AB968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C9D4C5-2EC8-5A9F-170B-84167E8F4506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7D264DB0-DE4E-6256-E9FC-66C54F2FB608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3861899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C28D6-397D-27ED-5F20-53107546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CF022331-3978-4CBF-3568-912F8746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9A0BC470-01F4-DD24-F6D7-4D0C39AE8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81C43570-8CF7-D420-C65F-4CCB0E14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E50C2D62-31B4-873D-2864-AE98F787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C0F5D7DB-19D8-F6B5-30C1-A350D3B69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4A3BB-3B9B-09AB-141D-F0AA42848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8" name="Graphic 7" descr="CloudTrail Lake resource icon for the AWS CloudTrail service.">
            <a:extLst>
              <a:ext uri="{FF2B5EF4-FFF2-40B4-BE49-F238E27FC236}">
                <a16:creationId xmlns:a16="http://schemas.microsoft.com/office/drawing/2014/main" id="{7AE315B2-77F7-12C3-0B4F-58DEB1FBA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E4CE87-1B14-3C40-DBBC-2521BEE9AD9B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43B4E0-5C8C-AFC5-B720-CB4B40D46208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4C2A1C-0398-1BD7-AC89-1E921F93B275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AWS Lambda service icon.">
            <a:extLst>
              <a:ext uri="{FF2B5EF4-FFF2-40B4-BE49-F238E27FC236}">
                <a16:creationId xmlns:a16="http://schemas.microsoft.com/office/drawing/2014/main" id="{C5F5783A-0432-B81A-8739-20B31287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75590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0">
            <a:extLst>
              <a:ext uri="{FF2B5EF4-FFF2-40B4-BE49-F238E27FC236}">
                <a16:creationId xmlns:a16="http://schemas.microsoft.com/office/drawing/2014/main" id="{284A2B24-F992-0EAA-1C62-67C822DD6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8" y="255260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Lambda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811A98-86EE-7E38-DA22-909D98BDA66B}"/>
              </a:ext>
            </a:extLst>
          </p:cNvPr>
          <p:cNvCxnSpPr>
            <a:cxnSpLocks/>
          </p:cNvCxnSpPr>
          <p:nvPr/>
        </p:nvCxnSpPr>
        <p:spPr>
          <a:xfrm>
            <a:off x="4016752" y="1941793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3" descr="Amazon Lex service icon.">
            <a:extLst>
              <a:ext uri="{FF2B5EF4-FFF2-40B4-BE49-F238E27FC236}">
                <a16:creationId xmlns:a16="http://schemas.microsoft.com/office/drawing/2014/main" id="{202726D1-3884-F1F1-7E54-10EDB288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4DAC1C89-3237-3B84-13E4-A52F3AC0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917EEBF-2B95-E557-2EF6-16E3434931B7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2" descr="User resource icon for the General Icons category.">
            <a:extLst>
              <a:ext uri="{FF2B5EF4-FFF2-40B4-BE49-F238E27FC236}">
                <a16:creationId xmlns:a16="http://schemas.microsoft.com/office/drawing/2014/main" id="{84B01E42-8A84-26D1-BEFA-B420ACA17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E45EEBAB-0F7E-C434-40F9-8D118777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6E209766-EE1E-7750-8D7F-F31AEC85F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46B7C3D-D861-786B-43D2-6B8214138FC8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2EF759-766B-F9CC-5647-94D6C884EBFF}"/>
              </a:ext>
            </a:extLst>
          </p:cNvPr>
          <p:cNvCxnSpPr>
            <a:cxnSpLocks/>
          </p:cNvCxnSpPr>
          <p:nvPr/>
        </p:nvCxnSpPr>
        <p:spPr>
          <a:xfrm flipH="1">
            <a:off x="6143253" y="2907240"/>
            <a:ext cx="5335" cy="53316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28DDAD46-2945-5D5D-1CE9-BAE9D6FFED5E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3164043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4392E-6842-A79E-9F1B-0C91E76E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F1DE4913-2683-C635-5886-AB81AE39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B22811AC-D4EF-5634-B851-BD71BA389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B0BC9AF2-3FC4-9F01-B9E2-FB0EAB059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55CA177E-0BB5-3427-67AB-5F19A8A58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BB9EB611-5851-10B7-48DD-F4B63D5D1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76D33-10F1-4C76-EA3B-8212C7145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8" name="Graphic 7" descr="CloudTrail Lake resource icon for the AWS CloudTrail service.">
            <a:extLst>
              <a:ext uri="{FF2B5EF4-FFF2-40B4-BE49-F238E27FC236}">
                <a16:creationId xmlns:a16="http://schemas.microsoft.com/office/drawing/2014/main" id="{DC383E2C-669A-98C4-B47B-09D04C9FC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2CE433-F82E-A497-2E83-44B10066DA7E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C1D09E-0F0B-A85D-F5D8-0D744EBA14B7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3A88C8-77AB-7872-DAC7-10C0BCE75B16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Amazon Bedrock service icon.">
            <a:extLst>
              <a:ext uri="{FF2B5EF4-FFF2-40B4-BE49-F238E27FC236}">
                <a16:creationId xmlns:a16="http://schemas.microsoft.com/office/drawing/2014/main" id="{853399D4-D05C-62AB-E566-85B3628C7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283722" y="1789015"/>
            <a:ext cx="762000" cy="762000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6B12A65A-5E58-B896-3A05-ADE8917FC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150" y="2552602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E0E971-D20E-6246-DE8F-18DF2562078B}"/>
              </a:ext>
            </a:extLst>
          </p:cNvPr>
          <p:cNvCxnSpPr>
            <a:cxnSpLocks/>
          </p:cNvCxnSpPr>
          <p:nvPr/>
        </p:nvCxnSpPr>
        <p:spPr>
          <a:xfrm>
            <a:off x="6674083" y="1940706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A7940-2AEC-CB99-9050-1CE791B0D01F}"/>
              </a:ext>
            </a:extLst>
          </p:cNvPr>
          <p:cNvGrpSpPr>
            <a:grpSpLocks noChangeAspect="1"/>
          </p:cNvGrpSpPr>
          <p:nvPr/>
        </p:nvGrpSpPr>
        <p:grpSpPr>
          <a:xfrm>
            <a:off x="10764688" y="1792063"/>
            <a:ext cx="758952" cy="758952"/>
            <a:chOff x="10223291" y="2458387"/>
            <a:chExt cx="758952" cy="75895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E0A7D2-3CF4-8FF6-22C0-A222F13DA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3291" y="2458387"/>
              <a:ext cx="758952" cy="7589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937A78-086D-F602-E707-CAB2EAEE0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5026" t="12544" r="17015" b="13268"/>
            <a:stretch/>
          </p:blipFill>
          <p:spPr>
            <a:xfrm>
              <a:off x="10314839" y="2607030"/>
              <a:ext cx="569626" cy="461666"/>
            </a:xfrm>
            <a:prstGeom prst="rect">
              <a:avLst/>
            </a:prstGeom>
          </p:spPr>
        </p:pic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4E97ADA6-3B47-F16A-6A14-38B08AA28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149" y="2586937"/>
            <a:ext cx="2278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Anthropic Claude 3.7 Sonnet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AE84B8-A815-D68D-F0F5-6CDBE08F10F2}"/>
              </a:ext>
            </a:extLst>
          </p:cNvPr>
          <p:cNvCxnSpPr>
            <a:cxnSpLocks/>
          </p:cNvCxnSpPr>
          <p:nvPr/>
        </p:nvCxnSpPr>
        <p:spPr>
          <a:xfrm>
            <a:off x="9166403" y="1938005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AWS Lambda service icon.">
            <a:extLst>
              <a:ext uri="{FF2B5EF4-FFF2-40B4-BE49-F238E27FC236}">
                <a16:creationId xmlns:a16="http://schemas.microsoft.com/office/drawing/2014/main" id="{A5200D14-1FE3-3A4B-1791-90B1CA0E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5590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0">
            <a:extLst>
              <a:ext uri="{FF2B5EF4-FFF2-40B4-BE49-F238E27FC236}">
                <a16:creationId xmlns:a16="http://schemas.microsoft.com/office/drawing/2014/main" id="{631C8933-A0D5-0EDC-B6DB-7E020F01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8" y="255260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Lambda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C5384A-6EE2-8C1B-FD6B-39C7AE91DE02}"/>
              </a:ext>
            </a:extLst>
          </p:cNvPr>
          <p:cNvCxnSpPr>
            <a:cxnSpLocks/>
          </p:cNvCxnSpPr>
          <p:nvPr/>
        </p:nvCxnSpPr>
        <p:spPr>
          <a:xfrm>
            <a:off x="4016752" y="1941793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3" descr="Amazon Lex service icon.">
            <a:extLst>
              <a:ext uri="{FF2B5EF4-FFF2-40B4-BE49-F238E27FC236}">
                <a16:creationId xmlns:a16="http://schemas.microsoft.com/office/drawing/2014/main" id="{3B924220-6C04-5CDC-65FD-2611B6B4B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65BC0ECA-E574-A5FD-8434-72DCB83D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B2A5DA-16AA-F8F9-9A26-D66719ECB5A4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2" descr="User resource icon for the General Icons category.">
            <a:extLst>
              <a:ext uri="{FF2B5EF4-FFF2-40B4-BE49-F238E27FC236}">
                <a16:creationId xmlns:a16="http://schemas.microsoft.com/office/drawing/2014/main" id="{D4811F6B-AFE9-055E-6CF4-A122DCEC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B54D6395-C01C-4D30-1E81-36DADF2CD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08FDEDA5-E2AE-948C-6034-B86FD885E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43E996-1403-C28A-CDCC-13AF36321890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F919896-F504-ACCF-AC28-B883329A9AE1}"/>
              </a:ext>
            </a:extLst>
          </p:cNvPr>
          <p:cNvCxnSpPr>
            <a:cxnSpLocks/>
          </p:cNvCxnSpPr>
          <p:nvPr/>
        </p:nvCxnSpPr>
        <p:spPr>
          <a:xfrm flipH="1">
            <a:off x="6143253" y="2907240"/>
            <a:ext cx="5335" cy="53316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9AA8EBE6-A4EA-F542-2148-BEF717196197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335051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6B2B9-8896-B0AF-4F23-438DD1299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3" descr="AWS CloudTrail service icon.">
            <a:extLst>
              <a:ext uri="{FF2B5EF4-FFF2-40B4-BE49-F238E27FC236}">
                <a16:creationId xmlns:a16="http://schemas.microsoft.com/office/drawing/2014/main" id="{44F2D353-36AD-EF04-E284-862FF1FA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21967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295118D7-C563-FECD-9698-E498273A6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730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4" name="Graphic 23" descr="AWS CloudTrail service icon.">
            <a:extLst>
              <a:ext uri="{FF2B5EF4-FFF2-40B4-BE49-F238E27FC236}">
                <a16:creationId xmlns:a16="http://schemas.microsoft.com/office/drawing/2014/main" id="{09F22B33-EF9E-DD99-9AF2-A6B192A5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5760118" y="542345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30FC88CD-BB4A-AEB1-53BE-752B2BB4F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81" y="6185457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6" name="Graphic 23" descr="AWS CloudTrail service icon.">
            <a:extLst>
              <a:ext uri="{FF2B5EF4-FFF2-40B4-BE49-F238E27FC236}">
                <a16:creationId xmlns:a16="http://schemas.microsoft.com/office/drawing/2014/main" id="{B5486DD9-B2A5-1E1B-D245-7B612E39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852801" y="36938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C0ABA0-DC86-5FD4-73E0-93C9330C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64" y="4455896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8" name="Graphic 7" descr="CloudTrail Lake resource icon for the AWS CloudTrail service.">
            <a:extLst>
              <a:ext uri="{FF2B5EF4-FFF2-40B4-BE49-F238E27FC236}">
                <a16:creationId xmlns:a16="http://schemas.microsoft.com/office/drawing/2014/main" id="{0DEC924F-A5A4-EDC4-41A1-D4C7340DC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0118" y="3523791"/>
            <a:ext cx="758952" cy="7589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D77D66-F06D-470A-31E7-A01A6B59C5C9}"/>
              </a:ext>
            </a:extLst>
          </p:cNvPr>
          <p:cNvCxnSpPr>
            <a:cxnSpLocks/>
          </p:cNvCxnSpPr>
          <p:nvPr/>
        </p:nvCxnSpPr>
        <p:spPr>
          <a:xfrm flipH="1">
            <a:off x="6613444" y="4083632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390108-5DC8-0FE9-8228-344D080C113D}"/>
              </a:ext>
            </a:extLst>
          </p:cNvPr>
          <p:cNvCxnSpPr>
            <a:cxnSpLocks/>
          </p:cNvCxnSpPr>
          <p:nvPr/>
        </p:nvCxnSpPr>
        <p:spPr>
          <a:xfrm>
            <a:off x="4811028" y="4068048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32469A-2A29-037F-A693-147199786378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1549A7-864F-4DB3-FA67-6604375DDAE7}"/>
              </a:ext>
            </a:extLst>
          </p:cNvPr>
          <p:cNvCxnSpPr>
            <a:cxnSpLocks/>
          </p:cNvCxnSpPr>
          <p:nvPr/>
        </p:nvCxnSpPr>
        <p:spPr>
          <a:xfrm flipH="1">
            <a:off x="9149932" y="2302356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A51881-CE89-F320-4BFE-1B9B2958E70A}"/>
              </a:ext>
            </a:extLst>
          </p:cNvPr>
          <p:cNvCxnSpPr>
            <a:cxnSpLocks/>
          </p:cNvCxnSpPr>
          <p:nvPr/>
        </p:nvCxnSpPr>
        <p:spPr>
          <a:xfrm flipH="1">
            <a:off x="6649643" y="2278671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6B4334-2651-5901-0B3B-8B72BEB6D931}"/>
              </a:ext>
            </a:extLst>
          </p:cNvPr>
          <p:cNvCxnSpPr>
            <a:cxnSpLocks/>
          </p:cNvCxnSpPr>
          <p:nvPr/>
        </p:nvCxnSpPr>
        <p:spPr>
          <a:xfrm flipH="1">
            <a:off x="4016752" y="2278671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8CA989-E8A7-BB9A-108F-3CED0774A379}"/>
              </a:ext>
            </a:extLst>
          </p:cNvPr>
          <p:cNvCxnSpPr>
            <a:cxnSpLocks/>
          </p:cNvCxnSpPr>
          <p:nvPr/>
        </p:nvCxnSpPr>
        <p:spPr>
          <a:xfrm flipH="1">
            <a:off x="1353244" y="2277912"/>
            <a:ext cx="1490472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Amazon Bedrock service icon.">
            <a:extLst>
              <a:ext uri="{FF2B5EF4-FFF2-40B4-BE49-F238E27FC236}">
                <a16:creationId xmlns:a16="http://schemas.microsoft.com/office/drawing/2014/main" id="{C2A35E95-93CF-EFBD-4BC7-8E00CA1BF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283722" y="1789015"/>
            <a:ext cx="762000" cy="762000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40C0D454-1F05-C449-B8BA-206624410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150" y="2552602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A92466-F8FF-4EB7-89E6-71AE31F9ED3B}"/>
              </a:ext>
            </a:extLst>
          </p:cNvPr>
          <p:cNvCxnSpPr>
            <a:cxnSpLocks/>
          </p:cNvCxnSpPr>
          <p:nvPr/>
        </p:nvCxnSpPr>
        <p:spPr>
          <a:xfrm>
            <a:off x="6674083" y="1940706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4879AC-256E-D45E-76ED-EACA60043E42}"/>
              </a:ext>
            </a:extLst>
          </p:cNvPr>
          <p:cNvGrpSpPr>
            <a:grpSpLocks noChangeAspect="1"/>
          </p:cNvGrpSpPr>
          <p:nvPr/>
        </p:nvGrpSpPr>
        <p:grpSpPr>
          <a:xfrm>
            <a:off x="10764688" y="1792063"/>
            <a:ext cx="758952" cy="758952"/>
            <a:chOff x="10223291" y="2458387"/>
            <a:chExt cx="758952" cy="75895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4B5C96-E63B-4622-0A3E-C1DC2A2C2D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3291" y="2458387"/>
              <a:ext cx="758952" cy="7589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7934082-B154-2C99-7EAB-486B3CDC9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5026" t="12544" r="17015" b="13268"/>
            <a:stretch/>
          </p:blipFill>
          <p:spPr>
            <a:xfrm>
              <a:off x="10314839" y="2607030"/>
              <a:ext cx="569626" cy="461666"/>
            </a:xfrm>
            <a:prstGeom prst="rect">
              <a:avLst/>
            </a:prstGeom>
          </p:spPr>
        </p:pic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9A74BD7F-3AF1-C391-BB2D-A785825E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149" y="2586937"/>
            <a:ext cx="2278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Anthropic Claude 3.7 Sonnet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CDDDBF-A31B-6708-6275-BCA0AA0F2654}"/>
              </a:ext>
            </a:extLst>
          </p:cNvPr>
          <p:cNvCxnSpPr>
            <a:cxnSpLocks/>
          </p:cNvCxnSpPr>
          <p:nvPr/>
        </p:nvCxnSpPr>
        <p:spPr>
          <a:xfrm>
            <a:off x="9166403" y="1938005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AWS Lambda service icon.">
            <a:extLst>
              <a:ext uri="{FF2B5EF4-FFF2-40B4-BE49-F238E27FC236}">
                <a16:creationId xmlns:a16="http://schemas.microsoft.com/office/drawing/2014/main" id="{6F0345A9-ECA7-33EA-F7AD-239BA60C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75590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0">
            <a:extLst>
              <a:ext uri="{FF2B5EF4-FFF2-40B4-BE49-F238E27FC236}">
                <a16:creationId xmlns:a16="http://schemas.microsoft.com/office/drawing/2014/main" id="{6DD0C36F-F5A4-A607-8DF3-59498625D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078" y="2552602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Lambda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E34143-90F3-FEB8-DBBE-496586C2784F}"/>
              </a:ext>
            </a:extLst>
          </p:cNvPr>
          <p:cNvCxnSpPr>
            <a:cxnSpLocks/>
          </p:cNvCxnSpPr>
          <p:nvPr/>
        </p:nvCxnSpPr>
        <p:spPr>
          <a:xfrm>
            <a:off x="4016752" y="1941793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3" descr="Amazon Lex service icon.">
            <a:extLst>
              <a:ext uri="{FF2B5EF4-FFF2-40B4-BE49-F238E27FC236}">
                <a16:creationId xmlns:a16="http://schemas.microsoft.com/office/drawing/2014/main" id="{B906730A-60CD-CF0D-24D5-F4FD426E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3043933" y="179139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F3CB38FD-C2F5-C21C-7030-AC89921A9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58" y="2554983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E7FE6DA-8500-3D05-23CD-C10EF740A4C6}"/>
              </a:ext>
            </a:extLst>
          </p:cNvPr>
          <p:cNvCxnSpPr>
            <a:cxnSpLocks/>
          </p:cNvCxnSpPr>
          <p:nvPr/>
        </p:nvCxnSpPr>
        <p:spPr>
          <a:xfrm>
            <a:off x="1353244" y="1946731"/>
            <a:ext cx="1493491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2" descr="User resource icon for the General Icons category.">
            <a:extLst>
              <a:ext uri="{FF2B5EF4-FFF2-40B4-BE49-F238E27FC236}">
                <a16:creationId xmlns:a16="http://schemas.microsoft.com/office/drawing/2014/main" id="{79770C2B-03CA-3998-442C-BE3A25EE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94292" y="1792063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137D7C54-B252-829B-7F5E-954EEE30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3" y="2586938"/>
            <a:ext cx="1073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E3298B2B-D244-40B4-E467-9CB1C52A0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40" y="4282743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E28370-5ABF-F95B-3D83-A178307D4619}"/>
              </a:ext>
            </a:extLst>
          </p:cNvPr>
          <p:cNvCxnSpPr>
            <a:cxnSpLocks/>
          </p:cNvCxnSpPr>
          <p:nvPr/>
        </p:nvCxnSpPr>
        <p:spPr>
          <a:xfrm flipV="1">
            <a:off x="6139594" y="4572000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A87077-5E0F-1E68-182F-D2A41AA28B42}"/>
              </a:ext>
            </a:extLst>
          </p:cNvPr>
          <p:cNvCxnSpPr>
            <a:cxnSpLocks/>
          </p:cNvCxnSpPr>
          <p:nvPr/>
        </p:nvCxnSpPr>
        <p:spPr>
          <a:xfrm flipH="1">
            <a:off x="6143253" y="2907240"/>
            <a:ext cx="5335" cy="53316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88D4F183-7409-0363-CB9B-ECD14710FB7B}"/>
              </a:ext>
            </a:extLst>
          </p:cNvPr>
          <p:cNvSpPr>
            <a:spLocks noChangeAspect="1"/>
          </p:cNvSpPr>
          <p:nvPr/>
        </p:nvSpPr>
        <p:spPr>
          <a:xfrm flipH="1">
            <a:off x="8664722" y="5379125"/>
            <a:ext cx="3200400" cy="1131737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A: # Successful Login Summary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1. May 4, 2025: 4 successful logins from IP 95.103.78.154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User </a:t>
            </a:r>
            <a:r>
              <a:rPr lang="en-US" sz="800" dirty="0" err="1">
                <a:solidFill>
                  <a:schemeClr val="bg1"/>
                </a:solidFill>
              </a:rPr>
              <a:t>John.Doe</a:t>
            </a:r>
            <a:r>
              <a:rPr lang="en-US" sz="800" dirty="0">
                <a:solidFill>
                  <a:schemeClr val="bg1"/>
                </a:solidFill>
              </a:rPr>
              <a:t>: 3 logins at 06:00:57, 06:05:22, and 06:23:37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User TEST-user-1: 1 login at 06:10:32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2. April 26, 2025: 1 successful login from IP 95.103.78.154</a:t>
            </a:r>
          </a:p>
          <a:p>
            <a:r>
              <a:rPr lang="en-US" sz="800" dirty="0">
                <a:solidFill>
                  <a:schemeClr val="bg1"/>
                </a:solidFill>
              </a:rPr>
              <a:t>   - User </a:t>
            </a:r>
            <a:r>
              <a:rPr lang="en-US" sz="800" dirty="0" err="1">
                <a:solidFill>
                  <a:schemeClr val="bg1"/>
                </a:solidFill>
              </a:rPr>
              <a:t>ManagementAdmin</a:t>
            </a:r>
            <a:r>
              <a:rPr lang="en-US" sz="800" dirty="0">
                <a:solidFill>
                  <a:schemeClr val="bg1"/>
                </a:solidFill>
              </a:rPr>
              <a:t>: 1 login at 11:20:08</a:t>
            </a: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8A44F9C3-C680-290C-F32B-B6B4943FAE89}"/>
              </a:ext>
            </a:extLst>
          </p:cNvPr>
          <p:cNvSpPr>
            <a:spLocks noChangeAspect="1"/>
          </p:cNvSpPr>
          <p:nvPr/>
        </p:nvSpPr>
        <p:spPr>
          <a:xfrm>
            <a:off x="90760" y="3000234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rgbClr val="FF381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12754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B0CA9-1F35-7B1E-5DE1-BA6AF9394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A449F-1E90-2180-475B-F2C3D0548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1" y="5108603"/>
            <a:ext cx="9144000" cy="719171"/>
          </a:xfrm>
        </p:spPr>
        <p:txBody>
          <a:bodyPr/>
          <a:lstStyle/>
          <a:p>
            <a:r>
              <a:rPr lang="en-US" dirty="0"/>
              <a:t>Michal Salanci</a:t>
            </a:r>
          </a:p>
          <a:p>
            <a:r>
              <a:rPr lang="en-US" sz="1600" dirty="0"/>
              <a:t>Cloud Architect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5236F7-D355-A7F3-A410-633C61D07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4595EA1-77E8-C45C-1081-2819D704F7D8}"/>
              </a:ext>
            </a:extLst>
          </p:cNvPr>
          <p:cNvSpPr txBox="1">
            <a:spLocks/>
          </p:cNvSpPr>
          <p:nvPr/>
        </p:nvSpPr>
        <p:spPr>
          <a:xfrm>
            <a:off x="342901" y="2167758"/>
            <a:ext cx="11468100" cy="2522483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sz="5500" b="1" dirty="0"/>
              <a:t>Logs talk to me! </a:t>
            </a:r>
          </a:p>
          <a:p>
            <a:r>
              <a:rPr lang="en-US" sz="4900" b="1" dirty="0"/>
              <a:t>Using Amazon Bedrock to explain logs</a:t>
            </a:r>
          </a:p>
        </p:txBody>
      </p:sp>
    </p:spTree>
    <p:extLst>
      <p:ext uri="{BB962C8B-B14F-4D97-AF65-F5344CB8AC3E}">
        <p14:creationId xmlns:p14="http://schemas.microsoft.com/office/powerpoint/2010/main" val="196790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CAF3B-DF5E-1A49-2E7E-BA70AF7E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F20EDF-E375-2CDA-0D0A-245B9DFEE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5F478E2-4BAA-77C3-D14C-9312E271F1AE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Lex and Lambda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23986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461DC-D617-BE68-FE74-F1C51D148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D36A58-618C-E191-5B5A-9E8706D9299A}"/>
              </a:ext>
            </a:extLst>
          </p:cNvPr>
          <p:cNvSpPr txBox="1"/>
          <p:nvPr/>
        </p:nvSpPr>
        <p:spPr>
          <a:xfrm>
            <a:off x="457199" y="2349500"/>
            <a:ext cx="11213869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🗣️ 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Captures</a:t>
            </a:r>
            <a:r>
              <a:rPr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natural language 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input </a:t>
            </a:r>
            <a:r>
              <a:rPr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(e.g., “Show failed logins”)</a:t>
            </a:r>
          </a:p>
          <a:p>
            <a:pPr>
              <a:spcAft>
                <a:spcPts val="1000"/>
              </a:spcAft>
              <a:defRPr sz="2000"/>
            </a:pPr>
            <a:r>
              <a:rPr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🧠 Understands user intent and extracts key details</a:t>
            </a:r>
          </a:p>
          <a:p>
            <a:pPr>
              <a:spcAft>
                <a:spcPts val="1000"/>
              </a:spcAft>
              <a:defRPr sz="2000"/>
            </a:pPr>
            <a:r>
              <a:rPr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⚙️ Triggers AWS Lambda to process the request</a:t>
            </a:r>
          </a:p>
          <a:p>
            <a:pPr>
              <a:spcAft>
                <a:spcPts val="1000"/>
              </a:spcAft>
              <a:defRPr sz="2000"/>
            </a:pPr>
            <a:r>
              <a:rPr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😊 Returns AI-generated response to the user</a:t>
            </a: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☁️ Fully serverless</a:t>
            </a:r>
          </a:p>
        </p:txBody>
      </p:sp>
      <p:pic>
        <p:nvPicPr>
          <p:cNvPr id="3" name="Graphic 23" descr="Amazon Lex service icon.">
            <a:extLst>
              <a:ext uri="{FF2B5EF4-FFF2-40B4-BE49-F238E27FC236}">
                <a16:creationId xmlns:a16="http://schemas.microsoft.com/office/drawing/2014/main" id="{19CA87E6-7FCB-6EC9-86E9-42C00D97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368895-5B63-81E5-806D-5DEB6DE76CB0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Amazon Lex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54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8113E-66F0-432C-D8E0-44FA517D0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B5D34-A60B-FAE2-25BB-03DC91BB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9399"/>
          <a:stretch/>
        </p:blipFill>
        <p:spPr>
          <a:xfrm>
            <a:off x="5811917" y="975723"/>
            <a:ext cx="6380083" cy="5607639"/>
          </a:xfrm>
          <a:prstGeom prst="rect">
            <a:avLst/>
          </a:prstGeom>
        </p:spPr>
      </p:pic>
      <p:pic>
        <p:nvPicPr>
          <p:cNvPr id="3" name="Graphic 23" descr="Amazon Lex service icon.">
            <a:extLst>
              <a:ext uri="{FF2B5EF4-FFF2-40B4-BE49-F238E27FC236}">
                <a16:creationId xmlns:a16="http://schemas.microsoft.com/office/drawing/2014/main" id="{64243D37-ECB1-C993-B7F8-2D8567AC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AA239D-594A-238D-7B9F-AD89FF3CBFCE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Amazon Lex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D25D3-B194-E1EA-A7B4-8FAF96ACBCA9}"/>
              </a:ext>
            </a:extLst>
          </p:cNvPr>
          <p:cNvSpPr txBox="1"/>
          <p:nvPr/>
        </p:nvSpPr>
        <p:spPr>
          <a:xfrm>
            <a:off x="457199" y="1371600"/>
            <a:ext cx="4793101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7F49DD8B-53E2-B24F-44FB-C59FE93BC1DD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</p:spTree>
    <p:extLst>
      <p:ext uri="{BB962C8B-B14F-4D97-AF65-F5344CB8AC3E}">
        <p14:creationId xmlns:p14="http://schemas.microsoft.com/office/powerpoint/2010/main" val="689160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09008-7AAD-6ABA-9A61-9E892A04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0F226-52CC-36DB-4B34-AB8ADEAA0A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82499"/>
          <a:stretch>
            <a:fillRect/>
          </a:stretch>
        </p:blipFill>
        <p:spPr>
          <a:xfrm>
            <a:off x="5811917" y="975723"/>
            <a:ext cx="6380083" cy="639763"/>
          </a:xfrm>
          <a:prstGeom prst="rect">
            <a:avLst/>
          </a:prstGeom>
        </p:spPr>
      </p:pic>
      <p:pic>
        <p:nvPicPr>
          <p:cNvPr id="3" name="Graphic 23" descr="Amazon Lex service icon.">
            <a:extLst>
              <a:ext uri="{FF2B5EF4-FFF2-40B4-BE49-F238E27FC236}">
                <a16:creationId xmlns:a16="http://schemas.microsoft.com/office/drawing/2014/main" id="{B59FA3AA-959E-CE01-D59D-6AAC39E2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487C97-3D04-6E6C-D3E1-D8FDFF10840C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Amazon Lex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183FC-FA4E-1064-EC44-C0A6B27F27C8}"/>
              </a:ext>
            </a:extLst>
          </p:cNvPr>
          <p:cNvSpPr txBox="1"/>
          <p:nvPr/>
        </p:nvSpPr>
        <p:spPr>
          <a:xfrm>
            <a:off x="457199" y="1371600"/>
            <a:ext cx="4793101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 an intent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44303C6-0AFE-0A5A-0829-BB88D8F0D509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BD9DB-C224-CD06-8DA7-593CDEDB6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7633" t="17638" r="7599" b="9399"/>
          <a:stretch>
            <a:fillRect/>
          </a:stretch>
        </p:blipFill>
        <p:spPr>
          <a:xfrm>
            <a:off x="5811917" y="1615486"/>
            <a:ext cx="6380083" cy="49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16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610B-3437-6DA4-B57A-04D1CB512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32832-1EE8-EE80-A621-9BA8C2E34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82499"/>
          <a:stretch>
            <a:fillRect/>
          </a:stretch>
        </p:blipFill>
        <p:spPr>
          <a:xfrm>
            <a:off x="5811917" y="975723"/>
            <a:ext cx="6380083" cy="639763"/>
          </a:xfrm>
          <a:prstGeom prst="rect">
            <a:avLst/>
          </a:prstGeom>
        </p:spPr>
      </p:pic>
      <p:pic>
        <p:nvPicPr>
          <p:cNvPr id="3" name="Graphic 23" descr="Amazon Lex service icon.">
            <a:extLst>
              <a:ext uri="{FF2B5EF4-FFF2-40B4-BE49-F238E27FC236}">
                <a16:creationId xmlns:a16="http://schemas.microsoft.com/office/drawing/2014/main" id="{3367BC6D-7302-12CF-D8FB-271C5C09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8DF83C-E732-02EE-60B6-FB507492F963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Amazon Lex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50CCD2B-214D-24E2-6DCA-58CF5879772C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5C037-3B59-F3CC-F7AF-06BE0A5397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33" t="17638" r="7599" b="66536"/>
          <a:stretch>
            <a:fillRect/>
          </a:stretch>
        </p:blipFill>
        <p:spPr>
          <a:xfrm>
            <a:off x="5811915" y="1615486"/>
            <a:ext cx="6380083" cy="1075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CA2A7-C8DD-AEA3-1DF9-2E4DDF2C00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7633" t="33708" r="7599" b="9400"/>
          <a:stretch>
            <a:fillRect/>
          </a:stretch>
        </p:blipFill>
        <p:spPr>
          <a:xfrm>
            <a:off x="5811917" y="2691044"/>
            <a:ext cx="6380083" cy="3866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7AD972-8DEC-4DFC-A12A-44B77DC053CB}"/>
              </a:ext>
            </a:extLst>
          </p:cNvPr>
          <p:cNvSpPr txBox="1"/>
          <p:nvPr/>
        </p:nvSpPr>
        <p:spPr>
          <a:xfrm>
            <a:off x="457199" y="1371600"/>
            <a:ext cx="4793101" cy="2482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 an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Add couple of examples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19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0BFF2-02DC-BEC6-83B4-71F7B1EE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79DFEA-B289-5983-AAF7-38816AC8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82499"/>
          <a:stretch>
            <a:fillRect/>
          </a:stretch>
        </p:blipFill>
        <p:spPr>
          <a:xfrm>
            <a:off x="5811917" y="975723"/>
            <a:ext cx="6380083" cy="639763"/>
          </a:xfrm>
          <a:prstGeom prst="rect">
            <a:avLst/>
          </a:prstGeom>
        </p:spPr>
      </p:pic>
      <p:pic>
        <p:nvPicPr>
          <p:cNvPr id="3" name="Graphic 23" descr="Amazon Lex service icon.">
            <a:extLst>
              <a:ext uri="{FF2B5EF4-FFF2-40B4-BE49-F238E27FC236}">
                <a16:creationId xmlns:a16="http://schemas.microsoft.com/office/drawing/2014/main" id="{C56E2D46-D6B4-7650-B603-F89A14F48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ED412D-DCD8-6991-8929-C64DA591ABB8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Amazon Lex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46B827F-9F71-C7E6-E163-CFC3703ED05C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8283C-D876-5E26-78EB-CDA240CCF4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33" t="17638" r="7599" b="66536"/>
          <a:stretch>
            <a:fillRect/>
          </a:stretch>
        </p:blipFill>
        <p:spPr>
          <a:xfrm>
            <a:off x="5811915" y="1615486"/>
            <a:ext cx="6380083" cy="1075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5ACD3-A6EB-A486-D837-C741DFA84D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33" t="33708" r="7599" b="21609"/>
          <a:stretch>
            <a:fillRect/>
          </a:stretch>
        </p:blipFill>
        <p:spPr>
          <a:xfrm>
            <a:off x="5811917" y="2691044"/>
            <a:ext cx="6380083" cy="3036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70B932-8EB0-235C-6EAB-B62CBABE30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7633" t="78009" r="7599" b="9400"/>
          <a:stretch>
            <a:fillRect/>
          </a:stretch>
        </p:blipFill>
        <p:spPr>
          <a:xfrm>
            <a:off x="5811914" y="5727701"/>
            <a:ext cx="6380083" cy="855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F36423-A34B-55E8-FBC7-0DBFA7E93984}"/>
              </a:ext>
            </a:extLst>
          </p:cNvPr>
          <p:cNvSpPr txBox="1"/>
          <p:nvPr/>
        </p:nvSpPr>
        <p:spPr>
          <a:xfrm>
            <a:off x="457199" y="1371600"/>
            <a:ext cx="479310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 an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Add couple of examples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buNone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 slot values: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accountid</a:t>
            </a: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timeframe hours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…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7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C161A-6953-A631-36B4-4834B279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4E082-0C29-65F2-461D-6C6D51B9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3" t="8087" r="7599" b="82499"/>
          <a:stretch>
            <a:fillRect/>
          </a:stretch>
        </p:blipFill>
        <p:spPr>
          <a:xfrm>
            <a:off x="5811917" y="975723"/>
            <a:ext cx="6380083" cy="639763"/>
          </a:xfrm>
          <a:prstGeom prst="rect">
            <a:avLst/>
          </a:prstGeom>
        </p:spPr>
      </p:pic>
      <p:pic>
        <p:nvPicPr>
          <p:cNvPr id="3" name="Graphic 23" descr="Amazon Lex service icon.">
            <a:extLst>
              <a:ext uri="{FF2B5EF4-FFF2-40B4-BE49-F238E27FC236}">
                <a16:creationId xmlns:a16="http://schemas.microsoft.com/office/drawing/2014/main" id="{C6B53917-C957-8581-3F26-643F4E8D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9F473F-BECF-25C8-ADAE-9BCF7E9CD9A3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Amazon Lex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33E1147-C93C-09F2-BF90-58B07D1CF734}"/>
              </a:ext>
            </a:extLst>
          </p:cNvPr>
          <p:cNvSpPr>
            <a:spLocks noChangeAspect="1"/>
          </p:cNvSpPr>
          <p:nvPr/>
        </p:nvSpPr>
        <p:spPr>
          <a:xfrm>
            <a:off x="8615962" y="90299"/>
            <a:ext cx="3200400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into account 123456789012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BE5C7-8389-FA7F-673B-76642812AD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33" t="17638" r="7599" b="66536"/>
          <a:stretch>
            <a:fillRect/>
          </a:stretch>
        </p:blipFill>
        <p:spPr>
          <a:xfrm>
            <a:off x="5811915" y="1615486"/>
            <a:ext cx="6380083" cy="1075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D27AE-82B2-A3E7-C4E4-3C0C59F1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633" t="33708" r="7599" b="21609"/>
          <a:stretch>
            <a:fillRect/>
          </a:stretch>
        </p:blipFill>
        <p:spPr>
          <a:xfrm>
            <a:off x="5811917" y="2691044"/>
            <a:ext cx="6380083" cy="3036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E6FA7-7DCC-77F1-701C-E014853A86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7633" t="78009" r="7599" b="9400"/>
          <a:stretch>
            <a:fillRect/>
          </a:stretch>
        </p:blipFill>
        <p:spPr>
          <a:xfrm>
            <a:off x="5811914" y="5727701"/>
            <a:ext cx="6380083" cy="855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6A666F-2CB8-C872-D09E-900812354269}"/>
              </a:ext>
            </a:extLst>
          </p:cNvPr>
          <p:cNvSpPr txBox="1"/>
          <p:nvPr/>
        </p:nvSpPr>
        <p:spPr>
          <a:xfrm>
            <a:off x="457199" y="1371600"/>
            <a:ext cx="479310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Detects best matching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 an intent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Add couple of examples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buNone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 slot values: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accountid</a:t>
            </a: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timeframe hours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…</a:t>
            </a: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610C29D-A63D-1957-51F2-7B9D5A4D9E3B}"/>
              </a:ext>
            </a:extLst>
          </p:cNvPr>
          <p:cNvSpPr>
            <a:spLocks noChangeAspect="1"/>
          </p:cNvSpPr>
          <p:nvPr/>
        </p:nvSpPr>
        <p:spPr>
          <a:xfrm>
            <a:off x="1893195" y="4795512"/>
            <a:ext cx="3907474" cy="1381775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Raw message: </a:t>
            </a:r>
            <a:r>
              <a:rPr lang="en-US" sz="13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give me last </a:t>
            </a:r>
            <a:r>
              <a:rPr lang="en-US" sz="13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logins</a:t>
            </a:r>
            <a:r>
              <a:rPr lang="en-US" sz="130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into account 123456789012</a:t>
            </a:r>
          </a:p>
          <a:p>
            <a:br>
              <a:rPr lang="en-US" sz="13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sz="13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Lex Intent: </a:t>
            </a:r>
            <a:r>
              <a:rPr lang="en-US" sz="13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ListSuccessfulLoginsIntent</a:t>
            </a:r>
            <a:endParaRPr lang="en-US" sz="13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13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13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Lex Extracted slots: </a:t>
            </a:r>
            <a:r>
              <a:rPr lang="en-US" sz="13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accountID</a:t>
            </a:r>
            <a:r>
              <a:rPr lang="en-US" sz="13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 123456789012</a:t>
            </a:r>
          </a:p>
        </p:txBody>
      </p:sp>
    </p:spTree>
    <p:extLst>
      <p:ext uri="{BB962C8B-B14F-4D97-AF65-F5344CB8AC3E}">
        <p14:creationId xmlns:p14="http://schemas.microsoft.com/office/powerpoint/2010/main" val="1940254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B017-9593-1769-D5FB-A7A4DC03A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0F8C3426-2388-9958-7C55-614DCE9A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37B11-BB4F-135F-5879-B25651042DBF}"/>
              </a:ext>
            </a:extLst>
          </p:cNvPr>
          <p:cNvSpPr txBox="1"/>
          <p:nvPr/>
        </p:nvSpPr>
        <p:spPr>
          <a:xfrm>
            <a:off x="457198" y="1371600"/>
            <a:ext cx="8648701" cy="182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Created SQL query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070B64-120B-5497-0415-088105741933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AWS Lambda</a:t>
            </a:r>
          </a:p>
        </p:txBody>
      </p:sp>
    </p:spTree>
    <p:extLst>
      <p:ext uri="{BB962C8B-B14F-4D97-AF65-F5344CB8AC3E}">
        <p14:creationId xmlns:p14="http://schemas.microsoft.com/office/powerpoint/2010/main" val="3938671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2F0C8-21C8-E2F4-C3E5-C840B594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46E62006-4BFE-F395-68DE-71B8FA47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5DBF2-6D33-9CF1-BBDE-3FAC6B950878}"/>
              </a:ext>
            </a:extLst>
          </p:cNvPr>
          <p:cNvSpPr txBox="1"/>
          <p:nvPr/>
        </p:nvSpPr>
        <p:spPr>
          <a:xfrm>
            <a:off x="457198" y="1371600"/>
            <a:ext cx="8648701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Created SQL query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Queried the CloudTrail lake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0AA636-D26B-8348-2B6F-A8517BC3D640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AWS Lambda</a:t>
            </a:r>
          </a:p>
        </p:txBody>
      </p:sp>
    </p:spTree>
    <p:extLst>
      <p:ext uri="{BB962C8B-B14F-4D97-AF65-F5344CB8AC3E}">
        <p14:creationId xmlns:p14="http://schemas.microsoft.com/office/powerpoint/2010/main" val="4019989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F40E8-28FF-6074-0C5F-D8BC61004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E9117999-A178-88FE-C2B6-0CCFE41A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7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87714-3C4F-5C54-DEA8-BBC579A08E1E}"/>
              </a:ext>
            </a:extLst>
          </p:cNvPr>
          <p:cNvSpPr txBox="1"/>
          <p:nvPr/>
        </p:nvSpPr>
        <p:spPr>
          <a:xfrm>
            <a:off x="457198" y="1371600"/>
            <a:ext cx="8648701" cy="3318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Created SQL query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Queried the CloudTrail lake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Sent query results to Bedrock for summarization</a:t>
            </a:r>
          </a:p>
          <a:p>
            <a:pPr>
              <a:spcAft>
                <a:spcPts val="1000"/>
              </a:spcAft>
              <a:defRPr sz="2000"/>
            </a:pP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A7266E-FD05-5C9C-FE07-0B470DAED8C3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AWS Lambda</a:t>
            </a:r>
          </a:p>
        </p:txBody>
      </p:sp>
    </p:spTree>
    <p:extLst>
      <p:ext uri="{BB962C8B-B14F-4D97-AF65-F5344CB8AC3E}">
        <p14:creationId xmlns:p14="http://schemas.microsoft.com/office/powerpoint/2010/main" val="395597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7A883-49D5-84CD-0E24-D2BB5BDE9DF7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3" name="Picture 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1D5BBF59-D698-82A2-C7D3-037902785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505843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D50F2-C7C1-B697-372B-36B26BD275EE}"/>
              </a:ext>
            </a:extLst>
          </p:cNvPr>
          <p:cNvSpPr txBox="1"/>
          <p:nvPr/>
        </p:nvSpPr>
        <p:spPr>
          <a:xfrm>
            <a:off x="4368800" y="1490008"/>
            <a:ext cx="7658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 Architect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endParaRPr lang="en-US" sz="3200" b="1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Community Builder</a:t>
            </a:r>
          </a:p>
          <a:p>
            <a:pPr>
              <a:defRPr/>
            </a:pPr>
            <a:endParaRPr lang="en-US" sz="3200" b="1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defRPr/>
            </a:pPr>
            <a:r>
              <a:rPr lang="en-US" sz="3200" b="1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 of AWS User Group Kosice</a:t>
            </a:r>
          </a:p>
        </p:txBody>
      </p:sp>
      <p:pic>
        <p:nvPicPr>
          <p:cNvPr id="5" name="Picture 4" descr="A logo of a building&#10;&#10;Description automatically generated">
            <a:extLst>
              <a:ext uri="{FF2B5EF4-FFF2-40B4-BE49-F238E27FC236}">
                <a16:creationId xmlns:a16="http://schemas.microsoft.com/office/drawing/2014/main" id="{610399C5-40EF-7714-A8F5-7AE1B2B5F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004" y="4216971"/>
            <a:ext cx="1981817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F75A1-F668-1332-B2CB-545CE23A5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478" y="4224992"/>
            <a:ext cx="2286000" cy="2286000"/>
          </a:xfrm>
          <a:prstGeom prst="rect">
            <a:avLst/>
          </a:prstGeom>
        </p:spPr>
      </p:pic>
      <p:pic>
        <p:nvPicPr>
          <p:cNvPr id="8" name="Picture 7" descr="A logo for a community day&#10;&#10;AI-generated content may be incorrect.">
            <a:extLst>
              <a:ext uri="{FF2B5EF4-FFF2-40B4-BE49-F238E27FC236}">
                <a16:creationId xmlns:a16="http://schemas.microsoft.com/office/drawing/2014/main" id="{4F4E8B7F-C1DE-7AA0-D609-3006CB136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94" y="4790476"/>
            <a:ext cx="2053389" cy="115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3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A8BDF-233D-E9C2-C3DB-07166BC9F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058CCA-2622-78C5-BA58-5D4EE5F4D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56469"/>
              </p:ext>
            </p:extLst>
          </p:nvPr>
        </p:nvGraphicFramePr>
        <p:xfrm>
          <a:off x="457200" y="1981684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943540424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8826870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ListApiCallsByUserIntent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API calls by a user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54117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DFE225-3331-B4D8-AF7C-A7F17D80A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417205"/>
              </p:ext>
            </p:extLst>
          </p:nvPr>
        </p:nvGraphicFramePr>
        <p:xfrm>
          <a:off x="457200" y="2359018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7885063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104468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ShowActivitiesFromIPAddressIntent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Show activities from a given IP address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22290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4A0BAE-C615-65B7-F39E-121E3EE69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012702"/>
              </p:ext>
            </p:extLst>
          </p:nvPr>
        </p:nvGraphicFramePr>
        <p:xfrm>
          <a:off x="472440" y="3565393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67635364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9393204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FindSuccessfulOperationsIntent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Find successful operations in CloudTrail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716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BCD3E4-9086-3DFE-2F9D-7AEBE1D09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7012"/>
              </p:ext>
            </p:extLst>
          </p:nvPr>
        </p:nvGraphicFramePr>
        <p:xfrm>
          <a:off x="472440" y="3984740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85228393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087452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FindFailedOperationsIntent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Find failed operations in CloudTrail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54083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88EC07-602F-0E62-407B-2ABF02A6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40037"/>
              </p:ext>
            </p:extLst>
          </p:nvPr>
        </p:nvGraphicFramePr>
        <p:xfrm>
          <a:off x="472440" y="5172865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57015584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1910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SummarizeLoginActivitiesIntent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Summarize login activities over time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3402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5C1004-CE14-8B54-607C-3883C44E4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253835"/>
              </p:ext>
            </p:extLst>
          </p:nvPr>
        </p:nvGraphicFramePr>
        <p:xfrm>
          <a:off x="457200" y="2736352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958908068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314887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ListUsersInAccountIntent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distinct users observed in the CloudTrail logs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77218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B57F60-BC34-7871-4165-ACD94602E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55186"/>
              </p:ext>
            </p:extLst>
          </p:nvPr>
        </p:nvGraphicFramePr>
        <p:xfrm>
          <a:off x="472440" y="4381867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733922124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257360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ListSuccessfulLoginsIntent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successful login 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6491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23C36D-2645-060C-4F0B-AAED8F30D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266140"/>
              </p:ext>
            </p:extLst>
          </p:nvPr>
        </p:nvGraphicFramePr>
        <p:xfrm>
          <a:off x="472440" y="3127382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2872348956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5992998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ListUserIPAddressesIntent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IP addresses used by users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53416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E022BDF-657E-880D-04FA-DBD5CA37D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60854"/>
              </p:ext>
            </p:extLst>
          </p:nvPr>
        </p:nvGraphicFramePr>
        <p:xfrm>
          <a:off x="472440" y="4798056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359851895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5498363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ListFailedLoginsIntent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List failed login 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63088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11D27FD-9698-3EE6-6DA1-A4DCC8D74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978512"/>
              </p:ext>
            </p:extLst>
          </p:nvPr>
        </p:nvGraphicFramePr>
        <p:xfrm>
          <a:off x="457200" y="5606565"/>
          <a:ext cx="11582400" cy="365760"/>
        </p:xfrm>
        <a:graphic>
          <a:graphicData uri="http://schemas.openxmlformats.org/drawingml/2006/table">
            <a:tbl>
              <a:tblPr/>
              <a:tblGrid>
                <a:gridCol w="5791200">
                  <a:extLst>
                    <a:ext uri="{9D8B030D-6E8A-4147-A177-3AD203B41FA5}">
                      <a16:colId xmlns:a16="http://schemas.microsoft.com/office/drawing/2014/main" val="127154769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31725729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FF00"/>
                          </a:solidFill>
                        </a:rPr>
                        <a:t>FallbackIntent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Default Lex fallback if no other intent matches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855891"/>
                  </a:ext>
                </a:extLst>
              </a:tr>
            </a:tbl>
          </a:graphicData>
        </a:graphic>
      </p:graphicFrame>
      <p:pic>
        <p:nvPicPr>
          <p:cNvPr id="14" name="Graphic 23" descr="Amazon Lex service icon.">
            <a:extLst>
              <a:ext uri="{FF2B5EF4-FFF2-40B4-BE49-F238E27FC236}">
                <a16:creationId xmlns:a16="http://schemas.microsoft.com/office/drawing/2014/main" id="{C33C1ABA-D1E1-2015-DCC1-3CD57442B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0" y="0"/>
            <a:ext cx="1094018" cy="10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EFACB25-C1E4-C1A8-62E9-0DE981661CB2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How many intents do I need?</a:t>
            </a:r>
          </a:p>
        </p:txBody>
      </p:sp>
    </p:spTree>
    <p:extLst>
      <p:ext uri="{BB962C8B-B14F-4D97-AF65-F5344CB8AC3E}">
        <p14:creationId xmlns:p14="http://schemas.microsoft.com/office/powerpoint/2010/main" val="39049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FE408-7B54-B013-D2EB-91BB088EC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E3582D-7383-084E-060D-FEC0138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5607E50-A3A4-A27A-EB7F-BD599751790D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Project overview v2</a:t>
            </a:r>
          </a:p>
        </p:txBody>
      </p:sp>
    </p:spTree>
    <p:extLst>
      <p:ext uri="{BB962C8B-B14F-4D97-AF65-F5344CB8AC3E}">
        <p14:creationId xmlns:p14="http://schemas.microsoft.com/office/powerpoint/2010/main" val="1675521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9B778-4066-CDCC-245C-1A2370ED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54358499-FE68-4E12-3052-5308153B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2" descr="CloudTrail Lake resource icon for the AWS CloudTrail service.">
            <a:extLst>
              <a:ext uri="{FF2B5EF4-FFF2-40B4-BE49-F238E27FC236}">
                <a16:creationId xmlns:a16="http://schemas.microsoft.com/office/drawing/2014/main" id="{667C5B51-1BE7-5051-2EA5-2A0FC2A75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7FB84BBF-6603-7B19-5A14-AE7C63211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62AEB7-C48E-DE36-F361-9D3E7612C241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D0E3A5-87F6-0DBF-02C4-ADDAA672C5B0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A670C-4754-F078-32C9-EFC042525581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23" descr="AWS CloudTrail service icon.">
            <a:extLst>
              <a:ext uri="{FF2B5EF4-FFF2-40B4-BE49-F238E27FC236}">
                <a16:creationId xmlns:a16="http://schemas.microsoft.com/office/drawing/2014/main" id="{6A87F722-8D80-DCD7-DF4D-79E268DB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CAB046BF-7E37-37EA-205A-B2380BCF3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0" name="Graphic 23" descr="AWS CloudTrail service icon.">
            <a:extLst>
              <a:ext uri="{FF2B5EF4-FFF2-40B4-BE49-F238E27FC236}">
                <a16:creationId xmlns:a16="http://schemas.microsoft.com/office/drawing/2014/main" id="{818D3783-6B3C-4B80-99E3-E2B063F3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E64197EB-07ED-4B58-5428-147212E71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2" name="Graphic 23" descr="AWS CloudTrail service icon.">
            <a:extLst>
              <a:ext uri="{FF2B5EF4-FFF2-40B4-BE49-F238E27FC236}">
                <a16:creationId xmlns:a16="http://schemas.microsoft.com/office/drawing/2014/main" id="{417C0B0F-389E-8B3B-711D-9A120846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3E9CA1-6CAE-2320-F912-C6257410F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4" name="Graphic 23" descr="Amazon Lex service icon.">
            <a:extLst>
              <a:ext uri="{FF2B5EF4-FFF2-40B4-BE49-F238E27FC236}">
                <a16:creationId xmlns:a16="http://schemas.microsoft.com/office/drawing/2014/main" id="{4B787DB7-186C-3BC2-79F9-24664178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590ADCFC-F709-2B35-453E-5176FFCD2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673" y="2659155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Lex</a:t>
            </a:r>
          </a:p>
        </p:txBody>
      </p:sp>
    </p:spTree>
    <p:extLst>
      <p:ext uri="{BB962C8B-B14F-4D97-AF65-F5344CB8AC3E}">
        <p14:creationId xmlns:p14="http://schemas.microsoft.com/office/powerpoint/2010/main" val="618772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5CE92-EAEA-D9D9-2357-4295C92E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E2BD01D1-F3C6-D906-7F08-4ECA4712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2001FE78-FD5C-2A06-3659-6769005DA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198120E3-1E79-C764-6983-D3D7FBA3D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33DF7C3A-4D34-A297-54C1-7AE945412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86825A-CB44-02EA-5D81-2294AF6C5FEF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2C70D0-687C-0F04-207F-C8970F29523C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2517D3-2F02-35ED-EB78-7AB6E87D7D96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A441B960-654A-916B-6206-0DD9A01C2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723EDBA3-A43F-FFB6-9A08-87A3AC339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D3CAAAB2-A93B-C51B-30AF-FB6290037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8BFCCF-CD3D-42B4-088C-B198B206C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36A5D2ED-EF53-CFBB-D08A-9385AD45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A782AB-DBA9-970C-2885-40877B55B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</p:spTree>
    <p:extLst>
      <p:ext uri="{BB962C8B-B14F-4D97-AF65-F5344CB8AC3E}">
        <p14:creationId xmlns:p14="http://schemas.microsoft.com/office/powerpoint/2010/main" val="1138744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FBB9-0960-C755-7BE8-A61151B78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1E67657E-AF5A-72B8-16D5-8BEC1800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6E38EDF6-4A6E-394D-BB51-4ADF6407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4075B29B-91D5-EA40-C09F-83C0E59FB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0B70B09E-FEA7-C2E0-4098-2C940FA6A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F6AC90-C339-1593-64B5-24ACE34F0A7A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208B70-45E6-A897-1AAB-57E6D84A9F70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9BEF4D-47AD-B979-12A5-931EB4A3F6DE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FB55922C-6E35-809A-9162-1E4095DE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9180CC0F-26D0-CDBF-BEEB-2762D678A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22CC71E1-F1A5-0089-8F36-6E71967A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C86CC2-EBE3-5BAB-A4E3-03DDF8401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B48831FC-2301-0B96-AEA0-D4A433E3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E6BCC2-36BD-722C-4DEE-83C9D4C4F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5" name="Graphic 14" descr="AWS Lambda service icon.">
            <a:extLst>
              <a:ext uri="{FF2B5EF4-FFF2-40B4-BE49-F238E27FC236}">
                <a16:creationId xmlns:a16="http://schemas.microsoft.com/office/drawing/2014/main" id="{0AF680E8-D295-DA11-568A-E995F258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DEE8BD7C-FA4E-7915-A01D-6B49E6679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7" name="Graphic 16" descr="AWS Lambda service icon.">
            <a:extLst>
              <a:ext uri="{FF2B5EF4-FFF2-40B4-BE49-F238E27FC236}">
                <a16:creationId xmlns:a16="http://schemas.microsoft.com/office/drawing/2014/main" id="{46D22639-88BB-5A4B-6F36-CE1947DD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EA4D3CEB-9E4A-F95F-D469-5FE42AE9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C76432-C359-4088-0D48-92833F00F3E3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953D65-29DD-45BE-3E22-F17FDAEDB6E6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462B8C-ECA3-AEEF-B60C-F58F6954806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791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BED8-1C6B-FC87-4DD6-AEC5A4D9B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BD5FBDB8-3EB4-6E2E-5B0A-67117609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990E3C14-F9DD-A59B-6BEE-A1860F56C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42EAAC9D-AEB8-F5E0-12DF-2BAC0FFEC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A50A14AF-CCCC-B434-830B-E4D23B39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72A8E-A71D-CC6B-6B13-BD42FC5B6C98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E3FC66-FF2D-219F-FE93-907A2554B26F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987B13-7D27-95B6-A69E-F845B1953F5D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517B8DA6-AA51-4D58-A963-F94AA4E3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F7BE9382-8A20-CAE5-2440-148A99CA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97734682-3C00-CA7F-A7E7-2413CDA0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201C78-F979-6D5B-A964-00A86BD2D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A5F0B870-FABE-0A1A-DC3E-A055B453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B7B173-4DA5-D22A-994D-4465B7679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5" name="Graphic 14" descr="AWS Lambda service icon.">
            <a:extLst>
              <a:ext uri="{FF2B5EF4-FFF2-40B4-BE49-F238E27FC236}">
                <a16:creationId xmlns:a16="http://schemas.microsoft.com/office/drawing/2014/main" id="{D8297CFC-EAFD-D806-139E-C31C334D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3B64C1AE-A300-1BA2-B00C-E5E3C3276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7" name="Graphic 16" descr="AWS Lambda service icon.">
            <a:extLst>
              <a:ext uri="{FF2B5EF4-FFF2-40B4-BE49-F238E27FC236}">
                <a16:creationId xmlns:a16="http://schemas.microsoft.com/office/drawing/2014/main" id="{A8B68CC1-0778-BC42-DF71-1B58B331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20D18CC7-DC18-B955-93C2-0E21A4FEB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CD522B-9F15-C70F-9714-F91EFAE6F696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BFB8C5-FED2-70E1-B3A9-84F04BE53D9D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446294-735B-C50E-AD80-02208A409A79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Amazon Bedrock service icon.">
            <a:extLst>
              <a:ext uri="{FF2B5EF4-FFF2-40B4-BE49-F238E27FC236}">
                <a16:creationId xmlns:a16="http://schemas.microsoft.com/office/drawing/2014/main" id="{50A8ECBA-B85F-C31E-F824-4D27227A74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CA4E48-0D57-CB69-6348-08D8289504D8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8C74A8-E880-82AB-A756-395896D7A10F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554080-8A0F-5F10-9B7A-FCB45CF70DE3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48D5D9-96D6-ED44-5AD8-91A92192A9D3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C591D7-D1FE-BF0D-C89B-362D7B9BAD10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FE605D-964B-6F02-E572-56EF58F454F6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8AE9C4-5F47-28E0-8BE2-E89293779FFC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2">
            <a:extLst>
              <a:ext uri="{FF2B5EF4-FFF2-40B4-BE49-F238E27FC236}">
                <a16:creationId xmlns:a16="http://schemas.microsoft.com/office/drawing/2014/main" id="{A9905225-01F1-F059-405D-9F7D87A98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</p:spTree>
    <p:extLst>
      <p:ext uri="{BB962C8B-B14F-4D97-AF65-F5344CB8AC3E}">
        <p14:creationId xmlns:p14="http://schemas.microsoft.com/office/powerpoint/2010/main" val="3123052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F9390-EDB5-B005-DB46-4DDEF23FF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B3001DBC-7837-440B-F0D8-B893F4AF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FF715C78-1CC1-D27F-05AB-CF4AB972A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3F8355DA-0520-44C5-6B29-46881B81B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81D4D8CA-7249-6CE9-21B7-7DBBB5A29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19218C-96F7-E3FE-D343-D04D36D89064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EB7BD5-BC40-4522-3688-D9F866440225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A2DD2D-D852-77E2-A0BE-B742FCFDE49A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49E37865-0062-4592-EAD2-612F2F93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D0445E50-CFFA-DE41-6F5E-1FDAA7F5D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8F9C5227-5E91-B06A-A642-B1CA0355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BDC719-6F26-BFAC-0077-5F2FCD2FF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FBDA88FD-EE06-49BC-1FD8-B801BBEF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3A9BD0-87EE-9B71-8A39-76C5CDB50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5" name="Graphic 14" descr="AWS Lambda service icon.">
            <a:extLst>
              <a:ext uri="{FF2B5EF4-FFF2-40B4-BE49-F238E27FC236}">
                <a16:creationId xmlns:a16="http://schemas.microsoft.com/office/drawing/2014/main" id="{D317817F-C482-64FA-6180-208E45E0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D9D300FF-23BE-51EA-BD94-560461558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7" name="Graphic 16" descr="AWS Lambda service icon.">
            <a:extLst>
              <a:ext uri="{FF2B5EF4-FFF2-40B4-BE49-F238E27FC236}">
                <a16:creationId xmlns:a16="http://schemas.microsoft.com/office/drawing/2014/main" id="{61CE9266-A032-592D-CF08-2ADDB28A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D0079D44-51BF-E0DF-AF8B-8E296B6AB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590895-5B0A-5B82-B74A-00482AF9418F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8B56CA-EC97-4770-EF4D-06F84FF9CBFB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218F1E-5C15-C682-09E0-E99F2DCA37B7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Amazon Bedrock service icon.">
            <a:extLst>
              <a:ext uri="{FF2B5EF4-FFF2-40B4-BE49-F238E27FC236}">
                <a16:creationId xmlns:a16="http://schemas.microsoft.com/office/drawing/2014/main" id="{56E448A0-9AC4-DD15-E69A-D79A1F1F7C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F448C-9A9C-D2A7-8964-E35891169543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A68F49-65A1-84B3-AF61-5637A083F236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4BA800-5CED-AF05-890B-305253CE181C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DDE495-E6D8-F28E-278D-386E793E3B21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6E1368-B3F9-F797-63FF-1B2AEDAA48C8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C781C7-FF59-DF7F-16A2-92EBAF281A76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CCFAB1-27F6-306B-DE1E-6AC36CA598CF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97217F-ED45-ADD6-9488-F95EDD783B54}"/>
              </a:ext>
            </a:extLst>
          </p:cNvPr>
          <p:cNvSpPr>
            <a:spLocks noChangeAspect="1"/>
          </p:cNvSpPr>
          <p:nvPr/>
        </p:nvSpPr>
        <p:spPr>
          <a:xfrm>
            <a:off x="11096926" y="3747485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C87A95-DEC0-0CEB-2E53-62B4C1021DC9}"/>
              </a:ext>
            </a:extLst>
          </p:cNvPr>
          <p:cNvSpPr>
            <a:spLocks noChangeAspect="1"/>
          </p:cNvSpPr>
          <p:nvPr/>
        </p:nvSpPr>
        <p:spPr>
          <a:xfrm>
            <a:off x="11063968" y="2011543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4B949B-C3DB-1319-4440-5132A33D9DD7}"/>
              </a:ext>
            </a:extLst>
          </p:cNvPr>
          <p:cNvSpPr>
            <a:spLocks noChangeAspect="1"/>
          </p:cNvSpPr>
          <p:nvPr/>
        </p:nvSpPr>
        <p:spPr>
          <a:xfrm>
            <a:off x="11076048" y="275601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5D67D09E-DE4A-61F5-AB6C-66A0D00C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1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8632680-DCE8-425D-DA59-2B303D806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2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AFB69124-33F2-7B33-FE21-21EA711A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7B5FD9-7CF3-4BA4-27DD-2077875297B2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7CC4B2-E326-629F-EE93-B382B0CF29C9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0FAA89-FDB3-7DCD-7DD4-3C34683C4141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4F4FEEE-9B39-E8DE-0793-A234C5E3802A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54C7AAB-B315-8EEE-D370-C90CEB16A056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5FD4746-07EB-11AF-2A93-BF9C7C3B092A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596208A-40E3-EB6C-061D-B6D1E31DA9F4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2">
            <a:extLst>
              <a:ext uri="{FF2B5EF4-FFF2-40B4-BE49-F238E27FC236}">
                <a16:creationId xmlns:a16="http://schemas.microsoft.com/office/drawing/2014/main" id="{A36A94E1-1F46-644B-2874-DC6AA3805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pic>
        <p:nvPicPr>
          <p:cNvPr id="44" name="Picture 43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010F93C1-0BE8-418E-A493-B4177DD03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7792" y="28813"/>
            <a:ext cx="1270000" cy="1270000"/>
          </a:xfrm>
          <a:prstGeom prst="rect">
            <a:avLst/>
          </a:prstGeom>
        </p:spPr>
      </p:pic>
      <p:pic>
        <p:nvPicPr>
          <p:cNvPr id="45" name="Picture 44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96DD87A4-A29C-468E-E847-F6B288F30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7363" y="1755118"/>
            <a:ext cx="1270000" cy="1270000"/>
          </a:xfrm>
          <a:prstGeom prst="rect">
            <a:avLst/>
          </a:prstGeom>
        </p:spPr>
      </p:pic>
      <p:pic>
        <p:nvPicPr>
          <p:cNvPr id="46" name="Picture 45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91C81E7B-8C6A-A111-2E60-A8D1B189C5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5305" y="3496335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84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8CCB8-BD88-4F2E-B45E-5217DB57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C7835C5A-51EE-1126-024D-D658531D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D132B6CA-F9AE-4C72-4F5B-568CAC1D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71F58468-AC44-EF8F-0EB5-884D68B76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2780EB67-4863-371C-2D44-76ABBDD6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4EE239-9B78-95C1-66B1-BFACF5AB73D3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4B1709-C0FE-50E4-662F-9C0581E0AB9F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37B958-0CBB-760B-F14A-ADF84AAFE596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E1CF2313-912A-15C1-D5D2-D74A9492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A9FDC7D0-8B75-7873-B0EE-63ACCC42A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8D775A9E-BE7C-3BAC-562D-62775045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CDFDA5-6C9B-9001-3137-BEAAD1E0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2372CC75-D005-16E3-9DED-988ADD27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B74BED-F25F-9EB8-E60D-E7802A76B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5" name="Graphic 14" descr="AWS Lambda service icon.">
            <a:extLst>
              <a:ext uri="{FF2B5EF4-FFF2-40B4-BE49-F238E27FC236}">
                <a16:creationId xmlns:a16="http://schemas.microsoft.com/office/drawing/2014/main" id="{F13929BF-AF62-9287-DBF1-1AD78878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5E476FB1-F133-D04A-AC8E-1A3A83CFE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7" name="Graphic 16" descr="AWS Lambda service icon.">
            <a:extLst>
              <a:ext uri="{FF2B5EF4-FFF2-40B4-BE49-F238E27FC236}">
                <a16:creationId xmlns:a16="http://schemas.microsoft.com/office/drawing/2014/main" id="{B6007FBC-D49B-CC90-6CF9-B3FA88F4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B99D8CFF-BC6F-082C-164C-D0A51EF02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7C14AE-6FD9-D16C-DE35-57436BDD32DD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726814-978B-2575-8FDC-4C41734B34B9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2EDB6C-F9C8-1FF2-5322-F8CFA7EAFC64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Amazon Bedrock service icon.">
            <a:extLst>
              <a:ext uri="{FF2B5EF4-FFF2-40B4-BE49-F238E27FC236}">
                <a16:creationId xmlns:a16="http://schemas.microsoft.com/office/drawing/2014/main" id="{92504D97-67D6-FC0C-D553-E9244FB39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4107FB-E374-9D96-900E-7B3B3ACBF11A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5DFBCA-591D-DDEA-CD18-C578506F4382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0E856F-B24F-F205-51B8-B3C6C0E294B3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A71C1C-D99C-5B01-32AA-5F183D0FE212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7C2703-0EC7-F13E-E22A-22FF291033EF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DFA4A7-958E-D43B-4B3D-4C048E2C8148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64AA1E3-A232-BC80-F962-96CFE10B9D8D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7AFDE2-A2F7-59EB-72F9-4C0AE1ED5C0B}"/>
              </a:ext>
            </a:extLst>
          </p:cNvPr>
          <p:cNvSpPr>
            <a:spLocks noChangeAspect="1"/>
          </p:cNvSpPr>
          <p:nvPr/>
        </p:nvSpPr>
        <p:spPr>
          <a:xfrm>
            <a:off x="11111004" y="275601"/>
            <a:ext cx="723996" cy="7239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3170D346-1B8A-644B-7468-C31C11DC0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Nova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4034DD7A-8F44-AC15-2F6F-57E6635F1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Claude Sonnet 4.0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BABCEBB-41AE-0733-68B2-7520F917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Claude Sonnet 4.0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C0B747-1BF2-0412-1CDB-2DC8C037A201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B47D124-731D-38D5-A23C-DCC27424E9EB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646D66-2305-98B3-675F-939058397689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EDCD13-BA50-7DBF-9927-E325C72DC6B1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FAB046-87AA-5497-F393-5AD92385F6EC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9F837EE-007B-C39D-0769-30F8CF7C6C00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4E7783C-3B0C-54F9-5162-0249D015FAF4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2">
            <a:extLst>
              <a:ext uri="{FF2B5EF4-FFF2-40B4-BE49-F238E27FC236}">
                <a16:creationId xmlns:a16="http://schemas.microsoft.com/office/drawing/2014/main" id="{0ECD6BAB-91AB-F5DA-16D8-66DF7B28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2AC1226F-E2D7-B4AC-E8B5-16108596C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37496" y="302094"/>
            <a:ext cx="671010" cy="67101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3129197-40E0-A8F6-9D9B-F86D045AA2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71986" y="2037282"/>
            <a:ext cx="722376" cy="72237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287A0BE2-9FEF-819B-DDF4-175CD55DB3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71986" y="3752809"/>
            <a:ext cx="7223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1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D68CE-3E4E-9CCF-8AA1-37B9CF64C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utoShape 2">
            <a:extLst>
              <a:ext uri="{FF2B5EF4-FFF2-40B4-BE49-F238E27FC236}">
                <a16:creationId xmlns:a16="http://schemas.microsoft.com/office/drawing/2014/main" id="{41436BCB-0541-5CB4-7446-53FEBFB522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AutoShape 4">
            <a:extLst>
              <a:ext uri="{FF2B5EF4-FFF2-40B4-BE49-F238E27FC236}">
                <a16:creationId xmlns:a16="http://schemas.microsoft.com/office/drawing/2014/main" id="{E3120FFA-D251-0F2B-C8E2-0BAA605D64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0" name="Picture 49" descr="A person holding a cup and using a computer&#10;&#10;AI-generated content may be incorrect.">
            <a:extLst>
              <a:ext uri="{FF2B5EF4-FFF2-40B4-BE49-F238E27FC236}">
                <a16:creationId xmlns:a16="http://schemas.microsoft.com/office/drawing/2014/main" id="{54BC0B84-1442-A82B-F28B-7B610A73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23843"/>
          </a:xfrm>
          <a:prstGeom prst="rect">
            <a:avLst/>
          </a:prstGeom>
        </p:spPr>
      </p:pic>
      <p:sp>
        <p:nvSpPr>
          <p:cNvPr id="51" name="Title 2">
            <a:extLst>
              <a:ext uri="{FF2B5EF4-FFF2-40B4-BE49-F238E27FC236}">
                <a16:creationId xmlns:a16="http://schemas.microsoft.com/office/drawing/2014/main" id="{77A5753A-210D-1DF5-886F-B58CC727EE0D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11097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 went from 1026 lines of code </a:t>
            </a:r>
            <a:br>
              <a:rPr 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1037 lines of code</a:t>
            </a:r>
            <a:endParaRPr lang="en-US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15ED05DF-8820-B42F-2469-C5D1D7DCCCBA}"/>
              </a:ext>
            </a:extLst>
          </p:cNvPr>
          <p:cNvSpPr txBox="1">
            <a:spLocks/>
          </p:cNvSpPr>
          <p:nvPr/>
        </p:nvSpPr>
        <p:spPr>
          <a:xfrm>
            <a:off x="-152400" y="5900691"/>
            <a:ext cx="12192000" cy="1109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And I still call it an ‘efficient improvement’</a:t>
            </a:r>
          </a:p>
        </p:txBody>
      </p:sp>
    </p:spTree>
    <p:extLst>
      <p:ext uri="{BB962C8B-B14F-4D97-AF65-F5344CB8AC3E}">
        <p14:creationId xmlns:p14="http://schemas.microsoft.com/office/powerpoint/2010/main" val="3620918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16FE-8D53-3C98-3E77-EC53738D4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1FCED45B-44DE-5BFC-3F2D-1B927B83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3A033B0F-A29A-1EB8-F0E2-24647333F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F2877B51-B0BB-71D1-55D4-8727274F4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75430D2C-1575-90AF-919D-073917F5F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301777-2F87-9CF5-81D1-BB587AFCE7CD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892282-FD9F-70DC-139D-38BC9610855E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5D6B57-1389-0C00-71C8-1EF0EB280291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427047FE-9470-1739-A09D-7E7131E8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F41D07C1-9941-B5BB-E3EA-FA85BAFD5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B45D119A-F810-5300-379B-3D2D520B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60B31D-A577-465A-4D5C-EF758176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D05E465F-E6FA-8DB8-7DE2-EE99ABF1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F7B819-0F87-A1CB-8874-22AAEDD8F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5" name="Graphic 14" descr="AWS Lambda service icon.">
            <a:extLst>
              <a:ext uri="{FF2B5EF4-FFF2-40B4-BE49-F238E27FC236}">
                <a16:creationId xmlns:a16="http://schemas.microsoft.com/office/drawing/2014/main" id="{9962433E-2937-17A0-3807-79B040B0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4715EB57-A0AD-8FFC-B4BB-FA738BD2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7" name="Graphic 16" descr="AWS Lambda service icon.">
            <a:extLst>
              <a:ext uri="{FF2B5EF4-FFF2-40B4-BE49-F238E27FC236}">
                <a16:creationId xmlns:a16="http://schemas.microsoft.com/office/drawing/2014/main" id="{7BB414A4-2C2F-E66B-2179-5EA2C394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D075BCD7-7E67-83CE-64B5-8BCE0032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3FA622-7DAA-75D1-EAD9-11B2777EF6C3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46AACA-1E00-2079-295A-81C544385AB1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5F1C7F-9BEC-2DA7-793C-DDB22B92B0F2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Amazon Bedrock service icon.">
            <a:extLst>
              <a:ext uri="{FF2B5EF4-FFF2-40B4-BE49-F238E27FC236}">
                <a16:creationId xmlns:a16="http://schemas.microsoft.com/office/drawing/2014/main" id="{44840A0E-C851-1E28-8C4A-02146F3D7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C29656-58AD-C9EE-866A-8B9C1C8A6037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14E459-1E1F-F471-DC96-90C955066535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697BBA-C68B-DB0D-98B5-283B8B129B45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65077B-9034-BFA1-8E02-F477B9CD610B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85E8F6-B4A0-2C5B-BAB2-2B7709BB31B1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6B6AB7-004F-C079-3FE4-D3021FE19A2C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3A2801-4237-234E-861B-EEE1AA5CEBFE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539ED4E-8F35-0EB6-3630-3C1B3CD79C74}"/>
              </a:ext>
            </a:extLst>
          </p:cNvPr>
          <p:cNvSpPr>
            <a:spLocks noChangeAspect="1"/>
          </p:cNvSpPr>
          <p:nvPr/>
        </p:nvSpPr>
        <p:spPr>
          <a:xfrm>
            <a:off x="11096926" y="3747485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6A3A69-252A-8E75-9E5D-606AAD09F1E8}"/>
              </a:ext>
            </a:extLst>
          </p:cNvPr>
          <p:cNvSpPr>
            <a:spLocks noChangeAspect="1"/>
          </p:cNvSpPr>
          <p:nvPr/>
        </p:nvSpPr>
        <p:spPr>
          <a:xfrm>
            <a:off x="11063968" y="2011543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475B72-C4AA-A65E-9A6C-1F625E598F70}"/>
              </a:ext>
            </a:extLst>
          </p:cNvPr>
          <p:cNvSpPr>
            <a:spLocks noChangeAspect="1"/>
          </p:cNvSpPr>
          <p:nvPr/>
        </p:nvSpPr>
        <p:spPr>
          <a:xfrm>
            <a:off x="11076048" y="275601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00935C04-6DA3-E303-D88B-ED87971E4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1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AFDC1208-EDDC-45E9-8A80-3BDA73DD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2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574DC25C-49D2-7EED-3411-A7154884F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109C97-8EAB-48AD-4803-E8DFD3B8281B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0ECA36D-932D-2FE4-08D2-E68B1E8AD0D8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0BDA09-98C5-74CF-DCBC-74CCCA19DF4A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3239467-AA7B-EB86-6D92-D96010CBA48C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25132CB-14B1-84FB-5321-6002BB06FD10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E8C5EA-C8B5-7718-9896-681B568507ED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6D4BD99-1D8B-E489-D151-99684E79903B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2">
            <a:extLst>
              <a:ext uri="{FF2B5EF4-FFF2-40B4-BE49-F238E27FC236}">
                <a16:creationId xmlns:a16="http://schemas.microsoft.com/office/drawing/2014/main" id="{42062C2F-F427-79F3-6B9A-54D64291E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pic>
        <p:nvPicPr>
          <p:cNvPr id="44" name="Picture 43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BE7BF97C-32BE-EADF-9F27-B06D2DFEC3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7792" y="28813"/>
            <a:ext cx="1270000" cy="1270000"/>
          </a:xfrm>
          <a:prstGeom prst="rect">
            <a:avLst/>
          </a:prstGeom>
        </p:spPr>
      </p:pic>
      <p:pic>
        <p:nvPicPr>
          <p:cNvPr id="45" name="Picture 44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41A364E7-7BCC-8E66-1A0F-5CF968EF1E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7363" y="1755118"/>
            <a:ext cx="1270000" cy="1270000"/>
          </a:xfrm>
          <a:prstGeom prst="rect">
            <a:avLst/>
          </a:prstGeom>
        </p:spPr>
      </p:pic>
      <p:pic>
        <p:nvPicPr>
          <p:cNvPr id="46" name="Picture 45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3B11A714-1BB0-27A2-F57C-C1E775308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5305" y="3496335"/>
            <a:ext cx="1270000" cy="127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FF3450A-7C9B-B1FA-662F-B9D5DF9884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668" y="3694186"/>
            <a:ext cx="1158690" cy="12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0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CC0626-285F-2B4A-6887-A48A31B8F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94" y="1931475"/>
            <a:ext cx="4752814" cy="380617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Why logs need to talk?</a:t>
            </a:r>
          </a:p>
          <a:p>
            <a:pPr marL="457200" indent="-457200">
              <a:buAutoNum type="arabicPeriod"/>
            </a:pPr>
            <a:r>
              <a:rPr lang="en-US" dirty="0"/>
              <a:t>Overview of project v1</a:t>
            </a:r>
          </a:p>
          <a:p>
            <a:pPr marL="457200" indent="-457200">
              <a:buAutoNum type="arabicPeriod"/>
            </a:pPr>
            <a:r>
              <a:rPr lang="en-US" dirty="0"/>
              <a:t>Lex, Lambda &amp; Bedrock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Overview of project v2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Lambdas &amp; Bedrock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03950E-27E3-E4A3-B46A-CB80E700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5ACCEC7-0DE6-4312-2990-568AC03C5030}"/>
              </a:ext>
            </a:extLst>
          </p:cNvPr>
          <p:cNvSpPr txBox="1">
            <a:spLocks/>
          </p:cNvSpPr>
          <p:nvPr/>
        </p:nvSpPr>
        <p:spPr>
          <a:xfrm>
            <a:off x="6573865" y="1931475"/>
            <a:ext cx="4752814" cy="2960811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 Prompt strategy</a:t>
            </a:r>
          </a:p>
          <a:p>
            <a:r>
              <a:rPr lang="en-US" dirty="0"/>
              <a:t>7. Lessons learned</a:t>
            </a:r>
          </a:p>
          <a:p>
            <a:r>
              <a:rPr lang="en-US" dirty="0"/>
              <a:t>8. Future roadmap</a:t>
            </a:r>
          </a:p>
          <a:p>
            <a:r>
              <a:rPr lang="en-US" dirty="0"/>
              <a:t>9. Live demo</a:t>
            </a:r>
          </a:p>
        </p:txBody>
      </p:sp>
    </p:spTree>
    <p:extLst>
      <p:ext uri="{BB962C8B-B14F-4D97-AF65-F5344CB8AC3E}">
        <p14:creationId xmlns:p14="http://schemas.microsoft.com/office/powerpoint/2010/main" val="82515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523A7-FF66-FE08-B40F-AE42FFA32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6A5F6E3B-34BD-F809-D1F1-D951B255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135048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309F960F-3A24-79C6-0C2B-95785519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23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lttm-v2-lambda-intent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4" name="Graphic 3" descr="CloudTrail Lake resource icon for the AWS CloudTrail service.">
            <a:extLst>
              <a:ext uri="{FF2B5EF4-FFF2-40B4-BE49-F238E27FC236}">
                <a16:creationId xmlns:a16="http://schemas.microsoft.com/office/drawing/2014/main" id="{74196B83-E5C9-F40A-40DF-F5F7B43F7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5915" y="3582704"/>
            <a:ext cx="758952" cy="758952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2BD8A78E-CBE3-F7AF-2E6D-4203D662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037" y="4341656"/>
            <a:ext cx="1493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Lake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C2DA06-56CD-B106-1493-154AA11CA569}"/>
              </a:ext>
            </a:extLst>
          </p:cNvPr>
          <p:cNvCxnSpPr>
            <a:cxnSpLocks/>
          </p:cNvCxnSpPr>
          <p:nvPr/>
        </p:nvCxnSpPr>
        <p:spPr>
          <a:xfrm flipH="1">
            <a:off x="6519241" y="4142545"/>
            <a:ext cx="702326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815DD9-6C44-D70D-83BA-E68555BFA555}"/>
              </a:ext>
            </a:extLst>
          </p:cNvPr>
          <p:cNvCxnSpPr>
            <a:cxnSpLocks/>
          </p:cNvCxnSpPr>
          <p:nvPr/>
        </p:nvCxnSpPr>
        <p:spPr>
          <a:xfrm>
            <a:off x="4716825" y="412696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A153D4-1EFF-EF7F-6A66-5EFCCCBDD025}"/>
              </a:ext>
            </a:extLst>
          </p:cNvPr>
          <p:cNvCxnSpPr>
            <a:cxnSpLocks/>
          </p:cNvCxnSpPr>
          <p:nvPr/>
        </p:nvCxnSpPr>
        <p:spPr>
          <a:xfrm flipV="1">
            <a:off x="6045391" y="4630913"/>
            <a:ext cx="0" cy="6185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23" descr="AWS CloudTrail service icon.">
            <a:extLst>
              <a:ext uri="{FF2B5EF4-FFF2-40B4-BE49-F238E27FC236}">
                <a16:creationId xmlns:a16="http://schemas.microsoft.com/office/drawing/2014/main" id="{30680AF7-711D-D99D-AD8F-483CB811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7427764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92079066-024D-8DC4-91A1-04A982DA2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527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#2</a:t>
            </a:r>
          </a:p>
        </p:txBody>
      </p:sp>
      <p:pic>
        <p:nvPicPr>
          <p:cNvPr id="11" name="Graphic 23" descr="AWS CloudTrail service icon.">
            <a:extLst>
              <a:ext uri="{FF2B5EF4-FFF2-40B4-BE49-F238E27FC236}">
                <a16:creationId xmlns:a16="http://schemas.microsoft.com/office/drawing/2014/main" id="{625EA341-2A24-734B-FF92-0677A17D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665915" y="54823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2FE96E-5FC7-22A5-EC2E-0450A1249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678" y="6244370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#3</a:t>
            </a:r>
          </a:p>
        </p:txBody>
      </p:sp>
      <p:pic>
        <p:nvPicPr>
          <p:cNvPr id="13" name="Graphic 23" descr="AWS CloudTrail service icon.">
            <a:extLst>
              <a:ext uri="{FF2B5EF4-FFF2-40B4-BE49-F238E27FC236}">
                <a16:creationId xmlns:a16="http://schemas.microsoft.com/office/drawing/2014/main" id="{92BD68EC-CA86-3816-EEAA-67C719F45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3758598" y="375280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F473C7-E8D5-AB6C-E783-D6158BCC3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61" y="451480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</a:t>
            </a:r>
            <a:b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account #1</a:t>
            </a:r>
          </a:p>
        </p:txBody>
      </p:sp>
      <p:pic>
        <p:nvPicPr>
          <p:cNvPr id="15" name="Graphic 14" descr="AWS Lambda service icon.">
            <a:extLst>
              <a:ext uri="{FF2B5EF4-FFF2-40B4-BE49-F238E27FC236}">
                <a16:creationId xmlns:a16="http://schemas.microsoft.com/office/drawing/2014/main" id="{2D5E8D04-DCC8-C1EB-622C-56BCDF7B1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5651000" y="18955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39AE7270-26FF-EB31-DCA5-F11DB458C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175" y="2656774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lttm-v2-lambda-query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7" name="Graphic 16" descr="AWS Lambda service icon.">
            <a:extLst>
              <a:ext uri="{FF2B5EF4-FFF2-40B4-BE49-F238E27FC236}">
                <a16:creationId xmlns:a16="http://schemas.microsoft.com/office/drawing/2014/main" id="{4BEDE865-85BD-5E0B-BEC6-855595EF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21790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>
            <a:extLst>
              <a:ext uri="{FF2B5EF4-FFF2-40B4-BE49-F238E27FC236}">
                <a16:creationId xmlns:a16="http://schemas.microsoft.com/office/drawing/2014/main" id="{9E93DE88-62FD-81E7-83E1-DB8B04EE4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265" y="265518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lttm-v2-lambda-summarizer</a:t>
            </a:r>
            <a:endParaRPr lang="en-US" altLang="en-US" sz="1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3F2E54-4F76-9EA3-87B6-B44FE3C8FAED}"/>
              </a:ext>
            </a:extLst>
          </p:cNvPr>
          <p:cNvCxnSpPr/>
          <p:nvPr/>
        </p:nvCxnSpPr>
        <p:spPr>
          <a:xfrm>
            <a:off x="4062714" y="2280213"/>
            <a:ext cx="1378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54A24C-06E6-9A35-24FB-C50C7643DA01}"/>
              </a:ext>
            </a:extLst>
          </p:cNvPr>
          <p:cNvCxnSpPr>
            <a:cxnSpLocks/>
          </p:cNvCxnSpPr>
          <p:nvPr/>
        </p:nvCxnSpPr>
        <p:spPr>
          <a:xfrm>
            <a:off x="6532512" y="2279286"/>
            <a:ext cx="156791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1E641E-D9EB-B881-85C1-8FBDF3C8391B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027680" y="2933773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Amazon Bedrock service icon.">
            <a:extLst>
              <a:ext uri="{FF2B5EF4-FFF2-40B4-BE49-F238E27FC236}">
                <a16:creationId xmlns:a16="http://schemas.microsoft.com/office/drawing/2014/main" id="{FCB6D470-47EF-376A-9259-4B8E02C1E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51000" y="97472"/>
            <a:ext cx="762000" cy="762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C3AC0C-D8CF-E7EB-86EE-746CA3238A73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C60E75-A9C2-654E-EA9C-2CEEF8E689E7}"/>
              </a:ext>
            </a:extLst>
          </p:cNvPr>
          <p:cNvCxnSpPr>
            <a:cxnSpLocks/>
          </p:cNvCxnSpPr>
          <p:nvPr/>
        </p:nvCxnSpPr>
        <p:spPr>
          <a:xfrm>
            <a:off x="3523836" y="1532140"/>
            <a:ext cx="0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8E2ADE-FFC1-516E-50D5-C9B830071A7A}"/>
              </a:ext>
            </a:extLst>
          </p:cNvPr>
          <p:cNvCxnSpPr>
            <a:cxnSpLocks/>
          </p:cNvCxnSpPr>
          <p:nvPr/>
        </p:nvCxnSpPr>
        <p:spPr>
          <a:xfrm flipV="1">
            <a:off x="5770321" y="1165976"/>
            <a:ext cx="0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BE2FB98-352F-D217-E96B-B8F40DD4C3D5}"/>
              </a:ext>
            </a:extLst>
          </p:cNvPr>
          <p:cNvCxnSpPr>
            <a:cxnSpLocks/>
          </p:cNvCxnSpPr>
          <p:nvPr/>
        </p:nvCxnSpPr>
        <p:spPr>
          <a:xfrm>
            <a:off x="6038350" y="1165976"/>
            <a:ext cx="0" cy="61400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B8D2A7-4FD9-1446-BFC5-551924B928AE}"/>
              </a:ext>
            </a:extLst>
          </p:cNvPr>
          <p:cNvCxnSpPr>
            <a:cxnSpLocks/>
          </p:cNvCxnSpPr>
          <p:nvPr/>
        </p:nvCxnSpPr>
        <p:spPr>
          <a:xfrm flipH="1" flipV="1">
            <a:off x="6304521" y="1165976"/>
            <a:ext cx="164" cy="366164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618A5D-C022-8AE5-463B-1BDFBE16F3A4}"/>
              </a:ext>
            </a:extLst>
          </p:cNvPr>
          <p:cNvCxnSpPr>
            <a:cxnSpLocks/>
          </p:cNvCxnSpPr>
          <p:nvPr/>
        </p:nvCxnSpPr>
        <p:spPr>
          <a:xfrm>
            <a:off x="6304521" y="1532140"/>
            <a:ext cx="2246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4902EE-37AD-CE88-A4A7-33789CAE6705}"/>
              </a:ext>
            </a:extLst>
          </p:cNvPr>
          <p:cNvCxnSpPr>
            <a:cxnSpLocks/>
          </p:cNvCxnSpPr>
          <p:nvPr/>
        </p:nvCxnSpPr>
        <p:spPr>
          <a:xfrm flipH="1">
            <a:off x="8551006" y="1532140"/>
            <a:ext cx="7061" cy="247839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3043B8A-ED7C-6A95-37DC-5D5973EBFA96}"/>
              </a:ext>
            </a:extLst>
          </p:cNvPr>
          <p:cNvSpPr>
            <a:spLocks noChangeAspect="1"/>
          </p:cNvSpPr>
          <p:nvPr/>
        </p:nvSpPr>
        <p:spPr>
          <a:xfrm>
            <a:off x="11096926" y="3747485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A3A4C2-2F5D-9F9C-5C10-0DD36C788110}"/>
              </a:ext>
            </a:extLst>
          </p:cNvPr>
          <p:cNvSpPr>
            <a:spLocks noChangeAspect="1"/>
          </p:cNvSpPr>
          <p:nvPr/>
        </p:nvSpPr>
        <p:spPr>
          <a:xfrm>
            <a:off x="11063968" y="2011543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AC051-2759-2B1A-3C20-21AAEFB951B1}"/>
              </a:ext>
            </a:extLst>
          </p:cNvPr>
          <p:cNvSpPr>
            <a:spLocks noChangeAspect="1"/>
          </p:cNvSpPr>
          <p:nvPr/>
        </p:nvSpPr>
        <p:spPr>
          <a:xfrm>
            <a:off x="11076048" y="275601"/>
            <a:ext cx="758952" cy="7589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4ECBA2E1-2812-5F32-88E9-BE7B4045B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7792" y="1070475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1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29B21CE-C8D6-3897-254D-C76C1104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429" y="2806417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2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818C9BD1-2F33-DF69-B3EA-79385E87C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170" y="4536479"/>
            <a:ext cx="14934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LLM 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B28238-7533-88A3-802B-BAFD5A71530F}"/>
              </a:ext>
            </a:extLst>
          </p:cNvPr>
          <p:cNvCxnSpPr>
            <a:cxnSpLocks/>
          </p:cNvCxnSpPr>
          <p:nvPr/>
        </p:nvCxnSpPr>
        <p:spPr>
          <a:xfrm flipV="1">
            <a:off x="10166931" y="663813"/>
            <a:ext cx="0" cy="3478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326CB0-92E9-DBC3-4801-F3641CE6185E}"/>
              </a:ext>
            </a:extLst>
          </p:cNvPr>
          <p:cNvCxnSpPr>
            <a:cxnSpLocks/>
          </p:cNvCxnSpPr>
          <p:nvPr/>
        </p:nvCxnSpPr>
        <p:spPr>
          <a:xfrm>
            <a:off x="10166931" y="663813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B1B5C06-E71B-1C76-4D38-C81FFA787700}"/>
              </a:ext>
            </a:extLst>
          </p:cNvPr>
          <p:cNvCxnSpPr>
            <a:cxnSpLocks/>
          </p:cNvCxnSpPr>
          <p:nvPr/>
        </p:nvCxnSpPr>
        <p:spPr>
          <a:xfrm>
            <a:off x="10166931" y="2460351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0B27CF-C6CC-3857-E15C-66A9B715CFD4}"/>
              </a:ext>
            </a:extLst>
          </p:cNvPr>
          <p:cNvCxnSpPr>
            <a:cxnSpLocks/>
          </p:cNvCxnSpPr>
          <p:nvPr/>
        </p:nvCxnSpPr>
        <p:spPr>
          <a:xfrm flipH="1">
            <a:off x="6519241" y="478472"/>
            <a:ext cx="3162377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575174-E0B3-A371-A657-50AFC2561AB4}"/>
              </a:ext>
            </a:extLst>
          </p:cNvPr>
          <p:cNvCxnSpPr>
            <a:cxnSpLocks/>
          </p:cNvCxnSpPr>
          <p:nvPr/>
        </p:nvCxnSpPr>
        <p:spPr>
          <a:xfrm flipH="1">
            <a:off x="9681618" y="2460351"/>
            <a:ext cx="522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BCC6F10-59FF-352A-83D7-91AA869F8C26}"/>
              </a:ext>
            </a:extLst>
          </p:cNvPr>
          <p:cNvCxnSpPr>
            <a:cxnSpLocks/>
          </p:cNvCxnSpPr>
          <p:nvPr/>
        </p:nvCxnSpPr>
        <p:spPr>
          <a:xfrm>
            <a:off x="9681618" y="478472"/>
            <a:ext cx="0" cy="19818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A13854-57F1-576D-4558-9FFD0392BFBC}"/>
              </a:ext>
            </a:extLst>
          </p:cNvPr>
          <p:cNvCxnSpPr>
            <a:cxnSpLocks/>
          </p:cNvCxnSpPr>
          <p:nvPr/>
        </p:nvCxnSpPr>
        <p:spPr>
          <a:xfrm>
            <a:off x="10166931" y="4122599"/>
            <a:ext cx="723998" cy="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2">
            <a:extLst>
              <a:ext uri="{FF2B5EF4-FFF2-40B4-BE49-F238E27FC236}">
                <a16:creationId xmlns:a16="http://schemas.microsoft.com/office/drawing/2014/main" id="{47AEE992-08B1-FE86-E4AF-1E6D1D38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24" y="888977"/>
            <a:ext cx="2278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Bedrock</a:t>
            </a:r>
          </a:p>
        </p:txBody>
      </p:sp>
      <p:pic>
        <p:nvPicPr>
          <p:cNvPr id="44" name="Picture 43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4EB0CFEA-389B-606D-69E9-F72599A6EC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7792" y="28813"/>
            <a:ext cx="1270000" cy="1270000"/>
          </a:xfrm>
          <a:prstGeom prst="rect">
            <a:avLst/>
          </a:prstGeom>
        </p:spPr>
      </p:pic>
      <p:pic>
        <p:nvPicPr>
          <p:cNvPr id="45" name="Picture 44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3249FB3F-65E8-85F0-051A-4F64EC372D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7363" y="1755118"/>
            <a:ext cx="1270000" cy="1270000"/>
          </a:xfrm>
          <a:prstGeom prst="rect">
            <a:avLst/>
          </a:prstGeom>
        </p:spPr>
      </p:pic>
      <p:pic>
        <p:nvPicPr>
          <p:cNvPr id="46" name="Picture 45" descr="A black brain with lines and dots&#10;&#10;AI-generated content may be incorrect.">
            <a:extLst>
              <a:ext uri="{FF2B5EF4-FFF2-40B4-BE49-F238E27FC236}">
                <a16:creationId xmlns:a16="http://schemas.microsoft.com/office/drawing/2014/main" id="{F06F53A7-040D-0039-FE54-356AC9615A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5305" y="3496335"/>
            <a:ext cx="1270000" cy="1270000"/>
          </a:xfrm>
          <a:prstGeom prst="rect">
            <a:avLst/>
          </a:prstGeom>
        </p:spPr>
      </p:pic>
      <p:pic>
        <p:nvPicPr>
          <p:cNvPr id="47" name="Graphic 7" descr="Amazon API Gateway service icon.">
            <a:extLst>
              <a:ext uri="{FF2B5EF4-FFF2-40B4-BE49-F238E27FC236}">
                <a16:creationId xmlns:a16="http://schemas.microsoft.com/office/drawing/2014/main" id="{6E7045C2-A184-CCEB-32BD-E6D24352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931621" y="18931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9">
            <a:extLst>
              <a:ext uri="{FF2B5EF4-FFF2-40B4-BE49-F238E27FC236}">
                <a16:creationId xmlns:a16="http://schemas.microsoft.com/office/drawing/2014/main" id="{C031DEEA-32F8-49AF-007B-E79A5C1E0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6" y="2655187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API Gateway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F0A1182-4C2E-9757-E2F3-F070F478A144}"/>
              </a:ext>
            </a:extLst>
          </p:cNvPr>
          <p:cNvCxnSpPr>
            <a:cxnSpLocks/>
          </p:cNvCxnSpPr>
          <p:nvPr/>
        </p:nvCxnSpPr>
        <p:spPr>
          <a:xfrm>
            <a:off x="1745928" y="2280213"/>
            <a:ext cx="1255433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0C84E92-D130-7A7D-A72F-0108ACEB5008}"/>
              </a:ext>
            </a:extLst>
          </p:cNvPr>
          <p:cNvCxnSpPr>
            <a:cxnSpLocks/>
          </p:cNvCxnSpPr>
          <p:nvPr/>
        </p:nvCxnSpPr>
        <p:spPr>
          <a:xfrm flipH="1">
            <a:off x="1271248" y="2932186"/>
            <a:ext cx="10670" cy="6489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2F099C04-A515-6979-59A3-1100EEB090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668" y="3694186"/>
            <a:ext cx="1158690" cy="12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04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BF563-75F8-521C-5781-49F1E82EE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4E6E6B-94B1-0C1C-479B-3D0424F7C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7381F50-39E5-DB5D-07E5-8B3171B7B787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The lambdas of v2</a:t>
            </a:r>
          </a:p>
        </p:txBody>
      </p:sp>
    </p:spTree>
    <p:extLst>
      <p:ext uri="{BB962C8B-B14F-4D97-AF65-F5344CB8AC3E}">
        <p14:creationId xmlns:p14="http://schemas.microsoft.com/office/powerpoint/2010/main" val="2840755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7F26F-8EB8-6FA1-70F8-BD5A8BE10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AWS Lambda service icon.">
            <a:extLst>
              <a:ext uri="{FF2B5EF4-FFF2-40B4-BE49-F238E27FC236}">
                <a16:creationId xmlns:a16="http://schemas.microsoft.com/office/drawing/2014/main" id="{496C0A50-FD10-4696-C402-353FB5A6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D1AFE09-28FC-4714-73D9-094EE93B3D84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 structure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9717D0-D90C-1F96-F91F-778C7CFA67EE}"/>
              </a:ext>
            </a:extLst>
          </p:cNvPr>
          <p:cNvSpPr txBox="1"/>
          <p:nvPr/>
        </p:nvSpPr>
        <p:spPr>
          <a:xfrm>
            <a:off x="457199" y="1371600"/>
            <a:ext cx="1053109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Every lambda creates the specific prompt for LLM</a:t>
            </a:r>
          </a:p>
          <a:p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classify the intent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create SQL query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summarize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23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63946-F1F3-B423-D699-9D94AF67C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AWS Lambda service icon.">
            <a:extLst>
              <a:ext uri="{FF2B5EF4-FFF2-40B4-BE49-F238E27FC236}">
                <a16:creationId xmlns:a16="http://schemas.microsoft.com/office/drawing/2014/main" id="{DC39D3F8-30A0-C0FA-97A4-2AEF5607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160F5BB6-9273-2F7F-743E-0E9FF533D2BD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 structure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3AA963-A12E-9FF2-C75E-ED02ADEC8EA3}"/>
              </a:ext>
            </a:extLst>
          </p:cNvPr>
          <p:cNvSpPr txBox="1"/>
          <p:nvPr/>
        </p:nvSpPr>
        <p:spPr>
          <a:xfrm>
            <a:off x="457199" y="1371600"/>
            <a:ext cx="105310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Every lambda creates the specific prompt for LLM</a:t>
            </a:r>
          </a:p>
          <a:p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classify the intent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create SQL query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summarize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generates prompt – LLM returns the output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36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77071-C18E-2C41-EA2C-4EF2104C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AWS Lambda service icon.">
            <a:extLst>
              <a:ext uri="{FF2B5EF4-FFF2-40B4-BE49-F238E27FC236}">
                <a16:creationId xmlns:a16="http://schemas.microsoft.com/office/drawing/2014/main" id="{28536C39-D027-13B9-E0AB-5649132D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494F9ADE-27E9-B32A-7FD2-B705240056F4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 structure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5B644A-BD4A-71ED-59AA-76A702AA38A6}"/>
              </a:ext>
            </a:extLst>
          </p:cNvPr>
          <p:cNvSpPr txBox="1"/>
          <p:nvPr/>
        </p:nvSpPr>
        <p:spPr>
          <a:xfrm>
            <a:off x="457199" y="1371600"/>
            <a:ext cx="1053109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Every lambda creates the specific prompt for LLM</a:t>
            </a:r>
          </a:p>
          <a:p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classify the intent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create SQL query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summarize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generates prompt – LLM returns the output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Helper functions creates the prompt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Main function sends it to Bedrock and integrate with other AWS services</a:t>
            </a: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73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09B41-296F-6BEF-D917-7F702D449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95986990-3039-1AD8-6D77-5797E560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39" t="4171" r="6354" b="5175"/>
          <a:stretch>
            <a:fillRect/>
          </a:stretch>
        </p:blipFill>
        <p:spPr>
          <a:xfrm>
            <a:off x="1021080" y="19835"/>
            <a:ext cx="4733070" cy="68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0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B7FE4-6257-0177-279B-0E5917EF8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289DBF26-AD56-8558-D661-DC05E846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39" t="4171" r="6354" b="5175"/>
          <a:stretch>
            <a:fillRect/>
          </a:stretch>
        </p:blipFill>
        <p:spPr>
          <a:xfrm>
            <a:off x="1021080" y="19835"/>
            <a:ext cx="4733070" cy="6838165"/>
          </a:xfrm>
          <a:prstGeom prst="rect">
            <a:avLst/>
          </a:prstGeom>
        </p:spPr>
      </p:pic>
      <p:pic>
        <p:nvPicPr>
          <p:cNvPr id="3" name="Picture 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65EE9308-4E85-A870-E63E-9CC274CC7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5" t="3851" r="11523" b="6136"/>
          <a:stretch>
            <a:fillRect/>
          </a:stretch>
        </p:blipFill>
        <p:spPr>
          <a:xfrm>
            <a:off x="7055545" y="-9917"/>
            <a:ext cx="4097547" cy="68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2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5A42E-67B9-F60D-C3B3-E884CE474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ABD39-B164-F365-0098-C333ACB6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13" t="1" b="48404"/>
          <a:stretch>
            <a:fillRect/>
          </a:stretch>
        </p:blipFill>
        <p:spPr>
          <a:xfrm>
            <a:off x="693377" y="3200400"/>
            <a:ext cx="10805245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7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0F341-C468-C8FF-F313-CF73A030A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083D35FB-0AF7-C5D8-199C-33490E18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6ABAF0-BF6C-A7FC-6F6C-67DA563089EE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lambda_intent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3EA10-4415-4947-D783-00BABFFB7D49}"/>
              </a:ext>
            </a:extLst>
          </p:cNvPr>
          <p:cNvSpPr txBox="1"/>
          <p:nvPr/>
        </p:nvSpPr>
        <p:spPr>
          <a:xfrm>
            <a:off x="457199" y="1371600"/>
            <a:ext cx="108356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58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340FC-2634-1B2C-032F-3C3A397C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7DE9AD2C-60CB-25C4-AFA7-96BAF19AE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B10612-576E-0D48-7897-F85A15E99144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lambda_intent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1C509-197C-8891-047C-37EA2D1D6740}"/>
              </a:ext>
            </a:extLst>
          </p:cNvPr>
          <p:cNvSpPr txBox="1"/>
          <p:nvPr/>
        </p:nvSpPr>
        <p:spPr>
          <a:xfrm>
            <a:off x="457199" y="1371600"/>
            <a:ext cx="108356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400" dirty="0">
              <a:solidFill>
                <a:srgbClr val="FF00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prompt for LLM to classify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to extract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8077-431C-A804-EC8A-D732BC764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3F4779-2A71-130A-E234-62EA770E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7606D1E-AD6C-99C0-6953-412591062B7C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Why logs need to talk?</a:t>
            </a:r>
          </a:p>
        </p:txBody>
      </p:sp>
    </p:spTree>
    <p:extLst>
      <p:ext uri="{BB962C8B-B14F-4D97-AF65-F5344CB8AC3E}">
        <p14:creationId xmlns:p14="http://schemas.microsoft.com/office/powerpoint/2010/main" val="2515242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5DFB8-127E-8C82-A028-276EC278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6D142682-BB8E-5EFB-99D5-91B1317A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EDC2A26-9E74-E853-593D-2A615DB4E899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lambda_intent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C0DD-5335-1F5B-6A35-2C39EA899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" y="1562459"/>
            <a:ext cx="9574260" cy="37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7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2CC3D-0D76-B18E-5A27-4480623A9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C46EF1F9-0A02-6E3B-3907-AD7DCB9C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442D68-6F3C-1A93-BB23-F10A67F5FB81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lambda_intent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E3523-8F86-2617-81E4-6C9882F45E21}"/>
              </a:ext>
            </a:extLst>
          </p:cNvPr>
          <p:cNvSpPr txBox="1"/>
          <p:nvPr/>
        </p:nvSpPr>
        <p:spPr>
          <a:xfrm>
            <a:off x="457199" y="1371600"/>
            <a:ext cx="108356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prompt for LLM to classify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to extract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Parses the LLM output</a:t>
            </a:r>
          </a:p>
        </p:txBody>
      </p:sp>
    </p:spTree>
    <p:extLst>
      <p:ext uri="{BB962C8B-B14F-4D97-AF65-F5344CB8AC3E}">
        <p14:creationId xmlns:p14="http://schemas.microsoft.com/office/powerpoint/2010/main" val="517403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1E06D-AA57-4F27-6227-47A98634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10D335B0-E15E-BAB0-3AD6-7DFF594E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2C18CC-7933-A64E-679C-1FEAF88BFE3A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lambda_intent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DBA0C-A0D6-39D7-DFBE-023CBC81C818}"/>
              </a:ext>
            </a:extLst>
          </p:cNvPr>
          <p:cNvSpPr txBox="1"/>
          <p:nvPr/>
        </p:nvSpPr>
        <p:spPr>
          <a:xfrm>
            <a:off x="457199" y="1371600"/>
            <a:ext cx="108356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prompt for LLM to classify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to extract the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Parses the LLM output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Invokes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5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B357-FA7A-1C63-9AB4-1F707913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644DD870-076B-CEA7-DBE5-27682FA8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A2B2AB8-71A1-EB31-810B-998012DFC8B7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F34A4-2994-D4FE-7DDB-18602A2BF6C0}"/>
              </a:ext>
            </a:extLst>
          </p:cNvPr>
          <p:cNvSpPr txBox="1"/>
          <p:nvPr/>
        </p:nvSpPr>
        <p:spPr>
          <a:xfrm>
            <a:off x="457199" y="1659285"/>
            <a:ext cx="1121386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4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8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2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3C60-45E5-2D99-AC71-E7A43A643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AC41D901-5DE5-AB72-9D0F-FA659933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7DF1FF-43F9-5674-A4AD-DEF4E6229CCD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16233-8FFA-7088-D433-DB9D986E8AE2}"/>
              </a:ext>
            </a:extLst>
          </p:cNvPr>
          <p:cNvSpPr txBox="1"/>
          <p:nvPr/>
        </p:nvSpPr>
        <p:spPr>
          <a:xfrm>
            <a:off x="457199" y="1659285"/>
            <a:ext cx="112138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4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61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D86F2-DD96-1A70-6ED7-DF8CEC0E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F2150739-A98A-5A0D-FBBE-0986D7C5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102288-F054-41FC-660E-CFCBA6283576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45DAB-DAEE-2170-A58B-2D86A7F4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486" y="914400"/>
            <a:ext cx="97030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9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4054E-053F-B4D4-80EC-8CD3B19E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7B533C0A-9C58-CDFD-6BC3-861C7CA4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4ABBE2-D303-D32C-BA07-84D91845F5E7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31A68-7896-C90C-051F-8012ADF8C6A5}"/>
              </a:ext>
            </a:extLst>
          </p:cNvPr>
          <p:cNvSpPr txBox="1"/>
          <p:nvPr/>
        </p:nvSpPr>
        <p:spPr>
          <a:xfrm>
            <a:off x="457199" y="1659285"/>
            <a:ext cx="112138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4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query from Bedrock response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65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CB56A-5847-3033-C322-02F292193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42307D-3F57-4A39-E3AC-7BB60587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44486" y="914400"/>
            <a:ext cx="9703028" cy="5943600"/>
          </a:xfrm>
          <a:prstGeom prst="rect">
            <a:avLst/>
          </a:prstGeom>
        </p:spPr>
      </p:pic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6EA1EC78-F8D3-96DA-1A56-6BD4C2417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0B1967-8B0A-987E-CFD3-CB142C2C469C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F3856-7118-B88E-918E-26661884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151" b="39766"/>
          <a:stretch>
            <a:fillRect/>
          </a:stretch>
        </p:blipFill>
        <p:spPr>
          <a:xfrm>
            <a:off x="1244486" y="4014061"/>
            <a:ext cx="9703028" cy="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08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A74FF-7DA1-AEA3-C8EE-EB00E4F7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60490EB9-BD4B-C35B-50CD-EEDA0703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386593-2B1A-69E2-9C93-A09112DD2BB5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A5E99D-F5DC-A872-2198-062E2CA098B7}"/>
              </a:ext>
            </a:extLst>
          </p:cNvPr>
          <p:cNvSpPr txBox="1"/>
          <p:nvPr/>
        </p:nvSpPr>
        <p:spPr>
          <a:xfrm>
            <a:off x="457199" y="1659285"/>
            <a:ext cx="112138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4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query from Bedrock response</a:t>
            </a: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Executes the query towards CloudTrail Lake and fetches results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23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302F-AC74-774B-30D7-7AF3AD4D2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3924A1DB-1D16-AE75-16D1-E6C06377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CA3CB2-C5AC-9A64-C813-03B9F95C729B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lambda_query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D19EB-29A2-8BD3-DDE0-BE6477D990C3}"/>
              </a:ext>
            </a:extLst>
          </p:cNvPr>
          <p:cNvSpPr txBox="1"/>
          <p:nvPr/>
        </p:nvSpPr>
        <p:spPr>
          <a:xfrm>
            <a:off x="457199" y="1659285"/>
            <a:ext cx="112138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Receives </a:t>
            </a:r>
            <a:r>
              <a:rPr lang="en-US" sz="2400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user_question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slots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</a:t>
            </a:r>
            <a:r>
              <a:rPr lang="en-US" sz="24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SQL query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Extracts the query from Bedrock response</a:t>
            </a: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Executes the query towards CloudTrail Lake and fetches results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Invokes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lambda_summarizer</a:t>
            </a:r>
            <a:endParaRPr lang="en-US" sz="2400" dirty="0">
              <a:solidFill>
                <a:srgbClr val="FFFF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8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2D69CB6-692F-F3E8-015E-E6358027C94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4DB93-60E9-A566-8DCF-AC3C289DD670}"/>
              </a:ext>
            </a:extLst>
          </p:cNvPr>
          <p:cNvSpPr txBox="1"/>
          <p:nvPr/>
        </p:nvSpPr>
        <p:spPr>
          <a:xfrm>
            <a:off x="457200" y="1993641"/>
            <a:ext cx="4620127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😰 Difficult to read and understand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 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🔍 Complex JSON format</a:t>
            </a:r>
          </a:p>
          <a:p>
            <a:pPr>
              <a:spcAft>
                <a:spcPts val="1000"/>
              </a:spcAft>
              <a:defRPr sz="2000"/>
            </a:pP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93AE5-0309-26A3-8E28-ED6CD88763FD}"/>
              </a:ext>
            </a:extLst>
          </p:cNvPr>
          <p:cNvSpPr/>
          <p:nvPr/>
        </p:nvSpPr>
        <p:spPr>
          <a:xfrm>
            <a:off x="5735053" y="20054"/>
            <a:ext cx="6456947" cy="6837946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D7B216-7D12-9A75-F536-EA5DA7B68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43" t="6784" r="6763" b="7134"/>
          <a:stretch/>
        </p:blipFill>
        <p:spPr>
          <a:xfrm>
            <a:off x="5735053" y="580071"/>
            <a:ext cx="6345844" cy="5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58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7FFB9-7A81-63C8-89F1-5BC91A68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C272BA3F-4417-9908-128D-24AE371CF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D48349-1EE9-2978-3128-80F545AAF779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C3B8-E0F2-84B9-17E0-585B3DD857C2}"/>
              </a:ext>
            </a:extLst>
          </p:cNvPr>
          <p:cNvSpPr txBox="1"/>
          <p:nvPr/>
        </p:nvSpPr>
        <p:spPr>
          <a:xfrm>
            <a:off x="457199" y="1659285"/>
            <a:ext cx="11213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4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46821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6CBAD-ABF4-E8A6-8326-8F9F972E1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C9FBDDD3-6F8F-BF28-D672-C7A4474AD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2362D6-A014-23FF-96F4-A36AB5C7CD22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1D2B5-5687-8B31-382C-B8BA3ECE1FD1}"/>
              </a:ext>
            </a:extLst>
          </p:cNvPr>
          <p:cNvSpPr txBox="1"/>
          <p:nvPr/>
        </p:nvSpPr>
        <p:spPr>
          <a:xfrm>
            <a:off x="457199" y="1659285"/>
            <a:ext cx="112138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4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 of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events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 the result of SQL query)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detected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query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original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query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79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FC93-A62E-F410-D1B5-9347E9262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D9C85B2C-2C23-BC46-2780-EA0E8249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210B31-EE89-4F21-50A8-990B69900983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54AC04-26E0-8243-55EC-03A765F3F0BE}"/>
              </a:ext>
            </a:extLst>
          </p:cNvPr>
          <p:cNvSpPr txBox="1"/>
          <p:nvPr/>
        </p:nvSpPr>
        <p:spPr>
          <a:xfrm>
            <a:off x="457199" y="1659285"/>
            <a:ext cx="1121386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4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 of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events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 the result of SQL query)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detected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query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original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query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human friendly output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802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AD069-D9F9-A5EB-616F-362220B8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17D75D4A-024A-E9C6-1A48-F88665350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0C7A5B-243D-2C43-CCEA-83F684C72AD0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9C1A8-E139-8AE9-873F-7CF543EE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01" y="2216727"/>
            <a:ext cx="12272803" cy="19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08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67173-EFB7-5692-BAE8-A89E59B6B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AWS Lambda service icon.">
            <a:extLst>
              <a:ext uri="{FF2B5EF4-FFF2-40B4-BE49-F238E27FC236}">
                <a16:creationId xmlns:a16="http://schemas.microsoft.com/office/drawing/2014/main" id="{8731531D-0EAC-C490-6808-875F2759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1" y="-1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E155EF-7EF6-9303-A7DD-9E5ED7D3EBF0}"/>
              </a:ext>
            </a:extLst>
          </p:cNvPr>
          <p:cNvSpPr txBox="1">
            <a:spLocks/>
          </p:cNvSpPr>
          <p:nvPr/>
        </p:nvSpPr>
        <p:spPr>
          <a:xfrm>
            <a:off x="1304144" y="274638"/>
            <a:ext cx="10366924" cy="6397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lambda-summarizer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88D6D-EFAA-F2D8-B68B-15C6ECE351FC}"/>
              </a:ext>
            </a:extLst>
          </p:cNvPr>
          <p:cNvSpPr txBox="1"/>
          <p:nvPr/>
        </p:nvSpPr>
        <p:spPr>
          <a:xfrm>
            <a:off x="457199" y="1659285"/>
            <a:ext cx="112138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Gathers all the data from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lambda_query</a:t>
            </a:r>
            <a:r>
              <a:rPr lang="en-US" sz="24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list of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CloudTrail events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 the result of SQL query)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detected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query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original </a:t>
            </a:r>
            <a:r>
              <a:rPr lang="en-US" sz="2000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user’s question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intent 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  <a:r>
              <a:rPr lang="en-US" sz="20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 query</a:t>
            </a: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Builds a prompt for LLM to generate human friendly output</a:t>
            </a:r>
          </a:p>
          <a:p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Returns the summary back to </a:t>
            </a:r>
            <a:r>
              <a:rPr lang="en-US" sz="24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lambda-query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-&gt; </a:t>
            </a:r>
            <a:r>
              <a:rPr lang="en-US" sz="2400" dirty="0" err="1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lambda_intent</a:t>
            </a:r>
            <a:r>
              <a:rPr lang="en-US" sz="2400" dirty="0">
                <a:solidFill>
                  <a:srgbClr val="FFFF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-&gt;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AA67C-8D70-53D4-C838-71218736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279" y="5198715"/>
            <a:ext cx="1158690" cy="1242827"/>
          </a:xfrm>
          <a:prstGeom prst="rect">
            <a:avLst/>
          </a:prstGeom>
        </p:spPr>
      </p:pic>
      <p:pic>
        <p:nvPicPr>
          <p:cNvPr id="6" name="Graphic 7" descr="Amazon API Gateway service icon.">
            <a:extLst>
              <a:ext uri="{FF2B5EF4-FFF2-40B4-BE49-F238E27FC236}">
                <a16:creationId xmlns:a16="http://schemas.microsoft.com/office/drawing/2014/main" id="{3A803689-D177-A783-3135-7E5CD372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9742624" y="381497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7B5170-E461-FBB5-47B3-B6DCA9C1AED2}"/>
              </a:ext>
            </a:extLst>
          </p:cNvPr>
          <p:cNvCxnSpPr/>
          <p:nvPr/>
        </p:nvCxnSpPr>
        <p:spPr>
          <a:xfrm>
            <a:off x="10123624" y="4685465"/>
            <a:ext cx="0" cy="3979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3150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30C98-4CAF-F27D-266B-420D5740C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1C733-97CE-674A-A34C-CEB4366D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05"/>
          <a:stretch>
            <a:fillRect/>
          </a:stretch>
        </p:blipFill>
        <p:spPr>
          <a:xfrm>
            <a:off x="63320" y="2008909"/>
            <a:ext cx="12147124" cy="21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37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97A16-A80D-8BDE-E3BC-1C2DEF316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0FC8CF-5EF2-7C61-93AE-1C3B3194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FAC3697-A16E-68B0-D80A-83C61224359E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Prompt strategy</a:t>
            </a:r>
          </a:p>
        </p:txBody>
      </p:sp>
    </p:spTree>
    <p:extLst>
      <p:ext uri="{BB962C8B-B14F-4D97-AF65-F5344CB8AC3E}">
        <p14:creationId xmlns:p14="http://schemas.microsoft.com/office/powerpoint/2010/main" val="461984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C3678-AB1B-86CF-C893-D6A691BB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548A579-32F4-3226-ED5F-3C54F123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276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3F270-2220-F217-321F-B462C016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A016252-0C8C-5B8C-A523-95FAC7482B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DC1A196-867A-846C-66C3-DA69340B3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6445" r="5675" b="75488"/>
          <a:stretch>
            <a:fillRect/>
          </a:stretch>
        </p:blipFill>
        <p:spPr>
          <a:xfrm>
            <a:off x="2461260" y="37467"/>
            <a:ext cx="7269480" cy="1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23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061B0-5F7F-B819-1826-C71B7F3A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FA49F6A-A069-1BD5-E057-B8778801B1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F3D63B2-0094-2DBD-4F3E-C53A91B5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27347" r="5675" b="52908"/>
          <a:stretch>
            <a:fillRect/>
          </a:stretch>
        </p:blipFill>
        <p:spPr>
          <a:xfrm>
            <a:off x="2461260" y="1642820"/>
            <a:ext cx="7269480" cy="15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5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33004-9523-9E4E-C1A8-1ADD3173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6E4A62-D0AF-B64F-13D4-42ED0780C2BB}"/>
              </a:ext>
            </a:extLst>
          </p:cNvPr>
          <p:cNvSpPr txBox="1"/>
          <p:nvPr/>
        </p:nvSpPr>
        <p:spPr>
          <a:xfrm>
            <a:off x="457199" y="1649025"/>
            <a:ext cx="3715878" cy="3559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🧑‍💻 Can be moved to CloudTrail Lake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🧑‍💻 Even from multiple accounts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🧑‍💻 Query the lake in SQL style</a:t>
            </a: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1614E9-15F0-9F82-1E6D-EA847CD8C5FD}"/>
              </a:ext>
            </a:extLst>
          </p:cNvPr>
          <p:cNvGrpSpPr>
            <a:grpSpLocks noChangeAspect="1"/>
          </p:cNvGrpSpPr>
          <p:nvPr/>
        </p:nvGrpSpPr>
        <p:grpSpPr>
          <a:xfrm>
            <a:off x="4173077" y="1371600"/>
            <a:ext cx="7888487" cy="4291263"/>
            <a:chOff x="4291265" y="1022598"/>
            <a:chExt cx="7772400" cy="42281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D7D425-60BF-FBC9-720E-D75F56EB3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9407"/>
            <a:stretch/>
          </p:blipFill>
          <p:spPr>
            <a:xfrm>
              <a:off x="4291265" y="1022598"/>
              <a:ext cx="7772400" cy="35975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908362-3CFF-B68A-6877-6CC0A3B84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3717"/>
            <a:stretch/>
          </p:blipFill>
          <p:spPr>
            <a:xfrm>
              <a:off x="4291265" y="4523873"/>
              <a:ext cx="7772400" cy="72683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8AEBA2B-B769-FD75-ACC7-287056BD65D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</p:spTree>
    <p:extLst>
      <p:ext uri="{BB962C8B-B14F-4D97-AF65-F5344CB8AC3E}">
        <p14:creationId xmlns:p14="http://schemas.microsoft.com/office/powerpoint/2010/main" val="3078530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ECBD1-30DB-E628-CE64-A23E60946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6A0ECF4-E28C-F9F9-DDB5-B3E04B28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88BBA76-D5FF-AE6D-F94F-901B2332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46734" r="5675" b="33918"/>
          <a:stretch>
            <a:fillRect/>
          </a:stretch>
        </p:blipFill>
        <p:spPr>
          <a:xfrm>
            <a:off x="2461260" y="3130658"/>
            <a:ext cx="7269480" cy="150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039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FC00-3E5D-931D-770D-5483A6E99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B7F289D-B6A3-873E-4A0B-1389BF1FDB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5D804E3-05CA-2161-0915-A8BFE208A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65600" r="5675" b="10465"/>
          <a:stretch>
            <a:fillRect/>
          </a:stretch>
        </p:blipFill>
        <p:spPr>
          <a:xfrm>
            <a:off x="2461260" y="4633993"/>
            <a:ext cx="7269480" cy="18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120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D8332-92CA-86F5-72DA-46D52A86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44D2CFC-98EB-6C4B-7E10-37DF4AA7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7D87F0D5-5E22-8398-D98E-BD600FD6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77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63B38-7C03-0F2C-96B6-428A56804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9562D8B7-661D-6603-F690-B4B0A5FE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03D58E06-C622-BC44-3071-98448DCB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nold schwarzenegger">
            <a:extLst>
              <a:ext uri="{FF2B5EF4-FFF2-40B4-BE49-F238E27FC236}">
                <a16:creationId xmlns:a16="http://schemas.microsoft.com/office/drawing/2014/main" id="{A1F4AEFD-1729-55C6-CD0C-704EF4B3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22" y="266700"/>
            <a:ext cx="393297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929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37C72-4901-0CBB-259B-08E3619C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6A29E09-FE19-FABF-89E9-1E8E00F0A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5" t="6445" r="5675" b="5778"/>
          <a:stretch>
            <a:fillRect/>
          </a:stretch>
        </p:blipFill>
        <p:spPr>
          <a:xfrm>
            <a:off x="2461260" y="18733"/>
            <a:ext cx="7269480" cy="6820533"/>
          </a:xfrm>
          <a:prstGeom prst="rect">
            <a:avLst/>
          </a:prstGeom>
        </p:spPr>
      </p:pic>
      <p:pic>
        <p:nvPicPr>
          <p:cNvPr id="3" name="Picture 2" descr="Arnold Schwarzenegger in 'Terminator 2: Judgment Day' (1991)">
            <a:extLst>
              <a:ext uri="{FF2B5EF4-FFF2-40B4-BE49-F238E27FC236}">
                <a16:creationId xmlns:a16="http://schemas.microsoft.com/office/drawing/2014/main" id="{4EAC6F57-992D-BAC6-0AF2-67A896894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6700"/>
            <a:ext cx="4419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nold schwarzenegger">
            <a:extLst>
              <a:ext uri="{FF2B5EF4-FFF2-40B4-BE49-F238E27FC236}">
                <a16:creationId xmlns:a16="http://schemas.microsoft.com/office/drawing/2014/main" id="{BF1256E3-8632-E5A4-F18A-8D546090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22" y="266700"/>
            <a:ext cx="393297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ww, how cute! He gets on the level with his kindergarten class in &quot;Kindergarten Cop.&quot;">
            <a:extLst>
              <a:ext uri="{FF2B5EF4-FFF2-40B4-BE49-F238E27FC236}">
                <a16:creationId xmlns:a16="http://schemas.microsoft.com/office/drawing/2014/main" id="{814A0E65-07C9-C9A8-2A9F-8C73C3E7E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6884"/>
          <a:stretch/>
        </p:blipFill>
        <p:spPr bwMode="auto">
          <a:xfrm>
            <a:off x="3280519" y="3356172"/>
            <a:ext cx="5210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836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5C735-2687-8155-035D-67BB1BDBD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rnold schwarzenegger">
            <a:extLst>
              <a:ext uri="{FF2B5EF4-FFF2-40B4-BE49-F238E27FC236}">
                <a16:creationId xmlns:a16="http://schemas.microsoft.com/office/drawing/2014/main" id="{B6AA3337-CF03-08C6-5349-5CB9256E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11" y="1955800"/>
            <a:ext cx="393297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218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FCF3E-AF41-B156-D22E-9C7ED377B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194A776E-AABA-2DE1-6032-DE31C53963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4117" b="8243"/>
          <a:stretch>
            <a:fillRect/>
          </a:stretch>
        </p:blipFill>
        <p:spPr>
          <a:xfrm>
            <a:off x="0" y="0"/>
            <a:ext cx="12192000" cy="6357793"/>
          </a:xfrm>
          <a:prstGeom prst="rect">
            <a:avLst/>
          </a:prstGeom>
        </p:spPr>
      </p:pic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FAD8A147-B819-9CC0-8EC4-7E1E4C0B0A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17" b="67120"/>
          <a:stretch>
            <a:fillRect/>
          </a:stretch>
        </p:blipFill>
        <p:spPr>
          <a:xfrm>
            <a:off x="0" y="0"/>
            <a:ext cx="12192000" cy="22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1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5449-C25E-6D1E-0500-E8623D6D6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2A8F5A71-C83C-EB6B-2258-07880331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4117" b="8243"/>
          <a:stretch>
            <a:fillRect/>
          </a:stretch>
        </p:blipFill>
        <p:spPr>
          <a:xfrm>
            <a:off x="0" y="0"/>
            <a:ext cx="12192000" cy="6357793"/>
          </a:xfrm>
          <a:prstGeom prst="rect">
            <a:avLst/>
          </a:prstGeom>
        </p:spPr>
      </p:pic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2896AA1-0AAB-8758-9816-4D2FBAAE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17" b="67120"/>
          <a:stretch>
            <a:fillRect/>
          </a:stretch>
        </p:blipFill>
        <p:spPr>
          <a:xfrm>
            <a:off x="0" y="0"/>
            <a:ext cx="12192000" cy="2278251"/>
          </a:xfrm>
          <a:prstGeom prst="rect">
            <a:avLst/>
          </a:prstGeom>
        </p:spPr>
      </p:pic>
      <p:pic>
        <p:nvPicPr>
          <p:cNvPr id="4" name="Picture 3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C1D7F1C9-53BA-15A7-17E4-4A6A370C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55" r="4117" b="15507"/>
          <a:stretch>
            <a:fillRect/>
          </a:stretch>
        </p:blipFill>
        <p:spPr>
          <a:xfrm>
            <a:off x="0" y="3099661"/>
            <a:ext cx="12192000" cy="27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14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4CA63-12A9-364B-57C4-D62A8BB9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ww, how cute! He gets on the level with his kindergarten class in &quot;Kindergarten Cop.&quot;">
            <a:extLst>
              <a:ext uri="{FF2B5EF4-FFF2-40B4-BE49-F238E27FC236}">
                <a16:creationId xmlns:a16="http://schemas.microsoft.com/office/drawing/2014/main" id="{C6D27973-3F75-2922-16BC-80C255A80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6884"/>
          <a:stretch/>
        </p:blipFill>
        <p:spPr bwMode="auto">
          <a:xfrm>
            <a:off x="3490912" y="1714500"/>
            <a:ext cx="5210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34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F4A71-6CC8-8397-FA89-96CBCDAC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0E0C750B-ABC2-7D07-AFF9-4E72826DF2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2163" b="3208"/>
          <a:stretch>
            <a:fillRect/>
          </a:stretch>
        </p:blipFill>
        <p:spPr>
          <a:xfrm>
            <a:off x="0" y="-1"/>
            <a:ext cx="12206921" cy="5920353"/>
          </a:xfrm>
          <a:prstGeom prst="rect">
            <a:avLst/>
          </a:prstGeom>
        </p:spPr>
      </p:pic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4DBD4F1F-B185-D2C0-4CFD-BFD618A5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" b="66300"/>
          <a:stretch>
            <a:fillRect/>
          </a:stretch>
        </p:blipFill>
        <p:spPr>
          <a:xfrm>
            <a:off x="0" y="0"/>
            <a:ext cx="12206921" cy="20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0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DAEEF-F836-7524-9879-85E93A23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66E3FB-719E-AEAE-957F-6C1CF9400DD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5A253-99E9-8BCC-F76C-AA7EDCF1AD8D}"/>
              </a:ext>
            </a:extLst>
          </p:cNvPr>
          <p:cNvSpPr txBox="1"/>
          <p:nvPr/>
        </p:nvSpPr>
        <p:spPr>
          <a:xfrm>
            <a:off x="457199" y="1311640"/>
            <a:ext cx="7736775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🤖 Turn logs into human-readable Question-Answer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using GenAI</a:t>
            </a:r>
          </a:p>
        </p:txBody>
      </p:sp>
    </p:spTree>
    <p:extLst>
      <p:ext uri="{BB962C8B-B14F-4D97-AF65-F5344CB8AC3E}">
        <p14:creationId xmlns:p14="http://schemas.microsoft.com/office/powerpoint/2010/main" val="8094163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2E254-0EDB-5766-88B1-2ACD18CA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67D308B7-CF91-F56E-670D-213059A149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2163" b="3208"/>
          <a:stretch>
            <a:fillRect/>
          </a:stretch>
        </p:blipFill>
        <p:spPr>
          <a:xfrm>
            <a:off x="0" y="-1"/>
            <a:ext cx="12206921" cy="5920353"/>
          </a:xfrm>
          <a:prstGeom prst="rect">
            <a:avLst/>
          </a:prstGeom>
        </p:spPr>
      </p:pic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5B088F02-D630-4BFB-5540-49D5E11D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63" r="2163" b="3208"/>
          <a:stretch>
            <a:fillRect/>
          </a:stretch>
        </p:blipFill>
        <p:spPr>
          <a:xfrm>
            <a:off x="0" y="3037668"/>
            <a:ext cx="12206921" cy="2882685"/>
          </a:xfrm>
          <a:prstGeom prst="rect">
            <a:avLst/>
          </a:prstGeom>
        </p:spPr>
      </p:pic>
      <p:pic>
        <p:nvPicPr>
          <p:cNvPr id="4" name="Picture 3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00CB907C-D0F5-CF6A-205E-EA7FF67F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3" b="66300"/>
          <a:stretch>
            <a:fillRect/>
          </a:stretch>
        </p:blipFill>
        <p:spPr>
          <a:xfrm>
            <a:off x="0" y="0"/>
            <a:ext cx="12206921" cy="20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37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A596B-95F4-2146-CA90-D0421B218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ode with text&#10;&#10;AI-generated content may be incorrect.">
            <a:extLst>
              <a:ext uri="{FF2B5EF4-FFF2-40B4-BE49-F238E27FC236}">
                <a16:creationId xmlns:a16="http://schemas.microsoft.com/office/drawing/2014/main" id="{23DB73E5-E2E2-AAC3-A64D-89613B73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515" cy="40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66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D39FB-1DFB-5A12-8AC1-82DF91865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ode with text&#10;&#10;AI-generated content may be incorrect.">
            <a:extLst>
              <a:ext uri="{FF2B5EF4-FFF2-40B4-BE49-F238E27FC236}">
                <a16:creationId xmlns:a16="http://schemas.microsoft.com/office/drawing/2014/main" id="{A539DCD6-6EC7-D824-1B85-071F758E1D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06515" cy="4098215"/>
          </a:xfrm>
          <a:prstGeom prst="rect">
            <a:avLst/>
          </a:prstGeom>
        </p:spPr>
      </p:pic>
      <p:pic>
        <p:nvPicPr>
          <p:cNvPr id="2" name="Picture 1" descr="A computer code with text&#10;&#10;AI-generated content may be incorrect.">
            <a:extLst>
              <a:ext uri="{FF2B5EF4-FFF2-40B4-BE49-F238E27FC236}">
                <a16:creationId xmlns:a16="http://schemas.microsoft.com/office/drawing/2014/main" id="{3D76D982-0D00-ABAA-0312-23E98E2E9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10" b="61049"/>
          <a:stretch>
            <a:fillRect/>
          </a:stretch>
        </p:blipFill>
        <p:spPr>
          <a:xfrm>
            <a:off x="-14515" y="1270861"/>
            <a:ext cx="12206515" cy="3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82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40E0-F146-8635-9E93-FEFAD4676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ode with text&#10;&#10;AI-generated content may be incorrect.">
            <a:extLst>
              <a:ext uri="{FF2B5EF4-FFF2-40B4-BE49-F238E27FC236}">
                <a16:creationId xmlns:a16="http://schemas.microsoft.com/office/drawing/2014/main" id="{2AC060DB-38C2-F6A7-4D2D-AAA55D6516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06515" cy="4098215"/>
          </a:xfrm>
          <a:prstGeom prst="rect">
            <a:avLst/>
          </a:prstGeom>
        </p:spPr>
      </p:pic>
      <p:pic>
        <p:nvPicPr>
          <p:cNvPr id="2" name="Picture 1" descr="A computer code with text&#10;&#10;AI-generated content may be incorrect.">
            <a:extLst>
              <a:ext uri="{FF2B5EF4-FFF2-40B4-BE49-F238E27FC236}">
                <a16:creationId xmlns:a16="http://schemas.microsoft.com/office/drawing/2014/main" id="{75CCC1A4-F238-3878-976A-838D139F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10" b="61049"/>
          <a:stretch>
            <a:fillRect/>
          </a:stretch>
        </p:blipFill>
        <p:spPr>
          <a:xfrm>
            <a:off x="-14515" y="1270861"/>
            <a:ext cx="12206515" cy="325464"/>
          </a:xfrm>
          <a:prstGeom prst="rect">
            <a:avLst/>
          </a:prstGeom>
        </p:spPr>
      </p:pic>
      <p:pic>
        <p:nvPicPr>
          <p:cNvPr id="3" name="Picture 2" descr="A computer code with text&#10;&#10;AI-generated content may be incorrect.">
            <a:extLst>
              <a:ext uri="{FF2B5EF4-FFF2-40B4-BE49-F238E27FC236}">
                <a16:creationId xmlns:a16="http://schemas.microsoft.com/office/drawing/2014/main" id="{C44D37A2-4BC9-F8C9-32B5-960A7583C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75" b="33820"/>
          <a:stretch>
            <a:fillRect/>
          </a:stretch>
        </p:blipFill>
        <p:spPr>
          <a:xfrm>
            <a:off x="-14516" y="2076773"/>
            <a:ext cx="12206515" cy="6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408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5CD20-D348-1F66-D4B1-0A938E1B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ode with text&#10;&#10;AI-generated content may be incorrect.">
            <a:extLst>
              <a:ext uri="{FF2B5EF4-FFF2-40B4-BE49-F238E27FC236}">
                <a16:creationId xmlns:a16="http://schemas.microsoft.com/office/drawing/2014/main" id="{64954051-8D0E-67A4-69CA-6A002A57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06515" cy="4098215"/>
          </a:xfrm>
          <a:prstGeom prst="rect">
            <a:avLst/>
          </a:prstGeom>
        </p:spPr>
      </p:pic>
      <p:pic>
        <p:nvPicPr>
          <p:cNvPr id="2" name="Picture 1" descr="A computer code with text&#10;&#10;AI-generated content may be incorrect.">
            <a:extLst>
              <a:ext uri="{FF2B5EF4-FFF2-40B4-BE49-F238E27FC236}">
                <a16:creationId xmlns:a16="http://schemas.microsoft.com/office/drawing/2014/main" id="{107CC2B9-4A35-FFC8-D3A6-689051A2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572" b="53487"/>
          <a:stretch>
            <a:fillRect/>
          </a:stretch>
        </p:blipFill>
        <p:spPr>
          <a:xfrm>
            <a:off x="-14515" y="1643907"/>
            <a:ext cx="12206515" cy="3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46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4AD4-7824-C594-3766-248C13E98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ode with text&#10;&#10;AI-generated content may be incorrect.">
            <a:extLst>
              <a:ext uri="{FF2B5EF4-FFF2-40B4-BE49-F238E27FC236}">
                <a16:creationId xmlns:a16="http://schemas.microsoft.com/office/drawing/2014/main" id="{A15DB2BE-F961-07E0-CD65-82EA153FA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06515" cy="4098215"/>
          </a:xfrm>
          <a:prstGeom prst="rect">
            <a:avLst/>
          </a:prstGeom>
        </p:spPr>
      </p:pic>
      <p:pic>
        <p:nvPicPr>
          <p:cNvPr id="2" name="Picture 1" descr="A computer code with text&#10;&#10;AI-generated content may be incorrect.">
            <a:extLst>
              <a:ext uri="{FF2B5EF4-FFF2-40B4-BE49-F238E27FC236}">
                <a16:creationId xmlns:a16="http://schemas.microsoft.com/office/drawing/2014/main" id="{53E5E92D-0B0E-537B-E099-E4F0B10E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572" b="53487"/>
          <a:stretch>
            <a:fillRect/>
          </a:stretch>
        </p:blipFill>
        <p:spPr>
          <a:xfrm>
            <a:off x="-14515" y="1643907"/>
            <a:ext cx="12206515" cy="325464"/>
          </a:xfrm>
          <a:prstGeom prst="rect">
            <a:avLst/>
          </a:prstGeom>
        </p:spPr>
      </p:pic>
      <p:pic>
        <p:nvPicPr>
          <p:cNvPr id="3" name="Picture 2" descr="A computer code with text&#10;&#10;AI-generated content may be incorrect.">
            <a:extLst>
              <a:ext uri="{FF2B5EF4-FFF2-40B4-BE49-F238E27FC236}">
                <a16:creationId xmlns:a16="http://schemas.microsoft.com/office/drawing/2014/main" id="{3E42C0EF-8636-0CF0-D841-1C9BC2CF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424" b="21340"/>
          <a:stretch>
            <a:fillRect/>
          </a:stretch>
        </p:blipFill>
        <p:spPr>
          <a:xfrm>
            <a:off x="-14516" y="2681207"/>
            <a:ext cx="12206515" cy="5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81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71352-B751-F6A5-427D-66C3F9AD6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code with text&#10;&#10;AI-generated content may be incorrect.">
            <a:extLst>
              <a:ext uri="{FF2B5EF4-FFF2-40B4-BE49-F238E27FC236}">
                <a16:creationId xmlns:a16="http://schemas.microsoft.com/office/drawing/2014/main" id="{4EB74F36-4F28-E6BB-EB41-0EB6F2AB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038"/>
          <a:stretch>
            <a:fillRect/>
          </a:stretch>
        </p:blipFill>
        <p:spPr>
          <a:xfrm>
            <a:off x="0" y="3239146"/>
            <a:ext cx="12206515" cy="859069"/>
          </a:xfrm>
          <a:prstGeom prst="rect">
            <a:avLst/>
          </a:prstGeom>
        </p:spPr>
      </p:pic>
      <p:pic>
        <p:nvPicPr>
          <p:cNvPr id="3" name="Picture 2" descr="A computer code with text&#10;&#10;AI-generated content may be incorrect.">
            <a:extLst>
              <a:ext uri="{FF2B5EF4-FFF2-40B4-BE49-F238E27FC236}">
                <a16:creationId xmlns:a16="http://schemas.microsoft.com/office/drawing/2014/main" id="{49075CA7-3CAF-7378-AD68-64894592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206515" cy="40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41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4EE08-C795-39A5-0B40-EAEB75D0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06A15A-D2F3-B557-5376-D266FB161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B940453-A394-CF7C-C5FE-5FB1570EE48B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7355357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AA47D-F701-E2F4-8A33-1A4E8865B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753E4-D1A1-1046-C3E3-AA27B3AA6E7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✨ Prompt Quality Is Everything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AC616-E9F6-0715-3B03-E7EB91E827DC}"/>
              </a:ext>
            </a:extLst>
          </p:cNvPr>
          <p:cNvSpPr txBox="1"/>
          <p:nvPr/>
        </p:nvSpPr>
        <p:spPr>
          <a:xfrm>
            <a:off x="457200" y="1417638"/>
            <a:ext cx="11247120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📝 Not ChatGPT – do not accepting messy prompts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179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55DEC-1814-C7A1-1BCF-1EB262A78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3D98-4C38-D8CE-5004-4A994686973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✨ Prompt Quality Is Everything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B28F1-26A1-1721-3F06-525BC9CF6241}"/>
              </a:ext>
            </a:extLst>
          </p:cNvPr>
          <p:cNvSpPr txBox="1"/>
          <p:nvPr/>
        </p:nvSpPr>
        <p:spPr>
          <a:xfrm>
            <a:off x="457200" y="1417638"/>
            <a:ext cx="1124712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📝 Not ChatGPT – do not accepting messy prompts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🗑️ Messy prompt = messy output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7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E35FA-B2FC-032A-F14A-D2F29D53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4EF41-4E4F-F64B-77B7-936C0E5276DB}"/>
              </a:ext>
            </a:extLst>
          </p:cNvPr>
          <p:cNvSpPr txBox="1"/>
          <p:nvPr/>
        </p:nvSpPr>
        <p:spPr>
          <a:xfrm>
            <a:off x="457199" y="1311640"/>
            <a:ext cx="7736775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🤔 Is there other way?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🤖 Turn logs into human-readable Question-Answer </a:t>
            </a: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using GenAI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E4B20F-A0A1-9F9F-EA8D-5F65155E006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2778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CloudTrail Logs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D709896-49DB-A726-1578-1C576C4E7B37}"/>
              </a:ext>
            </a:extLst>
          </p:cNvPr>
          <p:cNvSpPr>
            <a:spLocks noChangeAspect="1"/>
          </p:cNvSpPr>
          <p:nvPr/>
        </p:nvSpPr>
        <p:spPr>
          <a:xfrm>
            <a:off x="6952052" y="274638"/>
            <a:ext cx="3346979" cy="113173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summarize API calls for IAM user </a:t>
            </a:r>
            <a:r>
              <a:rPr lang="en-US" sz="1400" b="1" dirty="0" err="1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John.Doe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account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123456789012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125CD1E-434C-4BBD-2B75-6E2B3937F280}"/>
              </a:ext>
            </a:extLst>
          </p:cNvPr>
          <p:cNvSpPr>
            <a:spLocks noChangeAspect="1"/>
          </p:cNvSpPr>
          <p:nvPr/>
        </p:nvSpPr>
        <p:spPr>
          <a:xfrm>
            <a:off x="6952053" y="3530366"/>
            <a:ext cx="3346704" cy="1183474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Q: give me last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3 SUCCESSFUL </a:t>
            </a: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logins into account </a:t>
            </a:r>
            <a:r>
              <a:rPr lang="en-US" sz="1400" b="1" dirty="0">
                <a:solidFill>
                  <a:srgbClr val="FF000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123456789012</a:t>
            </a:r>
          </a:p>
        </p:txBody>
      </p:sp>
    </p:spTree>
    <p:extLst>
      <p:ext uri="{BB962C8B-B14F-4D97-AF65-F5344CB8AC3E}">
        <p14:creationId xmlns:p14="http://schemas.microsoft.com/office/powerpoint/2010/main" val="29443511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10258-FA39-C082-3065-EADB6F406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DD1B-15B8-CE4A-EC7B-627F896C0EB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✨ Prompt Quality Is Everything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DBF31-E79F-7997-3171-5F7AF30B52AC}"/>
              </a:ext>
            </a:extLst>
          </p:cNvPr>
          <p:cNvSpPr txBox="1"/>
          <p:nvPr/>
        </p:nvSpPr>
        <p:spPr>
          <a:xfrm>
            <a:off x="457200" y="1417638"/>
            <a:ext cx="11247120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📝 Not ChatGPT – do not accepting messy prompts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🗑️ Messy prompt = messy output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🧪 Test your prompts!</a:t>
            </a:r>
            <a:endParaRPr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869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3EAFE-B6C2-20AE-CA51-7DD1652DB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B2EC3F-C518-8D93-D745-648F8D26D4D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Cost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875C0-12F9-9C15-11EC-A03E5B12BB3B}"/>
              </a:ext>
            </a:extLst>
          </p:cNvPr>
          <p:cNvSpPr txBox="1"/>
          <p:nvPr/>
        </p:nvSpPr>
        <p:spPr>
          <a:xfrm>
            <a:off x="457200" y="1417638"/>
            <a:ext cx="11247120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8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💰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Not extremely expensive, but no need to send a tons of tokens to the model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675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21639-AB6C-9077-C628-F8AAE556B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D9785C-C8D3-D746-B596-5037F36887E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Cost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CFCCD-017A-F458-9C85-0F9D52CA6918}"/>
              </a:ext>
            </a:extLst>
          </p:cNvPr>
          <p:cNvSpPr txBox="1"/>
          <p:nvPr/>
        </p:nvSpPr>
        <p:spPr>
          <a:xfrm>
            <a:off x="457200" y="1417638"/>
            <a:ext cx="11247120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8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💰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Not extremely expensive, but no need to send a tons of tokens to the model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⚠️ Asking for last 2000 logins = a lot of tokens to be sent as a prompt and output</a:t>
            </a:r>
          </a:p>
        </p:txBody>
      </p:sp>
    </p:spTree>
    <p:extLst>
      <p:ext uri="{BB962C8B-B14F-4D97-AF65-F5344CB8AC3E}">
        <p14:creationId xmlns:p14="http://schemas.microsoft.com/office/powerpoint/2010/main" val="40012013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CF54E-958F-9B5E-AD88-0CB10E4D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972098-9BCA-C482-3BDF-68493A090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32465D5-2F73-08F4-BB20-61C6E55DD535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Future roadmap</a:t>
            </a:r>
          </a:p>
        </p:txBody>
      </p:sp>
    </p:spTree>
    <p:extLst>
      <p:ext uri="{BB962C8B-B14F-4D97-AF65-F5344CB8AC3E}">
        <p14:creationId xmlns:p14="http://schemas.microsoft.com/office/powerpoint/2010/main" val="832415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E50E-ABB5-A588-4F9E-BAD738C4A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E8C6-D4D5-0812-75AD-DC821313622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to be continued…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75532-E0BE-784B-9FAE-914BD3382C7B}"/>
              </a:ext>
            </a:extLst>
          </p:cNvPr>
          <p:cNvSpPr txBox="1"/>
          <p:nvPr/>
        </p:nvSpPr>
        <p:spPr>
          <a:xfrm>
            <a:off x="483269" y="1742363"/>
            <a:ext cx="10569742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Guardrails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878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6124C-6001-1177-1579-5C2D8E193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E700-92A8-365C-FF29-D51AD346CCB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to be continued…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E4177-18EE-D299-963D-D3D4CDBDD470}"/>
              </a:ext>
            </a:extLst>
          </p:cNvPr>
          <p:cNvSpPr txBox="1"/>
          <p:nvPr/>
        </p:nvSpPr>
        <p:spPr>
          <a:xfrm>
            <a:off x="483269" y="1742363"/>
            <a:ext cx="10569742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Guardrails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Agentic AI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009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C3533-285C-7939-A88B-290DEFBB3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A5D2-F5AB-1829-B31D-1C693C52728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💸 to be continued…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C0754-67D1-3FD8-1292-A8FEF777ADF2}"/>
              </a:ext>
            </a:extLst>
          </p:cNvPr>
          <p:cNvSpPr txBox="1"/>
          <p:nvPr/>
        </p:nvSpPr>
        <p:spPr>
          <a:xfrm>
            <a:off x="483269" y="1742363"/>
            <a:ext cx="10569742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Guardrails</a:t>
            </a: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Agentic AI</a:t>
            </a:r>
          </a:p>
          <a:p>
            <a:pPr>
              <a:spcAft>
                <a:spcPts val="1000"/>
              </a:spcAft>
              <a:defRPr sz="2000"/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Expand beyond CloudTrail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CloudWatch, AWS Config, AWS Health, AWS </a:t>
            </a:r>
            <a:r>
              <a:rPr lang="en-US" sz="20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GuardDuty</a:t>
            </a: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Networking logs (VPC low logs, AWS Network Firewall logs…</a:t>
            </a:r>
          </a:p>
          <a:p>
            <a:pPr>
              <a:spcAft>
                <a:spcPts val="1000"/>
              </a:spcAft>
              <a:defRPr sz="2000"/>
            </a:pPr>
            <a:endParaRPr lang="en-US" sz="20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Aft>
                <a:spcPts val="1000"/>
              </a:spcAft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 sz="2000"/>
            </a:pP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308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9D69C-54DE-8FC6-3B25-6A6CB1E58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0520C3-F92A-DD1A-9B5E-1AB777644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577166"/>
            <a:ext cx="691890" cy="41513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66A581C-FA71-3876-6ABA-5508CD170222}"/>
              </a:ext>
            </a:extLst>
          </p:cNvPr>
          <p:cNvSpPr txBox="1">
            <a:spLocks/>
          </p:cNvSpPr>
          <p:nvPr/>
        </p:nvSpPr>
        <p:spPr>
          <a:xfrm>
            <a:off x="0" y="2884761"/>
            <a:ext cx="12192000" cy="1088478"/>
          </a:xfrm>
          <a:prstGeom prst="rect">
            <a:avLst/>
          </a:prstGeom>
        </p:spPr>
        <p:txBody>
          <a:bodyPr vert="horz" lIns="91440" tIns="45720" rIns="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algn="ctr"/>
            <a:r>
              <a:rPr lang="en-US" sz="6000" b="1" dirty="0"/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5899178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ED2A-32FE-0D44-EA64-266744FF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7A13-D44E-4327-1AAA-98CBB880E22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11863-BB99-B089-31D5-491E8E3DDA9B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Simple bash script running from </a:t>
            </a:r>
            <a:r>
              <a:rPr lang="en-US" dirty="0" err="1"/>
              <a:t>VScode</a:t>
            </a:r>
            <a:r>
              <a:rPr lang="en-US" dirty="0"/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49691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98B2F-EE49-D367-69A7-44CFF5CE4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F92D-C86B-E989-BC27-8636901DD9A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1147987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🔗 Integration with LTTM</a:t>
            </a:r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9FD55-BA9E-2E49-BF68-4F275FCBA370}"/>
              </a:ext>
            </a:extLst>
          </p:cNvPr>
          <p:cNvSpPr txBox="1"/>
          <p:nvPr/>
        </p:nvSpPr>
        <p:spPr>
          <a:xfrm>
            <a:off x="472440" y="1160490"/>
            <a:ext cx="11247120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2000"/>
            </a:pPr>
            <a:r>
              <a:rPr lang="en-US" dirty="0"/>
              <a:t>Simple bash script running from </a:t>
            </a:r>
            <a:r>
              <a:rPr lang="en-US" dirty="0" err="1"/>
              <a:t>VScode</a:t>
            </a:r>
            <a:r>
              <a:rPr lang="en-US" dirty="0"/>
              <a:t> using AWS CLI</a:t>
            </a:r>
          </a:p>
          <a:p>
            <a:pPr>
              <a:spcAft>
                <a:spcPts val="1000"/>
              </a:spcAft>
              <a:defRPr sz="2000"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AE680-FED6-5AE3-6644-85C2B78F90A2}"/>
              </a:ext>
            </a:extLst>
          </p:cNvPr>
          <p:cNvSpPr txBox="1"/>
          <p:nvPr/>
        </p:nvSpPr>
        <p:spPr>
          <a:xfrm>
            <a:off x="264852" y="2118824"/>
            <a:ext cx="4989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.\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ask_lex.sh</a:t>
            </a:r>
            <a:endParaRPr lang="en-US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28942"/>
      </p:ext>
    </p:extLst>
  </p:cSld>
  <p:clrMapOvr>
    <a:masterClrMapping/>
  </p:clrMapOvr>
</p:sld>
</file>

<file path=ppt/theme/theme1.xml><?xml version="1.0" encoding="utf-8"?>
<a:theme xmlns:a="http://schemas.openxmlformats.org/drawingml/2006/main" name="AWS Confidential Dark">
  <a:themeElements>
    <a:clrScheme name="AWS 2024">
      <a:dk1>
        <a:srgbClr val="000000"/>
      </a:dk1>
      <a:lt1>
        <a:srgbClr val="FFFFFF"/>
      </a:lt1>
      <a:dk2>
        <a:srgbClr val="161D26"/>
      </a:dk2>
      <a:lt2>
        <a:srgbClr val="F3F3F7"/>
      </a:lt2>
      <a:accent1>
        <a:srgbClr val="41B3FF"/>
      </a:accent1>
      <a:accent2>
        <a:srgbClr val="AD5CFF"/>
      </a:accent2>
      <a:accent3>
        <a:srgbClr val="00E500"/>
      </a:accent3>
      <a:accent4>
        <a:srgbClr val="FF5C85"/>
      </a:accent4>
      <a:accent5>
        <a:srgbClr val="FF693C"/>
      </a:accent5>
      <a:accent6>
        <a:srgbClr val="FBD332"/>
      </a:accent6>
      <a:hlink>
        <a:srgbClr val="41B1E8"/>
      </a:hlink>
      <a:folHlink>
        <a:srgbClr val="41B1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31027CB-BA99-4849-AD2B-D501A617C772}">
  <we:reference id="wa200001625" version="1.0.0.8" store="en-US" storeType="OMEX"/>
  <we:alternateReferences>
    <we:reference id="wa200001625" version="1.0.0.8" store="wa20000162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87363</TotalTime>
  <Words>2021</Words>
  <Application>Microsoft Macintosh PowerPoint</Application>
  <PresentationFormat>Widescreen</PresentationFormat>
  <Paragraphs>503</Paragraphs>
  <Slides>102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Arial</vt:lpstr>
      <vt:lpstr>Amazon Ember</vt:lpstr>
      <vt:lpstr>Courier New</vt:lpstr>
      <vt:lpstr>Amazon Ember Mono</vt:lpstr>
      <vt:lpstr>Amazon Ember Display</vt:lpstr>
      <vt:lpstr>AWS Confidential Dark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template includes</dc:title>
  <dc:creator>Microsoft Office User</dc:creator>
  <cp:lastModifiedBy>michal salanci</cp:lastModifiedBy>
  <cp:revision>125</cp:revision>
  <dcterms:created xsi:type="dcterms:W3CDTF">2022-07-18T16:28:56Z</dcterms:created>
  <dcterms:modified xsi:type="dcterms:W3CDTF">2025-10-22T10:27:26Z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29eed6f-34eb-4453-9f97-09510b9b219f_Enabled">
    <vt:lpwstr>true</vt:lpwstr>
  </property>
  <property fmtid="{D5CDD505-2E9C-101B-9397-08002B2CF9AE}" pid="3" name="MSIP_Label_929eed6f-34eb-4453-9f97-09510b9b219f_SetDate">
    <vt:lpwstr>2025-06-10T16:50:23Z</vt:lpwstr>
  </property>
  <property fmtid="{D5CDD505-2E9C-101B-9397-08002B2CF9AE}" pid="4" name="MSIP_Label_929eed6f-34eb-4453-9f97-09510b9b219f_Method">
    <vt:lpwstr>Standard</vt:lpwstr>
  </property>
  <property fmtid="{D5CDD505-2E9C-101B-9397-08002B2CF9AE}" pid="5" name="MSIP_Label_929eed6f-34eb-4453-9f97-09510b9b219f_Name">
    <vt:lpwstr>Amazon Pending_Classification</vt:lpwstr>
  </property>
  <property fmtid="{D5CDD505-2E9C-101B-9397-08002B2CF9AE}" pid="6" name="MSIP_Label_929eed6f-34eb-4453-9f97-09510b9b219f_SiteId">
    <vt:lpwstr>5280104a-472d-4538-9ccf-1e1d0efe8b1b</vt:lpwstr>
  </property>
  <property fmtid="{D5CDD505-2E9C-101B-9397-08002B2CF9AE}" pid="7" name="MSIP_Label_929eed6f-34eb-4453-9f97-09510b9b219f_ActionId">
    <vt:lpwstr>f2e41863-918f-47a1-96bc-57a4c0e85597</vt:lpwstr>
  </property>
  <property fmtid="{D5CDD505-2E9C-101B-9397-08002B2CF9AE}" pid="8" name="MSIP_Label_929eed6f-34eb-4453-9f97-09510b9b219f_ContentBits">
    <vt:lpwstr>0</vt:lpwstr>
  </property>
  <property fmtid="{D5CDD505-2E9C-101B-9397-08002B2CF9AE}" pid="9" name="MSIP_Label_929eed6f-34eb-4453-9f97-09510b9b219f_Tag">
    <vt:lpwstr>50, 3, 0, 1</vt:lpwstr>
  </property>
</Properties>
</file>