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4"/>
  </p:sldMasterIdLst>
  <p:notesMasterIdLst>
    <p:notesMasterId r:id="rId88"/>
  </p:notesMasterIdLst>
  <p:handoutMasterIdLst>
    <p:handoutMasterId r:id="rId89"/>
  </p:handoutMasterIdLst>
  <p:sldIdLst>
    <p:sldId id="649" r:id="rId5"/>
    <p:sldId id="610" r:id="rId6"/>
    <p:sldId id="614" r:id="rId7"/>
    <p:sldId id="616" r:id="rId8"/>
    <p:sldId id="641" r:id="rId9"/>
    <p:sldId id="705" r:id="rId10"/>
    <p:sldId id="694" r:id="rId11"/>
    <p:sldId id="704" r:id="rId12"/>
    <p:sldId id="761" r:id="rId13"/>
    <p:sldId id="695" r:id="rId14"/>
    <p:sldId id="619" r:id="rId15"/>
    <p:sldId id="652" r:id="rId16"/>
    <p:sldId id="653" r:id="rId17"/>
    <p:sldId id="657" r:id="rId18"/>
    <p:sldId id="654" r:id="rId19"/>
    <p:sldId id="620" r:id="rId20"/>
    <p:sldId id="655" r:id="rId21"/>
    <p:sldId id="656" r:id="rId22"/>
    <p:sldId id="696" r:id="rId23"/>
    <p:sldId id="711" r:id="rId24"/>
    <p:sldId id="712" r:id="rId25"/>
    <p:sldId id="718" r:id="rId26"/>
    <p:sldId id="719" r:id="rId27"/>
    <p:sldId id="720" r:id="rId28"/>
    <p:sldId id="721" r:id="rId29"/>
    <p:sldId id="722" r:id="rId30"/>
    <p:sldId id="664" r:id="rId31"/>
    <p:sldId id="755" r:id="rId32"/>
    <p:sldId id="697" r:id="rId33"/>
    <p:sldId id="666" r:id="rId34"/>
    <p:sldId id="667" r:id="rId35"/>
    <p:sldId id="668" r:id="rId36"/>
    <p:sldId id="669" r:id="rId37"/>
    <p:sldId id="670" r:id="rId38"/>
    <p:sldId id="671" r:id="rId39"/>
    <p:sldId id="672" r:id="rId40"/>
    <p:sldId id="673" r:id="rId41"/>
    <p:sldId id="686" r:id="rId42"/>
    <p:sldId id="687" r:id="rId43"/>
    <p:sldId id="688" r:id="rId44"/>
    <p:sldId id="689" r:id="rId45"/>
    <p:sldId id="690" r:id="rId46"/>
    <p:sldId id="691" r:id="rId47"/>
    <p:sldId id="692" r:id="rId48"/>
    <p:sldId id="693" r:id="rId49"/>
    <p:sldId id="682" r:id="rId50"/>
    <p:sldId id="683" r:id="rId51"/>
    <p:sldId id="684" r:id="rId52"/>
    <p:sldId id="685" r:id="rId53"/>
    <p:sldId id="698" r:id="rId54"/>
    <p:sldId id="725" r:id="rId55"/>
    <p:sldId id="757" r:id="rId56"/>
    <p:sldId id="758" r:id="rId57"/>
    <p:sldId id="731" r:id="rId58"/>
    <p:sldId id="732" r:id="rId59"/>
    <p:sldId id="733" r:id="rId60"/>
    <p:sldId id="735" r:id="rId61"/>
    <p:sldId id="734" r:id="rId62"/>
    <p:sldId id="736" r:id="rId63"/>
    <p:sldId id="729" r:id="rId64"/>
    <p:sldId id="742" r:id="rId65"/>
    <p:sldId id="727" r:id="rId66"/>
    <p:sldId id="744" r:id="rId67"/>
    <p:sldId id="738" r:id="rId68"/>
    <p:sldId id="739" r:id="rId69"/>
    <p:sldId id="728" r:id="rId70"/>
    <p:sldId id="726" r:id="rId71"/>
    <p:sldId id="699" r:id="rId72"/>
    <p:sldId id="759" r:id="rId73"/>
    <p:sldId id="775" r:id="rId74"/>
    <p:sldId id="776" r:id="rId75"/>
    <p:sldId id="760" r:id="rId76"/>
    <p:sldId id="777" r:id="rId77"/>
    <p:sldId id="778" r:id="rId78"/>
    <p:sldId id="762" r:id="rId79"/>
    <p:sldId id="700" r:id="rId80"/>
    <p:sldId id="774" r:id="rId81"/>
    <p:sldId id="701" r:id="rId82"/>
    <p:sldId id="747" r:id="rId83"/>
    <p:sldId id="748" r:id="rId84"/>
    <p:sldId id="753" r:id="rId85"/>
    <p:sldId id="702" r:id="rId86"/>
    <p:sldId id="644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E206C931-7665-C54C-A2A8-7E80FCB3D06E}">
          <p14:sldIdLst/>
        </p14:section>
        <p14:section name="Template Designs" id="{A7889B8C-A1D3-AD49-933D-2CEB7E111F68}">
          <p14:sldIdLst>
            <p14:sldId id="649"/>
            <p14:sldId id="610"/>
            <p14:sldId id="614"/>
            <p14:sldId id="616"/>
            <p14:sldId id="641"/>
            <p14:sldId id="705"/>
            <p14:sldId id="694"/>
            <p14:sldId id="704"/>
            <p14:sldId id="761"/>
            <p14:sldId id="695"/>
            <p14:sldId id="619"/>
            <p14:sldId id="652"/>
            <p14:sldId id="653"/>
            <p14:sldId id="657"/>
            <p14:sldId id="654"/>
            <p14:sldId id="620"/>
            <p14:sldId id="655"/>
            <p14:sldId id="656"/>
            <p14:sldId id="696"/>
            <p14:sldId id="711"/>
            <p14:sldId id="712"/>
            <p14:sldId id="718"/>
            <p14:sldId id="719"/>
            <p14:sldId id="720"/>
            <p14:sldId id="721"/>
            <p14:sldId id="722"/>
            <p14:sldId id="664"/>
            <p14:sldId id="755"/>
            <p14:sldId id="697"/>
            <p14:sldId id="666"/>
            <p14:sldId id="667"/>
            <p14:sldId id="668"/>
            <p14:sldId id="669"/>
            <p14:sldId id="670"/>
            <p14:sldId id="671"/>
            <p14:sldId id="672"/>
            <p14:sldId id="673"/>
            <p14:sldId id="686"/>
            <p14:sldId id="687"/>
            <p14:sldId id="688"/>
            <p14:sldId id="689"/>
            <p14:sldId id="690"/>
            <p14:sldId id="691"/>
            <p14:sldId id="692"/>
            <p14:sldId id="693"/>
            <p14:sldId id="682"/>
            <p14:sldId id="683"/>
            <p14:sldId id="684"/>
            <p14:sldId id="685"/>
            <p14:sldId id="698"/>
            <p14:sldId id="725"/>
            <p14:sldId id="757"/>
            <p14:sldId id="758"/>
            <p14:sldId id="731"/>
            <p14:sldId id="732"/>
            <p14:sldId id="733"/>
            <p14:sldId id="735"/>
            <p14:sldId id="734"/>
            <p14:sldId id="736"/>
            <p14:sldId id="729"/>
            <p14:sldId id="742"/>
            <p14:sldId id="727"/>
            <p14:sldId id="744"/>
            <p14:sldId id="738"/>
            <p14:sldId id="739"/>
            <p14:sldId id="728"/>
            <p14:sldId id="726"/>
            <p14:sldId id="699"/>
            <p14:sldId id="759"/>
            <p14:sldId id="775"/>
            <p14:sldId id="776"/>
            <p14:sldId id="760"/>
            <p14:sldId id="777"/>
            <p14:sldId id="778"/>
            <p14:sldId id="762"/>
            <p14:sldId id="700"/>
            <p14:sldId id="774"/>
            <p14:sldId id="701"/>
            <p14:sldId id="747"/>
            <p14:sldId id="748"/>
            <p14:sldId id="753"/>
            <p14:sldId id="702"/>
            <p14:sldId id="644"/>
          </p14:sldIdLst>
        </p14:section>
        <p14:section name="Example slides" id="{1AD2D5BD-CCFC-9744-879B-3C216DBA584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B1E966-6961-0F50-8DB6-07965753986E}" name="Emily Zheng" initials="EZ" userId="S::emilyz@2a.consulting::f82caf59-4d99-4b56-845f-be5499779ccb" providerId="AD"/>
  <p188:author id="{E6E8B87A-35F3-49FE-E419-F5DEA76C1124}" name="Ashley Velazquez" initials="AV" userId="S::ashley@2a.consulting::27459dca-8b52-4cc1-803a-85614ebbc311" providerId="AD"/>
  <p188:author id="{495FC490-5893-5148-2CEE-DF14FA24C1F2}" name="Julianne Medenblik" initials="JM" userId="S::julianne@2a.consulting::ce83422f-0c59-4c8a-92c2-5f799f37350a" providerId="AD"/>
  <p188:author id="{B47D1797-3C58-93F2-7A13-61CB28D74573}" name="Olivia Witt" initials="OW" userId="S::Olivia@2a.consulting::b2c89e3c-57a0-4260-818b-d6c94110166d" providerId="AD"/>
  <p188:author id="{3B25209F-F647-DB31-479D-5D150D45701C}" name="Sarah Silva" initials="SS" userId="S::sarah@2a.consulting::c5438fce-4105-481a-92ae-1da751e199b6" providerId="AD"/>
  <p188:author id="{1A7C51AB-2E0C-E736-49D8-5D39035CDDB3}" name="Thad Allen" initials="TA" userId="S::Thad@2a.consulting::98f32c8c-fee0-4a69-a934-b7883cb118a7" providerId="AD"/>
  <p188:author id="{3BC929E5-C3D9-C54A-E1F4-976C3F59A026}" name="Michelle Francis" initials="MF" userId="Michelle Franci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D26"/>
    <a:srgbClr val="42B4FF"/>
    <a:srgbClr val="0F1520"/>
    <a:srgbClr val="00004C"/>
    <a:srgbClr val="151D26"/>
    <a:srgbClr val="151D25"/>
    <a:srgbClr val="000000"/>
    <a:srgbClr val="161E2D"/>
    <a:srgbClr val="232F3E"/>
    <a:srgbClr val="1117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2"/>
    <p:restoredTop sz="95976"/>
  </p:normalViewPr>
  <p:slideViewPr>
    <p:cSldViewPr snapToGrid="0">
      <p:cViewPr varScale="1">
        <p:scale>
          <a:sx n="116" d="100"/>
          <a:sy n="116" d="100"/>
        </p:scale>
        <p:origin x="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09889A-270F-B6E5-3972-50E5E5247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028168-7E2B-F626-57B5-32EE17174C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64C6C-A75F-4F4B-983B-561CAC384A8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EDBBA-8B98-DADA-0E7B-B3B8BA50DD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926BD-6BEF-4459-AB9E-AA5FEF3EA6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48BA5-07AE-424D-88E6-9F6246581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7697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C8E03-5825-4C42-8DC2-B65F04B88FE7}" type="datetimeFigureOut">
              <a:rPr lang="en-US" smtClean="0"/>
              <a:t>5/24/26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F0C1F-993A-6847-8031-A71E46B1E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35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12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79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60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9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01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92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22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94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E7B3E-EA3F-6848-0D4B-DB461B5E3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D58C0D-977D-5884-A3D2-E75C2478E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3069AA-DF68-0335-F40F-CD6E81BDF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42A32-F9CB-A1E9-EAE5-2625E8EFF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26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D975D-0641-41D2-CF26-FEE416072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8991A0-E1CC-6582-44B6-0ABCD39DC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31B0C6-1E64-75F4-6D31-F7F04BB88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787DA-D8FE-D386-A07A-19C1A156C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20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A1939-3188-1C17-2134-E6A9DE7B0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B710B6-F070-E5BD-85F3-1C4FBEB4F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A8811-8F54-3F26-74B6-3F04ACB75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20236-BDCD-F582-9E41-D4CECF825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47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57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E034F-C4DB-4A23-A99A-34C88E0C9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2624D7-1ECE-5EEF-6340-1F9CC3D00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E2BCBA-DB55-7B5F-A3BC-9D7E2F4D4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DEB46-056F-47D7-05E2-525AC5F20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48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01C34-8295-D048-62B5-4C3C8938D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07D3D3-9958-1DB4-6DDE-E4A2B8F98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E76AD3-BCB0-4241-3F98-5FBFABEBE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315F7-451C-B65C-A309-2219A0999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30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90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C9CAE-8F9D-8E74-BBE4-59AEA1F5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E8CF84-170E-477D-FDBB-CA60BA025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1B7EA-21E2-B91D-0A36-A0EAB345C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73E52-632D-40BD-DF03-9A083B0B7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78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829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FE53D-4FF0-8D1F-AC24-FCE6C69F0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0196B0-20FA-E259-366D-F17AD9A01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C91771-E57F-1525-F2F4-FE2D17100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50FDF-6A7B-D42F-9343-C757B7B59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74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D1330-399B-57C9-93B0-5EBEF289F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A8742C-955E-30A6-EEB8-15B14FD05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079782-DD8A-52AE-7FE8-2EBCBA3A9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A71CD-FD9A-CB8E-BFF4-B4AAA78E1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33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5E098-8E01-863C-57D3-0346F1ACE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3C870F-D8B9-F83F-9C26-8448039C0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63843B-D315-74A1-0EFE-AC083D8D8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BE032-A48B-FCC4-91D6-BB01A15B5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060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64819-1924-3E54-61A6-073CD6875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42FAD7-4664-449D-2EB5-29DA5B022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7C4790-2798-920D-C6E7-4FAB2E1A3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7792D-903E-EDF4-4612-D5F0EFD5F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77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BE1F0-72A1-AE82-F271-29D5911A5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1B9340-C3CB-E081-4274-B0CEB72DF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3BBB03-C8C5-DDFF-A035-1A2A05141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F335B-23B5-D4D6-B165-01AA499D54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7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4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237C2-E990-C4A9-A09B-7A9C0D869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CD09BB-5A55-123D-61E0-F8F83B0933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342AD8-197E-C901-B505-6116C0D82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B5AF5-6641-60D3-AED6-C1D80492B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38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1D458-0F12-EA26-CD5C-8FA7181B0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C3ABCA-158F-E252-6CFA-E7D1694CD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4B084-2874-6F67-1B33-5C49596C7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A6265-1A7B-51E1-EB7A-71FC663069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698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DBAAA-2AD9-35D3-9A40-DED86D17F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B20E8F-6103-3767-685B-3B8A3B494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3C44FE-A5DB-4000-B6D3-3E1DAA76E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75040-AF45-3FDD-98DA-551339EF4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568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B6F31-0110-DB60-DFFD-0A8B39127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8BE732-3ECA-4DBC-5A64-805CE8051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844998-F6B0-994F-A152-FAAEF0CF9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2A5DD-7EAE-7AF7-82CF-7C7FBD01B7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198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2D7F7-DF8F-4737-379B-3A709B485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C6483C-038A-EDC5-59E8-E1DD6F7745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6016E2-44A3-FA08-16F0-E6144C823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A100E-E75F-83EC-46F7-F6FD8B08F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707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C024C-DB51-5D97-A06D-0552F81A7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B1D91-8981-7220-5B9F-A46A594B7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F74A37-AEAC-40B0-8BF4-FF466F380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1420C-06DC-8B40-EBA3-D7F4E4172B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46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344CE-F86C-4EA1-C7FC-2DD80C668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68EDCD-E0C8-965E-24BF-443DBD0DC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2AC9D2-2F5B-D4B2-013E-2E6AC0C98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F114B-4591-0D13-F1F9-02CD9B4AC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772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0496B-A78E-093C-D8E5-94CCDB055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1ECED4-A864-B2DD-379F-927CC49DA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C99502-D36E-D03C-608D-6F08C4D9D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9D7FB-040B-5349-49C1-54869954F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369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CF02E-BF79-584B-E4D3-EEEF9C619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0970E2-5D09-8291-9F98-782465EA05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61A4B-9E5C-CF0B-0FB0-4504DB922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1C6A1-10DA-056A-5D41-0449B8127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790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07C37-65DD-8AAF-E905-28C87C636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C568D-750B-D203-297B-C4C273F9B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D11D1C-8735-0518-0CFA-DF658B2976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AB4A0-D077-3637-E9FE-BBC0B08ED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11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371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BF83E-036B-1E1E-8DB8-62F10A55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6DDFDA-3AB4-CEBD-8A61-8559AB3ED7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B37CB-E694-502E-4FA6-71D3BC073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4ECB5-0485-AE55-7ADB-5D63AF70A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287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BC849-D0F3-BF1C-69D4-7FF64B28C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C330F-3AE8-BC51-F90F-E00E3E6D5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E669A3-C79E-6E27-5FA2-920B9C442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EE81D-FA96-49F6-1CF9-6639365EBF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966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50951-F585-3674-58C9-CB016D775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9B2C11-83BC-7EFF-5FD8-ADBD780711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0776FB-05AD-034B-B633-0D94286CE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3DBA-F11B-24B1-2DCE-FF3CCA482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522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31325-6B4C-A256-8C8E-379F01E4A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5CD66A-07B9-B830-D79D-CF42120B7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58654F-D92D-ED25-2BF7-25A02DBC7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B71BB-91F6-7E16-1195-0E966C220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905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F0FEE-E0D8-EBAC-12C8-0FE1602F8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2F97CF-2EA5-A37F-CD23-40ED86F68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6A0A8B-86C3-683E-AFD9-2589E30F1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40F97-8FF6-B994-C514-CEC52B685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548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650D2-CA8A-6B2E-F620-0749DB5D5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E99E0-92DC-ECED-B6AF-E5C393D2B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761D7E-CA78-7C54-F80A-2354A630D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205E4-2F8E-8CB3-F902-29DBD0CBC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584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911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90F33-5E08-9E2F-243C-E87C4C939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F9BAF-41AD-E98D-EAC9-096539A5F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51931-B8F3-8659-844B-64887F4C3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78F27-0216-6DA2-ADEB-9E0930F17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67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FA656-3DF7-34DC-5C95-5629617C9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8F3A8-F08F-EFEB-94E5-15A0DF90F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5621C4-C72C-0061-4D2C-824B1A779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5B034-2EAD-FF34-CC33-1A921A93B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32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F80B9-D5D4-C4C8-D02B-5F3C67712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3C162B-8656-4E46-ACB0-13F050650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33BC6-3412-55BC-636B-FD85BDD19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F04C0-FD9D-94A8-19D7-21F9FDA70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43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036EA-4B24-0758-5768-8C51C42A2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E7721-4492-938F-2C36-F2282ED6A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0DEAF-42F6-E22A-3FEE-8D144B4D4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B9341-F67A-DCAB-8CEB-B287FF1EB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519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682D4-7A4E-6D37-F0AF-FACE9E079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E44DB-AE70-8018-23D1-5E7E602A2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39E81E-845C-D4DA-538B-B8D2747F0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2297A-47E2-B323-EB50-86D39622A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795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D5C5C-4EFC-5C2B-AEB6-F78DFE4A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B64796-43E5-B04E-1E88-8C5937D6C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4B2493-33C1-4C0B-39E8-6158E25DD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8B5AD-F628-BDFF-045E-C4DC5CCBD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654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1F89E-F71F-06F1-2506-0ACBB701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23BC80-3977-3B7A-A71C-FF3D7D3C8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599C4-A738-946D-7682-0816CCCC2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8A6DA-5A9E-93FB-DE5D-F0DF360956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709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B8D48-3DC5-A1DE-27AA-DD63CC8A0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622A3-2028-BA7D-3986-3A58FBC76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80159-E237-01FC-EA95-7D0FFD71D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0A6EA-DDCD-9645-4136-935351DB7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152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FA26B-FCDB-D535-6A46-004BFA100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6DB7A-B846-4CF7-3E83-D343CF50E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DDB475-D268-0C53-3D8D-D9F917EF6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96423-F4A9-964A-7B7D-58E39A8F7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676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4AD04-2B80-4DAC-4C4B-120392C78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AC6A46-9DEB-0520-D5AD-94B548827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5B09C-0A49-AA4D-0647-8373CBACB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20507-2240-8999-A4B8-A7A2017F6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970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F6192-4258-DEB5-DF4B-2F12E55EE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5FFFB-5B1D-0BCB-74AA-1DFAE420D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7FBE8-473E-C857-3117-7DC101E28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58795-BFC3-8793-239E-60B6E94DD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77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8107A-1006-D27E-9124-722BFD322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0D41AE-8466-4F55-AB80-C58D332A5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807E71-0D2D-D1E6-A4BB-92953F2AB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644D-97B1-0AF8-95D3-EAD9F2935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54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FD8C9-0828-029B-49D8-F207D4FEC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195C13-933A-B007-8F56-000F2DFF9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F0C0B7-A17F-88F4-2AB3-DB28414DD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B584-B6EB-74A5-0A84-21728C592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853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3BB8D-5564-0B5C-D3D9-A2F1CFC27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15D309-955C-D096-DE7E-AA575F1A5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FF5170-58AE-7C80-6167-3A33E13AA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8D62E-147D-D11D-424A-89A6197CE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39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ECA9A-A960-6EBE-DFAC-3C253EAE8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22515D-A494-4E1F-9150-D3FC6B165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39B15-FA18-87B9-9EEF-5F9F2728A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9141D-402C-7D11-2FE7-F92B3C231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600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FFD22-B534-F5AE-009C-FDAF40314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8ED101-D11A-72E6-C0C8-1F32B3D47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594B25-0231-EABA-D199-1398A0A5F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D1A74-91E0-6040-F6A1-73F220A79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640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21CA7-2A08-2536-4611-F9E07AF62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FB6D77-1D5D-5325-085F-4B06B0498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8CC554-B915-2B3E-FB14-ADE131209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31CC7-C3E3-A579-0018-91D6900F5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514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976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62E61-E9AA-A7D1-E43B-7F7B21680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8E932A-7AEC-4770-5339-16A73644CB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2FDEF-1A14-DBAA-1799-9DC88B12B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D35F1-4805-918F-39D6-9F4882DBD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841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0B6F1-7259-CB9E-16F4-1B84D3B3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BA7353-339E-F11F-FD78-97DBE5E49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AC1A8-DDDD-338C-3834-4AABF4608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D3FBD-0444-2795-025F-2A38965BCA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92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23D54-C24F-56EE-1A4C-5F1B1A64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453271-E77B-C96D-DAEB-E030F52212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E7139-7197-DE02-16C8-E385FDDAF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3E50F-B6C4-5F3F-52F5-5DCAA23FD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484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F4E20-5725-3E2E-F881-71707D393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D306D-24AD-DA15-D2AC-F195F7383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A6AE20-48B0-28C9-21A2-981E93D04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9CD16-1575-EF7D-091A-911436F46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37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454B3-9A29-1430-8467-4BBCFF764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A951A-EE2A-5E3C-1775-8029014D7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E584D8-FACF-EC73-D187-376897027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2E594-2E3C-F080-801B-E7D4F4816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066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4DD0E-7EE1-A7B6-2084-9B6FFC3F8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0B5FB9-CD07-37B8-C6AC-EB5A22674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F6EC92-F0A2-78E3-E8B4-528636528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4EFA6-87C8-36CA-9F35-15B847DAC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069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0B124-D9EC-902D-5E9E-78EC722FE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0BCA00-03A1-7C7A-38FA-6C755BC0D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77F725-8858-462D-84C4-3F763E169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B4435-EBF3-B0B6-608A-E66FCC7DB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7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666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2C7F1-4C80-34F0-1AFF-8C6FD05C6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89BE77-49CD-CE19-582B-8BED368DC6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25874E-15D0-23F6-07B1-AE34DFEA8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639F1-E456-27EF-BC62-725CA37E3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836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890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72CCD-91F7-36FD-A51A-BAE1A1925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B6604A-8136-ABCA-FE3E-3ECC85C20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0B00E-7E81-E72C-AEA6-FADBBE1DB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A7E29-6815-3963-F745-3A12E470A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633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589AE-19F5-9FAE-1EB6-5A2195BCC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7A8D4-3CE8-A523-3C8E-62EA4196E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B2356-DA41-F536-D5E5-75B459F89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F7C1A-9B1F-6C01-43C4-3B9F2AC717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958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F11CD-E750-0E6A-EEE5-216855E6F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472EA7-FB8D-712B-E0AA-50B96E0F3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72943-88A9-7405-321B-A8539AA3B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79B0F-C789-567B-7596-A912BB5E5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5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81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F0C1F-993A-6847-8031-A71E46B1E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6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alk In_Even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1D4A9EF-39A9-88DE-E1CB-1F5F6DD95004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419101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C9EB7C-8C08-E38A-FABD-6D57EC179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C3149A-0B9F-A140-0717-F8AFD7C505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14366"/>
            <a:ext cx="4075134" cy="409627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E9B519D-E4DC-2DC9-10F9-89D5A47EC0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668779"/>
            <a:ext cx="5486400" cy="272161"/>
          </a:xfrm>
        </p:spPr>
        <p:txBody>
          <a:bodyPr/>
          <a:lstStyle>
            <a:lvl1pPr marL="0" indent="0">
              <a:buNone/>
              <a:defRPr sz="1200" b="0" spc="300" baseline="0"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LOCATION | MONTH DD, 2026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2597C28D-FBCC-2424-D102-6210C5A11516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64997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orient="horz" pos="39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2614ABB-5806-776E-27EA-3AA282A6B5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4447" y="1422541"/>
            <a:ext cx="6178623" cy="437630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Agenda item 1</a:t>
            </a:r>
          </a:p>
          <a:p>
            <a:pPr lvl="0"/>
            <a:r>
              <a:rPr lang="en-US" dirty="0"/>
              <a:t>Agenda item 2</a:t>
            </a:r>
          </a:p>
          <a:p>
            <a:pPr lvl="0"/>
            <a:r>
              <a:rPr lang="en-US" dirty="0"/>
              <a:t>Agenda item 3</a:t>
            </a:r>
          </a:p>
          <a:p>
            <a:pPr lvl="0"/>
            <a:r>
              <a:rPr lang="en-US" dirty="0"/>
              <a:t>Agenda item 4</a:t>
            </a:r>
          </a:p>
          <a:p>
            <a:pPr lvl="0"/>
            <a:r>
              <a:rPr lang="en-US" dirty="0"/>
              <a:t>Agenda item 5</a:t>
            </a:r>
          </a:p>
          <a:p>
            <a:pPr lvl="0"/>
            <a:r>
              <a:rPr lang="en-US" dirty="0"/>
              <a:t>Agenda item 6</a:t>
            </a:r>
          </a:p>
          <a:p>
            <a:pPr lvl="0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9CD6638-D819-A534-1F0B-DCE42AE13C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1422541"/>
            <a:ext cx="2807684" cy="13545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Agenda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68EC56-3574-289C-69AD-B11250A1CB65}"/>
              </a:ext>
            </a:extLst>
          </p:cNvPr>
          <p:cNvCxnSpPr>
            <a:cxnSpLocks/>
          </p:cNvCxnSpPr>
          <p:nvPr userDrawn="1"/>
        </p:nvCxnSpPr>
        <p:spPr>
          <a:xfrm>
            <a:off x="3443706" y="1349224"/>
            <a:ext cx="0" cy="4546609"/>
          </a:xfrm>
          <a:prstGeom prst="line">
            <a:avLst/>
          </a:prstGeom>
          <a:noFill/>
          <a:ln w="25400" cap="flat" cmpd="sng" algn="ctr">
            <a:gradFill>
              <a:gsLst>
                <a:gs pos="0">
                  <a:srgbClr val="43004C"/>
                </a:gs>
                <a:gs pos="21000">
                  <a:srgbClr val="AB0071"/>
                </a:gs>
                <a:gs pos="100000">
                  <a:srgbClr val="00D6C7"/>
                </a:gs>
                <a:gs pos="85000">
                  <a:srgbClr val="007DFF"/>
                </a:gs>
                <a:gs pos="64000">
                  <a:srgbClr val="952EFF"/>
                </a:gs>
                <a:gs pos="40000">
                  <a:srgbClr val="E433FF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55138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9C0FDF2-B677-C833-09BE-BC11C062CB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225" y="3043524"/>
            <a:ext cx="7300863" cy="263684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ligula </a:t>
            </a:r>
            <a:r>
              <a:rPr lang="en-US" err="1"/>
              <a:t>ultrices</a:t>
            </a:r>
            <a:r>
              <a:rPr lang="en-US"/>
              <a:t>, non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 In non </a:t>
            </a:r>
            <a:r>
              <a:rPr lang="en-US" err="1"/>
              <a:t>nisl</a:t>
            </a:r>
            <a:r>
              <a:rPr lang="en-US"/>
              <a:t> a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dapibus</a:t>
            </a:r>
            <a:r>
              <a:rPr lang="en-US"/>
              <a:t> dictum ac vitae </a:t>
            </a:r>
            <a:r>
              <a:rPr lang="en-US" err="1"/>
              <a:t>mauris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id </a:t>
            </a:r>
            <a:r>
              <a:rPr lang="en-US" err="1"/>
              <a:t>imperdiet</a:t>
            </a:r>
            <a:r>
              <a:rPr lang="en-US"/>
              <a:t> semper.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at </a:t>
            </a:r>
            <a:r>
              <a:rPr lang="en-US" err="1"/>
              <a:t>mollis</a:t>
            </a:r>
            <a:r>
              <a:rPr lang="en-US"/>
              <a:t> nisi lacinia non. </a:t>
            </a:r>
            <a:r>
              <a:rPr lang="en-US" err="1"/>
              <a:t>Fusce</a:t>
            </a:r>
            <a:r>
              <a:rPr lang="en-US"/>
              <a:t> auctor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431A9-02A8-1CEF-BDF5-B421C3CF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1962021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3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9C0FDF2-B677-C833-09BE-BC11C062CB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225" y="1566402"/>
            <a:ext cx="10532792" cy="42581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431A9-02A8-1CEF-BDF5-B421C3CF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Title, and bulleted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5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and Conten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9C0FDF2-B677-C833-09BE-BC11C062CB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225" y="1842447"/>
            <a:ext cx="10532792" cy="42581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ligula </a:t>
            </a:r>
            <a:r>
              <a:rPr lang="en-US" dirty="0" err="1"/>
              <a:t>ultrices</a:t>
            </a:r>
            <a:r>
              <a:rPr lang="en-US" dirty="0"/>
              <a:t>, non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non </a:t>
            </a:r>
            <a:r>
              <a:rPr lang="en-US" dirty="0" err="1"/>
              <a:t>nisl</a:t>
            </a:r>
            <a:r>
              <a:rPr lang="en-US" dirty="0"/>
              <a:t> a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dictum ac vitae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id </a:t>
            </a:r>
            <a:r>
              <a:rPr lang="en-US" dirty="0" err="1"/>
              <a:t>imperdiet</a:t>
            </a:r>
            <a:r>
              <a:rPr lang="en-US" dirty="0"/>
              <a:t> semper.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at </a:t>
            </a:r>
            <a:r>
              <a:rPr lang="en-US" dirty="0" err="1"/>
              <a:t>mollis</a:t>
            </a:r>
            <a:r>
              <a:rPr lang="en-US" dirty="0"/>
              <a:t> nisi lacinia non. </a:t>
            </a:r>
            <a:r>
              <a:rPr lang="en-US" dirty="0" err="1"/>
              <a:t>Fusce</a:t>
            </a:r>
            <a:r>
              <a:rPr lang="en-US" dirty="0"/>
              <a:t> auctor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431A9-02A8-1CEF-BDF5-B421C3CF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Title, subtitle, and content</a:t>
            </a:r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EF61C1D-9F0D-1627-6470-0253436BB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91879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9C0FDF2-B677-C833-09BE-BC11C062CB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225" y="1842447"/>
            <a:ext cx="10532792" cy="4258101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431A9-02A8-1CEF-BDF5-B421C3CF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Title, subtitle, and bulleted content</a:t>
            </a:r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EF61C1D-9F0D-1627-6470-0253436BB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03074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431A9-02A8-1CEF-BDF5-B421C3CF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and subtitle</a:t>
            </a:r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EF61C1D-9F0D-1627-6470-0253436BB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56232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1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4B4DF2EA-2CAE-A536-0033-834BA198C0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65" y="1726451"/>
            <a:ext cx="3578552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EYEBROW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0635684-1542-DAB7-1D30-9EBD6E21C7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5159" y="2214070"/>
            <a:ext cx="6396066" cy="263684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000" b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ligula </a:t>
            </a:r>
            <a:r>
              <a:rPr lang="en-US" err="1"/>
              <a:t>ultrices</a:t>
            </a:r>
            <a:r>
              <a:rPr lang="en-US"/>
              <a:t>, non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 In non </a:t>
            </a:r>
            <a:r>
              <a:rPr lang="en-US" err="1"/>
              <a:t>nisl</a:t>
            </a:r>
            <a:r>
              <a:rPr lang="en-US"/>
              <a:t> a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dapibus</a:t>
            </a:r>
            <a:r>
              <a:rPr lang="en-US"/>
              <a:t> dictum ac vitae </a:t>
            </a:r>
            <a:r>
              <a:rPr lang="en-US" err="1"/>
              <a:t>mauris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id </a:t>
            </a:r>
            <a:r>
              <a:rPr lang="en-US" err="1"/>
              <a:t>imperdiet</a:t>
            </a:r>
            <a:r>
              <a:rPr lang="en-US"/>
              <a:t> semper.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at </a:t>
            </a:r>
            <a:r>
              <a:rPr lang="en-US" err="1"/>
              <a:t>mollis</a:t>
            </a:r>
            <a:r>
              <a:rPr lang="en-US"/>
              <a:t> nisi lacinia non. </a:t>
            </a:r>
            <a:r>
              <a:rPr lang="en-US" err="1"/>
              <a:t>Fusce</a:t>
            </a:r>
            <a:r>
              <a:rPr lang="en-US"/>
              <a:t> auctor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D597510A-5687-FD07-A6CE-2C3408DF2C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5636" y="3876483"/>
            <a:ext cx="3591182" cy="17282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61D85D-5DC9-C06E-F026-12C2EF9D2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049517"/>
            <a:ext cx="3591179" cy="1640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text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A9EDFC-6F60-B8D1-2895-DA3164A7CE7C}"/>
              </a:ext>
            </a:extLst>
          </p:cNvPr>
          <p:cNvCxnSpPr>
            <a:cxnSpLocks/>
          </p:cNvCxnSpPr>
          <p:nvPr userDrawn="1"/>
        </p:nvCxnSpPr>
        <p:spPr>
          <a:xfrm>
            <a:off x="4711707" y="1586429"/>
            <a:ext cx="0" cy="4018274"/>
          </a:xfrm>
          <a:prstGeom prst="line">
            <a:avLst/>
          </a:prstGeom>
          <a:noFill/>
          <a:ln w="25400" cap="flat" cmpd="sng" algn="ctr">
            <a:gradFill>
              <a:gsLst>
                <a:gs pos="0">
                  <a:srgbClr val="43004C"/>
                </a:gs>
                <a:gs pos="21000">
                  <a:srgbClr val="AB0071"/>
                </a:gs>
                <a:gs pos="100000">
                  <a:srgbClr val="00D6C7"/>
                </a:gs>
                <a:gs pos="85000">
                  <a:srgbClr val="007DFF"/>
                </a:gs>
                <a:gs pos="64000">
                  <a:srgbClr val="952EFF"/>
                </a:gs>
                <a:gs pos="40000">
                  <a:srgbClr val="E433FF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45076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row conten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0635684-1542-DAB7-1D30-9EBD6E21C7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2056" y="1106577"/>
            <a:ext cx="6396066" cy="4247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000" b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634A4CAF-90EC-E954-3BFB-6E43FD445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2056" y="1700906"/>
            <a:ext cx="6396066" cy="6861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Lorem ipsum dolor sit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amet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consectetur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adipiscing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elit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.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Fusce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posuere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magna sed pulvinar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ultricies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purus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lvl="0"/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37F65AD8-E4FD-4984-5FBA-EC5F6A685D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2056" y="2890611"/>
            <a:ext cx="6396066" cy="4247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000" b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DCE340B5-AF30-C9FD-EA84-87B943FC7B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2056" y="3484940"/>
            <a:ext cx="6396066" cy="6861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Lorem ipsum dolor sit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amet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consectetur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adipiscing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elit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.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Fusce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posuere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magna sed pulvinar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ultricies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purus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lvl="0"/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1344ABFA-783F-F7DE-C825-0026F5EB3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2056" y="4653183"/>
            <a:ext cx="6396066" cy="4247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000" b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/>
              <a:t>Subtitle 3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3D4EB6E-2D83-811D-C211-5CA9EC0D0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2056" y="5247512"/>
            <a:ext cx="6396066" cy="6861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Lorem ipsum dolor sit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amet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consectetur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adipiscing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elit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.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Fusce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posuere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magna sed pulvinar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ultricies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purus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lvl="0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2185E1-613C-FCB0-89FC-C3529FC254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1106577"/>
            <a:ext cx="3591179" cy="1640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text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9306D2-2A2C-2752-8628-E478821D9BEE}"/>
              </a:ext>
            </a:extLst>
          </p:cNvPr>
          <p:cNvCxnSpPr>
            <a:cxnSpLocks/>
          </p:cNvCxnSpPr>
          <p:nvPr userDrawn="1"/>
        </p:nvCxnSpPr>
        <p:spPr>
          <a:xfrm>
            <a:off x="4185978" y="1212574"/>
            <a:ext cx="0" cy="4721087"/>
          </a:xfrm>
          <a:prstGeom prst="line">
            <a:avLst/>
          </a:prstGeom>
          <a:noFill/>
          <a:ln w="25400" cap="flat" cmpd="sng" algn="ctr">
            <a:gradFill>
              <a:gsLst>
                <a:gs pos="0">
                  <a:srgbClr val="43004C"/>
                </a:gs>
                <a:gs pos="21000">
                  <a:srgbClr val="AB0071"/>
                </a:gs>
                <a:gs pos="100000">
                  <a:srgbClr val="00D6C7"/>
                </a:gs>
                <a:gs pos="85000">
                  <a:srgbClr val="007DFF"/>
                </a:gs>
                <a:gs pos="64000">
                  <a:srgbClr val="952EFF"/>
                </a:gs>
                <a:gs pos="40000">
                  <a:srgbClr val="E433FF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83980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4B4DF2EA-2CAE-A536-0033-834BA198C0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9250" y="1726451"/>
            <a:ext cx="3578552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EYEBROW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D597510A-5687-FD07-A6CE-2C3408DF2C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621" y="3876483"/>
            <a:ext cx="3591182" cy="17282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EFE7A93F-D4FC-8E79-7A97-3BD5405D7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66144" y="1726451"/>
            <a:ext cx="6396066" cy="387825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26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2000" b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2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Lorem ipsum dolor sit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amet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,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consectetur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adipiscing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elit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.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Pellentesque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vulputate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</a:t>
            </a:r>
            <a:endParaRPr kumimoji="0" lang="en-US" sz="2000" b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 marL="342900" indent="-342900">
              <a:lnSpc>
                <a:spcPts val="2600"/>
              </a:lnSpc>
              <a:spcAft>
                <a:spcPts val="2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Lorem ipsum dolor sit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amet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,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consectetur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adipiscing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elit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.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Pellentesque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vulputate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</a:t>
            </a:r>
            <a:endParaRPr lang="en-US" sz="2000" b="0">
              <a:solidFill>
                <a:srgbClr val="FFFFFF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 marL="342900" indent="-342900">
              <a:lnSpc>
                <a:spcPts val="2600"/>
              </a:lnSpc>
              <a:spcAft>
                <a:spcPts val="2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Lorem ipsum dolor sit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amet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,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consectetur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adipiscing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elit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.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Pellentesque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vulputate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</a:t>
            </a:r>
            <a:endParaRPr lang="en-US" sz="2000" b="0">
              <a:solidFill>
                <a:srgbClr val="FFFFFF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 marL="342900" indent="-342900">
              <a:lnSpc>
                <a:spcPts val="2600"/>
              </a:lnSpc>
              <a:spcAft>
                <a:spcPts val="2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Lorem ipsum dolor sit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amet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,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consectetur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adipiscing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elit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.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Pellentesque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vulputate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7FB630-9BEB-632E-FF46-39EDD9136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049517"/>
            <a:ext cx="3591179" cy="1640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text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FEC57B-EBC3-8BC7-BD68-066721DD0A55}"/>
              </a:ext>
            </a:extLst>
          </p:cNvPr>
          <p:cNvCxnSpPr>
            <a:cxnSpLocks/>
          </p:cNvCxnSpPr>
          <p:nvPr userDrawn="1"/>
        </p:nvCxnSpPr>
        <p:spPr>
          <a:xfrm>
            <a:off x="4722692" y="1586429"/>
            <a:ext cx="0" cy="4018274"/>
          </a:xfrm>
          <a:prstGeom prst="line">
            <a:avLst/>
          </a:prstGeom>
          <a:noFill/>
          <a:ln w="25400" cap="flat" cmpd="sng" algn="ctr">
            <a:gradFill>
              <a:gsLst>
                <a:gs pos="0">
                  <a:srgbClr val="43004C"/>
                </a:gs>
                <a:gs pos="21000">
                  <a:srgbClr val="AB0071"/>
                </a:gs>
                <a:gs pos="100000">
                  <a:srgbClr val="00D6C7"/>
                </a:gs>
                <a:gs pos="85000">
                  <a:srgbClr val="007DFF"/>
                </a:gs>
                <a:gs pos="64000">
                  <a:srgbClr val="952EFF"/>
                </a:gs>
                <a:gs pos="40000">
                  <a:srgbClr val="E433FF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58054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oints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FDA123FF-B7BF-8287-C298-B0F58E4C5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191" y="3017839"/>
            <a:ext cx="3336188" cy="411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F054AD4-E8B8-C6E8-AF64-EA0068273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567" y="3017839"/>
            <a:ext cx="3336188" cy="411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4D93B6E7-8048-C338-5C72-FE30BD6E56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2991" y="3017839"/>
            <a:ext cx="3336188" cy="411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3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D1E8BD7-FDA5-BFE8-0AAA-D8B5085A1D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8" y="3624191"/>
            <a:ext cx="3336925" cy="11096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2866AF3-B857-7756-F3EC-1194EDCF87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56567" y="3624191"/>
            <a:ext cx="3336925" cy="11096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D0238D2F-7794-48FD-5C85-A87C72E7AD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02991" y="3624191"/>
            <a:ext cx="3336925" cy="11096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0CA0403-D8D3-E480-D085-45EEF8BD3D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807" y="1550105"/>
            <a:ext cx="10551578" cy="53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3 points content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4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FF57E-BB3A-AEC0-B696-7B4C1F7E0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" y="0"/>
            <a:ext cx="12191999" cy="6857999"/>
          </a:xfrm>
          <a:prstGeom prst="rect">
            <a:avLst/>
          </a:prstGeom>
        </p:spPr>
      </p:pic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EB6E3B8-E9BA-E14B-C774-675B2E513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09" y="-1878571"/>
            <a:ext cx="10511618" cy="1393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4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Enter session title 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B5B5569-531C-AC09-1F4D-AD5BB92DB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7A89BAA2-6FD5-5D3C-33E2-A316081914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Pronouns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F8058FB-7DE1-1E26-AD33-0976C7D37F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2 name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B73CDB15-D753-86B4-5B7E-F5E9954271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7AA478AA-C773-D6F5-0AF5-1B34A47E54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3 name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A30556E-3620-AA19-5CC6-8D66FC591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661883-D459-B07D-7C91-7B85F653C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session title</a:t>
            </a:r>
            <a:endParaRPr lang="en-US" dirty="0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01005EE7-BEE9-8A9E-65D0-EDF125F45B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2EAF72-2D3F-93E1-D03F-34DB08B56B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304" y="537277"/>
            <a:ext cx="835752" cy="499786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048E8E07-E21A-4B47-DF28-DDD92933877A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00553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FDA123FF-B7BF-8287-C298-B0F58E4C5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426" y="2788213"/>
            <a:ext cx="3336188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F054AD4-E8B8-C6E8-AF64-EA0068273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637" y="2788213"/>
            <a:ext cx="3336188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D1E8BD7-FDA5-BFE8-0AAA-D8B5085A1D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7426" y="3624191"/>
            <a:ext cx="3336925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2866AF3-B857-7756-F3EC-1194EDCF87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47900" y="3624191"/>
            <a:ext cx="3336925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F4508C-2F0D-27E2-2A69-699F49E26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1550104"/>
            <a:ext cx="10017785" cy="717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2 column content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04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9C0FDF2-B677-C833-09BE-BC11C062CB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225" y="1842447"/>
            <a:ext cx="5038766" cy="42581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ligula </a:t>
            </a:r>
            <a:r>
              <a:rPr lang="en-US" dirty="0" err="1"/>
              <a:t>ultrices</a:t>
            </a:r>
            <a:r>
              <a:rPr lang="en-US" dirty="0"/>
              <a:t>, non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non </a:t>
            </a:r>
            <a:r>
              <a:rPr lang="en-US" dirty="0" err="1"/>
              <a:t>nisl</a:t>
            </a:r>
            <a:r>
              <a:rPr lang="en-US" dirty="0"/>
              <a:t> a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dictum ac vitae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id </a:t>
            </a:r>
            <a:r>
              <a:rPr lang="en-US" dirty="0" err="1"/>
              <a:t>imperdiet</a:t>
            </a:r>
            <a:r>
              <a:rPr lang="en-US" dirty="0"/>
              <a:t> semper.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at </a:t>
            </a:r>
            <a:r>
              <a:rPr lang="en-US" dirty="0" err="1"/>
              <a:t>mollis</a:t>
            </a:r>
            <a:r>
              <a:rPr lang="en-US" dirty="0"/>
              <a:t> nisi lacinia non. </a:t>
            </a:r>
            <a:r>
              <a:rPr lang="en-US" dirty="0" err="1"/>
              <a:t>Fusce</a:t>
            </a:r>
            <a:r>
              <a:rPr lang="en-US" dirty="0"/>
              <a:t> auctor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431A9-02A8-1CEF-BDF5-B421C3CF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Title, subtitle, and two column</a:t>
            </a:r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EF61C1D-9F0D-1627-6470-0253436BB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63D7A478-413F-B07E-5E47-FB558DF84E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251" y="1842447"/>
            <a:ext cx="5038766" cy="42581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ligula </a:t>
            </a:r>
            <a:r>
              <a:rPr lang="en-US" dirty="0" err="1"/>
              <a:t>ultrices</a:t>
            </a:r>
            <a:r>
              <a:rPr lang="en-US" dirty="0"/>
              <a:t>, non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non </a:t>
            </a:r>
            <a:r>
              <a:rPr lang="en-US" dirty="0" err="1"/>
              <a:t>nisl</a:t>
            </a:r>
            <a:r>
              <a:rPr lang="en-US" dirty="0"/>
              <a:t> a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dictum ac vitae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id </a:t>
            </a:r>
            <a:r>
              <a:rPr lang="en-US" dirty="0" err="1"/>
              <a:t>imperdiet</a:t>
            </a:r>
            <a:r>
              <a:rPr lang="en-US" dirty="0"/>
              <a:t> semper.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at </a:t>
            </a:r>
            <a:r>
              <a:rPr lang="en-US" dirty="0" err="1"/>
              <a:t>mollis</a:t>
            </a:r>
            <a:r>
              <a:rPr lang="en-US" dirty="0"/>
              <a:t> nisi lacinia non. </a:t>
            </a:r>
            <a:r>
              <a:rPr lang="en-US" dirty="0" err="1"/>
              <a:t>Fusce</a:t>
            </a:r>
            <a:r>
              <a:rPr lang="en-US" dirty="0"/>
              <a:t> auctor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448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FDA123FF-B7BF-8287-C298-B0F58E4C5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109" y="2788213"/>
            <a:ext cx="2863866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F054AD4-E8B8-C6E8-AF64-EA0068273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966" y="2788213"/>
            <a:ext cx="2863865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D1E8BD7-FDA5-BFE8-0AAA-D8B5085A1D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6110" y="3624191"/>
            <a:ext cx="2863866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2866AF3-B857-7756-F3EC-1194EDCF87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2968" y="3624191"/>
            <a:ext cx="2863866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0011CB6F-3F94-DC6A-29BB-1B7A0F3B8C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51656" y="2788213"/>
            <a:ext cx="2863865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3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D42DB03B-CCC9-C3A9-0E68-734ED9FAE2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1657" y="3624191"/>
            <a:ext cx="2863863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722561-B1E0-285A-4037-20636C591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1550104"/>
            <a:ext cx="10017785" cy="717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3 column content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56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2 column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F054AD4-E8B8-C6E8-AF64-EA0068273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0356" y="1544404"/>
            <a:ext cx="2829067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2866AF3-B857-7756-F3EC-1194EDCF87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0358" y="2233382"/>
            <a:ext cx="2610703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7738712-33DD-CFDE-10D7-31F3F70DC8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08574" y="1544404"/>
            <a:ext cx="2829067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C1F1EE16-B454-545C-69BE-7C3321C83F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08576" y="2233382"/>
            <a:ext cx="2610703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6663C62C-AC24-84F5-051D-738253F794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00356" y="3919468"/>
            <a:ext cx="2829067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3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A2C5E56C-1A90-63E7-1531-1E9339295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0358" y="4608446"/>
            <a:ext cx="2610703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6D94D881-186D-3B8B-5FE6-0629728AFA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08574" y="3919468"/>
            <a:ext cx="2829067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0714E946-886B-5901-56E0-B56EF06122E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08576" y="4608446"/>
            <a:ext cx="2610703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9BCE08-0ACB-1BED-327E-0D06457FB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200" y="1550104"/>
            <a:ext cx="3167943" cy="2780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2x2 column content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95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2 column w boxes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F054AD4-E8B8-C6E8-AF64-EA0068273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4862" y="1425651"/>
            <a:ext cx="2440231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2866AF3-B857-7756-F3EC-1194EDCF87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864" y="2114629"/>
            <a:ext cx="2440229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999EE95E-4EFC-FB7B-14F9-24CAB4FEEF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862" y="4026347"/>
            <a:ext cx="2440231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3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F0138DD-073B-683F-F960-155017654C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864" y="4715325"/>
            <a:ext cx="2440229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C18FBA74-DAAA-E129-8851-6CB983EB90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9948" y="1425651"/>
            <a:ext cx="2440231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C870C8EF-4B14-2D07-7D95-92D913A60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9950" y="2114629"/>
            <a:ext cx="2440229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83B6973-2CB8-4B71-D683-BC770EC994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9948" y="4026347"/>
            <a:ext cx="2440231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4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6E51BEE7-3A11-AEB2-1488-A173CF80787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9950" y="4715325"/>
            <a:ext cx="2440229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BFA4C5-1D61-90E9-CCF0-3D9045D97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200" y="1550104"/>
            <a:ext cx="3167943" cy="2780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2x2 column content</a:t>
            </a:r>
            <a:endParaRPr lang="en-US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E27F884B-5719-F56F-2D78-569DD098A44E}"/>
              </a:ext>
            </a:extLst>
          </p:cNvPr>
          <p:cNvSpPr/>
          <p:nvPr userDrawn="1"/>
        </p:nvSpPr>
        <p:spPr>
          <a:xfrm>
            <a:off x="4700565" y="1128216"/>
            <a:ext cx="2829066" cy="2300784"/>
          </a:xfrm>
          <a:prstGeom prst="roundRect">
            <a:avLst>
              <a:gd name="adj" fmla="val 8982"/>
            </a:avLst>
          </a:prstGeom>
          <a:solidFill>
            <a:srgbClr val="000000">
              <a:alpha val="29688"/>
            </a:srgbClr>
          </a:solidFill>
          <a:ln w="19050" cap="flat" cmpd="sng" algn="ctr">
            <a:gradFill flip="none" rotWithShape="1">
              <a:gsLst>
                <a:gs pos="0">
                  <a:srgbClr val="AB0071"/>
                </a:gs>
                <a:gs pos="100000">
                  <a:srgbClr val="952EFF"/>
                </a:gs>
                <a:gs pos="55000">
                  <a:srgbClr val="E433FF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txBody>
          <a:bodyPr lIns="182880" tIns="91440" rIns="182880" bIns="9144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45697D3A-6CEF-9493-FE77-201A7DA0670D}"/>
              </a:ext>
            </a:extLst>
          </p:cNvPr>
          <p:cNvSpPr/>
          <p:nvPr userDrawn="1"/>
        </p:nvSpPr>
        <p:spPr>
          <a:xfrm>
            <a:off x="4700565" y="3728912"/>
            <a:ext cx="2829066" cy="2300784"/>
          </a:xfrm>
          <a:prstGeom prst="roundRect">
            <a:avLst>
              <a:gd name="adj" fmla="val 8982"/>
            </a:avLst>
          </a:prstGeom>
          <a:solidFill>
            <a:srgbClr val="000000">
              <a:alpha val="29688"/>
            </a:srgbClr>
          </a:solidFill>
          <a:ln w="19050" cap="flat" cmpd="sng" algn="ctr">
            <a:gradFill flip="none" rotWithShape="1">
              <a:gsLst>
                <a:gs pos="0">
                  <a:srgbClr val="AB0071"/>
                </a:gs>
                <a:gs pos="100000">
                  <a:srgbClr val="952EFF"/>
                </a:gs>
                <a:gs pos="55000">
                  <a:srgbClr val="E433FF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txBody>
          <a:bodyPr lIns="182880" tIns="91440" rIns="182880" bIns="9144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sp>
        <p:nvSpPr>
          <p:cNvPr id="9" name="Rounded Rectangle 29">
            <a:extLst>
              <a:ext uri="{FF2B5EF4-FFF2-40B4-BE49-F238E27FC236}">
                <a16:creationId xmlns:a16="http://schemas.microsoft.com/office/drawing/2014/main" id="{3E86F720-3B53-4EB3-1C31-241DE68E3265}"/>
              </a:ext>
            </a:extLst>
          </p:cNvPr>
          <p:cNvSpPr/>
          <p:nvPr userDrawn="1"/>
        </p:nvSpPr>
        <p:spPr>
          <a:xfrm>
            <a:off x="7835651" y="1128216"/>
            <a:ext cx="2829066" cy="2300784"/>
          </a:xfrm>
          <a:prstGeom prst="roundRect">
            <a:avLst>
              <a:gd name="adj" fmla="val 8982"/>
            </a:avLst>
          </a:prstGeom>
          <a:solidFill>
            <a:srgbClr val="000000">
              <a:alpha val="29688"/>
            </a:srgbClr>
          </a:solidFill>
          <a:ln w="19050" cap="flat" cmpd="sng" algn="ctr">
            <a:gradFill flip="none" rotWithShape="1">
              <a:gsLst>
                <a:gs pos="0">
                  <a:srgbClr val="AB0071"/>
                </a:gs>
                <a:gs pos="100000">
                  <a:srgbClr val="952EFF"/>
                </a:gs>
                <a:gs pos="55000">
                  <a:srgbClr val="E433FF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txBody>
          <a:bodyPr lIns="182880" tIns="91440" rIns="182880" bIns="9144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9831651A-47EB-5438-DB75-6D9F9367FD54}"/>
              </a:ext>
            </a:extLst>
          </p:cNvPr>
          <p:cNvSpPr/>
          <p:nvPr userDrawn="1"/>
        </p:nvSpPr>
        <p:spPr>
          <a:xfrm>
            <a:off x="7835651" y="3728912"/>
            <a:ext cx="2829066" cy="2300784"/>
          </a:xfrm>
          <a:prstGeom prst="roundRect">
            <a:avLst>
              <a:gd name="adj" fmla="val 8982"/>
            </a:avLst>
          </a:prstGeom>
          <a:solidFill>
            <a:srgbClr val="000000">
              <a:alpha val="29688"/>
            </a:srgbClr>
          </a:solidFill>
          <a:ln w="19050" cap="flat" cmpd="sng" algn="ctr">
            <a:gradFill flip="none" rotWithShape="1">
              <a:gsLst>
                <a:gs pos="0">
                  <a:srgbClr val="AB0071"/>
                </a:gs>
                <a:gs pos="100000">
                  <a:srgbClr val="952EFF"/>
                </a:gs>
                <a:gs pos="55000">
                  <a:srgbClr val="E433FF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txBody>
          <a:bodyPr lIns="182880" tIns="91440" rIns="182880" bIns="9144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927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F6BE3F-8791-85EB-7BB0-25761B31F4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3656" y="2648239"/>
            <a:ext cx="10664687" cy="3384550"/>
          </a:xfrm>
          <a:prstGeom prst="roundRect">
            <a:avLst>
              <a:gd name="adj" fmla="val 8562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30367B-F2DC-5732-2E15-51B06CBA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656" y="1532637"/>
            <a:ext cx="10607729" cy="53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02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de imag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F6BE3F-8791-85EB-7BB0-25761B31F4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3656" y="2606675"/>
            <a:ext cx="10664687" cy="3384550"/>
          </a:xfrm>
          <a:prstGeom prst="roundRect">
            <a:avLst>
              <a:gd name="adj" fmla="val 11870"/>
            </a:avLst>
          </a:prstGeom>
          <a:noFill/>
          <a:ln w="19050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61B93CA-04D6-E74F-91FD-A35FAB4C3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561" y="749209"/>
            <a:ext cx="3578552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E43B64-26E4-91A6-696C-B89B026DC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561" y="1112223"/>
            <a:ext cx="10607729" cy="53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code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81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de tex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61B93CA-04D6-E74F-91FD-A35FAB4C3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561" y="749209"/>
            <a:ext cx="3578552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E43B64-26E4-91A6-696C-B89B026DC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561" y="1112223"/>
            <a:ext cx="10607729" cy="53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and code text</a:t>
            </a:r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EE23111-5AE0-2708-F3C8-79E0410C6C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3656" y="2614503"/>
            <a:ext cx="10664687" cy="3384550"/>
          </a:xfrm>
          <a:prstGeom prst="roundRect">
            <a:avLst>
              <a:gd name="adj" fmla="val 11705"/>
            </a:avLst>
          </a:prstGeom>
          <a:ln w="19050">
            <a:solidFill>
              <a:schemeClr val="bg2"/>
            </a:solidFill>
          </a:ln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Code text</a:t>
            </a:r>
          </a:p>
        </p:txBody>
      </p:sp>
    </p:spTree>
    <p:extLst>
      <p:ext uri="{BB962C8B-B14F-4D97-AF65-F5344CB8AC3E}">
        <p14:creationId xmlns:p14="http://schemas.microsoft.com/office/powerpoint/2010/main" val="2102775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39700BE-EA56-FC03-3257-55D7462BD8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5022" y="694380"/>
            <a:ext cx="5346883" cy="5491468"/>
          </a:xfrm>
          <a:prstGeom prst="roundRect">
            <a:avLst>
              <a:gd name="adj" fmla="val 4675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7453FC75-76C0-FFCA-4ECA-C4E90A98C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061" y="3258032"/>
            <a:ext cx="3903878" cy="17282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0C62D6-9A76-B11D-63D8-2BAA50FC95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60" y="1520848"/>
            <a:ext cx="3903878" cy="1411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Title, content and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3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_02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39700BE-EA56-FC03-3257-55D7462BD8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143" y="721360"/>
            <a:ext cx="4874098" cy="5464488"/>
          </a:xfrm>
          <a:prstGeom prst="roundRect">
            <a:avLst>
              <a:gd name="adj" fmla="val 4675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7453FC75-76C0-FFCA-4ECA-C4E90A98C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5022" y="3258032"/>
            <a:ext cx="3903878" cy="17282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3C2B30-8192-7AAF-341C-09B96ED4D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5022" y="1520848"/>
            <a:ext cx="3903878" cy="1411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Title, content and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5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ssion 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9E3731-32D7-5941-5B9C-330235042D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304" y="537277"/>
            <a:ext cx="835752" cy="499786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0306F47-F75A-E094-F378-8596F58755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B5B5569-531C-AC09-1F4D-AD5BB92DB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F8058FB-7DE1-1E26-AD33-0976C7D37F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2 name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7AA478AA-C773-D6F5-0AF5-1B34A47E54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3 name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F3716-61A2-F3CA-F24E-DE267987A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session title</a:t>
            </a:r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736F04DF-3AC5-EBD3-58F9-4C43D87A19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Pronouns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B4E42576-352C-2BD6-1207-1E421B7326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9769752D-808F-28AE-B5B1-75AC72BBFD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3C547C9-6474-5F18-CEB2-C4159E7FB119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78038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two columns, and image_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39700BE-EA56-FC03-3257-55D7462BD8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143" y="721360"/>
            <a:ext cx="4874098" cy="5464488"/>
          </a:xfrm>
          <a:prstGeom prst="roundRect">
            <a:avLst>
              <a:gd name="adj" fmla="val 4675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7453FC75-76C0-FFCA-4ECA-C4E90A98C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5022" y="2458544"/>
            <a:ext cx="5422738" cy="66599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2149FBC2-7683-A9B2-46C5-5B57FB191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5021" y="3733467"/>
            <a:ext cx="2440231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17EDA63C-3159-CA34-D4B9-9A79B9E9B3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65023" y="4422445"/>
            <a:ext cx="2440229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39D65247-30E9-1D1B-9BBF-08C0134797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0107" y="3733467"/>
            <a:ext cx="2440231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F16989F6-4ED5-C533-8D96-71926EBC6E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00109" y="4422445"/>
            <a:ext cx="2440229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5E5804-38E0-D2B4-2E6E-40721B9E9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5021" y="742540"/>
            <a:ext cx="3903878" cy="1411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Title, content and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69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code imag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39700BE-EA56-FC03-3257-55D7462BD8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1304" y="694380"/>
            <a:ext cx="5346883" cy="5491468"/>
          </a:xfrm>
          <a:prstGeom prst="roundRect">
            <a:avLst>
              <a:gd name="adj" fmla="val 4675"/>
            </a:avLst>
          </a:prstGeom>
          <a:noFill/>
          <a:ln w="19050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C2D34918-D686-3120-DEC4-3DC57586D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9248" y="1726451"/>
            <a:ext cx="3578552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D327B1D7-50B2-3252-1FA4-35AECAFF0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619" y="3876483"/>
            <a:ext cx="3591182" cy="17282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7EEEC36-0B78-BA39-92BB-5E2C49CF4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60" y="2213264"/>
            <a:ext cx="3591182" cy="1411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code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76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code tex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C2D34918-D686-3120-DEC4-3DC57586D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9248" y="1726451"/>
            <a:ext cx="3578552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D327B1D7-50B2-3252-1FA4-35AECAFF0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619" y="3876483"/>
            <a:ext cx="3591182" cy="17282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7EEEC36-0B78-BA39-92BB-5E2C49CF4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60" y="2213264"/>
            <a:ext cx="3591182" cy="1411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and code text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2483F-496C-4B42-9A85-CCDDC872515A}"/>
              </a:ext>
            </a:extLst>
          </p:cNvPr>
          <p:cNvSpPr txBox="1"/>
          <p:nvPr userDrawn="1"/>
        </p:nvSpPr>
        <p:spPr>
          <a:xfrm>
            <a:off x="5860745" y="672152"/>
            <a:ext cx="5346883" cy="5513696"/>
          </a:xfrm>
          <a:prstGeom prst="roundRect">
            <a:avLst>
              <a:gd name="adj" fmla="val 5673"/>
            </a:avLst>
          </a:prstGeom>
          <a:ln w="19050">
            <a:solidFill>
              <a:schemeClr val="bg2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Console" panose="020B06090405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Code text</a:t>
            </a:r>
          </a:p>
        </p:txBody>
      </p:sp>
    </p:spTree>
    <p:extLst>
      <p:ext uri="{BB962C8B-B14F-4D97-AF65-F5344CB8AC3E}">
        <p14:creationId xmlns:p14="http://schemas.microsoft.com/office/powerpoint/2010/main" val="1861162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39700BE-EA56-FC03-3257-55D7462BD8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28015" y="0"/>
            <a:ext cx="12320016" cy="6858000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09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1FD8A6-BD95-FFAA-2064-9DC67488D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566" y="650191"/>
            <a:ext cx="10607729" cy="53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only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2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9CF5A3-1D2A-F282-6F80-1A6CB0F7E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8" y="537277"/>
            <a:ext cx="835752" cy="499786"/>
          </a:xfrm>
          <a:prstGeom prst="rect">
            <a:avLst/>
          </a:prstGeom>
        </p:spPr>
      </p:pic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B5B5569-531C-AC09-1F4D-AD5BB92DB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393" y="5151427"/>
            <a:ext cx="3336188" cy="7442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Source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4CC71-9D84-7178-429D-8AB7925B22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393" y="1689275"/>
            <a:ext cx="10298221" cy="3125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“Quote goes here.”</a:t>
            </a:r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9A5D65F-7456-9069-1EE5-2F575483C01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6914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M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437687-5DF0-1D81-925D-844EE787EE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7159" y="537277"/>
            <a:ext cx="835752" cy="499786"/>
          </a:xfrm>
          <a:prstGeom prst="rect">
            <a:avLst/>
          </a:prstGeom>
        </p:spPr>
      </p:pic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B5B5569-531C-AC09-1F4D-AD5BB92DB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394" y="5151427"/>
            <a:ext cx="3336188" cy="7442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Source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163343E-0538-E787-F23A-883442D48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393" y="1689275"/>
            <a:ext cx="10298221" cy="3125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“Quote goes here.”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25F765-65AE-D4F2-DC4F-AC1DEAC70891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18862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kill Bu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CBC6B-D110-CBDD-54ED-405A5EDDB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68BA0C7-B18D-263C-C3CF-48AF849BFA7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22714A-D6D9-6D1D-6CC8-C5C662DCC0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6428661"/>
            <a:ext cx="388818" cy="2325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5E0592-D2D0-C32F-F43E-2374761E3AAE}"/>
              </a:ext>
            </a:extLst>
          </p:cNvPr>
          <p:cNvSpPr txBox="1"/>
          <p:nvPr userDrawn="1"/>
        </p:nvSpPr>
        <p:spPr>
          <a:xfrm>
            <a:off x="304800" y="826379"/>
            <a:ext cx="32312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u="none" strike="noStrike" dirty="0">
                <a:solidFill>
                  <a:schemeClr val="bg1"/>
                </a:solidFill>
                <a:effectLst/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skillbuilder.aws</a:t>
            </a:r>
            <a:endParaRPr lang="en-US" sz="3200" dirty="0">
              <a:solidFill>
                <a:schemeClr val="bg1"/>
              </a:solidFill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135B47-9754-D7AA-B00B-4F48B5D84D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130" y="311051"/>
            <a:ext cx="1389772" cy="1389772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16123F1F-F820-758B-7FA0-0E7C83E9C693}"/>
              </a:ext>
            </a:extLst>
          </p:cNvPr>
          <p:cNvSpPr txBox="1">
            <a:spLocks/>
          </p:cNvSpPr>
          <p:nvPr userDrawn="1"/>
        </p:nvSpPr>
        <p:spPr>
          <a:xfrm>
            <a:off x="304800" y="3067050"/>
            <a:ext cx="5132173" cy="205359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i="0" dirty="0">
                <a:solidFill>
                  <a:schemeClr val="bg1"/>
                </a:solidFill>
                <a:effectLst/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Create a free account on AWS Skill Builder to gain in-demand skills </a:t>
            </a:r>
            <a:endParaRPr lang="en-US" sz="4000" b="1" dirty="0">
              <a:solidFill>
                <a:schemeClr val="bg1"/>
              </a:solidFill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80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4E6313-2A76-12C5-B29A-96754EDB0B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9" y="537277"/>
            <a:ext cx="835752" cy="49978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1C24-A61E-AF73-E70F-10ED3ADB7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393" y="3012570"/>
            <a:ext cx="10298221" cy="832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B8FBF2B-1908-42DA-BD81-993FAEBDEC0A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86468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&amp; Q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DFFD9-9768-7F4F-325A-55B91800B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9" y="537277"/>
            <a:ext cx="835752" cy="499786"/>
          </a:xfrm>
          <a:prstGeom prst="rect">
            <a:avLst/>
          </a:prstGeom>
        </p:spPr>
      </p:pic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EB6E3B8-E9BA-E14B-C774-675B2E513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764" y="2732404"/>
            <a:ext cx="5484691" cy="1393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6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BCCF298-6D9D-5A97-1E1D-174718DACA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9310" y="3315305"/>
            <a:ext cx="2147455" cy="2205524"/>
          </a:xfrm>
          <a:prstGeom prst="roundRect">
            <a:avLst>
              <a:gd name="adj" fmla="val 10690"/>
            </a:avLst>
          </a:prstGeom>
          <a:noFill/>
          <a:ln w="19050">
            <a:solidFill>
              <a:schemeClr val="bg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9B5CF1-1E94-FD3E-C799-A79FB9849C42}"/>
              </a:ext>
            </a:extLst>
          </p:cNvPr>
          <p:cNvSpPr/>
          <p:nvPr userDrawn="1"/>
        </p:nvSpPr>
        <p:spPr>
          <a:xfrm>
            <a:off x="9019310" y="5669248"/>
            <a:ext cx="3174453" cy="832859"/>
          </a:xfrm>
          <a:prstGeom prst="rect">
            <a:avLst/>
          </a:prstGeom>
          <a:gradFill flip="none" rotWithShape="1">
            <a:gsLst>
              <a:gs pos="100000">
                <a:srgbClr val="002060">
                  <a:alpha val="56338"/>
                </a:srgbClr>
              </a:gs>
              <a:gs pos="17000">
                <a:srgbClr val="002060"/>
              </a:gs>
            </a:gsLst>
            <a:lin ang="14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0" rIns="182880" rtlCol="0" anchor="ctr"/>
          <a:lstStyle/>
          <a:p>
            <a:pPr lvl="0">
              <a:lnSpc>
                <a:spcPct val="80000"/>
              </a:lnSpc>
            </a:pPr>
            <a:endParaRPr lang="en-US" sz="1600">
              <a:solidFill>
                <a:schemeClr val="bg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C1D28-90EA-4707-CF36-0DF2BDB85256}"/>
              </a:ext>
            </a:extLst>
          </p:cNvPr>
          <p:cNvSpPr txBox="1"/>
          <p:nvPr userDrawn="1"/>
        </p:nvSpPr>
        <p:spPr>
          <a:xfrm>
            <a:off x="9167149" y="5701878"/>
            <a:ext cx="3193114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l">
              <a:lnSpc>
                <a:spcPct val="90000"/>
              </a:lnSpc>
              <a:spcAft>
                <a:spcPts val="1800"/>
              </a:spcAft>
            </a:pPr>
            <a:r>
              <a:rPr lang="en-US" sz="1800" b="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Please complete the session survey</a:t>
            </a:r>
            <a:endParaRPr lang="en-US" sz="1800" b="0" u="none" dirty="0">
              <a:solidFill>
                <a:schemeClr val="bg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615D50D-A081-F17E-0674-1D0B018513D2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7734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it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C71F3-75B6-9C0E-8A09-19F38A64F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304" y="537277"/>
            <a:ext cx="835752" cy="499786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0306F47-F75A-E094-F378-8596F58755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B5B5569-531C-AC09-1F4D-AD5BB92DB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1 name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F8058FB-7DE1-1E26-AD33-0976C7D37F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2 name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7AA478AA-C773-D6F5-0AF5-1B34A47E54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3 name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92B449A-5416-CD19-55E6-716FCEBA0A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session title</a:t>
            </a:r>
            <a:endParaRPr lang="en-US" dirty="0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56C37542-82BD-A8E3-AF9C-BC610B67CC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Pronouns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46E40AEC-4583-06BB-4BD3-7538EF4DF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D54F0366-B101-27F7-91AE-44638E627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1153ED5-0F25-AB68-21F6-BB5F2B94ED4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76226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&amp; Q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D97C3-632A-0527-B1AF-04A186893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9" y="537277"/>
            <a:ext cx="835752" cy="499786"/>
          </a:xfrm>
          <a:prstGeom prst="rect">
            <a:avLst/>
          </a:prstGeom>
        </p:spPr>
      </p:pic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EB6E3B8-E9BA-E14B-C774-675B2E513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764" y="2732404"/>
            <a:ext cx="5484691" cy="1393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6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BCCF298-6D9D-5A97-1E1D-174718DACA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9310" y="3315305"/>
            <a:ext cx="2147455" cy="2205524"/>
          </a:xfrm>
          <a:prstGeom prst="roundRect">
            <a:avLst>
              <a:gd name="adj" fmla="val 10690"/>
            </a:avLst>
          </a:prstGeom>
          <a:noFill/>
          <a:ln w="19050">
            <a:solidFill>
              <a:schemeClr val="bg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C3F9D6-4CDC-7EDA-3E61-499015B65756}"/>
              </a:ext>
            </a:extLst>
          </p:cNvPr>
          <p:cNvSpPr/>
          <p:nvPr userDrawn="1"/>
        </p:nvSpPr>
        <p:spPr>
          <a:xfrm>
            <a:off x="9019310" y="5669248"/>
            <a:ext cx="3174453" cy="832859"/>
          </a:xfrm>
          <a:prstGeom prst="rect">
            <a:avLst/>
          </a:prstGeom>
          <a:gradFill flip="none" rotWithShape="1">
            <a:gsLst>
              <a:gs pos="100000">
                <a:srgbClr val="002060">
                  <a:alpha val="56338"/>
                </a:srgbClr>
              </a:gs>
              <a:gs pos="17000">
                <a:srgbClr val="002060"/>
              </a:gs>
            </a:gsLst>
            <a:lin ang="14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0" rIns="182880" rtlCol="0" anchor="ctr"/>
          <a:lstStyle/>
          <a:p>
            <a:pPr lvl="0">
              <a:lnSpc>
                <a:spcPct val="80000"/>
              </a:lnSpc>
            </a:pPr>
            <a:endParaRPr lang="en-US" sz="1600">
              <a:solidFill>
                <a:schemeClr val="bg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65932B-F9EC-DE06-8241-BDFA33A1D1C6}"/>
              </a:ext>
            </a:extLst>
          </p:cNvPr>
          <p:cNvSpPr txBox="1"/>
          <p:nvPr userDrawn="1"/>
        </p:nvSpPr>
        <p:spPr>
          <a:xfrm>
            <a:off x="9167149" y="5701878"/>
            <a:ext cx="3193114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l">
              <a:lnSpc>
                <a:spcPct val="90000"/>
              </a:lnSpc>
              <a:spcAft>
                <a:spcPts val="1800"/>
              </a:spcAft>
            </a:pPr>
            <a:r>
              <a:rPr lang="en-US" sz="1800" b="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Please complete the session survey</a:t>
            </a:r>
            <a:endParaRPr lang="en-US" sz="1800" b="0" u="none" dirty="0">
              <a:solidFill>
                <a:schemeClr val="bg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AE979FC-327A-79F1-8DB5-745FE77A2E75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35699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gradient&#10;&#10;AI-generated content may be incorrect.">
            <a:extLst>
              <a:ext uri="{FF2B5EF4-FFF2-40B4-BE49-F238E27FC236}">
                <a16:creationId xmlns:a16="http://schemas.microsoft.com/office/drawing/2014/main" id="{EDBFAC01-0FA7-B8F7-7462-2916A3EEE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B7CD8-17BD-E975-046F-FED0BB7721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98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480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unch_Annou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28BB32-A7DF-52F2-5C6E-83AD5F82C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84CF2D6-EFFD-6DA3-C843-7427B1E921C3}"/>
              </a:ext>
            </a:extLst>
          </p:cNvPr>
          <p:cNvSpPr/>
          <p:nvPr userDrawn="1"/>
        </p:nvSpPr>
        <p:spPr>
          <a:xfrm>
            <a:off x="5524981" y="1204163"/>
            <a:ext cx="1142038" cy="485741"/>
          </a:xfrm>
          <a:prstGeom prst="roundRect">
            <a:avLst>
              <a:gd name="adj" fmla="val 50000"/>
            </a:avLst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36576" tIns="27432" rIns="0" bIns="0" rtlCol="0" anchor="ctr"/>
          <a:lstStyle/>
          <a:p>
            <a:pPr marL="0" marR="0" lvl="0" indent="0" algn="ctr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NEW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AE4A6F-164F-ECAA-60A7-65C58209E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8138" y="2312103"/>
            <a:ext cx="9017000" cy="638175"/>
          </a:xfr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Service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93BBB1-AC70-C13B-5C37-B282268DC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C580363-2926-214C-F568-3A37CE16D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8138" y="4317940"/>
            <a:ext cx="9040812" cy="3416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 spc="300">
                <a:solidFill>
                  <a:schemeClr val="bg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AVAILABILITY LINE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5CD5E87-B24B-426A-A1A9-3DCB564D6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8138" y="3195195"/>
            <a:ext cx="9040812" cy="7571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 spc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Add a concise description of the service here, try to keep it concise and no more than two lines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F0D4D82-2C68-828B-F156-9D5818CA4247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931507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46178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unch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F6FBA-632D-DA77-46D3-CB121AA959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68BA0C7-B18D-263C-C3CF-48AF849BFA7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726A2-3E53-4BDA-9C63-71CEFD8336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24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E51BA5B-866C-945C-85B8-147657047DC3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5151D14-1318-7DB5-C744-1B2D0711C6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71500" y="6431119"/>
            <a:ext cx="388818" cy="2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5369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itl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688E7E-560D-1F85-60AE-F11B53EB18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1D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F57A0F-E278-CD58-9703-2C36EBEE4F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3304" y="537277"/>
            <a:ext cx="835752" cy="499786"/>
          </a:xfrm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75964A49-4B15-7572-0B46-92FB64D16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4A7E3313-4259-1997-ED9D-5C3D97E230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1 name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A473B96F-ACDC-834E-D803-FE0EDB6F6B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2 name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FD6071B-2B55-3490-FBFF-04599195AC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3 name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53E7BB-5481-BFB7-918F-461F372C2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session title</a:t>
            </a:r>
            <a:endParaRPr lang="en-US" dirty="0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371E0D03-F992-9A06-6CD0-5B6B2B522B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Pronouns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30928163-28E6-5991-C1A6-E1CA2449A3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2F835719-9E79-F671-33DC-8067BC0155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BB2AB6A1-7FFB-2307-C367-4FDE413079EB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9531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 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BD4F4-C352-6225-1A9A-7D96ED8F7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51D4A9EF-39A9-88DE-E1CB-1F5F6DD95004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419101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867C0016-2E0A-2B2E-A75E-E17CF5B59D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666" y="2955755"/>
            <a:ext cx="10511618" cy="930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4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4F013C85-7FDD-B4DD-0D68-9E77ED6EEB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666" y="4327355"/>
            <a:ext cx="10511618" cy="758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678723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orient="horz" pos="39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646BA7-1A49-CCF3-A0BE-342BB194C3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68BA0C7-B18D-263C-C3CF-48AF849BFA7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22714A-D6D9-6D1D-6CC8-C5C662DCC0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6428661"/>
            <a:ext cx="388818" cy="232516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8B7A5E5-C62C-053C-1585-C3CD715A2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486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CBC6B-D110-CBDD-54ED-405A5EDDB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68BA0C7-B18D-263C-C3CF-48AF849BFA7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22714A-D6D9-6D1D-6CC8-C5C662DCC0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6428661"/>
            <a:ext cx="388818" cy="232516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8B7A5E5-C62C-053C-1585-C3CD715A2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44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77E33-840C-F399-D2EE-3D01D153CC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68BA0C7-B18D-263C-C3CF-48AF849BFA7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22714A-D6D9-6D1D-6CC8-C5C662DCC0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6428661"/>
            <a:ext cx="388818" cy="232516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8B7A5E5-C62C-053C-1585-C3CD715A2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99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69B3CAFF-1CA6-3CBA-40FB-DEEA93D61B07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9BDFD8A-A780-0055-AC09-1644B17404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71500" y="6428661"/>
            <a:ext cx="388818" cy="23251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D65DF7-30E0-78F2-607D-6878FF52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3D553-8001-C131-E486-57ADBB1B1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CEF09-B41D-29D1-2EFF-7CF8521C5A35}"/>
              </a:ext>
            </a:extLst>
          </p:cNvPr>
          <p:cNvSpPr txBox="1"/>
          <p:nvPr userDrawn="1"/>
        </p:nvSpPr>
        <p:spPr>
          <a:xfrm>
            <a:off x="345688" y="16503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95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3999" r:id="rId2"/>
    <p:sldLayoutId id="2147484029" r:id="rId3"/>
    <p:sldLayoutId id="2147484007" r:id="rId4"/>
    <p:sldLayoutId id="2147483648" r:id="rId5"/>
    <p:sldLayoutId id="2147484108" r:id="rId6"/>
    <p:sldLayoutId id="2147484000" r:id="rId7"/>
    <p:sldLayoutId id="2147484102" r:id="rId8"/>
    <p:sldLayoutId id="2147484107" r:id="rId9"/>
    <p:sldLayoutId id="2147483930" r:id="rId10"/>
    <p:sldLayoutId id="2147484008" r:id="rId11"/>
    <p:sldLayoutId id="2147484082" r:id="rId12"/>
    <p:sldLayoutId id="2147484106" r:id="rId13"/>
    <p:sldLayoutId id="2147484104" r:id="rId14"/>
    <p:sldLayoutId id="2147484083" r:id="rId15"/>
    <p:sldLayoutId id="2147484009" r:id="rId16"/>
    <p:sldLayoutId id="2147484020" r:id="rId17"/>
    <p:sldLayoutId id="2147484010" r:id="rId18"/>
    <p:sldLayoutId id="2147484011" r:id="rId19"/>
    <p:sldLayoutId id="2147484016" r:id="rId20"/>
    <p:sldLayoutId id="2147484084" r:id="rId21"/>
    <p:sldLayoutId id="2147484017" r:id="rId22"/>
    <p:sldLayoutId id="2147484018" r:id="rId23"/>
    <p:sldLayoutId id="2147484019" r:id="rId24"/>
    <p:sldLayoutId id="2147484012" r:id="rId25"/>
    <p:sldLayoutId id="2147484023" r:id="rId26"/>
    <p:sldLayoutId id="2147484100" r:id="rId27"/>
    <p:sldLayoutId id="2147484013" r:id="rId28"/>
    <p:sldLayoutId id="2147484027" r:id="rId29"/>
    <p:sldLayoutId id="2147484028" r:id="rId30"/>
    <p:sldLayoutId id="2147484024" r:id="rId31"/>
    <p:sldLayoutId id="2147484101" r:id="rId32"/>
    <p:sldLayoutId id="2147484014" r:id="rId33"/>
    <p:sldLayoutId id="2147484015" r:id="rId34"/>
    <p:sldLayoutId id="2147484021" r:id="rId35"/>
    <p:sldLayoutId id="2147484022" r:id="rId36"/>
    <p:sldLayoutId id="2147484113" r:id="rId37"/>
    <p:sldLayoutId id="2147484033" r:id="rId38"/>
    <p:sldLayoutId id="2147484109" r:id="rId39"/>
    <p:sldLayoutId id="2147484112" r:id="rId40"/>
    <p:sldLayoutId id="2147484110" r:id="rId41"/>
    <p:sldLayoutId id="2147484111" r:id="rId42"/>
    <p:sldLayoutId id="2147484077" r:id="rId43"/>
    <p:sldLayoutId id="2147484079" r:id="rId44"/>
    <p:sldLayoutId id="2147484081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Amazon Ember Display" panose="020F0603020204020204" pitchFamily="34" charset="0"/>
          <a:cs typeface="Amazon Ember Display" panose="020F06030202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Amazon Ember Display" panose="020F0603020204020204" pitchFamily="34" charset="0"/>
          <a:cs typeface="Amazon Ember Display" panose="020F06030202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Amazon Ember Display" panose="020F0603020204020204" pitchFamily="34" charset="0"/>
          <a:cs typeface="Amazon Ember Display" panose="020F06030202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Amazon Ember Display" panose="020F0603020204020204" pitchFamily="34" charset="0"/>
          <a:cs typeface="Amazon Ember Display" panose="020F06030202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Amazon Ember Display" panose="020F0603020204020204" pitchFamily="34" charset="0"/>
          <a:cs typeface="Amazon Ember Display" panose="020F06030202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60">
          <p15:clr>
            <a:srgbClr val="F26B43"/>
          </p15:clr>
        </p15:guide>
        <p15:guide id="4" pos="732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orient="horz" pos="3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1.svg"/><Relationship Id="rId3" Type="http://schemas.openxmlformats.org/officeDocument/2006/relationships/image" Target="../media/image42.png"/><Relationship Id="rId7" Type="http://schemas.openxmlformats.org/officeDocument/2006/relationships/image" Target="../media/image47.sv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svg"/><Relationship Id="rId11" Type="http://schemas.openxmlformats.org/officeDocument/2006/relationships/image" Target="../media/image34.svg"/><Relationship Id="rId5" Type="http://schemas.openxmlformats.org/officeDocument/2006/relationships/image" Target="../media/image45.svg"/><Relationship Id="rId10" Type="http://schemas.openxmlformats.org/officeDocument/2006/relationships/image" Target="../media/image39.svg"/><Relationship Id="rId4" Type="http://schemas.openxmlformats.org/officeDocument/2006/relationships/image" Target="../media/image44.svg"/><Relationship Id="rId9" Type="http://schemas.openxmlformats.org/officeDocument/2006/relationships/image" Target="../media/image49.svg"/><Relationship Id="rId1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1.svg"/><Relationship Id="rId3" Type="http://schemas.openxmlformats.org/officeDocument/2006/relationships/image" Target="../media/image32.svg"/><Relationship Id="rId7" Type="http://schemas.openxmlformats.org/officeDocument/2006/relationships/image" Target="../media/image47.sv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svg"/><Relationship Id="rId11" Type="http://schemas.openxmlformats.org/officeDocument/2006/relationships/image" Target="../media/image34.svg"/><Relationship Id="rId5" Type="http://schemas.openxmlformats.org/officeDocument/2006/relationships/image" Target="../media/image45.svg"/><Relationship Id="rId10" Type="http://schemas.openxmlformats.org/officeDocument/2006/relationships/image" Target="../media/image39.svg"/><Relationship Id="rId4" Type="http://schemas.openxmlformats.org/officeDocument/2006/relationships/image" Target="../media/image44.svg"/><Relationship Id="rId9" Type="http://schemas.openxmlformats.org/officeDocument/2006/relationships/image" Target="../media/image49.svg"/><Relationship Id="rId1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0.svg"/><Relationship Id="rId3" Type="http://schemas.openxmlformats.org/officeDocument/2006/relationships/image" Target="../media/image52.svg"/><Relationship Id="rId7" Type="http://schemas.openxmlformats.org/officeDocument/2006/relationships/image" Target="../media/image46.sv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svg"/><Relationship Id="rId11" Type="http://schemas.openxmlformats.org/officeDocument/2006/relationships/image" Target="../media/image39.svg"/><Relationship Id="rId5" Type="http://schemas.openxmlformats.org/officeDocument/2006/relationships/image" Target="../media/image44.svg"/><Relationship Id="rId15" Type="http://schemas.openxmlformats.org/officeDocument/2006/relationships/image" Target="../media/image31.svg"/><Relationship Id="rId10" Type="http://schemas.openxmlformats.org/officeDocument/2006/relationships/image" Target="../media/image49.svg"/><Relationship Id="rId4" Type="http://schemas.openxmlformats.org/officeDocument/2006/relationships/image" Target="../media/image32.svg"/><Relationship Id="rId9" Type="http://schemas.openxmlformats.org/officeDocument/2006/relationships/image" Target="../media/image48.svg"/><Relationship Id="rId1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0.svg"/><Relationship Id="rId3" Type="http://schemas.openxmlformats.org/officeDocument/2006/relationships/image" Target="../media/image52.svg"/><Relationship Id="rId7" Type="http://schemas.openxmlformats.org/officeDocument/2006/relationships/image" Target="../media/image46.sv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svg"/><Relationship Id="rId11" Type="http://schemas.openxmlformats.org/officeDocument/2006/relationships/image" Target="../media/image39.svg"/><Relationship Id="rId5" Type="http://schemas.openxmlformats.org/officeDocument/2006/relationships/image" Target="../media/image44.svg"/><Relationship Id="rId15" Type="http://schemas.openxmlformats.org/officeDocument/2006/relationships/image" Target="../media/image31.svg"/><Relationship Id="rId10" Type="http://schemas.openxmlformats.org/officeDocument/2006/relationships/image" Target="../media/image49.svg"/><Relationship Id="rId4" Type="http://schemas.openxmlformats.org/officeDocument/2006/relationships/image" Target="../media/image32.svg"/><Relationship Id="rId9" Type="http://schemas.openxmlformats.org/officeDocument/2006/relationships/image" Target="../media/image48.svg"/><Relationship Id="rId14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9.svg"/><Relationship Id="rId3" Type="http://schemas.openxmlformats.org/officeDocument/2006/relationships/image" Target="../media/image42.pn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svg"/><Relationship Id="rId11" Type="http://schemas.openxmlformats.org/officeDocument/2006/relationships/image" Target="../media/image48.svg"/><Relationship Id="rId5" Type="http://schemas.openxmlformats.org/officeDocument/2006/relationships/image" Target="../media/image53.svg"/><Relationship Id="rId15" Type="http://schemas.openxmlformats.org/officeDocument/2006/relationships/image" Target="../media/image50.svg"/><Relationship Id="rId10" Type="http://schemas.openxmlformats.org/officeDocument/2006/relationships/image" Target="../media/image47.svg"/><Relationship Id="rId4" Type="http://schemas.openxmlformats.org/officeDocument/2006/relationships/image" Target="../media/image52.svg"/><Relationship Id="rId9" Type="http://schemas.openxmlformats.org/officeDocument/2006/relationships/image" Target="../media/image46.svg"/><Relationship Id="rId1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2.sv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6.sv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53.svg"/><Relationship Id="rId18" Type="http://schemas.openxmlformats.org/officeDocument/2006/relationships/image" Target="../media/image37.svg"/><Relationship Id="rId3" Type="http://schemas.openxmlformats.org/officeDocument/2006/relationships/image" Target="../media/image42.png"/><Relationship Id="rId7" Type="http://schemas.openxmlformats.org/officeDocument/2006/relationships/image" Target="../media/image47.svg"/><Relationship Id="rId12" Type="http://schemas.openxmlformats.org/officeDocument/2006/relationships/image" Target="../media/image52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svg"/><Relationship Id="rId11" Type="http://schemas.openxmlformats.org/officeDocument/2006/relationships/image" Target="../media/image39.svg"/><Relationship Id="rId5" Type="http://schemas.openxmlformats.org/officeDocument/2006/relationships/image" Target="../media/image45.svg"/><Relationship Id="rId15" Type="http://schemas.openxmlformats.org/officeDocument/2006/relationships/image" Target="../media/image35.svg"/><Relationship Id="rId10" Type="http://schemas.openxmlformats.org/officeDocument/2006/relationships/image" Target="../media/image49.svg"/><Relationship Id="rId19" Type="http://schemas.openxmlformats.org/officeDocument/2006/relationships/image" Target="../media/image40.svg"/><Relationship Id="rId4" Type="http://schemas.openxmlformats.org/officeDocument/2006/relationships/image" Target="../media/image44.svg"/><Relationship Id="rId9" Type="http://schemas.openxmlformats.org/officeDocument/2006/relationships/image" Target="../media/image48.svg"/><Relationship Id="rId1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svg"/><Relationship Id="rId3" Type="http://schemas.openxmlformats.org/officeDocument/2006/relationships/image" Target="../media/image32.svg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svg"/><Relationship Id="rId11" Type="http://schemas.openxmlformats.org/officeDocument/2006/relationships/image" Target="../media/image39.svg"/><Relationship Id="rId5" Type="http://schemas.openxmlformats.org/officeDocument/2006/relationships/image" Target="../media/image52.svg"/><Relationship Id="rId10" Type="http://schemas.openxmlformats.org/officeDocument/2006/relationships/image" Target="../media/image38.png"/><Relationship Id="rId4" Type="http://schemas.openxmlformats.org/officeDocument/2006/relationships/image" Target="../media/image34.svg"/><Relationship Id="rId9" Type="http://schemas.openxmlformats.org/officeDocument/2006/relationships/image" Target="../media/image37.sv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svg"/><Relationship Id="rId3" Type="http://schemas.openxmlformats.org/officeDocument/2006/relationships/image" Target="../media/image32.svg"/><Relationship Id="rId7" Type="http://schemas.openxmlformats.org/officeDocument/2006/relationships/image" Target="../media/image53.sv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svg"/><Relationship Id="rId11" Type="http://schemas.openxmlformats.org/officeDocument/2006/relationships/image" Target="../media/image38.png"/><Relationship Id="rId5" Type="http://schemas.openxmlformats.org/officeDocument/2006/relationships/image" Target="../media/image34.svg"/><Relationship Id="rId10" Type="http://schemas.openxmlformats.org/officeDocument/2006/relationships/image" Target="../media/image37.svg"/><Relationship Id="rId4" Type="http://schemas.openxmlformats.org/officeDocument/2006/relationships/image" Target="../media/image54.png"/><Relationship Id="rId9" Type="http://schemas.openxmlformats.org/officeDocument/2006/relationships/image" Target="../media/image36.svg"/><Relationship Id="rId14" Type="http://schemas.openxmlformats.org/officeDocument/2006/relationships/image" Target="../media/image4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sv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sv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sv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sv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sv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sv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svg"/><Relationship Id="rId18" Type="http://schemas.openxmlformats.org/officeDocument/2006/relationships/image" Target="../media/image41.svg"/><Relationship Id="rId3" Type="http://schemas.openxmlformats.org/officeDocument/2006/relationships/image" Target="../media/image42.png"/><Relationship Id="rId7" Type="http://schemas.openxmlformats.org/officeDocument/2006/relationships/image" Target="../media/image30.svg"/><Relationship Id="rId12" Type="http://schemas.openxmlformats.org/officeDocument/2006/relationships/image" Target="../media/image35.svg"/><Relationship Id="rId17" Type="http://schemas.openxmlformats.org/officeDocument/2006/relationships/image" Target="../media/image40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png"/><Relationship Id="rId10" Type="http://schemas.openxmlformats.org/officeDocument/2006/relationships/image" Target="../media/image33.svg"/><Relationship Id="rId19" Type="http://schemas.openxmlformats.org/officeDocument/2006/relationships/image" Target="../media/image43.svg"/><Relationship Id="rId4" Type="http://schemas.openxmlformats.org/officeDocument/2006/relationships/image" Target="../media/image27.svg"/><Relationship Id="rId9" Type="http://schemas.openxmlformats.org/officeDocument/2006/relationships/image" Target="../media/image32.svg"/><Relationship Id="rId1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39ACB3-D59F-D85A-2504-A3F13BD5D5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WARSAW | MAY 06 2026</a:t>
            </a:r>
          </a:p>
        </p:txBody>
      </p:sp>
    </p:spTree>
    <p:extLst>
      <p:ext uri="{BB962C8B-B14F-4D97-AF65-F5344CB8AC3E}">
        <p14:creationId xmlns:p14="http://schemas.microsoft.com/office/powerpoint/2010/main" val="16360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D3415-B977-6280-98A3-4E9F91430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66CD-A772-D8E8-CA84-AAF4CDB2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sources</a:t>
            </a:r>
          </a:p>
        </p:txBody>
      </p:sp>
    </p:spTree>
    <p:extLst>
      <p:ext uri="{BB962C8B-B14F-4D97-AF65-F5344CB8AC3E}">
        <p14:creationId xmlns:p14="http://schemas.microsoft.com/office/powerpoint/2010/main" val="4032867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3E4D6-0149-3AE8-0374-2488F3D5C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93" y="6382588"/>
            <a:ext cx="4409292" cy="333984"/>
          </a:xfrm>
          <a:prstGeom prst="rect">
            <a:avLst/>
          </a:prstGeom>
        </p:spPr>
      </p:pic>
      <p:pic>
        <p:nvPicPr>
          <p:cNvPr id="67" name="Graphic 66" descr="Amazon CloudWatch service icon.">
            <a:extLst>
              <a:ext uri="{FF2B5EF4-FFF2-40B4-BE49-F238E27FC236}">
                <a16:creationId xmlns:a16="http://schemas.microsoft.com/office/drawing/2014/main" id="{23C728E2-2A1A-3E1F-3CAE-BE0DAD86B08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2018498" y="1282228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9">
            <a:extLst>
              <a:ext uri="{FF2B5EF4-FFF2-40B4-BE49-F238E27FC236}">
                <a16:creationId xmlns:a16="http://schemas.microsoft.com/office/drawing/2014/main" id="{B44BED44-073E-BD3F-1444-129AA0ECF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428" y="1935550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CloudWatch</a:t>
            </a:r>
          </a:p>
        </p:txBody>
      </p:sp>
      <p:pic>
        <p:nvPicPr>
          <p:cNvPr id="69" name="Graphic 23" descr="AWS CloudTrail service icon.">
            <a:extLst>
              <a:ext uri="{FF2B5EF4-FFF2-40B4-BE49-F238E27FC236}">
                <a16:creationId xmlns:a16="http://schemas.microsoft.com/office/drawing/2014/main" id="{123BE1BE-66E5-57C5-3C8A-48EF05D0943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1968977" y="278463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11">
            <a:extLst>
              <a:ext uri="{FF2B5EF4-FFF2-40B4-BE49-F238E27FC236}">
                <a16:creationId xmlns:a16="http://schemas.microsoft.com/office/drawing/2014/main" id="{510989E4-1EF2-7129-C2A1-D05C8F563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445" y="931785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</a:t>
            </a:r>
          </a:p>
        </p:txBody>
      </p:sp>
      <p:pic>
        <p:nvPicPr>
          <p:cNvPr id="71" name="Graphic 8" descr="AWS Config service icon.">
            <a:extLst>
              <a:ext uri="{FF2B5EF4-FFF2-40B4-BE49-F238E27FC236}">
                <a16:creationId xmlns:a16="http://schemas.microsoft.com/office/drawing/2014/main" id="{C14C7F89-AE52-60F5-1CB4-035D68536A3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024849" y="2355016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11">
            <a:extLst>
              <a:ext uri="{FF2B5EF4-FFF2-40B4-BE49-F238E27FC236}">
                <a16:creationId xmlns:a16="http://schemas.microsoft.com/office/drawing/2014/main" id="{1F0E646C-D9AE-917D-455B-FF1188E54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887" y="2984727"/>
            <a:ext cx="23050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</a:t>
            </a:r>
          </a:p>
        </p:txBody>
      </p:sp>
      <p:pic>
        <p:nvPicPr>
          <p:cNvPr id="73" name="Graphic 17" descr="AWS Cost &amp; Usage Report service icon.">
            <a:extLst>
              <a:ext uri="{FF2B5EF4-FFF2-40B4-BE49-F238E27FC236}">
                <a16:creationId xmlns:a16="http://schemas.microsoft.com/office/drawing/2014/main" id="{4918EB83-2DE2-73AA-9939-4F3762FFACE1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2018498" y="334273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11">
            <a:extLst>
              <a:ext uri="{FF2B5EF4-FFF2-40B4-BE49-F238E27FC236}">
                <a16:creationId xmlns:a16="http://schemas.microsoft.com/office/drawing/2014/main" id="{FF3BC175-605D-8C98-441E-56E4B027B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966" y="3997648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Cost &amp;</a:t>
            </a:r>
            <a:b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Usage Report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023A10D-A824-1B39-A067-CF915A6E2564}"/>
              </a:ext>
            </a:extLst>
          </p:cNvPr>
          <p:cNvCxnSpPr>
            <a:cxnSpLocks/>
          </p:cNvCxnSpPr>
          <p:nvPr/>
        </p:nvCxnSpPr>
        <p:spPr>
          <a:xfrm>
            <a:off x="9102753" y="598503"/>
            <a:ext cx="18369" cy="53447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19">
            <a:extLst>
              <a:ext uri="{FF2B5EF4-FFF2-40B4-BE49-F238E27FC236}">
                <a16:creationId xmlns:a16="http://schemas.microsoft.com/office/drawing/2014/main" id="{9760D371-B5E0-2A7F-4357-38E8AAE65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566" y="1955801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52F35D64-E8D5-010F-D9EB-CD3FEEE6B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055" y="2979366"/>
            <a:ext cx="1597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EventBridge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9">
            <a:extLst>
              <a:ext uri="{FF2B5EF4-FFF2-40B4-BE49-F238E27FC236}">
                <a16:creationId xmlns:a16="http://schemas.microsoft.com/office/drawing/2014/main" id="{0C22BC1A-2339-2979-0683-20FC48937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553" y="2996283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1D70C7B7-6C33-D391-0279-09967C750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107" y="2994400"/>
            <a:ext cx="13753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config-transform</a:t>
            </a:r>
          </a:p>
        </p:txBody>
      </p:sp>
      <p:pic>
        <p:nvPicPr>
          <p:cNvPr id="93" name="Graphic 92" descr="Flow logs resource icon for the Amazon VPC service.&#10;">
            <a:extLst>
              <a:ext uri="{FF2B5EF4-FFF2-40B4-BE49-F238E27FC236}">
                <a16:creationId xmlns:a16="http://schemas.microsoft.com/office/drawing/2014/main" id="{8D9D6F5F-437A-0558-729D-C0732303A2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8489" y="4639575"/>
            <a:ext cx="457200" cy="457200"/>
          </a:xfrm>
          <a:prstGeom prst="rect">
            <a:avLst/>
          </a:prstGeom>
        </p:spPr>
      </p:pic>
      <p:sp>
        <p:nvSpPr>
          <p:cNvPr id="94" name="TextBox 20">
            <a:extLst>
              <a:ext uri="{FF2B5EF4-FFF2-40B4-BE49-F238E27FC236}">
                <a16:creationId xmlns:a16="http://schemas.microsoft.com/office/drawing/2014/main" id="{E6BFF558-8A70-8EAF-9A95-E78E1945D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995" y="5080792"/>
            <a:ext cx="941941" cy="27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Flow logs</a:t>
            </a:r>
          </a:p>
        </p:txBody>
      </p:sp>
      <p:pic>
        <p:nvPicPr>
          <p:cNvPr id="95" name="Graphic 6" descr="Amazon Virtual Private Cloud (Amazon VPC) service icon.">
            <a:extLst>
              <a:ext uri="{FF2B5EF4-FFF2-40B4-BE49-F238E27FC236}">
                <a16:creationId xmlns:a16="http://schemas.microsoft.com/office/drawing/2014/main" id="{964E2981-9087-DCCB-2F3E-B1D52335795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2024849" y="4552556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extBox 9">
            <a:extLst>
              <a:ext uri="{FF2B5EF4-FFF2-40B4-BE49-F238E27FC236}">
                <a16:creationId xmlns:a16="http://schemas.microsoft.com/office/drawing/2014/main" id="{850890F5-5026-0D14-F512-8D254EE48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557" y="5217673"/>
            <a:ext cx="877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VPC</a:t>
            </a:r>
          </a:p>
        </p:txBody>
      </p:sp>
      <p:pic>
        <p:nvPicPr>
          <p:cNvPr id="98" name="Graphic 19" descr="Amazon GuardDuty service icon.">
            <a:extLst>
              <a:ext uri="{FF2B5EF4-FFF2-40B4-BE49-F238E27FC236}">
                <a16:creationId xmlns:a16="http://schemas.microsoft.com/office/drawing/2014/main" id="{6B07414C-817C-41C5-0D25-53ED66B7C090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2013319" y="5626660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TextBox 12">
            <a:extLst>
              <a:ext uri="{FF2B5EF4-FFF2-40B4-BE49-F238E27FC236}">
                <a16:creationId xmlns:a16="http://schemas.microsoft.com/office/drawing/2014/main" id="{131A1E5B-2B4E-EFDE-969A-7BFD5C839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945" y="6278839"/>
            <a:ext cx="1084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1">
            <a:extLst>
              <a:ext uri="{FF2B5EF4-FFF2-40B4-BE49-F238E27FC236}">
                <a16:creationId xmlns:a16="http://schemas.microsoft.com/office/drawing/2014/main" id="{A75A2F76-15D1-2820-A6E0-DA6ABC6CC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369" y="624975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EventBridge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9">
            <a:extLst>
              <a:ext uri="{FF2B5EF4-FFF2-40B4-BE49-F238E27FC236}">
                <a16:creationId xmlns:a16="http://schemas.microsoft.com/office/drawing/2014/main" id="{EF066F95-F393-D52C-2991-BF7C162E4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265" y="6263279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pic>
        <p:nvPicPr>
          <p:cNvPr id="107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F98B1A95-BBE9-A868-CAAC-B7B05AD3FC7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9884264" y="319901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9EB62B0A-ADCF-CF5B-8546-A3ACFA6C2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4305" y="4114414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0723D77D-AEB0-458A-F2C0-9C92E5C9E192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2609057" y="598503"/>
            <a:ext cx="64917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763B8F10-1236-A021-CB4A-CA0A55ADD772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2658578" y="1602268"/>
            <a:ext cx="6453359" cy="13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Graphic 12" descr="Amazon Data Firehose service icon.">
            <a:extLst>
              <a:ext uri="{FF2B5EF4-FFF2-40B4-BE49-F238E27FC236}">
                <a16:creationId xmlns:a16="http://schemas.microsoft.com/office/drawing/2014/main" id="{F275E47B-2130-D6CD-585F-2A13CCAE6DD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5571937" y="1279228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1B2F21D-EF3B-C5F8-BEBD-38FFE5BB45C1}"/>
              </a:ext>
            </a:extLst>
          </p:cNvPr>
          <p:cNvCxnSpPr>
            <a:cxnSpLocks/>
            <a:stCxn id="71" idx="3"/>
          </p:cNvCxnSpPr>
          <p:nvPr/>
        </p:nvCxnSpPr>
        <p:spPr>
          <a:xfrm>
            <a:off x="2664929" y="2675056"/>
            <a:ext cx="6447008" cy="2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Graphic 19" descr="Amazon EventBridge service icon.">
            <a:extLst>
              <a:ext uri="{FF2B5EF4-FFF2-40B4-BE49-F238E27FC236}">
                <a16:creationId xmlns:a16="http://schemas.microsoft.com/office/drawing/2014/main" id="{F8568180-090C-2781-963D-C0BDEAC2759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3779046" y="2355016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Graphic 12" descr="Amazon Data Firehose service icon.">
            <a:extLst>
              <a:ext uri="{FF2B5EF4-FFF2-40B4-BE49-F238E27FC236}">
                <a16:creationId xmlns:a16="http://schemas.microsoft.com/office/drawing/2014/main" id="{F482A534-93E2-BCC1-822D-5ADBC5BA3A3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5546869" y="2357572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Graphic 10" descr="AWS Lambda service icon.">
            <a:extLst>
              <a:ext uri="{FF2B5EF4-FFF2-40B4-BE49-F238E27FC236}">
                <a16:creationId xmlns:a16="http://schemas.microsoft.com/office/drawing/2014/main" id="{81A4EEB2-2BAD-06A5-6EF9-907634DDB1A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7271343" y="2363858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2F2C73FA-4C86-F400-E5CD-A396676AE60E}"/>
              </a:ext>
            </a:extLst>
          </p:cNvPr>
          <p:cNvCxnSpPr>
            <a:cxnSpLocks/>
            <a:stCxn id="73" idx="3"/>
            <a:endCxn id="107" idx="1"/>
          </p:cNvCxnSpPr>
          <p:nvPr/>
        </p:nvCxnSpPr>
        <p:spPr>
          <a:xfrm flipV="1">
            <a:off x="2658578" y="3656215"/>
            <a:ext cx="7225686" cy="65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577AA222-ACD1-1F23-FE3A-D7B9ECCF77E6}"/>
              </a:ext>
            </a:extLst>
          </p:cNvPr>
          <p:cNvCxnSpPr>
            <a:cxnSpLocks/>
          </p:cNvCxnSpPr>
          <p:nvPr/>
        </p:nvCxnSpPr>
        <p:spPr>
          <a:xfrm>
            <a:off x="3053841" y="4868175"/>
            <a:ext cx="6067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8A620822-7187-9625-B6BB-9A52B5595B76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2653399" y="5946700"/>
            <a:ext cx="6467723" cy="42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0" name="Graphic 19" descr="Amazon EventBridge service icon.">
            <a:extLst>
              <a:ext uri="{FF2B5EF4-FFF2-40B4-BE49-F238E27FC236}">
                <a16:creationId xmlns:a16="http://schemas.microsoft.com/office/drawing/2014/main" id="{9D3A4AF3-F241-3B18-6C49-F10BDAFD30C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4270404" y="562319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Graphic 12" descr="Amazon Data Firehose service icon.">
            <a:extLst>
              <a:ext uri="{FF2B5EF4-FFF2-40B4-BE49-F238E27FC236}">
                <a16:creationId xmlns:a16="http://schemas.microsoft.com/office/drawing/2014/main" id="{997AE630-EA3A-7CF5-1EBD-20355E12B85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6443581" y="5624568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13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B4E7-052F-B931-3AFC-5196DA94C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phic 58" descr="Amazon Bedrock AgentCore service icon.">
            <a:extLst>
              <a:ext uri="{FF2B5EF4-FFF2-40B4-BE49-F238E27FC236}">
                <a16:creationId xmlns:a16="http://schemas.microsoft.com/office/drawing/2014/main" id="{873291E0-C518-28DE-95F0-0267227973B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298970" y="126560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7">
            <a:extLst>
              <a:ext uri="{FF2B5EF4-FFF2-40B4-BE49-F238E27FC236}">
                <a16:creationId xmlns:a16="http://schemas.microsoft.com/office/drawing/2014/main" id="{D6A19D81-7B1F-0753-FDD2-314D336B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4595" y="2029193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Bedrock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Graphic 66" descr="Amazon CloudWatch service icon.">
            <a:extLst>
              <a:ext uri="{FF2B5EF4-FFF2-40B4-BE49-F238E27FC236}">
                <a16:creationId xmlns:a16="http://schemas.microsoft.com/office/drawing/2014/main" id="{16D89146-7D8A-5B4C-9FDD-FA0D08E91A0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664711" y="104472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9">
            <a:extLst>
              <a:ext uri="{FF2B5EF4-FFF2-40B4-BE49-F238E27FC236}">
                <a16:creationId xmlns:a16="http://schemas.microsoft.com/office/drawing/2014/main" id="{0D473EB3-ACE7-12B7-1C97-6200B3B91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2359" y="1698043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CloudWatch</a:t>
            </a:r>
          </a:p>
        </p:txBody>
      </p:sp>
      <p:pic>
        <p:nvPicPr>
          <p:cNvPr id="69" name="Graphic 23" descr="AWS CloudTrail service icon.">
            <a:extLst>
              <a:ext uri="{FF2B5EF4-FFF2-40B4-BE49-F238E27FC236}">
                <a16:creationId xmlns:a16="http://schemas.microsoft.com/office/drawing/2014/main" id="{AB14C3D2-8659-9CDA-C4FB-3928C8E0B27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615190" y="40956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11">
            <a:extLst>
              <a:ext uri="{FF2B5EF4-FFF2-40B4-BE49-F238E27FC236}">
                <a16:creationId xmlns:a16="http://schemas.microsoft.com/office/drawing/2014/main" id="{9FEF78F7-7178-7961-3E1C-17C8C07E5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9342" y="69427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</a:t>
            </a:r>
          </a:p>
        </p:txBody>
      </p:sp>
      <p:pic>
        <p:nvPicPr>
          <p:cNvPr id="71" name="Graphic 8" descr="AWS Config service icon.">
            <a:extLst>
              <a:ext uri="{FF2B5EF4-FFF2-40B4-BE49-F238E27FC236}">
                <a16:creationId xmlns:a16="http://schemas.microsoft.com/office/drawing/2014/main" id="{0DED8164-1732-489A-0CA9-A46D3FCB00E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71062" y="211750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11">
            <a:extLst>
              <a:ext uri="{FF2B5EF4-FFF2-40B4-BE49-F238E27FC236}">
                <a16:creationId xmlns:a16="http://schemas.microsoft.com/office/drawing/2014/main" id="{D6E50FF0-2AE2-1C1E-440E-04A3458E4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6900" y="2747220"/>
            <a:ext cx="23050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</a:t>
            </a:r>
          </a:p>
        </p:txBody>
      </p:sp>
      <p:pic>
        <p:nvPicPr>
          <p:cNvPr id="73" name="Graphic 17" descr="AWS Cost &amp; Usage Report service icon.">
            <a:extLst>
              <a:ext uri="{FF2B5EF4-FFF2-40B4-BE49-F238E27FC236}">
                <a16:creationId xmlns:a16="http://schemas.microsoft.com/office/drawing/2014/main" id="{A3ACC930-3A55-8A2F-8A92-B0EECF461B4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64711" y="3105232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11">
            <a:extLst>
              <a:ext uri="{FF2B5EF4-FFF2-40B4-BE49-F238E27FC236}">
                <a16:creationId xmlns:a16="http://schemas.microsoft.com/office/drawing/2014/main" id="{0405B26E-C48A-3ED4-4781-7A5BA087C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9821" y="3760141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Cost &amp;</a:t>
            </a:r>
            <a:b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Usage Report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262C301-0035-EDC9-0F7A-498CBFE0FC2B}"/>
              </a:ext>
            </a:extLst>
          </p:cNvPr>
          <p:cNvCxnSpPr>
            <a:cxnSpLocks/>
          </p:cNvCxnSpPr>
          <p:nvPr/>
        </p:nvCxnSpPr>
        <p:spPr>
          <a:xfrm>
            <a:off x="7748966" y="360996"/>
            <a:ext cx="18369" cy="53447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19">
            <a:extLst>
              <a:ext uri="{FF2B5EF4-FFF2-40B4-BE49-F238E27FC236}">
                <a16:creationId xmlns:a16="http://schemas.microsoft.com/office/drawing/2014/main" id="{B9A3BA69-0220-58D1-3516-780A0A9D0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779" y="1718294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3BAFE0B7-701B-EEF3-4EA6-20C6AE31E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268" y="2741859"/>
            <a:ext cx="1597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EventBridge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9">
            <a:extLst>
              <a:ext uri="{FF2B5EF4-FFF2-40B4-BE49-F238E27FC236}">
                <a16:creationId xmlns:a16="http://schemas.microsoft.com/office/drawing/2014/main" id="{E6C0CA28-EB84-4243-C690-42100E407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766" y="2758776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5397F0AD-9006-86C3-A74D-E81184167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0320" y="2756893"/>
            <a:ext cx="13753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config-transform</a:t>
            </a:r>
          </a:p>
        </p:txBody>
      </p:sp>
      <p:pic>
        <p:nvPicPr>
          <p:cNvPr id="93" name="Graphic 92" descr="Flow logs resource icon for the Amazon VPC service.&#10;">
            <a:extLst>
              <a:ext uri="{FF2B5EF4-FFF2-40B4-BE49-F238E27FC236}">
                <a16:creationId xmlns:a16="http://schemas.microsoft.com/office/drawing/2014/main" id="{391A20CD-FDF3-9BE1-97B7-B5973809C9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74702" y="4402068"/>
            <a:ext cx="457200" cy="457200"/>
          </a:xfrm>
          <a:prstGeom prst="rect">
            <a:avLst/>
          </a:prstGeom>
        </p:spPr>
      </p:pic>
      <p:sp>
        <p:nvSpPr>
          <p:cNvPr id="94" name="TextBox 20">
            <a:extLst>
              <a:ext uri="{FF2B5EF4-FFF2-40B4-BE49-F238E27FC236}">
                <a16:creationId xmlns:a16="http://schemas.microsoft.com/office/drawing/2014/main" id="{5F6178AD-6566-BA63-6365-9B23C637D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208" y="4843285"/>
            <a:ext cx="941941" cy="27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Flow logs</a:t>
            </a:r>
          </a:p>
        </p:txBody>
      </p:sp>
      <p:pic>
        <p:nvPicPr>
          <p:cNvPr id="95" name="Graphic 6" descr="Amazon Virtual Private Cloud (Amazon VPC) service icon.">
            <a:extLst>
              <a:ext uri="{FF2B5EF4-FFF2-40B4-BE49-F238E27FC236}">
                <a16:creationId xmlns:a16="http://schemas.microsoft.com/office/drawing/2014/main" id="{1D73D142-1F1E-0B58-E3F3-26A496F769C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671062" y="431504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extBox 9">
            <a:extLst>
              <a:ext uri="{FF2B5EF4-FFF2-40B4-BE49-F238E27FC236}">
                <a16:creationId xmlns:a16="http://schemas.microsoft.com/office/drawing/2014/main" id="{6368979A-414B-CB3C-541C-E231646F6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70" y="4980166"/>
            <a:ext cx="877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VPC</a:t>
            </a:r>
          </a:p>
        </p:txBody>
      </p:sp>
      <p:pic>
        <p:nvPicPr>
          <p:cNvPr id="98" name="Graphic 19" descr="Amazon GuardDuty service icon.">
            <a:extLst>
              <a:ext uri="{FF2B5EF4-FFF2-40B4-BE49-F238E27FC236}">
                <a16:creationId xmlns:a16="http://schemas.microsoft.com/office/drawing/2014/main" id="{18D6617B-5625-7F22-C3D4-AA97DBC3A751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59532" y="5389153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TextBox 12">
            <a:extLst>
              <a:ext uri="{FF2B5EF4-FFF2-40B4-BE49-F238E27FC236}">
                <a16:creationId xmlns:a16="http://schemas.microsoft.com/office/drawing/2014/main" id="{6462923A-37AC-8D4D-2D40-1C3116A44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158" y="6041332"/>
            <a:ext cx="1084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1">
            <a:extLst>
              <a:ext uri="{FF2B5EF4-FFF2-40B4-BE49-F238E27FC236}">
                <a16:creationId xmlns:a16="http://schemas.microsoft.com/office/drawing/2014/main" id="{3A1A9E10-EFF0-A81B-396C-BB3FF4641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582" y="6012250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EventBridge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9">
            <a:extLst>
              <a:ext uri="{FF2B5EF4-FFF2-40B4-BE49-F238E27FC236}">
                <a16:creationId xmlns:a16="http://schemas.microsoft.com/office/drawing/2014/main" id="{0F3DE499-12DF-9E2D-C283-85C517BF9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478" y="6025772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pic>
        <p:nvPicPr>
          <p:cNvPr id="107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7A4AB4A1-6FE7-52F9-B2C6-32D1FC177A8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8530477" y="296150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6B04949-A98F-EA17-1C8F-2CC66639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518" y="3876907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F7D2EF6B-A2AC-0E70-5953-522E595BEBCE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1255270" y="360996"/>
            <a:ext cx="64917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E95146FF-ED35-E14A-56DD-E959B0A05CB6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1304791" y="1364761"/>
            <a:ext cx="6453359" cy="13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Graphic 12" descr="Amazon Data Firehose service icon.">
            <a:extLst>
              <a:ext uri="{FF2B5EF4-FFF2-40B4-BE49-F238E27FC236}">
                <a16:creationId xmlns:a16="http://schemas.microsoft.com/office/drawing/2014/main" id="{C56EDE57-0F67-9035-5FD4-5563D1AEAB9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4218150" y="104172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316EF8D5-22C4-DF44-0575-0EEC54EC8FA9}"/>
              </a:ext>
            </a:extLst>
          </p:cNvPr>
          <p:cNvCxnSpPr>
            <a:cxnSpLocks/>
            <a:stCxn id="71" idx="3"/>
          </p:cNvCxnSpPr>
          <p:nvPr/>
        </p:nvCxnSpPr>
        <p:spPr>
          <a:xfrm>
            <a:off x="1311142" y="2437549"/>
            <a:ext cx="6447008" cy="2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Graphic 19" descr="Amazon EventBridge service icon.">
            <a:extLst>
              <a:ext uri="{FF2B5EF4-FFF2-40B4-BE49-F238E27FC236}">
                <a16:creationId xmlns:a16="http://schemas.microsoft.com/office/drawing/2014/main" id="{191CFF0C-DFAB-A94A-F90C-F7515CEFC7B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2425259" y="211750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Graphic 12" descr="Amazon Data Firehose service icon.">
            <a:extLst>
              <a:ext uri="{FF2B5EF4-FFF2-40B4-BE49-F238E27FC236}">
                <a16:creationId xmlns:a16="http://schemas.microsoft.com/office/drawing/2014/main" id="{E13B1DA0-481A-A464-04CA-352BB53D219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4193082" y="2120065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Graphic 10" descr="AWS Lambda service icon.">
            <a:extLst>
              <a:ext uri="{FF2B5EF4-FFF2-40B4-BE49-F238E27FC236}">
                <a16:creationId xmlns:a16="http://schemas.microsoft.com/office/drawing/2014/main" id="{E833FF04-CB05-6D85-E13A-7B9FC9B0FCD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5917556" y="212635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A97D37FB-F976-28D1-C56F-62D2BF46E825}"/>
              </a:ext>
            </a:extLst>
          </p:cNvPr>
          <p:cNvCxnSpPr>
            <a:cxnSpLocks/>
            <a:stCxn id="73" idx="3"/>
            <a:endCxn id="107" idx="1"/>
          </p:cNvCxnSpPr>
          <p:nvPr/>
        </p:nvCxnSpPr>
        <p:spPr>
          <a:xfrm flipV="1">
            <a:off x="1304791" y="3418708"/>
            <a:ext cx="7225686" cy="65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82276DF1-9BA5-BED3-BBC3-CF0F33D63A9C}"/>
              </a:ext>
            </a:extLst>
          </p:cNvPr>
          <p:cNvCxnSpPr>
            <a:cxnSpLocks/>
          </p:cNvCxnSpPr>
          <p:nvPr/>
        </p:nvCxnSpPr>
        <p:spPr>
          <a:xfrm>
            <a:off x="1700054" y="4630668"/>
            <a:ext cx="6067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04EC9E95-4029-CDEA-9C8E-FD2F7E0C552B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1299612" y="5709193"/>
            <a:ext cx="6467723" cy="42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0" name="Graphic 19" descr="Amazon EventBridge service icon.">
            <a:extLst>
              <a:ext uri="{FF2B5EF4-FFF2-40B4-BE49-F238E27FC236}">
                <a16:creationId xmlns:a16="http://schemas.microsoft.com/office/drawing/2014/main" id="{87C899BE-C445-316F-1074-1C5C4C1E6C8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2916617" y="5385692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Graphic 12" descr="Amazon Data Firehose service icon.">
            <a:extLst>
              <a:ext uri="{FF2B5EF4-FFF2-40B4-BE49-F238E27FC236}">
                <a16:creationId xmlns:a16="http://schemas.microsoft.com/office/drawing/2014/main" id="{170E992E-DEA6-0862-A8B1-1872FA596B1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5089794" y="538706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268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408EE-33B0-297F-D2FA-47232060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phic 14" descr="Amazon Athena service icon.">
            <a:extLst>
              <a:ext uri="{FF2B5EF4-FFF2-40B4-BE49-F238E27FC236}">
                <a16:creationId xmlns:a16="http://schemas.microsoft.com/office/drawing/2014/main" id="{2BBFB730-6FDB-3EE9-0C86-2B49E881BC5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320710" y="304472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7">
            <a:extLst>
              <a:ext uri="{FF2B5EF4-FFF2-40B4-BE49-F238E27FC236}">
                <a16:creationId xmlns:a16="http://schemas.microsoft.com/office/drawing/2014/main" id="{3A2481BF-89E1-6572-D3B7-86E79B67F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7059" y="3818682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Athena</a:t>
            </a:r>
          </a:p>
        </p:txBody>
      </p:sp>
      <p:pic>
        <p:nvPicPr>
          <p:cNvPr id="59" name="Graphic 58" descr="Amazon Bedrock AgentCore service icon.">
            <a:extLst>
              <a:ext uri="{FF2B5EF4-FFF2-40B4-BE49-F238E27FC236}">
                <a16:creationId xmlns:a16="http://schemas.microsoft.com/office/drawing/2014/main" id="{418FF18B-7BB3-B8ED-D1A2-65376B97686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0298970" y="126560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7">
            <a:extLst>
              <a:ext uri="{FF2B5EF4-FFF2-40B4-BE49-F238E27FC236}">
                <a16:creationId xmlns:a16="http://schemas.microsoft.com/office/drawing/2014/main" id="{66252AC0-1BE0-AE8D-0E66-42764F27F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4595" y="2029193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Bedrock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0FD10F1-638D-CEB0-4EF0-096111CCC2DD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10676190" y="2306192"/>
            <a:ext cx="9337" cy="724025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5792A51-383D-D78E-0F4E-A410A9861436}"/>
              </a:ext>
            </a:extLst>
          </p:cNvPr>
          <p:cNvSpPr txBox="1"/>
          <p:nvPr/>
        </p:nvSpPr>
        <p:spPr>
          <a:xfrm>
            <a:off x="10720140" y="2541246"/>
            <a:ext cx="1066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SQL queries</a:t>
            </a:r>
          </a:p>
        </p:txBody>
      </p:sp>
      <p:pic>
        <p:nvPicPr>
          <p:cNvPr id="67" name="Graphic 66" descr="Amazon CloudWatch service icon.">
            <a:extLst>
              <a:ext uri="{FF2B5EF4-FFF2-40B4-BE49-F238E27FC236}">
                <a16:creationId xmlns:a16="http://schemas.microsoft.com/office/drawing/2014/main" id="{D0120578-BDCA-64BE-AC2D-7738F94FE2D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664711" y="104472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9">
            <a:extLst>
              <a:ext uri="{FF2B5EF4-FFF2-40B4-BE49-F238E27FC236}">
                <a16:creationId xmlns:a16="http://schemas.microsoft.com/office/drawing/2014/main" id="{61187C59-2576-7671-FB79-C4CF27139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2359" y="1698043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CloudWatch</a:t>
            </a:r>
          </a:p>
        </p:txBody>
      </p:sp>
      <p:pic>
        <p:nvPicPr>
          <p:cNvPr id="69" name="Graphic 23" descr="AWS CloudTrail service icon.">
            <a:extLst>
              <a:ext uri="{FF2B5EF4-FFF2-40B4-BE49-F238E27FC236}">
                <a16:creationId xmlns:a16="http://schemas.microsoft.com/office/drawing/2014/main" id="{85ED00DC-5579-A1EC-44EF-4C9708791D9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15190" y="40956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11">
            <a:extLst>
              <a:ext uri="{FF2B5EF4-FFF2-40B4-BE49-F238E27FC236}">
                <a16:creationId xmlns:a16="http://schemas.microsoft.com/office/drawing/2014/main" id="{BAAAEC80-BFE6-EE50-877A-255A0130E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9342" y="69427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</a:t>
            </a:r>
          </a:p>
        </p:txBody>
      </p:sp>
      <p:pic>
        <p:nvPicPr>
          <p:cNvPr id="71" name="Graphic 8" descr="AWS Config service icon.">
            <a:extLst>
              <a:ext uri="{FF2B5EF4-FFF2-40B4-BE49-F238E27FC236}">
                <a16:creationId xmlns:a16="http://schemas.microsoft.com/office/drawing/2014/main" id="{5078AE09-8B7A-4BCE-F023-A5414076FA3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71062" y="211750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11">
            <a:extLst>
              <a:ext uri="{FF2B5EF4-FFF2-40B4-BE49-F238E27FC236}">
                <a16:creationId xmlns:a16="http://schemas.microsoft.com/office/drawing/2014/main" id="{EB01E7DB-85CE-06E3-E708-9E72972B8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6900" y="2747220"/>
            <a:ext cx="23050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</a:t>
            </a:r>
          </a:p>
        </p:txBody>
      </p:sp>
      <p:pic>
        <p:nvPicPr>
          <p:cNvPr id="73" name="Graphic 17" descr="AWS Cost &amp; Usage Report service icon.">
            <a:extLst>
              <a:ext uri="{FF2B5EF4-FFF2-40B4-BE49-F238E27FC236}">
                <a16:creationId xmlns:a16="http://schemas.microsoft.com/office/drawing/2014/main" id="{3DD4F6C1-4568-2D57-B7E0-AB11069D6BE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64711" y="3105232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11">
            <a:extLst>
              <a:ext uri="{FF2B5EF4-FFF2-40B4-BE49-F238E27FC236}">
                <a16:creationId xmlns:a16="http://schemas.microsoft.com/office/drawing/2014/main" id="{8C854F7A-4760-4555-6418-464C4E98D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9821" y="3760141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Cost &amp;</a:t>
            </a:r>
            <a:b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Usage Report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4F26D9E-75D2-1A70-8D31-D24D44E164E3}"/>
              </a:ext>
            </a:extLst>
          </p:cNvPr>
          <p:cNvCxnSpPr>
            <a:cxnSpLocks/>
          </p:cNvCxnSpPr>
          <p:nvPr/>
        </p:nvCxnSpPr>
        <p:spPr>
          <a:xfrm>
            <a:off x="7748966" y="360996"/>
            <a:ext cx="18369" cy="53447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19">
            <a:extLst>
              <a:ext uri="{FF2B5EF4-FFF2-40B4-BE49-F238E27FC236}">
                <a16:creationId xmlns:a16="http://schemas.microsoft.com/office/drawing/2014/main" id="{8A32E93B-D69A-0554-62EC-BE71B5ACE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779" y="1718294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CB1FC783-093E-09A0-5C02-0C2FB81E7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268" y="2741859"/>
            <a:ext cx="1597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EventBridge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9">
            <a:extLst>
              <a:ext uri="{FF2B5EF4-FFF2-40B4-BE49-F238E27FC236}">
                <a16:creationId xmlns:a16="http://schemas.microsoft.com/office/drawing/2014/main" id="{B7A80CDE-81C0-9087-5E44-CE957E89B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766" y="2758776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00A1C7ED-8E58-1C00-A797-FFAE2F544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0320" y="2756893"/>
            <a:ext cx="13753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config-transform</a:t>
            </a:r>
          </a:p>
        </p:txBody>
      </p:sp>
      <p:pic>
        <p:nvPicPr>
          <p:cNvPr id="93" name="Graphic 92" descr="Flow logs resource icon for the Amazon VPC service.&#10;">
            <a:extLst>
              <a:ext uri="{FF2B5EF4-FFF2-40B4-BE49-F238E27FC236}">
                <a16:creationId xmlns:a16="http://schemas.microsoft.com/office/drawing/2014/main" id="{E065C23C-6021-5170-D88D-5121906B46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74702" y="4402068"/>
            <a:ext cx="457200" cy="457200"/>
          </a:xfrm>
          <a:prstGeom prst="rect">
            <a:avLst/>
          </a:prstGeom>
        </p:spPr>
      </p:pic>
      <p:sp>
        <p:nvSpPr>
          <p:cNvPr id="94" name="TextBox 20">
            <a:extLst>
              <a:ext uri="{FF2B5EF4-FFF2-40B4-BE49-F238E27FC236}">
                <a16:creationId xmlns:a16="http://schemas.microsoft.com/office/drawing/2014/main" id="{2C6A5C73-F8B4-3976-4D11-E428EF56E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208" y="4843285"/>
            <a:ext cx="941941" cy="27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Flow logs</a:t>
            </a:r>
          </a:p>
        </p:txBody>
      </p:sp>
      <p:pic>
        <p:nvPicPr>
          <p:cNvPr id="95" name="Graphic 6" descr="Amazon Virtual Private Cloud (Amazon VPC) service icon.">
            <a:extLst>
              <a:ext uri="{FF2B5EF4-FFF2-40B4-BE49-F238E27FC236}">
                <a16:creationId xmlns:a16="http://schemas.microsoft.com/office/drawing/2014/main" id="{681F3764-78FC-D388-AC48-F22878503A7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71062" y="431504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extBox 9">
            <a:extLst>
              <a:ext uri="{FF2B5EF4-FFF2-40B4-BE49-F238E27FC236}">
                <a16:creationId xmlns:a16="http://schemas.microsoft.com/office/drawing/2014/main" id="{B1F85A81-C462-A311-D180-8FF4F0930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70" y="4980166"/>
            <a:ext cx="877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VPC</a:t>
            </a:r>
          </a:p>
        </p:txBody>
      </p:sp>
      <p:pic>
        <p:nvPicPr>
          <p:cNvPr id="98" name="Graphic 19" descr="Amazon GuardDuty service icon.">
            <a:extLst>
              <a:ext uri="{FF2B5EF4-FFF2-40B4-BE49-F238E27FC236}">
                <a16:creationId xmlns:a16="http://schemas.microsoft.com/office/drawing/2014/main" id="{A8972617-884D-10A0-F3A2-795167FFDAF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659532" y="5389153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TextBox 12">
            <a:extLst>
              <a:ext uri="{FF2B5EF4-FFF2-40B4-BE49-F238E27FC236}">
                <a16:creationId xmlns:a16="http://schemas.microsoft.com/office/drawing/2014/main" id="{7861403D-EA5E-1A10-EEA0-038353E71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158" y="6041332"/>
            <a:ext cx="1084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1">
            <a:extLst>
              <a:ext uri="{FF2B5EF4-FFF2-40B4-BE49-F238E27FC236}">
                <a16:creationId xmlns:a16="http://schemas.microsoft.com/office/drawing/2014/main" id="{23E3C7F5-BE33-7DA8-3863-CF7A176D8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582" y="6012250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EventBridge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9">
            <a:extLst>
              <a:ext uri="{FF2B5EF4-FFF2-40B4-BE49-F238E27FC236}">
                <a16:creationId xmlns:a16="http://schemas.microsoft.com/office/drawing/2014/main" id="{A417F668-F6B7-2F5C-B04D-EBD59E8DB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478" y="6025772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pic>
        <p:nvPicPr>
          <p:cNvPr id="107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2C5148E9-8682-3CCA-0C41-2F06746D3AA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8530477" y="296150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15833319-039B-EAFC-7926-232EAAE3E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518" y="3876907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12690CD1-5D49-5B44-8778-9868A406A5AC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1255270" y="360996"/>
            <a:ext cx="64917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132E9BB-8D73-8C69-3169-B3F8DCC5D1BC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1304791" y="1364761"/>
            <a:ext cx="6453359" cy="13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Graphic 12" descr="Amazon Data Firehose service icon.">
            <a:extLst>
              <a:ext uri="{FF2B5EF4-FFF2-40B4-BE49-F238E27FC236}">
                <a16:creationId xmlns:a16="http://schemas.microsoft.com/office/drawing/2014/main" id="{6F531C35-174B-1DED-7BAA-3A79E4B9542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4218150" y="104172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A92010FF-72F4-3150-76E7-12D56B024BB8}"/>
              </a:ext>
            </a:extLst>
          </p:cNvPr>
          <p:cNvCxnSpPr>
            <a:cxnSpLocks/>
            <a:stCxn id="71" idx="3"/>
          </p:cNvCxnSpPr>
          <p:nvPr/>
        </p:nvCxnSpPr>
        <p:spPr>
          <a:xfrm>
            <a:off x="1311142" y="2437549"/>
            <a:ext cx="6447008" cy="2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Graphic 19" descr="Amazon EventBridge service icon.">
            <a:extLst>
              <a:ext uri="{FF2B5EF4-FFF2-40B4-BE49-F238E27FC236}">
                <a16:creationId xmlns:a16="http://schemas.microsoft.com/office/drawing/2014/main" id="{795C3334-B69B-8BFE-4D8A-A66BBF8C5EB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2425259" y="211750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Graphic 12" descr="Amazon Data Firehose service icon.">
            <a:extLst>
              <a:ext uri="{FF2B5EF4-FFF2-40B4-BE49-F238E27FC236}">
                <a16:creationId xmlns:a16="http://schemas.microsoft.com/office/drawing/2014/main" id="{6FC8E14E-AB7E-87AB-864C-59BA34B26E9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4193082" y="2120065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Graphic 10" descr="AWS Lambda service icon.">
            <a:extLst>
              <a:ext uri="{FF2B5EF4-FFF2-40B4-BE49-F238E27FC236}">
                <a16:creationId xmlns:a16="http://schemas.microsoft.com/office/drawing/2014/main" id="{F1417E03-BA2F-2A6B-9526-E065AC406FE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5917556" y="212635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2FED0012-285E-12B0-C8EE-2DCB290F6077}"/>
              </a:ext>
            </a:extLst>
          </p:cNvPr>
          <p:cNvCxnSpPr>
            <a:cxnSpLocks/>
            <a:stCxn id="73" idx="3"/>
            <a:endCxn id="107" idx="1"/>
          </p:cNvCxnSpPr>
          <p:nvPr/>
        </p:nvCxnSpPr>
        <p:spPr>
          <a:xfrm flipV="1">
            <a:off x="1304791" y="3418708"/>
            <a:ext cx="7225686" cy="65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BFC1F4DE-7C43-3131-D39F-99DA9AD2539D}"/>
              </a:ext>
            </a:extLst>
          </p:cNvPr>
          <p:cNvCxnSpPr>
            <a:cxnSpLocks/>
          </p:cNvCxnSpPr>
          <p:nvPr/>
        </p:nvCxnSpPr>
        <p:spPr>
          <a:xfrm>
            <a:off x="1700054" y="4630668"/>
            <a:ext cx="6067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766E73AD-E80E-2F7D-7AF6-EDD7642596C3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1299612" y="5709193"/>
            <a:ext cx="6467723" cy="42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0" name="Graphic 19" descr="Amazon EventBridge service icon.">
            <a:extLst>
              <a:ext uri="{FF2B5EF4-FFF2-40B4-BE49-F238E27FC236}">
                <a16:creationId xmlns:a16="http://schemas.microsoft.com/office/drawing/2014/main" id="{C456F08B-C80E-44BB-6828-A43C9667B6C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2916617" y="5385692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Graphic 12" descr="Amazon Data Firehose service icon.">
            <a:extLst>
              <a:ext uri="{FF2B5EF4-FFF2-40B4-BE49-F238E27FC236}">
                <a16:creationId xmlns:a16="http://schemas.microsoft.com/office/drawing/2014/main" id="{22963166-2383-3A6E-D578-36CC8FDEBA9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5089794" y="538706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497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631EA-FA0C-BF61-314E-B2CA89B2B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phic 14" descr="Amazon Athena service icon.">
            <a:extLst>
              <a:ext uri="{FF2B5EF4-FFF2-40B4-BE49-F238E27FC236}">
                <a16:creationId xmlns:a16="http://schemas.microsoft.com/office/drawing/2014/main" id="{A8CDC645-1A83-31DE-7FE8-2465D183528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320710" y="304472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7">
            <a:extLst>
              <a:ext uri="{FF2B5EF4-FFF2-40B4-BE49-F238E27FC236}">
                <a16:creationId xmlns:a16="http://schemas.microsoft.com/office/drawing/2014/main" id="{E3FFBF68-5F8D-0E29-7879-BB1604E8C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7059" y="3818682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Athena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337FAFD-5F56-1626-2936-A49C8F9D4FFA}"/>
              </a:ext>
            </a:extLst>
          </p:cNvPr>
          <p:cNvCxnSpPr>
            <a:cxnSpLocks/>
            <a:stCxn id="107" idx="3"/>
            <a:endCxn id="48" idx="1"/>
          </p:cNvCxnSpPr>
          <p:nvPr/>
        </p:nvCxnSpPr>
        <p:spPr>
          <a:xfrm>
            <a:off x="9444877" y="3418708"/>
            <a:ext cx="875833" cy="701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Graphic 58" descr="Amazon Bedrock AgentCore service icon.">
            <a:extLst>
              <a:ext uri="{FF2B5EF4-FFF2-40B4-BE49-F238E27FC236}">
                <a16:creationId xmlns:a16="http://schemas.microsoft.com/office/drawing/2014/main" id="{050BCA15-79B4-C75F-16F3-47B028002C2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0298970" y="126560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7">
            <a:extLst>
              <a:ext uri="{FF2B5EF4-FFF2-40B4-BE49-F238E27FC236}">
                <a16:creationId xmlns:a16="http://schemas.microsoft.com/office/drawing/2014/main" id="{B13E2B68-8127-52E7-9E22-3C28FD88F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4595" y="2029193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Bedrock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5A532AF-2974-E345-72E8-A903EDC3381D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10676190" y="2306192"/>
            <a:ext cx="9337" cy="724025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0083AB72-A36A-9088-95BF-5C1693475B4D}"/>
              </a:ext>
            </a:extLst>
          </p:cNvPr>
          <p:cNvSpPr txBox="1"/>
          <p:nvPr/>
        </p:nvSpPr>
        <p:spPr>
          <a:xfrm>
            <a:off x="10720140" y="2541246"/>
            <a:ext cx="1066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SQL queries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7D09E0-22EE-E0CB-67E4-8F6532B50421}"/>
              </a:ext>
            </a:extLst>
          </p:cNvPr>
          <p:cNvSpPr txBox="1"/>
          <p:nvPr/>
        </p:nvSpPr>
        <p:spPr>
          <a:xfrm>
            <a:off x="9624836" y="3104760"/>
            <a:ext cx="5052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rows</a:t>
            </a:r>
          </a:p>
        </p:txBody>
      </p:sp>
      <p:pic>
        <p:nvPicPr>
          <p:cNvPr id="67" name="Graphic 66" descr="Amazon CloudWatch service icon.">
            <a:extLst>
              <a:ext uri="{FF2B5EF4-FFF2-40B4-BE49-F238E27FC236}">
                <a16:creationId xmlns:a16="http://schemas.microsoft.com/office/drawing/2014/main" id="{A05B297B-E75C-BAD7-A8D6-D715BD86F10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664711" y="104472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9">
            <a:extLst>
              <a:ext uri="{FF2B5EF4-FFF2-40B4-BE49-F238E27FC236}">
                <a16:creationId xmlns:a16="http://schemas.microsoft.com/office/drawing/2014/main" id="{F5CE1C9E-7BC8-E113-B96C-6BF65929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2359" y="1698043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CloudWatch</a:t>
            </a:r>
          </a:p>
        </p:txBody>
      </p:sp>
      <p:pic>
        <p:nvPicPr>
          <p:cNvPr id="69" name="Graphic 23" descr="AWS CloudTrail service icon.">
            <a:extLst>
              <a:ext uri="{FF2B5EF4-FFF2-40B4-BE49-F238E27FC236}">
                <a16:creationId xmlns:a16="http://schemas.microsoft.com/office/drawing/2014/main" id="{4037A504-DA1A-67B7-12CE-B2820954A33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15190" y="40956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11">
            <a:extLst>
              <a:ext uri="{FF2B5EF4-FFF2-40B4-BE49-F238E27FC236}">
                <a16:creationId xmlns:a16="http://schemas.microsoft.com/office/drawing/2014/main" id="{37B6C177-9EB8-D95E-B8DA-85C108672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9342" y="69427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</a:t>
            </a:r>
          </a:p>
        </p:txBody>
      </p:sp>
      <p:pic>
        <p:nvPicPr>
          <p:cNvPr id="71" name="Graphic 8" descr="AWS Config service icon.">
            <a:extLst>
              <a:ext uri="{FF2B5EF4-FFF2-40B4-BE49-F238E27FC236}">
                <a16:creationId xmlns:a16="http://schemas.microsoft.com/office/drawing/2014/main" id="{714E89F9-C13D-9FED-7079-78DED3A561A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71062" y="211750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11">
            <a:extLst>
              <a:ext uri="{FF2B5EF4-FFF2-40B4-BE49-F238E27FC236}">
                <a16:creationId xmlns:a16="http://schemas.microsoft.com/office/drawing/2014/main" id="{363F9D38-A586-3BE8-18EA-D5D146BC7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6900" y="2747220"/>
            <a:ext cx="23050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</a:t>
            </a:r>
          </a:p>
        </p:txBody>
      </p:sp>
      <p:pic>
        <p:nvPicPr>
          <p:cNvPr id="73" name="Graphic 17" descr="AWS Cost &amp; Usage Report service icon.">
            <a:extLst>
              <a:ext uri="{FF2B5EF4-FFF2-40B4-BE49-F238E27FC236}">
                <a16:creationId xmlns:a16="http://schemas.microsoft.com/office/drawing/2014/main" id="{954CCFF8-01D2-3FF0-3437-09323747436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64711" y="3105232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11">
            <a:extLst>
              <a:ext uri="{FF2B5EF4-FFF2-40B4-BE49-F238E27FC236}">
                <a16:creationId xmlns:a16="http://schemas.microsoft.com/office/drawing/2014/main" id="{138FCAC6-DAFD-70A5-77FA-D7861BD7D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9821" y="3760141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Cost &amp;</a:t>
            </a:r>
            <a:b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Usage Report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BA90C87-2CC9-E76F-9591-728348781868}"/>
              </a:ext>
            </a:extLst>
          </p:cNvPr>
          <p:cNvCxnSpPr>
            <a:cxnSpLocks/>
          </p:cNvCxnSpPr>
          <p:nvPr/>
        </p:nvCxnSpPr>
        <p:spPr>
          <a:xfrm>
            <a:off x="7748966" y="360996"/>
            <a:ext cx="18369" cy="53447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19">
            <a:extLst>
              <a:ext uri="{FF2B5EF4-FFF2-40B4-BE49-F238E27FC236}">
                <a16:creationId xmlns:a16="http://schemas.microsoft.com/office/drawing/2014/main" id="{4F6EFD0B-D015-E510-A7A3-790CE9D73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779" y="1718294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43AD7403-EFB9-3261-488C-C932C17E6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268" y="2741859"/>
            <a:ext cx="1597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EventBridge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9">
            <a:extLst>
              <a:ext uri="{FF2B5EF4-FFF2-40B4-BE49-F238E27FC236}">
                <a16:creationId xmlns:a16="http://schemas.microsoft.com/office/drawing/2014/main" id="{9A24B89A-2403-F2B4-DC30-BC5D8F9F2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766" y="2758776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AA871291-BF99-7203-A699-D2DD2A3A9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0320" y="2756893"/>
            <a:ext cx="13753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config-transform</a:t>
            </a:r>
          </a:p>
        </p:txBody>
      </p:sp>
      <p:pic>
        <p:nvPicPr>
          <p:cNvPr id="93" name="Graphic 92" descr="Flow logs resource icon for the Amazon VPC service.&#10;">
            <a:extLst>
              <a:ext uri="{FF2B5EF4-FFF2-40B4-BE49-F238E27FC236}">
                <a16:creationId xmlns:a16="http://schemas.microsoft.com/office/drawing/2014/main" id="{10462EF9-61D3-716D-2938-7F4DF9FE70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74702" y="4402068"/>
            <a:ext cx="457200" cy="457200"/>
          </a:xfrm>
          <a:prstGeom prst="rect">
            <a:avLst/>
          </a:prstGeom>
        </p:spPr>
      </p:pic>
      <p:sp>
        <p:nvSpPr>
          <p:cNvPr id="94" name="TextBox 20">
            <a:extLst>
              <a:ext uri="{FF2B5EF4-FFF2-40B4-BE49-F238E27FC236}">
                <a16:creationId xmlns:a16="http://schemas.microsoft.com/office/drawing/2014/main" id="{05F2076A-30C2-3FAE-0B2C-ECEE1417D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208" y="4843285"/>
            <a:ext cx="941941" cy="27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Flow logs</a:t>
            </a:r>
          </a:p>
        </p:txBody>
      </p:sp>
      <p:pic>
        <p:nvPicPr>
          <p:cNvPr id="95" name="Graphic 6" descr="Amazon Virtual Private Cloud (Amazon VPC) service icon.">
            <a:extLst>
              <a:ext uri="{FF2B5EF4-FFF2-40B4-BE49-F238E27FC236}">
                <a16:creationId xmlns:a16="http://schemas.microsoft.com/office/drawing/2014/main" id="{549F94BA-8533-FDA5-C125-3B5A9207411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71062" y="431504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extBox 9">
            <a:extLst>
              <a:ext uri="{FF2B5EF4-FFF2-40B4-BE49-F238E27FC236}">
                <a16:creationId xmlns:a16="http://schemas.microsoft.com/office/drawing/2014/main" id="{E9B37A80-5F5E-2E6F-DDF0-644F2B4E0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70" y="4980166"/>
            <a:ext cx="877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VPC</a:t>
            </a:r>
          </a:p>
        </p:txBody>
      </p:sp>
      <p:pic>
        <p:nvPicPr>
          <p:cNvPr id="98" name="Graphic 19" descr="Amazon GuardDuty service icon.">
            <a:extLst>
              <a:ext uri="{FF2B5EF4-FFF2-40B4-BE49-F238E27FC236}">
                <a16:creationId xmlns:a16="http://schemas.microsoft.com/office/drawing/2014/main" id="{7A9D8F82-03A7-C86E-8AD0-D70E6B8243D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659532" y="5389153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TextBox 12">
            <a:extLst>
              <a:ext uri="{FF2B5EF4-FFF2-40B4-BE49-F238E27FC236}">
                <a16:creationId xmlns:a16="http://schemas.microsoft.com/office/drawing/2014/main" id="{85DC9311-B8EE-6E9F-EFB2-93FCE56BD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158" y="6041332"/>
            <a:ext cx="1084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1">
            <a:extLst>
              <a:ext uri="{FF2B5EF4-FFF2-40B4-BE49-F238E27FC236}">
                <a16:creationId xmlns:a16="http://schemas.microsoft.com/office/drawing/2014/main" id="{0021C78C-6933-11E0-86AC-D43B48FFC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582" y="6012250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EventBridge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9">
            <a:extLst>
              <a:ext uri="{FF2B5EF4-FFF2-40B4-BE49-F238E27FC236}">
                <a16:creationId xmlns:a16="http://schemas.microsoft.com/office/drawing/2014/main" id="{8974DFEE-DA57-30A2-080E-846A190B6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478" y="6025772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pic>
        <p:nvPicPr>
          <p:cNvPr id="107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46FF7B39-15E7-AC05-1D76-DFAE02766CE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8530477" y="296150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15C622D-D510-5E20-DE82-EA29EB11F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518" y="3876907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3B1B7DAB-C31C-F667-7ADA-C751F540E23F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1255270" y="360996"/>
            <a:ext cx="64917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41EEC823-CA6E-D89E-ABAC-4EA4D22D1779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1304791" y="1364761"/>
            <a:ext cx="6453359" cy="13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Graphic 12" descr="Amazon Data Firehose service icon.">
            <a:extLst>
              <a:ext uri="{FF2B5EF4-FFF2-40B4-BE49-F238E27FC236}">
                <a16:creationId xmlns:a16="http://schemas.microsoft.com/office/drawing/2014/main" id="{E01E729D-399D-FFD1-A77A-A78EC3C15BB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4218150" y="104172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674FBFF-0F47-FC63-0610-3D417AA99551}"/>
              </a:ext>
            </a:extLst>
          </p:cNvPr>
          <p:cNvCxnSpPr>
            <a:cxnSpLocks/>
            <a:stCxn id="71" idx="3"/>
          </p:cNvCxnSpPr>
          <p:nvPr/>
        </p:nvCxnSpPr>
        <p:spPr>
          <a:xfrm>
            <a:off x="1311142" y="2437549"/>
            <a:ext cx="6447008" cy="2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Graphic 19" descr="Amazon EventBridge service icon.">
            <a:extLst>
              <a:ext uri="{FF2B5EF4-FFF2-40B4-BE49-F238E27FC236}">
                <a16:creationId xmlns:a16="http://schemas.microsoft.com/office/drawing/2014/main" id="{3ECB93BB-33F6-2713-6A9D-8FF3D719470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2425259" y="211750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Graphic 12" descr="Amazon Data Firehose service icon.">
            <a:extLst>
              <a:ext uri="{FF2B5EF4-FFF2-40B4-BE49-F238E27FC236}">
                <a16:creationId xmlns:a16="http://schemas.microsoft.com/office/drawing/2014/main" id="{0B49BA97-4BA7-4A06-52FB-82A8AFC3DCE3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4193082" y="2120065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Graphic 10" descr="AWS Lambda service icon.">
            <a:extLst>
              <a:ext uri="{FF2B5EF4-FFF2-40B4-BE49-F238E27FC236}">
                <a16:creationId xmlns:a16="http://schemas.microsoft.com/office/drawing/2014/main" id="{3FE02A68-2D58-90A7-574D-066E52EF4A6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5917556" y="212635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4E117DC9-12E9-FA4A-7863-F3D20FB9BF82}"/>
              </a:ext>
            </a:extLst>
          </p:cNvPr>
          <p:cNvCxnSpPr>
            <a:cxnSpLocks/>
            <a:stCxn id="73" idx="3"/>
            <a:endCxn id="107" idx="1"/>
          </p:cNvCxnSpPr>
          <p:nvPr/>
        </p:nvCxnSpPr>
        <p:spPr>
          <a:xfrm flipV="1">
            <a:off x="1304791" y="3418708"/>
            <a:ext cx="7225686" cy="65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BAAE9728-96A8-1D88-6450-2D43F83529BD}"/>
              </a:ext>
            </a:extLst>
          </p:cNvPr>
          <p:cNvCxnSpPr>
            <a:cxnSpLocks/>
          </p:cNvCxnSpPr>
          <p:nvPr/>
        </p:nvCxnSpPr>
        <p:spPr>
          <a:xfrm>
            <a:off x="1700054" y="4630668"/>
            <a:ext cx="6067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86BF1581-F9F4-B063-CB4A-DEFCBA2E863C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1299612" y="5709193"/>
            <a:ext cx="6467723" cy="42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0" name="Graphic 19" descr="Amazon EventBridge service icon.">
            <a:extLst>
              <a:ext uri="{FF2B5EF4-FFF2-40B4-BE49-F238E27FC236}">
                <a16:creationId xmlns:a16="http://schemas.microsoft.com/office/drawing/2014/main" id="{A246E05F-C98D-1B15-F399-4B1C0E83ABB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2916617" y="5385692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Graphic 12" descr="Amazon Data Firehose service icon.">
            <a:extLst>
              <a:ext uri="{FF2B5EF4-FFF2-40B4-BE49-F238E27FC236}">
                <a16:creationId xmlns:a16="http://schemas.microsoft.com/office/drawing/2014/main" id="{70228C30-2364-FAC2-245A-DCBAB6A386C1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5089794" y="538706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956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D649F-2B5A-655A-3E4A-60CF43D7D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4144F-5477-05FE-0AB3-F2896D9E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93" y="6382588"/>
            <a:ext cx="4409292" cy="333984"/>
          </a:xfrm>
          <a:prstGeom prst="rect">
            <a:avLst/>
          </a:prstGeom>
        </p:spPr>
      </p:pic>
      <p:pic>
        <p:nvPicPr>
          <p:cNvPr id="48" name="Graphic 14" descr="Amazon Athena service icon.">
            <a:extLst>
              <a:ext uri="{FF2B5EF4-FFF2-40B4-BE49-F238E27FC236}">
                <a16:creationId xmlns:a16="http://schemas.microsoft.com/office/drawing/2014/main" id="{B38DD22B-C3C1-0B68-2601-D2C7BFDF5996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0403837" y="32941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7">
            <a:extLst>
              <a:ext uri="{FF2B5EF4-FFF2-40B4-BE49-F238E27FC236}">
                <a16:creationId xmlns:a16="http://schemas.microsoft.com/office/drawing/2014/main" id="{F1610311-FF4B-EC64-3EAE-22862CF32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0186" y="406806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Athena</a:t>
            </a:r>
          </a:p>
        </p:txBody>
      </p:sp>
      <p:pic>
        <p:nvPicPr>
          <p:cNvPr id="50" name="Graphic 49" descr="AWS Glue Data Catalog resource icon for the AWS Glue service.">
            <a:extLst>
              <a:ext uri="{FF2B5EF4-FFF2-40B4-BE49-F238E27FC236}">
                <a16:creationId xmlns:a16="http://schemas.microsoft.com/office/drawing/2014/main" id="{EC846325-1445-013E-15EF-F59894A51F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6885" y="5071575"/>
            <a:ext cx="758952" cy="758952"/>
          </a:xfrm>
          <a:prstGeom prst="rect">
            <a:avLst/>
          </a:prstGeom>
        </p:spPr>
      </p:pic>
      <p:sp>
        <p:nvSpPr>
          <p:cNvPr id="51" name="TextBox 24">
            <a:extLst>
              <a:ext uri="{FF2B5EF4-FFF2-40B4-BE49-F238E27FC236}">
                <a16:creationId xmlns:a16="http://schemas.microsoft.com/office/drawing/2014/main" id="{5A81EFF3-E5DA-8EF6-BCAE-61FB5AD65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3702" y="5799967"/>
            <a:ext cx="1075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Glue</a:t>
            </a:r>
            <a:b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Catalog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D777CDB-3CE4-50E3-9983-F866D33CB95C}"/>
              </a:ext>
            </a:extLst>
          </p:cNvPr>
          <p:cNvCxnSpPr>
            <a:cxnSpLocks/>
            <a:stCxn id="107" idx="3"/>
            <a:endCxn id="48" idx="1"/>
          </p:cNvCxnSpPr>
          <p:nvPr/>
        </p:nvCxnSpPr>
        <p:spPr>
          <a:xfrm>
            <a:off x="9528004" y="3668090"/>
            <a:ext cx="875833" cy="701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922F756-3FF4-784A-3C44-EB152C169759}"/>
              </a:ext>
            </a:extLst>
          </p:cNvPr>
          <p:cNvCxnSpPr>
            <a:cxnSpLocks/>
            <a:stCxn id="50" idx="0"/>
            <a:endCxn id="49" idx="2"/>
          </p:cNvCxnSpPr>
          <p:nvPr/>
        </p:nvCxnSpPr>
        <p:spPr>
          <a:xfrm flipV="1">
            <a:off x="10786361" y="4345063"/>
            <a:ext cx="0" cy="726512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Graphic 58" descr="Amazon Bedrock AgentCore service icon.">
            <a:extLst>
              <a:ext uri="{FF2B5EF4-FFF2-40B4-BE49-F238E27FC236}">
                <a16:creationId xmlns:a16="http://schemas.microsoft.com/office/drawing/2014/main" id="{A3E97531-F7F5-4FF8-F25C-18AA17E95F6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0382097" y="1514988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7">
            <a:extLst>
              <a:ext uri="{FF2B5EF4-FFF2-40B4-BE49-F238E27FC236}">
                <a16:creationId xmlns:a16="http://schemas.microsoft.com/office/drawing/2014/main" id="{DBAA42B0-9E5D-B843-9EA2-9BEF7A5D7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722" y="2278575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Bedrock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D954153-1513-321C-EE16-DAB4D6F4B8FD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10759317" y="2555574"/>
            <a:ext cx="9337" cy="724025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1CF3818-0C8E-8F2B-14D9-E04245361E11}"/>
              </a:ext>
            </a:extLst>
          </p:cNvPr>
          <p:cNvSpPr txBox="1"/>
          <p:nvPr/>
        </p:nvSpPr>
        <p:spPr>
          <a:xfrm>
            <a:off x="10803267" y="2790628"/>
            <a:ext cx="1066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SQL queries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1EEAB08-F1E8-F863-2783-599FE788B415}"/>
              </a:ext>
            </a:extLst>
          </p:cNvPr>
          <p:cNvSpPr txBox="1"/>
          <p:nvPr/>
        </p:nvSpPr>
        <p:spPr>
          <a:xfrm>
            <a:off x="10803267" y="4581361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schema</a:t>
            </a:r>
          </a:p>
        </p:txBody>
      </p:sp>
      <p:pic>
        <p:nvPicPr>
          <p:cNvPr id="67" name="Graphic 66" descr="Amazon CloudWatch service icon.">
            <a:extLst>
              <a:ext uri="{FF2B5EF4-FFF2-40B4-BE49-F238E27FC236}">
                <a16:creationId xmlns:a16="http://schemas.microsoft.com/office/drawing/2014/main" id="{7AD7F075-5F65-BF2B-7F05-7514BA7E1A70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747838" y="1294103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9">
            <a:extLst>
              <a:ext uri="{FF2B5EF4-FFF2-40B4-BE49-F238E27FC236}">
                <a16:creationId xmlns:a16="http://schemas.microsoft.com/office/drawing/2014/main" id="{37C4D14D-9A25-01A3-0976-71C335AB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232" y="1947425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CloudWatch</a:t>
            </a:r>
          </a:p>
        </p:txBody>
      </p:sp>
      <p:pic>
        <p:nvPicPr>
          <p:cNvPr id="69" name="Graphic 23" descr="AWS CloudTrail service icon.">
            <a:extLst>
              <a:ext uri="{FF2B5EF4-FFF2-40B4-BE49-F238E27FC236}">
                <a16:creationId xmlns:a16="http://schemas.microsoft.com/office/drawing/2014/main" id="{335112B8-A967-5010-9B2D-4F41D97E96F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98317" y="290338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11">
            <a:extLst>
              <a:ext uri="{FF2B5EF4-FFF2-40B4-BE49-F238E27FC236}">
                <a16:creationId xmlns:a16="http://schemas.microsoft.com/office/drawing/2014/main" id="{BA6C02B1-7CA4-1EC5-5FD8-E3810D05D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215" y="943660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</a:t>
            </a:r>
          </a:p>
        </p:txBody>
      </p:sp>
      <p:pic>
        <p:nvPicPr>
          <p:cNvPr id="71" name="Graphic 8" descr="AWS Config service icon.">
            <a:extLst>
              <a:ext uri="{FF2B5EF4-FFF2-40B4-BE49-F238E27FC236}">
                <a16:creationId xmlns:a16="http://schemas.microsoft.com/office/drawing/2014/main" id="{E0D68967-561F-955C-383D-860D467C47E0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754189" y="236689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11">
            <a:extLst>
              <a:ext uri="{FF2B5EF4-FFF2-40B4-BE49-F238E27FC236}">
                <a16:creationId xmlns:a16="http://schemas.microsoft.com/office/drawing/2014/main" id="{50EFFC38-D780-A87A-A444-E5E0864A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773" y="2996602"/>
            <a:ext cx="23050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</a:t>
            </a:r>
          </a:p>
        </p:txBody>
      </p:sp>
      <p:pic>
        <p:nvPicPr>
          <p:cNvPr id="73" name="Graphic 17" descr="AWS Cost &amp; Usage Report service icon.">
            <a:extLst>
              <a:ext uri="{FF2B5EF4-FFF2-40B4-BE49-F238E27FC236}">
                <a16:creationId xmlns:a16="http://schemas.microsoft.com/office/drawing/2014/main" id="{66824E27-A6AE-141C-672F-0325CF08837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747838" y="3354614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11">
            <a:extLst>
              <a:ext uri="{FF2B5EF4-FFF2-40B4-BE49-F238E27FC236}">
                <a16:creationId xmlns:a16="http://schemas.microsoft.com/office/drawing/2014/main" id="{D879C26E-D919-FACC-654A-C8EE85812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694" y="400952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Cost &amp;</a:t>
            </a:r>
            <a:b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Usage Report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1547C4F-B1E4-6520-FDAC-07F1F1F6E930}"/>
              </a:ext>
            </a:extLst>
          </p:cNvPr>
          <p:cNvCxnSpPr>
            <a:cxnSpLocks/>
          </p:cNvCxnSpPr>
          <p:nvPr/>
        </p:nvCxnSpPr>
        <p:spPr>
          <a:xfrm>
            <a:off x="7832093" y="610378"/>
            <a:ext cx="18369" cy="53447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19">
            <a:extLst>
              <a:ext uri="{FF2B5EF4-FFF2-40B4-BE49-F238E27FC236}">
                <a16:creationId xmlns:a16="http://schemas.microsoft.com/office/drawing/2014/main" id="{83036CB6-DCDD-4701-2DC5-DB0C0B557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5906" y="1967676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E29949C8-C640-951A-E70C-F383C8884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395" y="2991241"/>
            <a:ext cx="1597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EventBridge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9">
            <a:extLst>
              <a:ext uri="{FF2B5EF4-FFF2-40B4-BE49-F238E27FC236}">
                <a16:creationId xmlns:a16="http://schemas.microsoft.com/office/drawing/2014/main" id="{9802BBCE-9A89-8FC6-32DA-2EDA8F478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893" y="3008158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849CCBF5-D8CA-D3FD-44DC-9DACE63FC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3447" y="3006275"/>
            <a:ext cx="13753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config-transform</a:t>
            </a:r>
          </a:p>
        </p:txBody>
      </p:sp>
      <p:pic>
        <p:nvPicPr>
          <p:cNvPr id="93" name="Graphic 92" descr="Flow logs resource icon for the Amazon VPC service.&#10;">
            <a:extLst>
              <a:ext uri="{FF2B5EF4-FFF2-40B4-BE49-F238E27FC236}">
                <a16:creationId xmlns:a16="http://schemas.microsoft.com/office/drawing/2014/main" id="{D06062B7-243C-5D03-08D9-F526E14258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57829" y="4651450"/>
            <a:ext cx="457200" cy="457200"/>
          </a:xfrm>
          <a:prstGeom prst="rect">
            <a:avLst/>
          </a:prstGeom>
        </p:spPr>
      </p:pic>
      <p:sp>
        <p:nvSpPr>
          <p:cNvPr id="94" name="TextBox 20">
            <a:extLst>
              <a:ext uri="{FF2B5EF4-FFF2-40B4-BE49-F238E27FC236}">
                <a16:creationId xmlns:a16="http://schemas.microsoft.com/office/drawing/2014/main" id="{07C58EEF-97A5-A2D4-8CC5-76BAEA882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335" y="5092667"/>
            <a:ext cx="941941" cy="27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Flow logs</a:t>
            </a:r>
          </a:p>
        </p:txBody>
      </p:sp>
      <p:pic>
        <p:nvPicPr>
          <p:cNvPr id="95" name="Graphic 6" descr="Amazon Virtual Private Cloud (Amazon VPC) service icon.">
            <a:extLst>
              <a:ext uri="{FF2B5EF4-FFF2-40B4-BE49-F238E27FC236}">
                <a16:creationId xmlns:a16="http://schemas.microsoft.com/office/drawing/2014/main" id="{CCA96766-92E8-0A96-4C61-3C837198BE0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754189" y="456443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extBox 9">
            <a:extLst>
              <a:ext uri="{FF2B5EF4-FFF2-40B4-BE49-F238E27FC236}">
                <a16:creationId xmlns:a16="http://schemas.microsoft.com/office/drawing/2014/main" id="{70FCDF21-73A0-0B38-A725-D01BEFF28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97" y="5229548"/>
            <a:ext cx="877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VPC</a:t>
            </a:r>
          </a:p>
        </p:txBody>
      </p:sp>
      <p:pic>
        <p:nvPicPr>
          <p:cNvPr id="98" name="Graphic 19" descr="Amazon GuardDuty service icon.">
            <a:extLst>
              <a:ext uri="{FF2B5EF4-FFF2-40B4-BE49-F238E27FC236}">
                <a16:creationId xmlns:a16="http://schemas.microsoft.com/office/drawing/2014/main" id="{35EC9B68-4334-67A0-52D3-52B258F4110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742659" y="5638535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TextBox 12">
            <a:extLst>
              <a:ext uri="{FF2B5EF4-FFF2-40B4-BE49-F238E27FC236}">
                <a16:creationId xmlns:a16="http://schemas.microsoft.com/office/drawing/2014/main" id="{7EBA93C6-DE20-17FA-8A17-338DE7D4A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85" y="6290714"/>
            <a:ext cx="1084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1">
            <a:extLst>
              <a:ext uri="{FF2B5EF4-FFF2-40B4-BE49-F238E27FC236}">
                <a16:creationId xmlns:a16="http://schemas.microsoft.com/office/drawing/2014/main" id="{AC37F29B-CF02-F4EA-8870-70A3592F8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709" y="6261632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EventBridge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9">
            <a:extLst>
              <a:ext uri="{FF2B5EF4-FFF2-40B4-BE49-F238E27FC236}">
                <a16:creationId xmlns:a16="http://schemas.microsoft.com/office/drawing/2014/main" id="{58961D3D-DE71-F48D-4561-7B49F5858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605" y="6275154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Kinesis Data Firehose</a:t>
            </a:r>
          </a:p>
        </p:txBody>
      </p:sp>
      <p:pic>
        <p:nvPicPr>
          <p:cNvPr id="107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B63A9ADD-7445-8D9F-02F7-273F47CF8D8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8613604" y="321089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A2594F67-979D-3822-681D-C105BCA88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645" y="4126289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37608A6B-3EED-7CFB-0A6A-13DB538E478A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1338397" y="610378"/>
            <a:ext cx="64917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A1A11C1-EC08-5723-BFB0-3B7055A383C7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1387918" y="1614143"/>
            <a:ext cx="6453359" cy="13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Graphic 12" descr="Amazon Data Firehose service icon.">
            <a:extLst>
              <a:ext uri="{FF2B5EF4-FFF2-40B4-BE49-F238E27FC236}">
                <a16:creationId xmlns:a16="http://schemas.microsoft.com/office/drawing/2014/main" id="{34A3BEDD-700F-E22F-8D5A-FAC0E838D970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4301277" y="1291103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570746EA-77E1-517F-0914-753267BC071D}"/>
              </a:ext>
            </a:extLst>
          </p:cNvPr>
          <p:cNvCxnSpPr>
            <a:cxnSpLocks/>
            <a:stCxn id="71" idx="3"/>
          </p:cNvCxnSpPr>
          <p:nvPr/>
        </p:nvCxnSpPr>
        <p:spPr>
          <a:xfrm>
            <a:off x="1394269" y="2686931"/>
            <a:ext cx="6447008" cy="2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Graphic 19" descr="Amazon EventBridge service icon.">
            <a:extLst>
              <a:ext uri="{FF2B5EF4-FFF2-40B4-BE49-F238E27FC236}">
                <a16:creationId xmlns:a16="http://schemas.microsoft.com/office/drawing/2014/main" id="{25618771-6217-D26D-B252-835D0989079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2508386" y="236689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Graphic 12" descr="Amazon Data Firehose service icon.">
            <a:extLst>
              <a:ext uri="{FF2B5EF4-FFF2-40B4-BE49-F238E27FC236}">
                <a16:creationId xmlns:a16="http://schemas.microsoft.com/office/drawing/2014/main" id="{7C6C8B1A-6249-D044-D902-C4A8E13C6C0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4276209" y="2369447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Graphic 10" descr="AWS Lambda service icon.">
            <a:extLst>
              <a:ext uri="{FF2B5EF4-FFF2-40B4-BE49-F238E27FC236}">
                <a16:creationId xmlns:a16="http://schemas.microsoft.com/office/drawing/2014/main" id="{9E6386BC-C519-5ED7-69CC-A5392CA70F2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 bwMode="auto">
          <a:xfrm>
            <a:off x="6000683" y="2375733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A111C531-9FED-8D15-BA2A-32350B53F9BD}"/>
              </a:ext>
            </a:extLst>
          </p:cNvPr>
          <p:cNvCxnSpPr>
            <a:cxnSpLocks/>
            <a:stCxn id="73" idx="3"/>
            <a:endCxn id="107" idx="1"/>
          </p:cNvCxnSpPr>
          <p:nvPr/>
        </p:nvCxnSpPr>
        <p:spPr>
          <a:xfrm flipV="1">
            <a:off x="1387918" y="3668090"/>
            <a:ext cx="7225686" cy="65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A2A85E31-F05B-2E2C-3CDE-7EADA070CF4F}"/>
              </a:ext>
            </a:extLst>
          </p:cNvPr>
          <p:cNvCxnSpPr>
            <a:cxnSpLocks/>
          </p:cNvCxnSpPr>
          <p:nvPr/>
        </p:nvCxnSpPr>
        <p:spPr>
          <a:xfrm>
            <a:off x="1783181" y="4880050"/>
            <a:ext cx="6067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9B352F1-BA13-F665-1395-FBA32F347D76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1382739" y="5958575"/>
            <a:ext cx="6467723" cy="42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0" name="Graphic 19" descr="Amazon EventBridge service icon.">
            <a:extLst>
              <a:ext uri="{FF2B5EF4-FFF2-40B4-BE49-F238E27FC236}">
                <a16:creationId xmlns:a16="http://schemas.microsoft.com/office/drawing/2014/main" id="{466D14DA-83C9-8808-5247-9D4AF40C950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2999744" y="5635074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Graphic 12" descr="Amazon Data Firehose service icon.">
            <a:extLst>
              <a:ext uri="{FF2B5EF4-FFF2-40B4-BE49-F238E27FC236}">
                <a16:creationId xmlns:a16="http://schemas.microsoft.com/office/drawing/2014/main" id="{73B659AF-70CD-AA45-DC49-EC7A1076394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5172921" y="5636443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7A9EB6-5CB8-029C-DBEA-BB86C2F35631}"/>
              </a:ext>
            </a:extLst>
          </p:cNvPr>
          <p:cNvSpPr txBox="1"/>
          <p:nvPr/>
        </p:nvSpPr>
        <p:spPr>
          <a:xfrm>
            <a:off x="9707963" y="3354142"/>
            <a:ext cx="5052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rows</a:t>
            </a:r>
          </a:p>
        </p:txBody>
      </p:sp>
    </p:spTree>
    <p:extLst>
      <p:ext uri="{BB962C8B-B14F-4D97-AF65-F5344CB8AC3E}">
        <p14:creationId xmlns:p14="http://schemas.microsoft.com/office/powerpoint/2010/main" val="3583005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0BCF7A-4DD0-1B32-ED9D-A8DDB7F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Glue table schema and partition </a:t>
            </a:r>
            <a:r>
              <a:rPr lang="en-US" dirty="0" err="1"/>
              <a:t>definitons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3E739B6-ECFE-A8BC-1BFD-75E2BAAF6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432250"/>
              </p:ext>
            </p:extLst>
          </p:nvPr>
        </p:nvGraphicFramePr>
        <p:xfrm>
          <a:off x="642257" y="1805871"/>
          <a:ext cx="10907486" cy="2651760"/>
        </p:xfrm>
        <a:graphic>
          <a:graphicData uri="http://schemas.openxmlformats.org/drawingml/2006/table">
            <a:tbl>
              <a:tblPr/>
              <a:tblGrid>
                <a:gridCol w="2247900">
                  <a:extLst>
                    <a:ext uri="{9D8B030D-6E8A-4147-A177-3AD203B41FA5}">
                      <a16:colId xmlns:a16="http://schemas.microsoft.com/office/drawing/2014/main" val="312341759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4259141775"/>
                    </a:ext>
                  </a:extLst>
                </a:gridCol>
                <a:gridCol w="5687786">
                  <a:extLst>
                    <a:ext uri="{9D8B030D-6E8A-4147-A177-3AD203B41FA5}">
                      <a16:colId xmlns:a16="http://schemas.microsoft.com/office/drawing/2014/main" val="4023482327"/>
                    </a:ext>
                  </a:extLst>
                </a:gridCol>
              </a:tblGrid>
              <a:tr h="1510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Glue database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Glue table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Partition keys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76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lttm_logs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cloudtrail_logs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account_id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year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month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day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4664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lttm_logs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cloudwatch_logs</a:t>
                      </a:r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log_group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account_id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year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month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094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lttm_logs</a:t>
                      </a:r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config_logs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account_id</a:t>
                      </a:r>
                      <a:r>
                        <a:rPr lang="en-US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year</a:t>
                      </a:r>
                      <a:r>
                        <a:rPr lang="en-US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month</a:t>
                      </a:r>
                      <a:r>
                        <a:rPr lang="en-US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day</a:t>
                      </a:r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623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lttm_logs</a:t>
                      </a:r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cur_data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billing_period</a:t>
                      </a:r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24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lttm_logs</a:t>
                      </a:r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flowlogs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aws_account_id</a:t>
                      </a:r>
                      <a:r>
                        <a:rPr lang="en-US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aws_region</a:t>
                      </a:r>
                      <a:r>
                        <a:rPr lang="en-US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year</a:t>
                      </a:r>
                      <a:r>
                        <a:rPr lang="en-US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month</a:t>
                      </a:r>
                      <a:r>
                        <a:rPr lang="en-US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day</a:t>
                      </a:r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602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lttm_logs</a:t>
                      </a:r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guardduty_findings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account_id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year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month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day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59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53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E50C6-8FA7-B97F-A640-3B2A81FE6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 descr="Amazon Bedrock AgentCore service icon.">
            <a:extLst>
              <a:ext uri="{FF2B5EF4-FFF2-40B4-BE49-F238E27FC236}">
                <a16:creationId xmlns:a16="http://schemas.microsoft.com/office/drawing/2014/main" id="{8BC40161-A398-2DEC-815E-1CF9040D4D71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096000" y="817138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7">
            <a:extLst>
              <a:ext uri="{FF2B5EF4-FFF2-40B4-BE49-F238E27FC236}">
                <a16:creationId xmlns:a16="http://schemas.microsoft.com/office/drawing/2014/main" id="{7A41AD35-349B-1381-D3F9-BADF9A347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10" y="1460694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Bedrock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raphic 33" descr="AWS Health Dashboard service icon.">
            <a:extLst>
              <a:ext uri="{FF2B5EF4-FFF2-40B4-BE49-F238E27FC236}">
                <a16:creationId xmlns:a16="http://schemas.microsoft.com/office/drawing/2014/main" id="{1A59D27A-D2FD-A654-15AA-A2F11B6BDCF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0509840" y="1622027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16">
            <a:extLst>
              <a:ext uri="{FF2B5EF4-FFF2-40B4-BE49-F238E27FC236}">
                <a16:creationId xmlns:a16="http://schemas.microsoft.com/office/drawing/2014/main" id="{0E6C1176-C99F-76DB-2BB8-07BF96B24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8646" y="2262107"/>
            <a:ext cx="15027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Health Dashboard</a:t>
            </a:r>
            <a:endParaRPr lang="en-US" altLang="en-US" sz="10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Graphic 6" descr="AWS Organizations service icon.">
            <a:extLst>
              <a:ext uri="{FF2B5EF4-FFF2-40B4-BE49-F238E27FC236}">
                <a16:creationId xmlns:a16="http://schemas.microsoft.com/office/drawing/2014/main" id="{25A66A42-710A-C86F-AC57-EAFC1E36586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8914244" y="2148536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9">
            <a:extLst>
              <a:ext uri="{FF2B5EF4-FFF2-40B4-BE49-F238E27FC236}">
                <a16:creationId xmlns:a16="http://schemas.microsoft.com/office/drawing/2014/main" id="{3D9C53B7-C955-9F8E-89F3-DEC76FE7D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679" y="2784149"/>
            <a:ext cx="12857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Organizations</a:t>
            </a:r>
          </a:p>
        </p:txBody>
      </p:sp>
      <p:pic>
        <p:nvPicPr>
          <p:cNvPr id="38" name="Picture 37" descr="A white cube on a black background&#10;&#10;AI-generated content may be incorrect.">
            <a:extLst>
              <a:ext uri="{FF2B5EF4-FFF2-40B4-BE49-F238E27FC236}">
                <a16:creationId xmlns:a16="http://schemas.microsoft.com/office/drawing/2014/main" id="{495FC72B-1D68-EAB5-EAB7-575E6E589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4931" y="2942485"/>
            <a:ext cx="640080" cy="642650"/>
          </a:xfrm>
          <a:prstGeom prst="rect">
            <a:avLst/>
          </a:prstGeom>
        </p:spPr>
      </p:pic>
      <p:sp>
        <p:nvSpPr>
          <p:cNvPr id="39" name="TextBox 9">
            <a:extLst>
              <a:ext uri="{FF2B5EF4-FFF2-40B4-BE49-F238E27FC236}">
                <a16:creationId xmlns:a16="http://schemas.microsoft.com/office/drawing/2014/main" id="{F6E698FE-BD7D-5219-753C-BD9A685A6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9290" y="3564233"/>
            <a:ext cx="931444" cy="2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Quotas</a:t>
            </a:r>
          </a:p>
        </p:txBody>
      </p:sp>
      <p:pic>
        <p:nvPicPr>
          <p:cNvPr id="40" name="Graphic 39" descr="IAM Access Analyzer resource icon for the IAM service.">
            <a:extLst>
              <a:ext uri="{FF2B5EF4-FFF2-40B4-BE49-F238E27FC236}">
                <a16:creationId xmlns:a16="http://schemas.microsoft.com/office/drawing/2014/main" id="{F94E1371-2C7D-4A19-3A65-D019631EEA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7947" y="794738"/>
            <a:ext cx="640080" cy="640080"/>
          </a:xfrm>
          <a:prstGeom prst="rect">
            <a:avLst/>
          </a:prstGeom>
        </p:spPr>
      </p:pic>
      <p:sp>
        <p:nvSpPr>
          <p:cNvPr id="41" name="TextBox 30">
            <a:extLst>
              <a:ext uri="{FF2B5EF4-FFF2-40B4-BE49-F238E27FC236}">
                <a16:creationId xmlns:a16="http://schemas.microsoft.com/office/drawing/2014/main" id="{2FC2B9F6-4DB1-1AAF-F1EA-0083874B7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0595" y="1432584"/>
            <a:ext cx="1751353" cy="2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IAM Access Analyzer</a:t>
            </a:r>
          </a:p>
        </p:txBody>
      </p:sp>
      <p:pic>
        <p:nvPicPr>
          <p:cNvPr id="42" name="Graphic 19" descr="Amazon GuardDuty service icon.">
            <a:extLst>
              <a:ext uri="{FF2B5EF4-FFF2-40B4-BE49-F238E27FC236}">
                <a16:creationId xmlns:a16="http://schemas.microsoft.com/office/drawing/2014/main" id="{59C163C3-2DD6-B4B5-5ED7-3F5832ED0BB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8914244" y="3495598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2">
            <a:extLst>
              <a:ext uri="{FF2B5EF4-FFF2-40B4-BE49-F238E27FC236}">
                <a16:creationId xmlns:a16="http://schemas.microsoft.com/office/drawing/2014/main" id="{4F0C8903-5949-BCDA-4303-F0D7C0AE8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0006" y="4130718"/>
            <a:ext cx="10885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69AE2C-88A8-BDD8-879F-4725103E378E}"/>
              </a:ext>
            </a:extLst>
          </p:cNvPr>
          <p:cNvCxnSpPr>
            <a:cxnSpLocks/>
          </p:cNvCxnSpPr>
          <p:nvPr/>
        </p:nvCxnSpPr>
        <p:spPr>
          <a:xfrm flipH="1" flipV="1">
            <a:off x="8215304" y="1137903"/>
            <a:ext cx="13823" cy="394501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B43826A-6C38-154B-117C-A07056BA5C46}"/>
              </a:ext>
            </a:extLst>
          </p:cNvPr>
          <p:cNvSpPr txBox="1"/>
          <p:nvPr/>
        </p:nvSpPr>
        <p:spPr>
          <a:xfrm>
            <a:off x="7488173" y="837481"/>
            <a:ext cx="8258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API call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C5BC0B0-1AF2-21E3-B400-79120E80ED53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8214405" y="2468576"/>
            <a:ext cx="699839" cy="897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085A55F-429D-1A35-29FC-072BB3B38707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8214405" y="3815638"/>
            <a:ext cx="699839" cy="281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3A5B7E9-E5BB-C831-4838-E0E7CC89B3AE}"/>
              </a:ext>
            </a:extLst>
          </p:cNvPr>
          <p:cNvCxnSpPr>
            <a:cxnSpLocks/>
            <a:endCxn id="66" idx="1"/>
          </p:cNvCxnSpPr>
          <p:nvPr/>
        </p:nvCxnSpPr>
        <p:spPr>
          <a:xfrm>
            <a:off x="8229127" y="5082914"/>
            <a:ext cx="66055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DE9E601-E338-F995-3145-0BD13331ECFF}"/>
              </a:ext>
            </a:extLst>
          </p:cNvPr>
          <p:cNvCxnSpPr>
            <a:cxnSpLocks/>
          </p:cNvCxnSpPr>
          <p:nvPr/>
        </p:nvCxnSpPr>
        <p:spPr>
          <a:xfrm flipV="1">
            <a:off x="8218538" y="1137903"/>
            <a:ext cx="695706" cy="1886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Graphic 6" descr="Amazon Macie service icon.">
            <a:extLst>
              <a:ext uri="{FF2B5EF4-FFF2-40B4-BE49-F238E27FC236}">
                <a16:creationId xmlns:a16="http://schemas.microsoft.com/office/drawing/2014/main" id="{92B7CE97-13E2-1067-70F2-3D0F33FE2A0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10509840" y="4256804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9">
            <a:extLst>
              <a:ext uri="{FF2B5EF4-FFF2-40B4-BE49-F238E27FC236}">
                <a16:creationId xmlns:a16="http://schemas.microsoft.com/office/drawing/2014/main" id="{4CA52134-5C0E-9DE5-88F8-4D262A4B3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3608" y="4915772"/>
            <a:ext cx="989425" cy="2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Macie</a:t>
            </a:r>
          </a:p>
        </p:txBody>
      </p:sp>
      <p:pic>
        <p:nvPicPr>
          <p:cNvPr id="66" name="Graphic 21" descr="Amazon Inspector service icon.">
            <a:extLst>
              <a:ext uri="{FF2B5EF4-FFF2-40B4-BE49-F238E27FC236}">
                <a16:creationId xmlns:a16="http://schemas.microsoft.com/office/drawing/2014/main" id="{1EF7B796-38E1-B482-1AA2-E4FE6C5CC736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8889680" y="4762874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15">
            <a:extLst>
              <a:ext uri="{FF2B5EF4-FFF2-40B4-BE49-F238E27FC236}">
                <a16:creationId xmlns:a16="http://schemas.microsoft.com/office/drawing/2014/main" id="{E05F133C-3661-3EC4-9960-DD2C7D927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6903" y="5378915"/>
            <a:ext cx="1385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Inspector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7AC9485-F0C1-28A7-DF26-0E926192D4E4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8214405" y="1942067"/>
            <a:ext cx="2295435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ED9DEC1-9507-BA0D-FB2D-714A94F6A1A2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8214405" y="3263810"/>
            <a:ext cx="2280526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0258F9C-24F0-8D1E-9ACF-599CE08B3977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8222241" y="4576844"/>
            <a:ext cx="2287599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41E9F07-F04D-DF2E-6B69-D8B56098AAC2}"/>
              </a:ext>
            </a:extLst>
          </p:cNvPr>
          <p:cNvCxnSpPr>
            <a:cxnSpLocks/>
            <a:endCxn id="30" idx="3"/>
          </p:cNvCxnSpPr>
          <p:nvPr/>
        </p:nvCxnSpPr>
        <p:spPr>
          <a:xfrm flipH="1">
            <a:off x="6736080" y="1137178"/>
            <a:ext cx="1486161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361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EE93E-9772-C449-F131-6BE870B7C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982A317A-A19E-CD7F-1EB2-11DE201A7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93" y="6382588"/>
            <a:ext cx="4409292" cy="333984"/>
          </a:xfrm>
          <a:prstGeom prst="rect">
            <a:avLst/>
          </a:prstGeom>
        </p:spPr>
      </p:pic>
      <p:pic>
        <p:nvPicPr>
          <p:cNvPr id="3" name="Graphic 2" descr="Amazon CloudWatch service icon.">
            <a:extLst>
              <a:ext uri="{FF2B5EF4-FFF2-40B4-BE49-F238E27FC236}">
                <a16:creationId xmlns:a16="http://schemas.microsoft.com/office/drawing/2014/main" id="{48D4C51F-76C8-6D84-F655-18A32E1B292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63493" y="1344164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7BEA1FF3-8C5B-6343-0758-AECC15EED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23" y="1997486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CloudWatch</a:t>
            </a:r>
          </a:p>
        </p:txBody>
      </p:sp>
      <p:pic>
        <p:nvPicPr>
          <p:cNvPr id="5" name="Graphic 23" descr="AWS CloudTrail service icon.">
            <a:extLst>
              <a:ext uri="{FF2B5EF4-FFF2-40B4-BE49-F238E27FC236}">
                <a16:creationId xmlns:a16="http://schemas.microsoft.com/office/drawing/2014/main" id="{9383FDDF-744A-A001-CE91-D26F2B48D7B6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813972" y="34039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AEAB91CE-3F8A-E0AB-0AE0-7752CE6A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0" y="993721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</a:t>
            </a:r>
          </a:p>
        </p:txBody>
      </p:sp>
      <p:pic>
        <p:nvPicPr>
          <p:cNvPr id="7" name="Graphic 8" descr="AWS Config service icon.">
            <a:extLst>
              <a:ext uri="{FF2B5EF4-FFF2-40B4-BE49-F238E27FC236}">
                <a16:creationId xmlns:a16="http://schemas.microsoft.com/office/drawing/2014/main" id="{3D77A35F-8060-2285-50AB-AC017A456EC6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842506" y="2403283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0064F5A8-8691-3821-6E82-B35ED6F72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456" y="3032994"/>
            <a:ext cx="23050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</a:t>
            </a:r>
          </a:p>
        </p:txBody>
      </p:sp>
      <p:pic>
        <p:nvPicPr>
          <p:cNvPr id="9" name="Graphic 17" descr="AWS Cost &amp; Usage Report service icon.">
            <a:extLst>
              <a:ext uri="{FF2B5EF4-FFF2-40B4-BE49-F238E27FC236}">
                <a16:creationId xmlns:a16="http://schemas.microsoft.com/office/drawing/2014/main" id="{89030433-AC44-8724-1429-533365FBC621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831742" y="343122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70A38F7-62BF-66A8-2173-13D55DE66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0" y="408613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Cost &amp; Usage Report</a:t>
            </a:r>
          </a:p>
        </p:txBody>
      </p:sp>
      <p:pic>
        <p:nvPicPr>
          <p:cNvPr id="11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0955D19A-564B-5277-F3E3-103E4AFF44A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4388136" y="343122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DA580A-8298-2ADA-2FF4-71D19DC09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341" y="4111189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8CFA9A-EB28-1F13-BDC6-DB2045111242}"/>
              </a:ext>
            </a:extLst>
          </p:cNvPr>
          <p:cNvCxnSpPr>
            <a:cxnSpLocks/>
          </p:cNvCxnSpPr>
          <p:nvPr/>
        </p:nvCxnSpPr>
        <p:spPr>
          <a:xfrm flipH="1">
            <a:off x="3637722" y="672787"/>
            <a:ext cx="14905" cy="533584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F3A03F-E4D7-58F5-C47C-FB5CF44926E3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454052" y="660439"/>
            <a:ext cx="21783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E65068-8DF3-5BE6-C2F3-995B65BEC41B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1503573" y="1649342"/>
            <a:ext cx="2142117" cy="148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799118-C8C6-029C-6552-98B1DA893AE0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1471822" y="3751269"/>
            <a:ext cx="2916314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4B600B-5CDC-A091-2AFD-41B567308A1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482586" y="2723323"/>
            <a:ext cx="2149816" cy="31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Flow logs resource icon for the Amazon VPC service.&#10;">
            <a:extLst>
              <a:ext uri="{FF2B5EF4-FFF2-40B4-BE49-F238E27FC236}">
                <a16:creationId xmlns:a16="http://schemas.microsoft.com/office/drawing/2014/main" id="{E22EB688-58DC-4D7B-4406-1B2A3EDE12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73484" y="4701511"/>
            <a:ext cx="457200" cy="457200"/>
          </a:xfrm>
          <a:prstGeom prst="rect">
            <a:avLst/>
          </a:prstGeom>
        </p:spPr>
      </p:pic>
      <p:sp>
        <p:nvSpPr>
          <p:cNvPr id="19" name="TextBox 20">
            <a:extLst>
              <a:ext uri="{FF2B5EF4-FFF2-40B4-BE49-F238E27FC236}">
                <a16:creationId xmlns:a16="http://schemas.microsoft.com/office/drawing/2014/main" id="{9C6CA948-7B7F-D52A-3854-D09781483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990" y="5142728"/>
            <a:ext cx="941941" cy="27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Flow logs</a:t>
            </a:r>
          </a:p>
        </p:txBody>
      </p:sp>
      <p:pic>
        <p:nvPicPr>
          <p:cNvPr id="20" name="Graphic 6" descr="Amazon Virtual Private Cloud (Amazon VPC) service icon.">
            <a:extLst>
              <a:ext uri="{FF2B5EF4-FFF2-40B4-BE49-F238E27FC236}">
                <a16:creationId xmlns:a16="http://schemas.microsoft.com/office/drawing/2014/main" id="{4DEF8973-9A43-6508-7A7F-A0983E039D0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869844" y="4614492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D492C65C-B7F4-D535-5AD2-E5020FDFB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52" y="5279609"/>
            <a:ext cx="877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VPC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8F0F5CF-F630-B087-DC06-E9A5F944DAFA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030684" y="4930111"/>
            <a:ext cx="1608655" cy="45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aphic 19" descr="Amazon GuardDuty service icon.">
            <a:extLst>
              <a:ext uri="{FF2B5EF4-FFF2-40B4-BE49-F238E27FC236}">
                <a16:creationId xmlns:a16="http://schemas.microsoft.com/office/drawing/2014/main" id="{BE95F856-BF6B-E124-B5BB-9A79F571D7E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858314" y="5688596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2">
            <a:extLst>
              <a:ext uri="{FF2B5EF4-FFF2-40B4-BE49-F238E27FC236}">
                <a16:creationId xmlns:a16="http://schemas.microsoft.com/office/drawing/2014/main" id="{EFB7643C-A30A-64F0-2899-6E85DBFD0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40" y="6340775"/>
            <a:ext cx="1084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DDAF44-DE4D-BFFF-F08E-AA9A329403DB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498394" y="6008636"/>
            <a:ext cx="21472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Graphic 14" descr="Amazon Athena service icon.">
            <a:extLst>
              <a:ext uri="{FF2B5EF4-FFF2-40B4-BE49-F238E27FC236}">
                <a16:creationId xmlns:a16="http://schemas.microsoft.com/office/drawing/2014/main" id="{E6150CD1-3CDD-043C-5976-A2D3A11681B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6272130" y="3429000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17">
            <a:extLst>
              <a:ext uri="{FF2B5EF4-FFF2-40B4-BE49-F238E27FC236}">
                <a16:creationId xmlns:a16="http://schemas.microsoft.com/office/drawing/2014/main" id="{AD6D43CE-3784-47B7-1270-BBF0DA925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4435" y="412917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Athena</a:t>
            </a:r>
          </a:p>
        </p:txBody>
      </p:sp>
      <p:pic>
        <p:nvPicPr>
          <p:cNvPr id="28" name="Graphic 27" descr="AWS Glue Data Catalog resource icon for the AWS Glue service.">
            <a:extLst>
              <a:ext uri="{FF2B5EF4-FFF2-40B4-BE49-F238E27FC236}">
                <a16:creationId xmlns:a16="http://schemas.microsoft.com/office/drawing/2014/main" id="{51E35AF3-0EC3-B761-4CA5-22580FFA2C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90570" y="5142728"/>
            <a:ext cx="640080" cy="640080"/>
          </a:xfrm>
          <a:prstGeom prst="rect">
            <a:avLst/>
          </a:prstGeom>
        </p:spPr>
      </p:pic>
      <p:sp>
        <p:nvSpPr>
          <p:cNvPr id="29" name="TextBox 24">
            <a:extLst>
              <a:ext uri="{FF2B5EF4-FFF2-40B4-BE49-F238E27FC236}">
                <a16:creationId xmlns:a16="http://schemas.microsoft.com/office/drawing/2014/main" id="{C5BD1C2D-7FE8-EB89-15B4-4B1A898F9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977" y="5831361"/>
            <a:ext cx="15699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Glue Data Catalog</a:t>
            </a:r>
          </a:p>
        </p:txBody>
      </p:sp>
      <p:pic>
        <p:nvPicPr>
          <p:cNvPr id="30" name="Graphic 29" descr="Amazon Bedrock AgentCore service icon.">
            <a:extLst>
              <a:ext uri="{FF2B5EF4-FFF2-40B4-BE49-F238E27FC236}">
                <a16:creationId xmlns:a16="http://schemas.microsoft.com/office/drawing/2014/main" id="{46A64EF8-E252-0538-EADE-8F1D5C9CDDF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6300928" y="1039093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7">
            <a:extLst>
              <a:ext uri="{FF2B5EF4-FFF2-40B4-BE49-F238E27FC236}">
                <a16:creationId xmlns:a16="http://schemas.microsoft.com/office/drawing/2014/main" id="{AABBD67D-0226-BDFD-B53A-0DA40F3D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238" y="1682649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Bedrock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D764A1B-AB4A-3FD2-9A09-1815FE883668}"/>
              </a:ext>
            </a:extLst>
          </p:cNvPr>
          <p:cNvCxnSpPr>
            <a:cxnSpLocks/>
            <a:stCxn id="11" idx="3"/>
            <a:endCxn id="26" idx="1"/>
          </p:cNvCxnSpPr>
          <p:nvPr/>
        </p:nvCxnSpPr>
        <p:spPr>
          <a:xfrm flipV="1">
            <a:off x="5028216" y="3749040"/>
            <a:ext cx="1243914" cy="2229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3A389A8-C43A-5380-A197-40900D1C7E05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6610610" y="4406176"/>
            <a:ext cx="0" cy="736552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AWS Health Dashboard service icon.">
            <a:extLst>
              <a:ext uri="{FF2B5EF4-FFF2-40B4-BE49-F238E27FC236}">
                <a16:creationId xmlns:a16="http://schemas.microsoft.com/office/drawing/2014/main" id="{2213331C-A15C-F2CD-C478-EE252F6BA3A0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10714768" y="1843982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16">
            <a:extLst>
              <a:ext uri="{FF2B5EF4-FFF2-40B4-BE49-F238E27FC236}">
                <a16:creationId xmlns:a16="http://schemas.microsoft.com/office/drawing/2014/main" id="{C106958B-006E-8874-4779-0E4C91B00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3574" y="2484062"/>
            <a:ext cx="15027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Health Dashboard</a:t>
            </a:r>
            <a:endParaRPr lang="en-US" altLang="en-US" sz="10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Graphic 6" descr="AWS Organizations service icon.">
            <a:extLst>
              <a:ext uri="{FF2B5EF4-FFF2-40B4-BE49-F238E27FC236}">
                <a16:creationId xmlns:a16="http://schemas.microsoft.com/office/drawing/2014/main" id="{10A95CB2-D79D-16E8-5A62-607C43C98671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9119172" y="2370491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9">
            <a:extLst>
              <a:ext uri="{FF2B5EF4-FFF2-40B4-BE49-F238E27FC236}">
                <a16:creationId xmlns:a16="http://schemas.microsoft.com/office/drawing/2014/main" id="{E8DA97E0-CCF8-CEF1-A824-8485E1A0F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3607" y="3006104"/>
            <a:ext cx="12857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Organizations</a:t>
            </a:r>
          </a:p>
        </p:txBody>
      </p:sp>
      <p:pic>
        <p:nvPicPr>
          <p:cNvPr id="38" name="Picture 37" descr="A white cube on a black background&#10;&#10;AI-generated content may be incorrect.">
            <a:extLst>
              <a:ext uri="{FF2B5EF4-FFF2-40B4-BE49-F238E27FC236}">
                <a16:creationId xmlns:a16="http://schemas.microsoft.com/office/drawing/2014/main" id="{52801435-5C0A-AD41-CE5C-5ABB0EB595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99859" y="3164440"/>
            <a:ext cx="640080" cy="642650"/>
          </a:xfrm>
          <a:prstGeom prst="rect">
            <a:avLst/>
          </a:prstGeom>
        </p:spPr>
      </p:pic>
      <p:sp>
        <p:nvSpPr>
          <p:cNvPr id="39" name="TextBox 9">
            <a:extLst>
              <a:ext uri="{FF2B5EF4-FFF2-40B4-BE49-F238E27FC236}">
                <a16:creationId xmlns:a16="http://schemas.microsoft.com/office/drawing/2014/main" id="{75E0DB0B-7E7D-70B9-0A1F-3377C38B6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4218" y="3786188"/>
            <a:ext cx="931444" cy="2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Quotas</a:t>
            </a:r>
          </a:p>
        </p:txBody>
      </p:sp>
      <p:pic>
        <p:nvPicPr>
          <p:cNvPr id="40" name="Graphic 39" descr="IAM Access Analyzer resource icon for the IAM service.">
            <a:extLst>
              <a:ext uri="{FF2B5EF4-FFF2-40B4-BE49-F238E27FC236}">
                <a16:creationId xmlns:a16="http://schemas.microsoft.com/office/drawing/2014/main" id="{FD59F357-590F-9E9E-0406-0593C31CE5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22875" y="1016693"/>
            <a:ext cx="640080" cy="640080"/>
          </a:xfrm>
          <a:prstGeom prst="rect">
            <a:avLst/>
          </a:prstGeom>
        </p:spPr>
      </p:pic>
      <p:sp>
        <p:nvSpPr>
          <p:cNvPr id="41" name="TextBox 30">
            <a:extLst>
              <a:ext uri="{FF2B5EF4-FFF2-40B4-BE49-F238E27FC236}">
                <a16:creationId xmlns:a16="http://schemas.microsoft.com/office/drawing/2014/main" id="{6702042B-B54E-62AA-337F-C2A7CB1F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5523" y="1654539"/>
            <a:ext cx="1751353" cy="2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IAM Access Analyzer</a:t>
            </a:r>
          </a:p>
        </p:txBody>
      </p:sp>
      <p:pic>
        <p:nvPicPr>
          <p:cNvPr id="42" name="Graphic 19" descr="Amazon GuardDuty service icon.">
            <a:extLst>
              <a:ext uri="{FF2B5EF4-FFF2-40B4-BE49-F238E27FC236}">
                <a16:creationId xmlns:a16="http://schemas.microsoft.com/office/drawing/2014/main" id="{8871B011-0B91-E4E3-58E7-3F519BEA662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9119172" y="3717553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2">
            <a:extLst>
              <a:ext uri="{FF2B5EF4-FFF2-40B4-BE49-F238E27FC236}">
                <a16:creationId xmlns:a16="http://schemas.microsoft.com/office/drawing/2014/main" id="{19D27936-AE04-C6A5-7920-3267D8000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4934" y="4352673"/>
            <a:ext cx="10885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83D41DA-96A3-8A52-E15A-FD9CC3EB5D69}"/>
              </a:ext>
            </a:extLst>
          </p:cNvPr>
          <p:cNvCxnSpPr>
            <a:cxnSpLocks/>
          </p:cNvCxnSpPr>
          <p:nvPr/>
        </p:nvCxnSpPr>
        <p:spPr>
          <a:xfrm flipH="1" flipV="1">
            <a:off x="8420232" y="1359858"/>
            <a:ext cx="13823" cy="394501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AE73AF-9E02-8611-1513-2B7B8ECD52D5}"/>
              </a:ext>
            </a:extLst>
          </p:cNvPr>
          <p:cNvSpPr txBox="1"/>
          <p:nvPr/>
        </p:nvSpPr>
        <p:spPr>
          <a:xfrm>
            <a:off x="7693101" y="1059436"/>
            <a:ext cx="8258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API call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424D3F5-ABC8-9F92-B4FF-5B717A1BB946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8419333" y="2690531"/>
            <a:ext cx="699839" cy="897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DDDA2B5-0C9F-9E6A-D00F-DB5EB4AD895C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8419333" y="4037593"/>
            <a:ext cx="699839" cy="281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154DF58-809D-72B3-3168-3E2FCFBF77C3}"/>
              </a:ext>
            </a:extLst>
          </p:cNvPr>
          <p:cNvCxnSpPr>
            <a:cxnSpLocks/>
            <a:endCxn id="66" idx="1"/>
          </p:cNvCxnSpPr>
          <p:nvPr/>
        </p:nvCxnSpPr>
        <p:spPr>
          <a:xfrm>
            <a:off x="8434055" y="5304869"/>
            <a:ext cx="66055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F6159DD-0ACF-D420-1BDD-AAE784BDF948}"/>
              </a:ext>
            </a:extLst>
          </p:cNvPr>
          <p:cNvSpPr txBox="1"/>
          <p:nvPr/>
        </p:nvSpPr>
        <p:spPr>
          <a:xfrm>
            <a:off x="6626871" y="2190929"/>
            <a:ext cx="1066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SQL queries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FF37437-00E4-5AFA-273E-4DBC9AAADC65}"/>
              </a:ext>
            </a:extLst>
          </p:cNvPr>
          <p:cNvCxnSpPr>
            <a:cxnSpLocks/>
            <a:stCxn id="26" idx="0"/>
            <a:endCxn id="31" idx="2"/>
          </p:cNvCxnSpPr>
          <p:nvPr/>
        </p:nvCxnSpPr>
        <p:spPr>
          <a:xfrm flipV="1">
            <a:off x="6592170" y="1959648"/>
            <a:ext cx="0" cy="1469352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B362F6B-474D-9172-ED2A-77651962CC86}"/>
              </a:ext>
            </a:extLst>
          </p:cNvPr>
          <p:cNvCxnSpPr>
            <a:cxnSpLocks/>
          </p:cNvCxnSpPr>
          <p:nvPr/>
        </p:nvCxnSpPr>
        <p:spPr>
          <a:xfrm flipV="1">
            <a:off x="8423466" y="1359858"/>
            <a:ext cx="695706" cy="1886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Graphic 6" descr="Amazon Macie service icon.">
            <a:extLst>
              <a:ext uri="{FF2B5EF4-FFF2-40B4-BE49-F238E27FC236}">
                <a16:creationId xmlns:a16="http://schemas.microsoft.com/office/drawing/2014/main" id="{71C81E80-13A6-DB2A-4F59-77652A23819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 bwMode="auto">
          <a:xfrm>
            <a:off x="10714768" y="447875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9">
            <a:extLst>
              <a:ext uri="{FF2B5EF4-FFF2-40B4-BE49-F238E27FC236}">
                <a16:creationId xmlns:a16="http://schemas.microsoft.com/office/drawing/2014/main" id="{50F2A406-C3A0-94ED-0DA5-ADDD8C941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8536" y="5137727"/>
            <a:ext cx="989425" cy="2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Macie</a:t>
            </a:r>
          </a:p>
        </p:txBody>
      </p:sp>
      <p:pic>
        <p:nvPicPr>
          <p:cNvPr id="66" name="Graphic 21" descr="Amazon Inspector service icon.">
            <a:extLst>
              <a:ext uri="{FF2B5EF4-FFF2-40B4-BE49-F238E27FC236}">
                <a16:creationId xmlns:a16="http://schemas.microsoft.com/office/drawing/2014/main" id="{6CBB0565-2433-83FD-4B17-E939BDD3F0D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 bwMode="auto">
          <a:xfrm>
            <a:off x="9094608" y="4984829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15">
            <a:extLst>
              <a:ext uri="{FF2B5EF4-FFF2-40B4-BE49-F238E27FC236}">
                <a16:creationId xmlns:a16="http://schemas.microsoft.com/office/drawing/2014/main" id="{25F92CB6-AF2E-85F8-4E39-7AD435126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831" y="5600870"/>
            <a:ext cx="1385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Inspector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8ABAE67-E3F7-BE65-3F57-C4CFFCFFE1F2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8419333" y="2164022"/>
            <a:ext cx="2295435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63766F8-5F8F-5C67-6D43-6B9432C6CD24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8419333" y="3485765"/>
            <a:ext cx="2280526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8A294BD-693C-8C5D-AC82-310A12707235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8427169" y="4798799"/>
            <a:ext cx="2287599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92BF646-C54B-B0B0-39AD-7F14FD1A3FA8}"/>
              </a:ext>
            </a:extLst>
          </p:cNvPr>
          <p:cNvCxnSpPr>
            <a:cxnSpLocks/>
            <a:endCxn id="30" idx="3"/>
          </p:cNvCxnSpPr>
          <p:nvPr/>
        </p:nvCxnSpPr>
        <p:spPr>
          <a:xfrm flipH="1">
            <a:off x="6941008" y="1359133"/>
            <a:ext cx="1486161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538DB9B2-B54D-7CF0-0E68-3E8B1F3CFD9B}"/>
              </a:ext>
            </a:extLst>
          </p:cNvPr>
          <p:cNvSpPr txBox="1"/>
          <p:nvPr/>
        </p:nvSpPr>
        <p:spPr>
          <a:xfrm>
            <a:off x="5397539" y="3465076"/>
            <a:ext cx="5052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rows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C6B1A8-8E90-0263-DDC1-35A3B17C0CB0}"/>
              </a:ext>
            </a:extLst>
          </p:cNvPr>
          <p:cNvSpPr txBox="1"/>
          <p:nvPr/>
        </p:nvSpPr>
        <p:spPr>
          <a:xfrm>
            <a:off x="6592169" y="4655639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schema</a:t>
            </a:r>
          </a:p>
        </p:txBody>
      </p:sp>
    </p:spTree>
    <p:extLst>
      <p:ext uri="{BB962C8B-B14F-4D97-AF65-F5344CB8AC3E}">
        <p14:creationId xmlns:p14="http://schemas.microsoft.com/office/powerpoint/2010/main" val="2446011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CC37B-A905-ED7D-9872-CCE997ECC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E47B5-0F45-93AE-7074-B070E1F6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AI agents</a:t>
            </a:r>
          </a:p>
        </p:txBody>
      </p:sp>
    </p:spTree>
    <p:extLst>
      <p:ext uri="{BB962C8B-B14F-4D97-AF65-F5344CB8AC3E}">
        <p14:creationId xmlns:p14="http://schemas.microsoft.com/office/powerpoint/2010/main" val="1682174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49834B-5304-B5D9-6738-9852509852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DEV 303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37D2A-12D7-A22E-B1AF-DBE4C55D6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Michal Salanci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8D7315-3FF3-3A6F-C1F6-29C934FC9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Intelligence Agency:</a:t>
            </a:r>
            <a:br>
              <a:rPr lang="en-US" dirty="0"/>
            </a:br>
            <a:r>
              <a:rPr lang="en-US" sz="3600" dirty="0"/>
              <a:t>Special agents interrogating your cloud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E4C6E2-B85B-1A17-A71C-29D7581D20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Senior System Engineer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D30FF-876A-5F9E-4002-55173B1B8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9" y="4887074"/>
            <a:ext cx="1757082" cy="3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39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71859-48B0-D546-192B-4C6FD8254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D0320-060B-EA8F-C67A-4D1D43A59B09}"/>
              </a:ext>
            </a:extLst>
          </p:cNvPr>
          <p:cNvSpPr/>
          <p:nvPr/>
        </p:nvSpPr>
        <p:spPr>
          <a:xfrm>
            <a:off x="632221" y="439198"/>
            <a:ext cx="10927557" cy="3815763"/>
          </a:xfrm>
          <a:prstGeom prst="rect">
            <a:avLst/>
          </a:prstGeom>
          <a:noFill/>
          <a:ln w="15875">
            <a:solidFill>
              <a:srgbClr val="05A8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Amazon Bedrock AgentCore service icon.">
            <a:extLst>
              <a:ext uri="{FF2B5EF4-FFF2-40B4-BE49-F238E27FC236}">
                <a16:creationId xmlns:a16="http://schemas.microsoft.com/office/drawing/2014/main" id="{B364D1A6-6448-953D-021F-B7DC32492AB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3978" y="435334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E26FCBCB-9BAD-8C9A-294D-365B0CA84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431" y="121172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Bedrock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76C1D74E-3408-EA75-58B5-130BA6D80F3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679619" y="5205747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6FFF23-B4BE-5556-229A-A002F8AB4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314" y="5975167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pic>
        <p:nvPicPr>
          <p:cNvPr id="19" name="Graphic 14" descr="Amazon Athena service icon.">
            <a:extLst>
              <a:ext uri="{FF2B5EF4-FFF2-40B4-BE49-F238E27FC236}">
                <a16:creationId xmlns:a16="http://schemas.microsoft.com/office/drawing/2014/main" id="{6A8D35E1-62FC-EC63-338B-7789D89438B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2093791" y="5201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7">
            <a:extLst>
              <a:ext uri="{FF2B5EF4-FFF2-40B4-BE49-F238E27FC236}">
                <a16:creationId xmlns:a16="http://schemas.microsoft.com/office/drawing/2014/main" id="{C3F932D7-8E85-9AC4-E38B-B6F4F12B7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285" y="5963400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Athena</a:t>
            </a:r>
          </a:p>
        </p:txBody>
      </p:sp>
      <p:pic>
        <p:nvPicPr>
          <p:cNvPr id="21" name="Graphic 20" descr="AWS Glue Data Catalog resource icon for the AWS Glue service.">
            <a:extLst>
              <a:ext uri="{FF2B5EF4-FFF2-40B4-BE49-F238E27FC236}">
                <a16:creationId xmlns:a16="http://schemas.microsoft.com/office/drawing/2014/main" id="{7092D03F-39D3-C4EC-B70D-AF86E2B99B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529" y="5201400"/>
            <a:ext cx="758952" cy="758952"/>
          </a:xfrm>
          <a:prstGeom prst="rect">
            <a:avLst/>
          </a:prstGeom>
        </p:spPr>
      </p:pic>
      <p:sp>
        <p:nvSpPr>
          <p:cNvPr id="22" name="TextBox 24">
            <a:extLst>
              <a:ext uri="{FF2B5EF4-FFF2-40B4-BE49-F238E27FC236}">
                <a16:creationId xmlns:a16="http://schemas.microsoft.com/office/drawing/2014/main" id="{D0A1B939-3A08-DDD5-D1FB-E2A6A6830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226" y="5946470"/>
            <a:ext cx="17524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Glue Data Catalog</a:t>
            </a:r>
          </a:p>
        </p:txBody>
      </p:sp>
      <p:pic>
        <p:nvPicPr>
          <p:cNvPr id="35" name="Graphic 34" descr="AWS Health Dashboard service icon.">
            <a:extLst>
              <a:ext uri="{FF2B5EF4-FFF2-40B4-BE49-F238E27FC236}">
                <a16:creationId xmlns:a16="http://schemas.microsoft.com/office/drawing/2014/main" id="{4081F18B-C2CC-B74A-050D-E9FB97A0BB7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199346" y="5261794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16">
            <a:extLst>
              <a:ext uri="{FF2B5EF4-FFF2-40B4-BE49-F238E27FC236}">
                <a16:creationId xmlns:a16="http://schemas.microsoft.com/office/drawing/2014/main" id="{1ABF8C8D-630B-73EF-5949-338839678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498" y="4733726"/>
            <a:ext cx="931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Health </a:t>
            </a:r>
          </a:p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Dashboard</a:t>
            </a:r>
            <a:endParaRPr lang="en-US" altLang="en-US" sz="10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Graphic 6" descr="AWS Organizations service icon.">
            <a:extLst>
              <a:ext uri="{FF2B5EF4-FFF2-40B4-BE49-F238E27FC236}">
                <a16:creationId xmlns:a16="http://schemas.microsoft.com/office/drawing/2014/main" id="{E49653A7-2803-58E3-5C77-10BC4384B9B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153130" y="5260836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9">
            <a:extLst>
              <a:ext uri="{FF2B5EF4-FFF2-40B4-BE49-F238E27FC236}">
                <a16:creationId xmlns:a16="http://schemas.microsoft.com/office/drawing/2014/main" id="{7490F047-396B-349D-E3E9-6A9E98664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601" y="5970521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Organizations</a:t>
            </a:r>
          </a:p>
        </p:txBody>
      </p:sp>
      <p:pic>
        <p:nvPicPr>
          <p:cNvPr id="39" name="Graphic 38" descr="IAM Access Analyzer resource icon for the IAM service.">
            <a:extLst>
              <a:ext uri="{FF2B5EF4-FFF2-40B4-BE49-F238E27FC236}">
                <a16:creationId xmlns:a16="http://schemas.microsoft.com/office/drawing/2014/main" id="{275B854D-66F5-C359-5459-83DD3D433C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6095" y="5260836"/>
            <a:ext cx="640080" cy="640080"/>
          </a:xfrm>
          <a:prstGeom prst="rect">
            <a:avLst/>
          </a:prstGeom>
        </p:spPr>
      </p:pic>
      <p:pic>
        <p:nvPicPr>
          <p:cNvPr id="40" name="Picture 39" descr="A white cube on a black background&#10;&#10;AI-generated content may be incorrect.">
            <a:extLst>
              <a:ext uri="{FF2B5EF4-FFF2-40B4-BE49-F238E27FC236}">
                <a16:creationId xmlns:a16="http://schemas.microsoft.com/office/drawing/2014/main" id="{0CE1E3B3-D6CA-043F-14AF-1B4EEB91D6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1876" y="5251817"/>
            <a:ext cx="637520" cy="640080"/>
          </a:xfrm>
          <a:prstGeom prst="rect">
            <a:avLst/>
          </a:prstGeom>
        </p:spPr>
      </p:pic>
      <p:sp>
        <p:nvSpPr>
          <p:cNvPr id="41" name="TextBox 9">
            <a:extLst>
              <a:ext uri="{FF2B5EF4-FFF2-40B4-BE49-F238E27FC236}">
                <a16:creationId xmlns:a16="http://schemas.microsoft.com/office/drawing/2014/main" id="{ACC46686-ACC3-367F-891C-7CEE26A5C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746" y="4939070"/>
            <a:ext cx="931444" cy="2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Quotas</a:t>
            </a:r>
          </a:p>
        </p:txBody>
      </p:sp>
      <p:sp>
        <p:nvSpPr>
          <p:cNvPr id="42" name="TextBox 30">
            <a:extLst>
              <a:ext uri="{FF2B5EF4-FFF2-40B4-BE49-F238E27FC236}">
                <a16:creationId xmlns:a16="http://schemas.microsoft.com/office/drawing/2014/main" id="{9F8CE86B-ACFA-AF9B-FC16-AB81857F2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942" y="5975167"/>
            <a:ext cx="1075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IAM Access </a:t>
            </a:r>
          </a:p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Analyzer</a:t>
            </a:r>
          </a:p>
        </p:txBody>
      </p:sp>
      <p:pic>
        <p:nvPicPr>
          <p:cNvPr id="43" name="Graphic 19" descr="Amazon GuardDuty service icon.">
            <a:extLst>
              <a:ext uri="{FF2B5EF4-FFF2-40B4-BE49-F238E27FC236}">
                <a16:creationId xmlns:a16="http://schemas.microsoft.com/office/drawing/2014/main" id="{C8B329B5-E1E2-A2C2-0BA3-769B495D0AE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10948032" y="5237925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12">
            <a:extLst>
              <a:ext uri="{FF2B5EF4-FFF2-40B4-BE49-F238E27FC236}">
                <a16:creationId xmlns:a16="http://schemas.microsoft.com/office/drawing/2014/main" id="{1CA77533-38DD-FAAA-3490-3D4040B0F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7564" y="5891897"/>
            <a:ext cx="10885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63B0E1B-4786-0A0E-D4A7-D65CB69B09B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1172481" y="5582400"/>
            <a:ext cx="921310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3483A2-2591-3EB0-1C54-AB83BFF15EE0}"/>
              </a:ext>
            </a:extLst>
          </p:cNvPr>
          <p:cNvCxnSpPr>
            <a:cxnSpLocks/>
            <a:stCxn id="19" idx="3"/>
            <a:endCxn id="17" idx="1"/>
          </p:cNvCxnSpPr>
          <p:nvPr/>
        </p:nvCxnSpPr>
        <p:spPr>
          <a:xfrm>
            <a:off x="2855791" y="5582400"/>
            <a:ext cx="823828" cy="282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69887EE-DA1F-E933-7DA9-FD1A8BF057C3}"/>
              </a:ext>
            </a:extLst>
          </p:cNvPr>
          <p:cNvCxnSpPr>
            <a:cxnSpLocks/>
          </p:cNvCxnSpPr>
          <p:nvPr/>
        </p:nvCxnSpPr>
        <p:spPr>
          <a:xfrm flipV="1">
            <a:off x="2487270" y="4248952"/>
            <a:ext cx="0" cy="946439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Graphic 6" descr="Amazon Macie service icon.">
            <a:extLst>
              <a:ext uri="{FF2B5EF4-FFF2-40B4-BE49-F238E27FC236}">
                <a16:creationId xmlns:a16="http://schemas.microsoft.com/office/drawing/2014/main" id="{B34B1C74-01AF-19B4-2DA7-74CCC06BE2B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9055660" y="5237925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9">
            <a:extLst>
              <a:ext uri="{FF2B5EF4-FFF2-40B4-BE49-F238E27FC236}">
                <a16:creationId xmlns:a16="http://schemas.microsoft.com/office/drawing/2014/main" id="{CED447C9-A6A8-9588-F40A-FA8A3391E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0987" y="5931371"/>
            <a:ext cx="989425" cy="2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Macie</a:t>
            </a:r>
          </a:p>
        </p:txBody>
      </p:sp>
      <p:pic>
        <p:nvPicPr>
          <p:cNvPr id="50" name="Graphic 21" descr="Amazon Inspector service icon.">
            <a:extLst>
              <a:ext uri="{FF2B5EF4-FFF2-40B4-BE49-F238E27FC236}">
                <a16:creationId xmlns:a16="http://schemas.microsoft.com/office/drawing/2014/main" id="{84215F50-0C22-CCF1-53B4-956BA8518BF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10001846" y="5251817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15">
            <a:extLst>
              <a:ext uri="{FF2B5EF4-FFF2-40B4-BE49-F238E27FC236}">
                <a16:creationId xmlns:a16="http://schemas.microsoft.com/office/drawing/2014/main" id="{9FC4DCF4-F7F0-98CF-EB69-53FA8A682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355" y="4942288"/>
            <a:ext cx="9302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Inspector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38665BB-A438-8AEA-163C-83168E2E5A5F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5656135" y="4284817"/>
            <a:ext cx="0" cy="976019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22DAFB3-50BD-C7DA-5C99-286994F8F957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6531221" y="4284817"/>
            <a:ext cx="0" cy="448909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8980326-70D9-4991-472A-5098FF1444B2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7472242" y="4270844"/>
            <a:ext cx="928" cy="989992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85EE830-500D-2A41-7E4E-98F12D6D983E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8386275" y="4278072"/>
            <a:ext cx="4193" cy="660998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626E83C-FCE6-67F4-0A11-D9F8176EB149}"/>
              </a:ext>
            </a:extLst>
          </p:cNvPr>
          <p:cNvCxnSpPr>
            <a:cxnSpLocks/>
          </p:cNvCxnSpPr>
          <p:nvPr/>
        </p:nvCxnSpPr>
        <p:spPr>
          <a:xfrm flipV="1">
            <a:off x="9345810" y="4270844"/>
            <a:ext cx="0" cy="953867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1FB894E-F57B-C36E-5141-FB2E28596364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10272460" y="4276221"/>
            <a:ext cx="0" cy="666067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0E9B4EC-9D39-BBCD-01C4-F6B866F0B253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11268072" y="4278072"/>
            <a:ext cx="0" cy="95985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1371AC33-1C13-7452-382C-6E31CA63F4C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4664" y="1913980"/>
            <a:ext cx="758952" cy="758952"/>
          </a:xfrm>
          <a:prstGeom prst="rect">
            <a:avLst/>
          </a:prstGeom>
        </p:spPr>
      </p:pic>
      <p:pic>
        <p:nvPicPr>
          <p:cNvPr id="3" name="Picture 2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93081CBE-5022-895C-680E-D1F419FAF469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27853" y="1913980"/>
            <a:ext cx="758952" cy="758952"/>
          </a:xfrm>
          <a:prstGeom prst="rect">
            <a:avLst/>
          </a:prstGeom>
        </p:spPr>
      </p:pic>
      <p:pic>
        <p:nvPicPr>
          <p:cNvPr id="63" name="Picture 62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98C44AA4-D383-79F4-468C-20779F731829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80603" y="1913980"/>
            <a:ext cx="758952" cy="758952"/>
          </a:xfrm>
          <a:prstGeom prst="rect">
            <a:avLst/>
          </a:prstGeom>
        </p:spPr>
      </p:pic>
      <p:pic>
        <p:nvPicPr>
          <p:cNvPr id="64" name="Picture 63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A67D07A2-7600-6B0A-6860-DC18B741F06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31220" y="1893131"/>
            <a:ext cx="758952" cy="758952"/>
          </a:xfrm>
          <a:prstGeom prst="rect">
            <a:avLst/>
          </a:prstGeom>
        </p:spPr>
      </p:pic>
      <p:sp>
        <p:nvSpPr>
          <p:cNvPr id="65" name="TextBox 11">
            <a:extLst>
              <a:ext uri="{FF2B5EF4-FFF2-40B4-BE49-F238E27FC236}">
                <a16:creationId xmlns:a16="http://schemas.microsoft.com/office/drawing/2014/main" id="{C5CBA944-5514-523F-4BF5-283A513B4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545" y="2660943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11">
            <a:extLst>
              <a:ext uri="{FF2B5EF4-FFF2-40B4-BE49-F238E27FC236}">
                <a16:creationId xmlns:a16="http://schemas.microsoft.com/office/drawing/2014/main" id="{20FC0994-4394-91A4-94C5-0D51B9A50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332" y="2646015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Cloudwatch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11">
            <a:extLst>
              <a:ext uri="{FF2B5EF4-FFF2-40B4-BE49-F238E27FC236}">
                <a16:creationId xmlns:a16="http://schemas.microsoft.com/office/drawing/2014/main" id="{AB08E38E-4E01-55A8-C720-F844D1CA5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477" y="2682101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</a:t>
            </a:r>
          </a:p>
        </p:txBody>
      </p:sp>
      <p:sp>
        <p:nvSpPr>
          <p:cNvPr id="68" name="TextBox 11">
            <a:extLst>
              <a:ext uri="{FF2B5EF4-FFF2-40B4-BE49-F238E27FC236}">
                <a16:creationId xmlns:a16="http://schemas.microsoft.com/office/drawing/2014/main" id="{69C765B7-F5F5-267A-E23A-56C4206EE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101" y="2681849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Cost and Usage</a:t>
            </a:r>
          </a:p>
        </p:txBody>
      </p:sp>
      <p:pic>
        <p:nvPicPr>
          <p:cNvPr id="69" name="Picture 68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B523C523-1711-2CFF-2E84-E1A58973CD15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11645" y="3135172"/>
            <a:ext cx="758952" cy="758952"/>
          </a:xfrm>
          <a:prstGeom prst="rect">
            <a:avLst/>
          </a:prstGeom>
        </p:spPr>
      </p:pic>
      <p:pic>
        <p:nvPicPr>
          <p:cNvPr id="70" name="Picture 69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EE9FA024-01ED-A174-4973-8C3ECEAB995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17473" y="3135172"/>
            <a:ext cx="758952" cy="758952"/>
          </a:xfrm>
          <a:prstGeom prst="rect">
            <a:avLst/>
          </a:prstGeom>
        </p:spPr>
      </p:pic>
      <p:pic>
        <p:nvPicPr>
          <p:cNvPr id="71" name="Picture 70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89964F9B-249D-501F-ED55-416D475133C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70387" y="3144928"/>
            <a:ext cx="758952" cy="758952"/>
          </a:xfrm>
          <a:prstGeom prst="rect">
            <a:avLst/>
          </a:prstGeom>
        </p:spPr>
      </p:pic>
      <p:sp>
        <p:nvSpPr>
          <p:cNvPr id="72" name="TextBox 11">
            <a:extLst>
              <a:ext uri="{FF2B5EF4-FFF2-40B4-BE49-F238E27FC236}">
                <a16:creationId xmlns:a16="http://schemas.microsoft.com/office/drawing/2014/main" id="{707FA784-20FA-23FE-776E-19159F9A3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736" y="3961762"/>
            <a:ext cx="19656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IAM Access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Analyser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11">
            <a:extLst>
              <a:ext uri="{FF2B5EF4-FFF2-40B4-BE49-F238E27FC236}">
                <a16:creationId xmlns:a16="http://schemas.microsoft.com/office/drawing/2014/main" id="{0E1E3ED1-D7A3-6F86-BAE2-82C050C43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329" y="3952587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Health</a:t>
            </a:r>
          </a:p>
        </p:txBody>
      </p:sp>
      <p:sp>
        <p:nvSpPr>
          <p:cNvPr id="74" name="TextBox 11">
            <a:extLst>
              <a:ext uri="{FF2B5EF4-FFF2-40B4-BE49-F238E27FC236}">
                <a16:creationId xmlns:a16="http://schemas.microsoft.com/office/drawing/2014/main" id="{5017528F-DBC9-5DBB-3D9F-E519649D2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220" y="3959643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Organizations</a:t>
            </a:r>
          </a:p>
        </p:txBody>
      </p:sp>
      <p:pic>
        <p:nvPicPr>
          <p:cNvPr id="75" name="Picture 74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20B90DD5-F113-C14D-DD13-EEDC1E2EB71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64559" y="3124319"/>
            <a:ext cx="758952" cy="758952"/>
          </a:xfrm>
          <a:prstGeom prst="rect">
            <a:avLst/>
          </a:prstGeom>
        </p:spPr>
      </p:pic>
      <p:sp>
        <p:nvSpPr>
          <p:cNvPr id="76" name="TextBox 11">
            <a:extLst>
              <a:ext uri="{FF2B5EF4-FFF2-40B4-BE49-F238E27FC236}">
                <a16:creationId xmlns:a16="http://schemas.microsoft.com/office/drawing/2014/main" id="{AF7290E4-4B9C-3D23-4F0E-19F73B176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906" y="3953858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Quotas</a:t>
            </a:r>
          </a:p>
        </p:txBody>
      </p:sp>
      <p:pic>
        <p:nvPicPr>
          <p:cNvPr id="77" name="Picture 76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3F54234B-AB2A-147B-422B-83C13AAD7C92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80444" y="1883586"/>
            <a:ext cx="758952" cy="758952"/>
          </a:xfrm>
          <a:prstGeom prst="rect">
            <a:avLst/>
          </a:prstGeom>
        </p:spPr>
      </p:pic>
      <p:sp>
        <p:nvSpPr>
          <p:cNvPr id="78" name="TextBox 11">
            <a:extLst>
              <a:ext uri="{FF2B5EF4-FFF2-40B4-BE49-F238E27FC236}">
                <a16:creationId xmlns:a16="http://schemas.microsoft.com/office/drawing/2014/main" id="{0336FD07-0F2A-F0F7-8FF7-68B5DBBC2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325" y="2665887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Flowlogs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Picture 78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C120CD12-BF12-2FD0-EB60-F35FC02A6E0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52929" y="2304623"/>
            <a:ext cx="758952" cy="758952"/>
          </a:xfrm>
          <a:prstGeom prst="rect">
            <a:avLst/>
          </a:prstGeom>
        </p:spPr>
      </p:pic>
      <p:sp>
        <p:nvSpPr>
          <p:cNvPr id="80" name="TextBox 11">
            <a:extLst>
              <a:ext uri="{FF2B5EF4-FFF2-40B4-BE49-F238E27FC236}">
                <a16:creationId xmlns:a16="http://schemas.microsoft.com/office/drawing/2014/main" id="{17FA9CE9-E14C-EA24-98B8-0D96E69E6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5810" y="3119138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 Duty</a:t>
            </a:r>
          </a:p>
        </p:txBody>
      </p:sp>
      <p:pic>
        <p:nvPicPr>
          <p:cNvPr id="81" name="Picture 80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EF4BDC72-33BF-81B1-52D0-C465AEE6BFF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19850" y="3137462"/>
            <a:ext cx="758952" cy="758952"/>
          </a:xfrm>
          <a:prstGeom prst="rect">
            <a:avLst/>
          </a:prstGeom>
        </p:spPr>
      </p:pic>
      <p:pic>
        <p:nvPicPr>
          <p:cNvPr id="82" name="Picture 81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B5E90DAB-E89B-7405-7DCE-137E867905D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76215" y="3146629"/>
            <a:ext cx="758952" cy="758952"/>
          </a:xfrm>
          <a:prstGeom prst="rect">
            <a:avLst/>
          </a:prstGeom>
        </p:spPr>
      </p:pic>
      <p:sp>
        <p:nvSpPr>
          <p:cNvPr id="83" name="TextBox 11">
            <a:extLst>
              <a:ext uri="{FF2B5EF4-FFF2-40B4-BE49-F238E27FC236}">
                <a16:creationId xmlns:a16="http://schemas.microsoft.com/office/drawing/2014/main" id="{EE7F0AB7-56C1-4F72-76C5-9641DB65C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855" y="3970107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Macie</a:t>
            </a:r>
          </a:p>
        </p:txBody>
      </p:sp>
      <p:sp>
        <p:nvSpPr>
          <p:cNvPr id="84" name="TextBox 11">
            <a:extLst>
              <a:ext uri="{FF2B5EF4-FFF2-40B4-BE49-F238E27FC236}">
                <a16:creationId xmlns:a16="http://schemas.microsoft.com/office/drawing/2014/main" id="{A6ECD843-9FC9-17B1-F618-D25399178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666" y="3934612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Inspector</a:t>
            </a:r>
          </a:p>
        </p:txBody>
      </p:sp>
    </p:spTree>
    <p:extLst>
      <p:ext uri="{BB962C8B-B14F-4D97-AF65-F5344CB8AC3E}">
        <p14:creationId xmlns:p14="http://schemas.microsoft.com/office/powerpoint/2010/main" val="4090603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DB76C-53FD-4D32-8B6C-263F348D0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AE9F91-BCC0-7DB2-5A78-663F35DB8C3F}"/>
              </a:ext>
            </a:extLst>
          </p:cNvPr>
          <p:cNvSpPr/>
          <p:nvPr/>
        </p:nvSpPr>
        <p:spPr>
          <a:xfrm>
            <a:off x="632221" y="439198"/>
            <a:ext cx="10927557" cy="3815763"/>
          </a:xfrm>
          <a:prstGeom prst="rect">
            <a:avLst/>
          </a:prstGeom>
          <a:noFill/>
          <a:ln w="15875">
            <a:solidFill>
              <a:srgbClr val="05A8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Amazon Bedrock AgentCore service icon.">
            <a:extLst>
              <a:ext uri="{FF2B5EF4-FFF2-40B4-BE49-F238E27FC236}">
                <a16:creationId xmlns:a16="http://schemas.microsoft.com/office/drawing/2014/main" id="{41CDE206-55CD-4ABD-3B0B-8A5EC01BA320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3978" y="435334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89D49468-0DD3-41D3-76B1-502EE8DD3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431" y="121172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Bedrock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40150125-5068-075B-4E68-A095E3C99E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44597" y="496547"/>
            <a:ext cx="1106424" cy="1106424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0B1A304E-D9C8-8C06-234E-180559564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9404" y="1562766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Supervisor</a:t>
            </a:r>
          </a:p>
        </p:txBody>
      </p:sp>
      <p:pic>
        <p:nvPicPr>
          <p:cNvPr id="17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7797E670-BD68-6906-296D-F26E2194D83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3679619" y="5205747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35C3C1-D7B2-161E-53E1-22B9D293D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314" y="5975167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pic>
        <p:nvPicPr>
          <p:cNvPr id="19" name="Graphic 14" descr="Amazon Athena service icon.">
            <a:extLst>
              <a:ext uri="{FF2B5EF4-FFF2-40B4-BE49-F238E27FC236}">
                <a16:creationId xmlns:a16="http://schemas.microsoft.com/office/drawing/2014/main" id="{999240CE-0EE8-23E0-7738-E39F1697F1F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093791" y="5201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7">
            <a:extLst>
              <a:ext uri="{FF2B5EF4-FFF2-40B4-BE49-F238E27FC236}">
                <a16:creationId xmlns:a16="http://schemas.microsoft.com/office/drawing/2014/main" id="{AB98F891-A150-1D27-1D99-F344C0268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285" y="5963400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Athena</a:t>
            </a:r>
          </a:p>
        </p:txBody>
      </p:sp>
      <p:pic>
        <p:nvPicPr>
          <p:cNvPr id="21" name="Graphic 20" descr="AWS Glue Data Catalog resource icon for the AWS Glue service.">
            <a:extLst>
              <a:ext uri="{FF2B5EF4-FFF2-40B4-BE49-F238E27FC236}">
                <a16:creationId xmlns:a16="http://schemas.microsoft.com/office/drawing/2014/main" id="{3C6C03BE-5239-CAEB-5A1E-15041E118D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529" y="5201400"/>
            <a:ext cx="758952" cy="758952"/>
          </a:xfrm>
          <a:prstGeom prst="rect">
            <a:avLst/>
          </a:prstGeom>
        </p:spPr>
      </p:pic>
      <p:sp>
        <p:nvSpPr>
          <p:cNvPr id="22" name="TextBox 24">
            <a:extLst>
              <a:ext uri="{FF2B5EF4-FFF2-40B4-BE49-F238E27FC236}">
                <a16:creationId xmlns:a16="http://schemas.microsoft.com/office/drawing/2014/main" id="{4E03FC6B-112B-4A06-9371-7DED1900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226" y="5946470"/>
            <a:ext cx="17524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Glue Data Catalog</a:t>
            </a:r>
          </a:p>
        </p:txBody>
      </p:sp>
      <p:pic>
        <p:nvPicPr>
          <p:cNvPr id="35" name="Graphic 34" descr="AWS Health Dashboard service icon.">
            <a:extLst>
              <a:ext uri="{FF2B5EF4-FFF2-40B4-BE49-F238E27FC236}">
                <a16:creationId xmlns:a16="http://schemas.microsoft.com/office/drawing/2014/main" id="{0E64BFE9-BF4B-D681-8D54-BD5DD36A5683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199346" y="5261794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16">
            <a:extLst>
              <a:ext uri="{FF2B5EF4-FFF2-40B4-BE49-F238E27FC236}">
                <a16:creationId xmlns:a16="http://schemas.microsoft.com/office/drawing/2014/main" id="{C53275CE-CF39-5FA9-8705-60EF46A64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498" y="4733726"/>
            <a:ext cx="931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Health </a:t>
            </a:r>
          </a:p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Dashboard</a:t>
            </a:r>
            <a:endParaRPr lang="en-US" altLang="en-US" sz="10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Graphic 6" descr="AWS Organizations service icon.">
            <a:extLst>
              <a:ext uri="{FF2B5EF4-FFF2-40B4-BE49-F238E27FC236}">
                <a16:creationId xmlns:a16="http://schemas.microsoft.com/office/drawing/2014/main" id="{5E071C2B-D073-2D72-E503-EB58369E820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7153130" y="5260836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9">
            <a:extLst>
              <a:ext uri="{FF2B5EF4-FFF2-40B4-BE49-F238E27FC236}">
                <a16:creationId xmlns:a16="http://schemas.microsoft.com/office/drawing/2014/main" id="{7718784E-2129-C17E-8203-4E1151F9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601" y="5970521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Organizations</a:t>
            </a:r>
          </a:p>
        </p:txBody>
      </p:sp>
      <p:pic>
        <p:nvPicPr>
          <p:cNvPr id="39" name="Graphic 38" descr="IAM Access Analyzer resource icon for the IAM service.">
            <a:extLst>
              <a:ext uri="{FF2B5EF4-FFF2-40B4-BE49-F238E27FC236}">
                <a16:creationId xmlns:a16="http://schemas.microsoft.com/office/drawing/2014/main" id="{F4496A8C-3BF1-27D7-B3C9-34C6992C66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36095" y="5260836"/>
            <a:ext cx="640080" cy="640080"/>
          </a:xfrm>
          <a:prstGeom prst="rect">
            <a:avLst/>
          </a:prstGeom>
        </p:spPr>
      </p:pic>
      <p:pic>
        <p:nvPicPr>
          <p:cNvPr id="40" name="Picture 39" descr="A white cube on a black background&#10;&#10;AI-generated content may be incorrect.">
            <a:extLst>
              <a:ext uri="{FF2B5EF4-FFF2-40B4-BE49-F238E27FC236}">
                <a16:creationId xmlns:a16="http://schemas.microsoft.com/office/drawing/2014/main" id="{14A5AFB9-30B8-6218-7E6A-D84922D7D4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1876" y="5251817"/>
            <a:ext cx="637520" cy="640080"/>
          </a:xfrm>
          <a:prstGeom prst="rect">
            <a:avLst/>
          </a:prstGeom>
        </p:spPr>
      </p:pic>
      <p:sp>
        <p:nvSpPr>
          <p:cNvPr id="41" name="TextBox 9">
            <a:extLst>
              <a:ext uri="{FF2B5EF4-FFF2-40B4-BE49-F238E27FC236}">
                <a16:creationId xmlns:a16="http://schemas.microsoft.com/office/drawing/2014/main" id="{37C9B85F-4645-408D-68A4-4FD6A7082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746" y="4939070"/>
            <a:ext cx="931444" cy="2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Quotas</a:t>
            </a:r>
          </a:p>
        </p:txBody>
      </p:sp>
      <p:sp>
        <p:nvSpPr>
          <p:cNvPr id="42" name="TextBox 30">
            <a:extLst>
              <a:ext uri="{FF2B5EF4-FFF2-40B4-BE49-F238E27FC236}">
                <a16:creationId xmlns:a16="http://schemas.microsoft.com/office/drawing/2014/main" id="{9C526DF8-6455-9550-EB7B-C054B03A1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942" y="5975167"/>
            <a:ext cx="1075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IAM Access </a:t>
            </a:r>
          </a:p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Analyzer</a:t>
            </a:r>
          </a:p>
        </p:txBody>
      </p:sp>
      <p:pic>
        <p:nvPicPr>
          <p:cNvPr id="43" name="Graphic 19" descr="Amazon GuardDuty service icon.">
            <a:extLst>
              <a:ext uri="{FF2B5EF4-FFF2-40B4-BE49-F238E27FC236}">
                <a16:creationId xmlns:a16="http://schemas.microsoft.com/office/drawing/2014/main" id="{53CA83B0-0837-E772-4743-49FBEE79D66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10948032" y="5237925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12">
            <a:extLst>
              <a:ext uri="{FF2B5EF4-FFF2-40B4-BE49-F238E27FC236}">
                <a16:creationId xmlns:a16="http://schemas.microsoft.com/office/drawing/2014/main" id="{81D16C43-3629-CFC0-F267-83F1B514C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7564" y="5891897"/>
            <a:ext cx="10885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50AE96B-50E7-D370-6306-C7883DE1B1A4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1172481" y="5582400"/>
            <a:ext cx="921310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5B902DE-61E1-E5FD-F110-2ACA7C548027}"/>
              </a:ext>
            </a:extLst>
          </p:cNvPr>
          <p:cNvCxnSpPr>
            <a:cxnSpLocks/>
            <a:stCxn id="19" idx="3"/>
            <a:endCxn id="17" idx="1"/>
          </p:cNvCxnSpPr>
          <p:nvPr/>
        </p:nvCxnSpPr>
        <p:spPr>
          <a:xfrm>
            <a:off x="2855791" y="5582400"/>
            <a:ext cx="823828" cy="282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F595801-8C0C-20FB-4E2C-F793F27A9605}"/>
              </a:ext>
            </a:extLst>
          </p:cNvPr>
          <p:cNvCxnSpPr>
            <a:cxnSpLocks/>
          </p:cNvCxnSpPr>
          <p:nvPr/>
        </p:nvCxnSpPr>
        <p:spPr>
          <a:xfrm flipV="1">
            <a:off x="2487270" y="4248952"/>
            <a:ext cx="0" cy="946439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Graphic 6" descr="Amazon Macie service icon.">
            <a:extLst>
              <a:ext uri="{FF2B5EF4-FFF2-40B4-BE49-F238E27FC236}">
                <a16:creationId xmlns:a16="http://schemas.microsoft.com/office/drawing/2014/main" id="{B84119FF-CF4E-6141-E85E-027462366943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9055660" y="5237925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9">
            <a:extLst>
              <a:ext uri="{FF2B5EF4-FFF2-40B4-BE49-F238E27FC236}">
                <a16:creationId xmlns:a16="http://schemas.microsoft.com/office/drawing/2014/main" id="{A55D47BF-7604-6249-09AA-B4A4AE350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0987" y="5931371"/>
            <a:ext cx="989425" cy="2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Macie</a:t>
            </a:r>
          </a:p>
        </p:txBody>
      </p:sp>
      <p:pic>
        <p:nvPicPr>
          <p:cNvPr id="50" name="Graphic 21" descr="Amazon Inspector service icon.">
            <a:extLst>
              <a:ext uri="{FF2B5EF4-FFF2-40B4-BE49-F238E27FC236}">
                <a16:creationId xmlns:a16="http://schemas.microsoft.com/office/drawing/2014/main" id="{F96115BB-B80B-D6B0-E80D-D39D4005594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10001846" y="5251817"/>
            <a:ext cx="640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15">
            <a:extLst>
              <a:ext uri="{FF2B5EF4-FFF2-40B4-BE49-F238E27FC236}">
                <a16:creationId xmlns:a16="http://schemas.microsoft.com/office/drawing/2014/main" id="{A430CBB1-185E-4EBC-A2D9-0DF6177C6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355" y="4942288"/>
            <a:ext cx="9302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Inspector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3B44B90-AB19-EE91-EA4B-5FB06FDC3F56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5656135" y="4284817"/>
            <a:ext cx="0" cy="976019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EC8578E-8BC6-BB63-716D-1B7EA0D9A7C3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6531221" y="4284817"/>
            <a:ext cx="0" cy="448909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AA150BB-F4B1-AEF9-330E-92A04D977CE8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7472242" y="4270844"/>
            <a:ext cx="928" cy="989992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8553FA1-0BD8-DE3A-7C78-363304339595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8386275" y="4278072"/>
            <a:ext cx="4193" cy="660998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60A0EB3-A1D8-6BBF-CE24-07AA3FEDAD8D}"/>
              </a:ext>
            </a:extLst>
          </p:cNvPr>
          <p:cNvCxnSpPr>
            <a:cxnSpLocks/>
          </p:cNvCxnSpPr>
          <p:nvPr/>
        </p:nvCxnSpPr>
        <p:spPr>
          <a:xfrm flipV="1">
            <a:off x="9345810" y="4270844"/>
            <a:ext cx="0" cy="953867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7E165DC-83C4-9E4B-176F-52F2B3FB5BC7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10272460" y="4276221"/>
            <a:ext cx="0" cy="666067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605B429-FF30-EB5A-9ABF-5B4E46052DA4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11268072" y="4278072"/>
            <a:ext cx="0" cy="95985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0C18065F-0D0A-6225-ADC2-9E2DCA8BAF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4664" y="1913980"/>
            <a:ext cx="758952" cy="758952"/>
          </a:xfrm>
          <a:prstGeom prst="rect">
            <a:avLst/>
          </a:prstGeom>
        </p:spPr>
      </p:pic>
      <p:pic>
        <p:nvPicPr>
          <p:cNvPr id="3" name="Picture 2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EC999132-D83B-3B41-6487-042E487AEFF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27853" y="1913980"/>
            <a:ext cx="758952" cy="758952"/>
          </a:xfrm>
          <a:prstGeom prst="rect">
            <a:avLst/>
          </a:prstGeom>
        </p:spPr>
      </p:pic>
      <p:pic>
        <p:nvPicPr>
          <p:cNvPr id="63" name="Picture 62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6C71416E-5B14-B4AF-2C4C-9FCD82EF3D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80603" y="1913980"/>
            <a:ext cx="758952" cy="758952"/>
          </a:xfrm>
          <a:prstGeom prst="rect">
            <a:avLst/>
          </a:prstGeom>
        </p:spPr>
      </p:pic>
      <p:pic>
        <p:nvPicPr>
          <p:cNvPr id="64" name="Picture 63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FEDD7E79-C3F2-C40D-ED6E-CBF5E6F146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31220" y="1893131"/>
            <a:ext cx="758952" cy="758952"/>
          </a:xfrm>
          <a:prstGeom prst="rect">
            <a:avLst/>
          </a:prstGeom>
        </p:spPr>
      </p:pic>
      <p:sp>
        <p:nvSpPr>
          <p:cNvPr id="65" name="TextBox 11">
            <a:extLst>
              <a:ext uri="{FF2B5EF4-FFF2-40B4-BE49-F238E27FC236}">
                <a16:creationId xmlns:a16="http://schemas.microsoft.com/office/drawing/2014/main" id="{6B86ED62-06AF-0197-5A62-40804AE38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545" y="2660943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11">
            <a:extLst>
              <a:ext uri="{FF2B5EF4-FFF2-40B4-BE49-F238E27FC236}">
                <a16:creationId xmlns:a16="http://schemas.microsoft.com/office/drawing/2014/main" id="{234DA2A2-8EC4-6B05-B17D-43DECA7A0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332" y="2646015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Cloudwatch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11">
            <a:extLst>
              <a:ext uri="{FF2B5EF4-FFF2-40B4-BE49-F238E27FC236}">
                <a16:creationId xmlns:a16="http://schemas.microsoft.com/office/drawing/2014/main" id="{E92FC3D8-0B63-27CC-9BCE-1044B2D64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477" y="2682101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Config</a:t>
            </a:r>
          </a:p>
        </p:txBody>
      </p:sp>
      <p:sp>
        <p:nvSpPr>
          <p:cNvPr id="68" name="TextBox 11">
            <a:extLst>
              <a:ext uri="{FF2B5EF4-FFF2-40B4-BE49-F238E27FC236}">
                <a16:creationId xmlns:a16="http://schemas.microsoft.com/office/drawing/2014/main" id="{06DFC305-4D26-FCDE-7B36-A01F93CBA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101" y="2681849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Cost and Usage</a:t>
            </a:r>
          </a:p>
        </p:txBody>
      </p:sp>
      <p:pic>
        <p:nvPicPr>
          <p:cNvPr id="69" name="Picture 68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4CFDCB37-163B-0F51-EA5F-12B22DAC9CD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11645" y="3135172"/>
            <a:ext cx="758952" cy="758952"/>
          </a:xfrm>
          <a:prstGeom prst="rect">
            <a:avLst/>
          </a:prstGeom>
        </p:spPr>
      </p:pic>
      <p:pic>
        <p:nvPicPr>
          <p:cNvPr id="70" name="Picture 69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BE6B3EB1-E6CC-9DEF-478A-C61324FCA2C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17473" y="3135172"/>
            <a:ext cx="758952" cy="758952"/>
          </a:xfrm>
          <a:prstGeom prst="rect">
            <a:avLst/>
          </a:prstGeom>
        </p:spPr>
      </p:pic>
      <p:pic>
        <p:nvPicPr>
          <p:cNvPr id="71" name="Picture 70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96A9834D-ED72-999B-64D5-5DC4AC9B9D4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70387" y="3144928"/>
            <a:ext cx="758952" cy="758952"/>
          </a:xfrm>
          <a:prstGeom prst="rect">
            <a:avLst/>
          </a:prstGeom>
        </p:spPr>
      </p:pic>
      <p:sp>
        <p:nvSpPr>
          <p:cNvPr id="72" name="TextBox 11">
            <a:extLst>
              <a:ext uri="{FF2B5EF4-FFF2-40B4-BE49-F238E27FC236}">
                <a16:creationId xmlns:a16="http://schemas.microsoft.com/office/drawing/2014/main" id="{359C1A79-1786-0A26-3E28-8E3644441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736" y="3961762"/>
            <a:ext cx="19656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IAM Access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Analyser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11">
            <a:extLst>
              <a:ext uri="{FF2B5EF4-FFF2-40B4-BE49-F238E27FC236}">
                <a16:creationId xmlns:a16="http://schemas.microsoft.com/office/drawing/2014/main" id="{89E4ECFB-F167-3C5F-80B5-2B4C437E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329" y="3952587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Health</a:t>
            </a:r>
          </a:p>
        </p:txBody>
      </p:sp>
      <p:sp>
        <p:nvSpPr>
          <p:cNvPr id="74" name="TextBox 11">
            <a:extLst>
              <a:ext uri="{FF2B5EF4-FFF2-40B4-BE49-F238E27FC236}">
                <a16:creationId xmlns:a16="http://schemas.microsoft.com/office/drawing/2014/main" id="{6E27DF8D-B964-EABD-5B45-CAD92E686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220" y="3959643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Organizations</a:t>
            </a:r>
          </a:p>
        </p:txBody>
      </p:sp>
      <p:pic>
        <p:nvPicPr>
          <p:cNvPr id="75" name="Picture 74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CA6D70EE-5DD4-88A8-EE29-9C97562DA3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64559" y="3124319"/>
            <a:ext cx="758952" cy="758952"/>
          </a:xfrm>
          <a:prstGeom prst="rect">
            <a:avLst/>
          </a:prstGeom>
        </p:spPr>
      </p:pic>
      <p:sp>
        <p:nvSpPr>
          <p:cNvPr id="76" name="TextBox 11">
            <a:extLst>
              <a:ext uri="{FF2B5EF4-FFF2-40B4-BE49-F238E27FC236}">
                <a16:creationId xmlns:a16="http://schemas.microsoft.com/office/drawing/2014/main" id="{1B95133A-A96B-CDB2-61D3-8A3512D3C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906" y="3953858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Quotas</a:t>
            </a:r>
          </a:p>
        </p:txBody>
      </p:sp>
      <p:pic>
        <p:nvPicPr>
          <p:cNvPr id="77" name="Picture 76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B70916A1-17FC-5BE8-DFD6-26F9B98F0ED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80444" y="1883586"/>
            <a:ext cx="758952" cy="758952"/>
          </a:xfrm>
          <a:prstGeom prst="rect">
            <a:avLst/>
          </a:prstGeom>
        </p:spPr>
      </p:pic>
      <p:sp>
        <p:nvSpPr>
          <p:cNvPr id="78" name="TextBox 11">
            <a:extLst>
              <a:ext uri="{FF2B5EF4-FFF2-40B4-BE49-F238E27FC236}">
                <a16:creationId xmlns:a16="http://schemas.microsoft.com/office/drawing/2014/main" id="{5D38C271-AB90-A754-4402-6ED6F6DF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325" y="2665887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Flowlogs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Picture 78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22B9837B-A8CD-F229-94BA-846B94AC2B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52929" y="2304623"/>
            <a:ext cx="758952" cy="758952"/>
          </a:xfrm>
          <a:prstGeom prst="rect">
            <a:avLst/>
          </a:prstGeom>
        </p:spPr>
      </p:pic>
      <p:sp>
        <p:nvSpPr>
          <p:cNvPr id="80" name="TextBox 11">
            <a:extLst>
              <a:ext uri="{FF2B5EF4-FFF2-40B4-BE49-F238E27FC236}">
                <a16:creationId xmlns:a16="http://schemas.microsoft.com/office/drawing/2014/main" id="{11E192FC-CB92-B983-8D64-8F0858FF4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5810" y="3119138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 Duty</a:t>
            </a:r>
          </a:p>
        </p:txBody>
      </p:sp>
      <p:pic>
        <p:nvPicPr>
          <p:cNvPr id="81" name="Picture 80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54AC2C85-226E-7D3A-66EC-1676EA64C7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19850" y="3137462"/>
            <a:ext cx="758952" cy="758952"/>
          </a:xfrm>
          <a:prstGeom prst="rect">
            <a:avLst/>
          </a:prstGeom>
        </p:spPr>
      </p:pic>
      <p:pic>
        <p:nvPicPr>
          <p:cNvPr id="82" name="Picture 81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AA411664-B0AC-B2F6-150F-AECCED816C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76215" y="3146629"/>
            <a:ext cx="758952" cy="758952"/>
          </a:xfrm>
          <a:prstGeom prst="rect">
            <a:avLst/>
          </a:prstGeom>
        </p:spPr>
      </p:pic>
      <p:sp>
        <p:nvSpPr>
          <p:cNvPr id="83" name="TextBox 11">
            <a:extLst>
              <a:ext uri="{FF2B5EF4-FFF2-40B4-BE49-F238E27FC236}">
                <a16:creationId xmlns:a16="http://schemas.microsoft.com/office/drawing/2014/main" id="{5C5142AD-9032-59E5-9BC0-31963188B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855" y="3970107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Macie</a:t>
            </a:r>
          </a:p>
        </p:txBody>
      </p:sp>
      <p:sp>
        <p:nvSpPr>
          <p:cNvPr id="84" name="TextBox 11">
            <a:extLst>
              <a:ext uri="{FF2B5EF4-FFF2-40B4-BE49-F238E27FC236}">
                <a16:creationId xmlns:a16="http://schemas.microsoft.com/office/drawing/2014/main" id="{5B150DF6-6A72-2EF8-236C-4B04F773A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666" y="3934612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Inspector</a:t>
            </a:r>
          </a:p>
        </p:txBody>
      </p:sp>
    </p:spTree>
    <p:extLst>
      <p:ext uri="{BB962C8B-B14F-4D97-AF65-F5344CB8AC3E}">
        <p14:creationId xmlns:p14="http://schemas.microsoft.com/office/powerpoint/2010/main" val="1193552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F59CF-96F1-873A-6A3E-6107A5166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B874A99-59D4-9194-AA5F-BDD144FCFB3A}"/>
              </a:ext>
            </a:extLst>
          </p:cNvPr>
          <p:cNvSpPr txBox="1">
            <a:spLocks/>
          </p:cNvSpPr>
          <p:nvPr/>
        </p:nvSpPr>
        <p:spPr>
          <a:xfrm>
            <a:off x="346927" y="210135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/>
              <a:t>Written in </a:t>
            </a:r>
            <a:r>
              <a:rPr lang="en-US" sz="2000" dirty="0">
                <a:solidFill>
                  <a:srgbClr val="FFC000"/>
                </a:solidFill>
              </a:rPr>
              <a:t>Strands SDK</a:t>
            </a:r>
          </a:p>
        </p:txBody>
      </p:sp>
    </p:spTree>
    <p:extLst>
      <p:ext uri="{BB962C8B-B14F-4D97-AF65-F5344CB8AC3E}">
        <p14:creationId xmlns:p14="http://schemas.microsoft.com/office/powerpoint/2010/main" val="3098250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697DE-7B95-FFB3-66F0-A47739BD8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209398A-F053-A781-0336-7FEF9CAAAC83}"/>
              </a:ext>
            </a:extLst>
          </p:cNvPr>
          <p:cNvSpPr txBox="1">
            <a:spLocks/>
          </p:cNvSpPr>
          <p:nvPr/>
        </p:nvSpPr>
        <p:spPr>
          <a:xfrm>
            <a:off x="346927" y="210135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/>
              <a:t>Written in </a:t>
            </a:r>
            <a:r>
              <a:rPr lang="en-US" sz="2000" dirty="0">
                <a:solidFill>
                  <a:srgbClr val="FFC000"/>
                </a:solidFill>
              </a:rPr>
              <a:t>Strands SDK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E7BDC3-11C8-8723-4821-5F7F48DCEB92}"/>
              </a:ext>
            </a:extLst>
          </p:cNvPr>
          <p:cNvSpPr txBox="1">
            <a:spLocks/>
          </p:cNvSpPr>
          <p:nvPr/>
        </p:nvSpPr>
        <p:spPr>
          <a:xfrm>
            <a:off x="346927" y="938840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/>
              <a:t>Concept </a:t>
            </a:r>
            <a:r>
              <a:rPr lang="en-US" sz="2000" dirty="0">
                <a:solidFill>
                  <a:srgbClr val="FFC000"/>
                </a:solidFill>
              </a:rPr>
              <a:t>“agents as tools”</a:t>
            </a:r>
          </a:p>
        </p:txBody>
      </p:sp>
    </p:spTree>
    <p:extLst>
      <p:ext uri="{BB962C8B-B14F-4D97-AF65-F5344CB8AC3E}">
        <p14:creationId xmlns:p14="http://schemas.microsoft.com/office/powerpoint/2010/main" val="3813832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2381E-ED75-8F53-33DC-6584E8465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CB943747-DB0F-274E-7886-6EF419AA65C5}"/>
              </a:ext>
            </a:extLst>
          </p:cNvPr>
          <p:cNvSpPr txBox="1">
            <a:spLocks/>
          </p:cNvSpPr>
          <p:nvPr/>
        </p:nvSpPr>
        <p:spPr>
          <a:xfrm>
            <a:off x="346927" y="210135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/>
              <a:t>Written in </a:t>
            </a:r>
            <a:r>
              <a:rPr lang="en-US" sz="2000" dirty="0">
                <a:solidFill>
                  <a:srgbClr val="FFC000"/>
                </a:solidFill>
              </a:rPr>
              <a:t>Strands SDK</a:t>
            </a:r>
          </a:p>
        </p:txBody>
      </p:sp>
      <p:pic>
        <p:nvPicPr>
          <p:cNvPr id="7" name="Picture 6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146C3540-EDB5-F1AA-FF1A-40C3A1C659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42323" y="812638"/>
            <a:ext cx="758952" cy="758952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9F9729D3-8EB6-2039-2198-0D132AB31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5204" y="1559601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C7DF3B-FFC9-F65F-945C-DE8F0A9AB98C}"/>
              </a:ext>
            </a:extLst>
          </p:cNvPr>
          <p:cNvSpPr txBox="1"/>
          <p:nvPr/>
        </p:nvSpPr>
        <p:spPr>
          <a:xfrm>
            <a:off x="7623598" y="3249074"/>
            <a:ext cx="4396400" cy="6001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@tool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def </a:t>
            </a:r>
            <a:r>
              <a:rPr lang="en-US" sz="1100" dirty="0" err="1">
                <a:solidFill>
                  <a:srgbClr val="FFC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query_cloudtrail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(question: str) -&gt; str: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result = </a:t>
            </a:r>
            <a:r>
              <a:rPr lang="en-US" sz="1100" dirty="0" err="1">
                <a:solidFill>
                  <a:srgbClr val="00B0F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cloudtrail_agent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(question)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1ABA21-B56B-9DF3-3187-37B58884B564}"/>
              </a:ext>
            </a:extLst>
          </p:cNvPr>
          <p:cNvSpPr txBox="1">
            <a:spLocks/>
          </p:cNvSpPr>
          <p:nvPr/>
        </p:nvSpPr>
        <p:spPr>
          <a:xfrm>
            <a:off x="346927" y="938840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/>
              <a:t>Concept </a:t>
            </a:r>
            <a:r>
              <a:rPr lang="en-US" sz="2000" dirty="0">
                <a:solidFill>
                  <a:srgbClr val="FFC000"/>
                </a:solidFill>
              </a:rPr>
              <a:t>“agents as tools”</a:t>
            </a:r>
          </a:p>
        </p:txBody>
      </p:sp>
    </p:spTree>
    <p:extLst>
      <p:ext uri="{BB962C8B-B14F-4D97-AF65-F5344CB8AC3E}">
        <p14:creationId xmlns:p14="http://schemas.microsoft.com/office/powerpoint/2010/main" val="407343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478B0-164A-1B04-62EC-8367B2AA1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73DFAA6-A791-D6D8-B88F-425904A4BE8B}"/>
              </a:ext>
            </a:extLst>
          </p:cNvPr>
          <p:cNvSpPr txBox="1">
            <a:spLocks/>
          </p:cNvSpPr>
          <p:nvPr/>
        </p:nvSpPr>
        <p:spPr>
          <a:xfrm>
            <a:off x="346927" y="210135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/>
              <a:t>Written in </a:t>
            </a:r>
            <a:r>
              <a:rPr lang="en-US" sz="2000" dirty="0">
                <a:solidFill>
                  <a:srgbClr val="FFC000"/>
                </a:solidFill>
              </a:rPr>
              <a:t>Strands SDK</a:t>
            </a:r>
          </a:p>
        </p:txBody>
      </p:sp>
      <p:pic>
        <p:nvPicPr>
          <p:cNvPr id="7" name="Picture 6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A6F58582-137F-0D9D-B366-272C5F7B29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42323" y="812638"/>
            <a:ext cx="758952" cy="758952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A43F5528-5056-E30B-B9AA-2A3D8106E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5204" y="1559601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5C5AE0-2D07-3624-95F0-1AB09AB6419B}"/>
              </a:ext>
            </a:extLst>
          </p:cNvPr>
          <p:cNvSpPr txBox="1"/>
          <p:nvPr/>
        </p:nvSpPr>
        <p:spPr>
          <a:xfrm>
            <a:off x="7623598" y="3249074"/>
            <a:ext cx="4396400" cy="6001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@tool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def </a:t>
            </a:r>
            <a:r>
              <a:rPr lang="en-US" sz="1100" dirty="0" err="1">
                <a:solidFill>
                  <a:srgbClr val="FFC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query_cloudtrail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(question: str) -&gt; str: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result = </a:t>
            </a:r>
            <a:r>
              <a:rPr lang="en-US" sz="1100" dirty="0" err="1">
                <a:solidFill>
                  <a:srgbClr val="00B0F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cloudtrail_agent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(question)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A108F5-9770-60DD-27C6-CC2899860063}"/>
              </a:ext>
            </a:extLst>
          </p:cNvPr>
          <p:cNvSpPr txBox="1">
            <a:spLocks/>
          </p:cNvSpPr>
          <p:nvPr/>
        </p:nvSpPr>
        <p:spPr>
          <a:xfrm>
            <a:off x="346927" y="938840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/>
              <a:t>Concept </a:t>
            </a:r>
            <a:r>
              <a:rPr lang="en-US" sz="2000" dirty="0">
                <a:solidFill>
                  <a:srgbClr val="FFC000"/>
                </a:solidFill>
              </a:rPr>
              <a:t>“agents as tools”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7E13FC-F081-0BF1-5252-E54D80D188DC}"/>
              </a:ext>
            </a:extLst>
          </p:cNvPr>
          <p:cNvSpPr txBox="1"/>
          <p:nvPr/>
        </p:nvSpPr>
        <p:spPr>
          <a:xfrm>
            <a:off x="7623598" y="1848589"/>
            <a:ext cx="4396400" cy="12772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B0F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cloudtrail_agent</a:t>
            </a:r>
            <a:r>
              <a:rPr lang="en-US" sz="1100" dirty="0">
                <a:solidFill>
                  <a:srgbClr val="00B0F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Agent(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model=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vars.US_SONNET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tools=[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run_athena_query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hooks=[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SQLValidatorHook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(),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SQLRewriteHook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()],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system_prompt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=CLOUDTRAIL_SYSTEM_PROMPT,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endParaRPr lang="en-US" sz="11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4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4EED1-72BE-769A-022C-747971A43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41FFE9C-85EC-1AE2-B47B-7284C89C2893}"/>
              </a:ext>
            </a:extLst>
          </p:cNvPr>
          <p:cNvSpPr txBox="1">
            <a:spLocks/>
          </p:cNvSpPr>
          <p:nvPr/>
        </p:nvSpPr>
        <p:spPr>
          <a:xfrm>
            <a:off x="346927" y="210135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/>
              <a:t>Written in </a:t>
            </a:r>
            <a:r>
              <a:rPr lang="en-US" sz="2000" dirty="0">
                <a:solidFill>
                  <a:srgbClr val="FFC000"/>
                </a:solidFill>
              </a:rPr>
              <a:t>Strands SDK</a:t>
            </a:r>
          </a:p>
        </p:txBody>
      </p:sp>
      <p:pic>
        <p:nvPicPr>
          <p:cNvPr id="5" name="Picture 4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B6E26B8B-7B87-8685-46C5-A75ADA5C62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2930" y="812638"/>
            <a:ext cx="758952" cy="758952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D9386F89-64BE-65AA-7133-9FEE02624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811" y="1571590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Supervisor</a:t>
            </a:r>
          </a:p>
        </p:txBody>
      </p:sp>
      <p:pic>
        <p:nvPicPr>
          <p:cNvPr id="7" name="Picture 6" descr="A blue and purple brain with connected lines&#10;&#10;AI-generated content may be incorrect.">
            <a:extLst>
              <a:ext uri="{FF2B5EF4-FFF2-40B4-BE49-F238E27FC236}">
                <a16:creationId xmlns:a16="http://schemas.microsoft.com/office/drawing/2014/main" id="{86CED9C4-FA90-8085-15A1-98F0EF5844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42323" y="812638"/>
            <a:ext cx="758952" cy="758952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335038CA-5500-E918-A085-B9A5FC276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5204" y="1559601"/>
            <a:ext cx="13731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Cloudtrail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CB5D16-C35E-E6FD-5FB2-6EA3469733F1}"/>
              </a:ext>
            </a:extLst>
          </p:cNvPr>
          <p:cNvSpPr txBox="1"/>
          <p:nvPr/>
        </p:nvSpPr>
        <p:spPr>
          <a:xfrm>
            <a:off x="2496941" y="1848589"/>
            <a:ext cx="4130927" cy="4324261"/>
          </a:xfrm>
          <a:prstGeom prst="rect">
            <a:avLst/>
          </a:prstGeom>
          <a:solidFill>
            <a:srgbClr val="161D26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supervisor_agent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Agent(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model=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supervisor_model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11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tools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=[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rgbClr val="FFC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query_cloudtrail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query_cloudwatch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query_config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query_access_analyzer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query_health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query_cur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query_organizations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query_quotas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query_flowlogs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query_guardduty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query_macie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query_inspector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],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hooks=_hooks,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plugins=[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steering_handler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LTTMLoggingPlugin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],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system_prompt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=SUPERVISOR_SYSTEM_PROMPT,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session_manager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session_manager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conversation_manager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conversation_manager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2EA2A0-221C-0D7B-3C58-CB4388CB5091}"/>
              </a:ext>
            </a:extLst>
          </p:cNvPr>
          <p:cNvSpPr txBox="1"/>
          <p:nvPr/>
        </p:nvSpPr>
        <p:spPr>
          <a:xfrm>
            <a:off x="7623598" y="3249074"/>
            <a:ext cx="4396400" cy="6001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@tool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def </a:t>
            </a:r>
            <a:r>
              <a:rPr lang="en-US" sz="1100" dirty="0" err="1">
                <a:solidFill>
                  <a:srgbClr val="FFC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query_cloudtrail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(question: str) -&gt; str: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result = </a:t>
            </a:r>
            <a:r>
              <a:rPr lang="en-US" sz="1100" dirty="0" err="1">
                <a:solidFill>
                  <a:srgbClr val="00B0F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cloudtrail_agent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(question)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8D2ED-ED6B-25DF-499F-F17750A0A18F}"/>
              </a:ext>
            </a:extLst>
          </p:cNvPr>
          <p:cNvSpPr txBox="1">
            <a:spLocks/>
          </p:cNvSpPr>
          <p:nvPr/>
        </p:nvSpPr>
        <p:spPr>
          <a:xfrm>
            <a:off x="346927" y="938840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/>
              <a:t>Concept </a:t>
            </a:r>
            <a:r>
              <a:rPr lang="en-US" sz="2000" dirty="0">
                <a:solidFill>
                  <a:srgbClr val="FFC000"/>
                </a:solidFill>
              </a:rPr>
              <a:t>“agents as tools”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B2722-AA5A-3DFE-B910-40DF7E237461}"/>
              </a:ext>
            </a:extLst>
          </p:cNvPr>
          <p:cNvSpPr txBox="1"/>
          <p:nvPr/>
        </p:nvSpPr>
        <p:spPr>
          <a:xfrm>
            <a:off x="7623598" y="1848589"/>
            <a:ext cx="4396400" cy="12772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B0F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cloudtrail_agent</a:t>
            </a:r>
            <a:r>
              <a:rPr lang="en-US" sz="1100" dirty="0">
                <a:solidFill>
                  <a:srgbClr val="00B0F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Agent(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model=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vars.US_SONNET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tools=[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run_athena_query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hooks=[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SQLValidatorHook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(),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SQLRewriteHook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()],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system_prompt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=CLOUDTRAIL_SYSTEM_PROMPT,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endParaRPr lang="en-US" sz="11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306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36097-B033-5150-FEB1-BAC8A116B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52EA37-DE02-116A-3DB3-BB6B15CA5F6B}"/>
              </a:ext>
            </a:extLst>
          </p:cNvPr>
          <p:cNvSpPr txBox="1"/>
          <p:nvPr/>
        </p:nvSpPr>
        <p:spPr>
          <a:xfrm>
            <a:off x="2914650" y="19431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15E7E-465E-103C-F34B-AAA8D0FE9B7A}"/>
              </a:ext>
            </a:extLst>
          </p:cNvPr>
          <p:cNvSpPr txBox="1"/>
          <p:nvPr/>
        </p:nvSpPr>
        <p:spPr>
          <a:xfrm>
            <a:off x="659388" y="1223725"/>
            <a:ext cx="11127800" cy="1785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SUPERVISOR_SYSTEM_PROMPT = f"""</a:t>
            </a:r>
          </a:p>
          <a:p>
            <a:endParaRPr lang="en-US" sz="11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...</a:t>
            </a:r>
          </a:p>
          <a:p>
            <a:endParaRPr lang="en-US" sz="11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3. Route to the correct sub-agent: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- </a:t>
            </a:r>
            <a:r>
              <a:rPr lang="en-US" sz="1100" dirty="0" err="1">
                <a:solidFill>
                  <a:srgbClr val="FFC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query_cloudtrail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(question) — for API calls, IAM events, resource creation/deletion, access denied errors, 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errorcode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11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errormessage</a:t>
            </a:r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questions, who did what and when.</a:t>
            </a:r>
          </a:p>
          <a:p>
            <a:endParaRPr lang="en-US" sz="11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...</a:t>
            </a:r>
          </a:p>
          <a:p>
            <a:r>
              <a:rPr lang="en-US" sz="11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ED7858B-6D23-D102-3CD5-F2A5AE0591FC}"/>
              </a:ext>
            </a:extLst>
          </p:cNvPr>
          <p:cNvSpPr txBox="1">
            <a:spLocks/>
          </p:cNvSpPr>
          <p:nvPr/>
        </p:nvSpPr>
        <p:spPr>
          <a:xfrm>
            <a:off x="659388" y="295902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Supervisor</a:t>
            </a:r>
            <a:r>
              <a:rPr lang="en-US" sz="2000" dirty="0"/>
              <a:t> selecting a </a:t>
            </a:r>
            <a:r>
              <a:rPr lang="en-US" sz="2000" dirty="0">
                <a:solidFill>
                  <a:srgbClr val="FFC000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1687805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E0531-2E28-A76A-78B7-FF9DED39F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171B06A1-EEA5-CB86-4D91-AD3E4254FA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7" t="11266" r="1021" b="5523"/>
          <a:stretch>
            <a:fillRect/>
          </a:stretch>
        </p:blipFill>
        <p:spPr>
          <a:xfrm>
            <a:off x="0" y="1529825"/>
            <a:ext cx="12222560" cy="3798349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E2CE8A56-F3DA-AEB5-3418-84F46362FF4D}"/>
              </a:ext>
            </a:extLst>
          </p:cNvPr>
          <p:cNvSpPr txBox="1">
            <a:spLocks/>
          </p:cNvSpPr>
          <p:nvPr/>
        </p:nvSpPr>
        <p:spPr>
          <a:xfrm>
            <a:off x="659388" y="295902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/>
              <a:t>Strands agent lifecycle – </a:t>
            </a:r>
            <a:r>
              <a:rPr lang="en-US" sz="2000" dirty="0">
                <a:solidFill>
                  <a:srgbClr val="FFC000"/>
                </a:solidFill>
              </a:rPr>
              <a:t>hooks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C000"/>
                </a:solidFill>
              </a:rPr>
              <a:t>plugins</a:t>
            </a:r>
          </a:p>
        </p:txBody>
      </p:sp>
    </p:spTree>
    <p:extLst>
      <p:ext uri="{BB962C8B-B14F-4D97-AF65-F5344CB8AC3E}">
        <p14:creationId xmlns:p14="http://schemas.microsoft.com/office/powerpoint/2010/main" val="3125769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0FCB7-26D0-552E-8D82-5B33DE392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93582-1D05-221C-4048-61B0DDEF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flow</a:t>
            </a:r>
          </a:p>
        </p:txBody>
      </p:sp>
    </p:spTree>
    <p:extLst>
      <p:ext uri="{BB962C8B-B14F-4D97-AF65-F5344CB8AC3E}">
        <p14:creationId xmlns:p14="http://schemas.microsoft.com/office/powerpoint/2010/main" val="989782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8CE49B-AA18-339F-0A51-11FE47D91889}"/>
              </a:ext>
            </a:extLst>
          </p:cNvPr>
          <p:cNvSpPr txBox="1"/>
          <p:nvPr/>
        </p:nvSpPr>
        <p:spPr>
          <a:xfrm>
            <a:off x="119355" y="103077"/>
            <a:ext cx="11907545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Michal Salanci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4" name="Picture 3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57CB49BD-7D08-AABE-2445-B58D48BBE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49" t="11632" b="15244"/>
          <a:stretch/>
        </p:blipFill>
        <p:spPr>
          <a:xfrm>
            <a:off x="285217" y="1125528"/>
            <a:ext cx="3893083" cy="38463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405047-A3C4-7000-2049-EE6B279BF7D8}"/>
              </a:ext>
            </a:extLst>
          </p:cNvPr>
          <p:cNvSpPr txBox="1"/>
          <p:nvPr/>
        </p:nvSpPr>
        <p:spPr>
          <a:xfrm>
            <a:off x="4368800" y="1490008"/>
            <a:ext cx="76581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Senior Systems Engineer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Community Builder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 of AWS User Group Kosice</a:t>
            </a:r>
          </a:p>
        </p:txBody>
      </p:sp>
      <p:pic>
        <p:nvPicPr>
          <p:cNvPr id="6" name="Picture 5" descr="A logo of a building&#10;&#10;Description automatically generated">
            <a:extLst>
              <a:ext uri="{FF2B5EF4-FFF2-40B4-BE49-F238E27FC236}">
                <a16:creationId xmlns:a16="http://schemas.microsoft.com/office/drawing/2014/main" id="{E5A1A5CE-58FB-5F56-35A5-2AF96E7D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004" y="3894882"/>
            <a:ext cx="1981817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3F6BB-D4B2-EF96-E948-D47D1B96C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78" y="3902903"/>
            <a:ext cx="2286000" cy="2286000"/>
          </a:xfrm>
          <a:prstGeom prst="rect">
            <a:avLst/>
          </a:prstGeom>
        </p:spPr>
      </p:pic>
      <p:pic>
        <p:nvPicPr>
          <p:cNvPr id="8" name="Picture 7" descr="A logo for a community day&#10;&#10;AI-generated content may be incorrect.">
            <a:extLst>
              <a:ext uri="{FF2B5EF4-FFF2-40B4-BE49-F238E27FC236}">
                <a16:creationId xmlns:a16="http://schemas.microsoft.com/office/drawing/2014/main" id="{C7AD5C30-3E7D-CCC7-3120-F71BB2525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94" y="4468387"/>
            <a:ext cx="2053389" cy="115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24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51AA3-9474-7390-A010-6BBC725F9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072B42-13A1-2C47-B5B2-E13B13553E1C}"/>
              </a:ext>
            </a:extLst>
          </p:cNvPr>
          <p:cNvCxnSpPr>
            <a:cxnSpLocks/>
          </p:cNvCxnSpPr>
          <p:nvPr/>
        </p:nvCxnSpPr>
        <p:spPr>
          <a:xfrm>
            <a:off x="1045028" y="1551596"/>
            <a:ext cx="1064778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E48E338-040E-C87C-4AD0-F526A6D0C027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2B0E3-EA31-A944-2289-12648FCA8B03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999B082-3657-9782-D6E6-E2BB8CD0BA16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0E2CD3-9AF3-AA5E-95B2-7C5EC1D2FC7F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0B1D0E0D-8B58-878F-D7BB-50F367441141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53AAD1-A643-674B-141D-9D185E8F688A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105563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DF273C-A712-DC02-3962-731873967B8E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BB19F5-E8E7-B193-A828-51690C151165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313CF8-C54A-D146-3E13-7B7F2EB441F9}"/>
              </a:ext>
            </a:extLst>
          </p:cNvPr>
          <p:cNvCxnSpPr>
            <a:cxnSpLocks/>
          </p:cNvCxnSpPr>
          <p:nvPr/>
        </p:nvCxnSpPr>
        <p:spPr>
          <a:xfrm>
            <a:off x="11692810" y="1541018"/>
            <a:ext cx="0" cy="20054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305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D2F8E-4647-1FF6-4CED-95BF09F6E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3EBC4E-CA67-E1FC-9275-0C9BA821C5E1}"/>
              </a:ext>
            </a:extLst>
          </p:cNvPr>
          <p:cNvCxnSpPr>
            <a:cxnSpLocks/>
          </p:cNvCxnSpPr>
          <p:nvPr/>
        </p:nvCxnSpPr>
        <p:spPr>
          <a:xfrm>
            <a:off x="1045028" y="1551596"/>
            <a:ext cx="1064778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FA7BA8-E11C-9600-D687-9A40C1E5F483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0554D-4EE2-1A8E-14ED-8F2A59D2E055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66049C0-6952-2FA5-C5B5-ADBCC783B175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71AAE8-1B2B-FF21-773B-98860204C109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211590D-8B9A-A2F3-A47C-C793470FED82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4A2FB0-8BAE-E722-AE58-15BF7C38BCA1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428ECE9-5956-AAF4-DC59-5E8EFB4D5492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105563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4EE062-52FD-8FB0-90CD-72E489F6BBA5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1D09D1-6746-44E4-A30D-86741F0D63CB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F3D139-2C82-1072-3762-423206662FF4}"/>
              </a:ext>
            </a:extLst>
          </p:cNvPr>
          <p:cNvCxnSpPr>
            <a:cxnSpLocks/>
          </p:cNvCxnSpPr>
          <p:nvPr/>
        </p:nvCxnSpPr>
        <p:spPr>
          <a:xfrm>
            <a:off x="11692810" y="1541018"/>
            <a:ext cx="0" cy="20054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2">
            <a:extLst>
              <a:ext uri="{FF2B5EF4-FFF2-40B4-BE49-F238E27FC236}">
                <a16:creationId xmlns:a16="http://schemas.microsoft.com/office/drawing/2014/main" id="{93E8E335-30D7-6669-C732-4C6D8CEC7481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1290806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1BB39-503F-AB8B-A8AE-AD58824EC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8745DB-9120-A9DE-24B1-8B1A654FFC9B}"/>
              </a:ext>
            </a:extLst>
          </p:cNvPr>
          <p:cNvCxnSpPr>
            <a:cxnSpLocks/>
          </p:cNvCxnSpPr>
          <p:nvPr/>
        </p:nvCxnSpPr>
        <p:spPr>
          <a:xfrm>
            <a:off x="1045028" y="1551596"/>
            <a:ext cx="1064778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A67DC4E-9FD8-989E-B107-FF6857DCC420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95874-57F7-D04E-34E8-887542D06348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A8096DD-90DD-28E5-235C-25BF79A37DE7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881651-F621-B237-0E23-88CCEA218A1A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6B60A2D-FEF9-6F79-43D6-2E621774B7D6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FD8860-E8C9-9CC0-4C79-78477F6E23C3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951984-A17F-273F-2A61-AACE0DC3FD56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D2872BA-B81B-327D-B096-83EEDF96BA8F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BFBA2D-26AF-81DC-096C-91F6967DA9ED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105563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1DA0A3-C720-17FE-0892-D0352D408BAE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37B6F3-F99F-354F-A3B8-DCC91E8A1E99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FAC13C-71A9-A61D-AC15-61D318CB1478}"/>
              </a:ext>
            </a:extLst>
          </p:cNvPr>
          <p:cNvCxnSpPr>
            <a:cxnSpLocks/>
          </p:cNvCxnSpPr>
          <p:nvPr/>
        </p:nvCxnSpPr>
        <p:spPr>
          <a:xfrm>
            <a:off x="11692810" y="1541018"/>
            <a:ext cx="0" cy="20054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2">
            <a:extLst>
              <a:ext uri="{FF2B5EF4-FFF2-40B4-BE49-F238E27FC236}">
                <a16:creationId xmlns:a16="http://schemas.microsoft.com/office/drawing/2014/main" id="{9F10D017-1DBD-9250-0C03-379D2B05E635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1482382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78664-BF48-AF95-DB38-9B42FFF17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B45B13-F149-CFFD-C840-243CB03E899F}"/>
              </a:ext>
            </a:extLst>
          </p:cNvPr>
          <p:cNvCxnSpPr>
            <a:cxnSpLocks/>
          </p:cNvCxnSpPr>
          <p:nvPr/>
        </p:nvCxnSpPr>
        <p:spPr>
          <a:xfrm flipV="1">
            <a:off x="1045028" y="1541018"/>
            <a:ext cx="1064778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A408C44-1CA6-5374-8FFE-CBAFEAF016E2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A29BE-864E-D400-9005-F68AA6CD365D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78F3F6A-367B-E37A-8314-3588A64848E0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A7B4E0-09D9-6165-655A-BAC0B90A076D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E0801C5-1488-50BF-C375-F5EBEA67940B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F1E190-6C6A-6130-D985-C40A6E329E1E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D30D71-AC14-49B2-04AD-F5426A23523E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238C2B4-5B59-FB86-4850-4B39836FB869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0342BACF-D856-7239-6EBE-5E55CB872646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496407-8E69-43C9-1B69-72992926E6C8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B4FD7B-02C4-533B-AB7B-B831A6E4E7E8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105563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A7ABA9-400B-83BF-5B71-1CF90965A693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E0F08C-7282-5697-D220-3B8CA8C22E4B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5985F1-556A-EA7A-3FC2-EE4AC14B51E3}"/>
              </a:ext>
            </a:extLst>
          </p:cNvPr>
          <p:cNvCxnSpPr>
            <a:cxnSpLocks/>
          </p:cNvCxnSpPr>
          <p:nvPr/>
        </p:nvCxnSpPr>
        <p:spPr>
          <a:xfrm>
            <a:off x="11692810" y="1541018"/>
            <a:ext cx="0" cy="20054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2">
            <a:extLst>
              <a:ext uri="{FF2B5EF4-FFF2-40B4-BE49-F238E27FC236}">
                <a16:creationId xmlns:a16="http://schemas.microsoft.com/office/drawing/2014/main" id="{E550901F-41B0-E298-4777-07F5CF4F7B31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2145250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82C97-50D9-A675-43CF-8A3F0CFE9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A4E9FA-58EA-5C1D-5825-AD8BAB2AD56D}"/>
              </a:ext>
            </a:extLst>
          </p:cNvPr>
          <p:cNvCxnSpPr>
            <a:cxnSpLocks/>
          </p:cNvCxnSpPr>
          <p:nvPr/>
        </p:nvCxnSpPr>
        <p:spPr>
          <a:xfrm flipV="1">
            <a:off x="1045028" y="1541018"/>
            <a:ext cx="1064778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891EC1F-B829-1060-DED3-CC90AD15F05F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83F97-45AE-E3CB-71AC-FF7CBD8BBEFF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F5AF2C9-37CE-7A3E-B03E-4E9FBD120F4D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6B2822-325D-BAB9-A970-F82DBF6DCCD6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BB3FC87-4890-319B-7AA0-9C77E7474440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1E3905-EE14-DFC6-122E-7B3F6A183671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1D1F7C5-5C85-AFD2-7FAB-444D02C56E8C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3A768D52-298D-2071-AFBC-38D4A4B40D2D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03B3AA6E-52E2-8D29-B412-089E9DF68B3C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1CD887-DDAD-8354-9BEB-826ED261E015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65F880-2EE4-DA54-146A-08E84C07E89A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ECAD87F1-D3DB-2276-E9A4-120F592F3B99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26BD3CD-A4A3-50F4-39D2-9414C1AA8705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105563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2A8989-439D-0E28-B6EF-ACA3AD96B740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CADD71-A7FA-7E65-49FA-570B47E48BFB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34ECC4-7698-0CB4-C8EE-0C58A97A4960}"/>
              </a:ext>
            </a:extLst>
          </p:cNvPr>
          <p:cNvCxnSpPr>
            <a:cxnSpLocks/>
          </p:cNvCxnSpPr>
          <p:nvPr/>
        </p:nvCxnSpPr>
        <p:spPr>
          <a:xfrm>
            <a:off x="11692810" y="1541018"/>
            <a:ext cx="0" cy="20054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2">
            <a:extLst>
              <a:ext uri="{FF2B5EF4-FFF2-40B4-BE49-F238E27FC236}">
                <a16:creationId xmlns:a16="http://schemas.microsoft.com/office/drawing/2014/main" id="{DC6EB406-526F-0509-037D-1763FDD3A1E4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521794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EEE24-4B35-3DD0-A490-C9885461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D65238-584E-468B-E744-A4B199024E43}"/>
              </a:ext>
            </a:extLst>
          </p:cNvPr>
          <p:cNvCxnSpPr>
            <a:cxnSpLocks/>
          </p:cNvCxnSpPr>
          <p:nvPr/>
        </p:nvCxnSpPr>
        <p:spPr>
          <a:xfrm flipV="1">
            <a:off x="1045028" y="1541018"/>
            <a:ext cx="1064778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5AAABF-049D-A3C0-9F5C-C5295D3A3763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A2564-9BDB-C11E-0258-65140A0FA167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1CC3081-164E-A1F5-19EB-AE9A0199D0ED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A357FE-C47E-1CED-40B7-1F88F6D1F071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E093AE2-39EB-500B-099E-50DDDEB4AD3F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2A8F01-F7DD-C43B-8783-3D516FF9CDFD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1A1874-F8E3-2D92-D12D-174B0268D211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3777CF76-78AF-C525-072D-845DE9CEF6FF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9C5F1866-B953-3C6C-A437-62F390B712F5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9D8BCE-AF4F-AD12-3389-9451E94543BD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2F0EF1-373E-DA11-211C-1BB44782C4AE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413E1D44-E225-E772-749D-BB660784D2A7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EC6E24-3429-B519-5149-2C40C94EF32A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0A1BDACD-AA0E-37B7-0F1E-5380ED0C3009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1B28D86-7DE0-40E6-45E6-771C25930F55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105563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2B87A3-4AA9-379E-AE9A-9B922D36FA52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654396-C312-46B4-E639-7EC1AD620E5D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C67D60-1EF3-26D1-69A6-F903FBE19CD9}"/>
              </a:ext>
            </a:extLst>
          </p:cNvPr>
          <p:cNvCxnSpPr>
            <a:cxnSpLocks/>
          </p:cNvCxnSpPr>
          <p:nvPr/>
        </p:nvCxnSpPr>
        <p:spPr>
          <a:xfrm>
            <a:off x="11692810" y="1541018"/>
            <a:ext cx="0" cy="20054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851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25F13-29E6-EA6E-0E71-D8A516CE1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336DC4-E54E-2CB9-29A4-146C125D8A64}"/>
              </a:ext>
            </a:extLst>
          </p:cNvPr>
          <p:cNvCxnSpPr>
            <a:cxnSpLocks/>
          </p:cNvCxnSpPr>
          <p:nvPr/>
        </p:nvCxnSpPr>
        <p:spPr>
          <a:xfrm>
            <a:off x="1045028" y="1551596"/>
            <a:ext cx="1064778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17C2029-CE69-165C-1F81-64B18447BFE3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8CFF6-CABF-7240-7A1D-9031F9156CA0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B616DD3-6281-C589-8FC2-A94E12B21481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4E8EB9-D752-13E4-AB4C-9816F413CD1C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9DF5546-5DA1-F02C-E8FC-74C1B09FA94D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CA7085-D316-587F-A24D-A8E064358047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17CBBF-3182-D091-EC74-BA00DD3BA65E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D29DACB-D8FA-52E1-3D50-5D0D00E30C97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EF3B8B1C-83E7-F170-C104-C99F2A0F3642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D7F651E-6DF9-DC11-8D8F-36094DDDC00E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94B72BC-FACA-BC82-0ADB-489459098580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4BAA9565-868A-FC2D-7E3C-1BBD8DC00A5C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0532170-4DC0-1E5D-3B31-B0C7FA0D9589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A13C2A34-FD73-C5E4-8B5C-9638634776C4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9CAA4A-98E2-FC86-D702-788332C908FE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7465144D-15BA-8347-1C88-5675AF25106D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BC236E9-32D5-F484-24F2-DA4A9E7B176A}"/>
              </a:ext>
            </a:extLst>
          </p:cNvPr>
          <p:cNvCxnSpPr>
            <a:cxnSpLocks/>
          </p:cNvCxnSpPr>
          <p:nvPr/>
        </p:nvCxnSpPr>
        <p:spPr>
          <a:xfrm>
            <a:off x="11692810" y="1541018"/>
            <a:ext cx="0" cy="20054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08ADF9-A421-B6E4-3051-753C2A810BCA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105563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49BC87-54F3-CBC6-D404-E0B5061B34A9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30A7B5-8671-AB13-26FD-5F7237D7608B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2">
            <a:extLst>
              <a:ext uri="{FF2B5EF4-FFF2-40B4-BE49-F238E27FC236}">
                <a16:creationId xmlns:a16="http://schemas.microsoft.com/office/drawing/2014/main" id="{B366FF4A-2C00-BB90-81DE-EC6C345F6B45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2606477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09B96-F077-5B6D-AC6F-3065BCACF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0C9A8F-8AD7-5761-48CD-1E52265E47BA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9CFB097-BBD3-D3C4-3F2F-A2530A4A3B40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D34BE-BF6B-24B5-4EFC-B993BE10157F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E3A8D2C-A98A-60A0-726F-9296CB7D3D44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64B5D2B-9283-5A1B-FDCD-B5882CD58A11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A695CA0-CCE4-1212-3559-8DD7B2EC323C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3D4960-45B0-99C7-9D00-0EA2BC149E12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38F62A-8D9A-705A-102C-05797886056C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403A2CE-DD40-4ABE-287F-E92FA9BB4C8E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7D0DDF7E-D3F0-55C0-F257-8FA75882EBE8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1FAC2E-2242-8DAB-A5F7-E609BFBAA98F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0CC14F-E2B4-0655-BE10-250A00A662A8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4008003B-6DEF-E7C0-E030-E417455198F5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7DAF4B7-2CEE-060A-905C-96BB3645864B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E8CB5725-0510-74F7-1A13-7683A3119E01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834A189-806A-1E81-F90B-2C480B7B40AE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98EA2BF-1077-7035-1D3E-545D0069F54B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BFC7F138-FAD0-293A-328B-939534EB744F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15E4D1D7-1329-13D6-B8D6-3A4933381D89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EC6E00-3B3C-A7E5-1375-B44C90AF14F5}"/>
              </a:ext>
            </a:extLst>
          </p:cNvPr>
          <p:cNvCxnSpPr>
            <a:cxnSpLocks/>
            <a:stCxn id="27" idx="4"/>
          </p:cNvCxnSpPr>
          <p:nvPr/>
        </p:nvCxnSpPr>
        <p:spPr>
          <a:xfrm>
            <a:off x="11692810" y="1632458"/>
            <a:ext cx="0" cy="191405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5FFAEF2-6135-A309-80D2-7F9D6C361325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105563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7224CB4-31D2-9800-E967-1EA6976A6E58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9A0A91-FB4C-BB79-CC0D-0132ABF496E4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2">
            <a:extLst>
              <a:ext uri="{FF2B5EF4-FFF2-40B4-BE49-F238E27FC236}">
                <a16:creationId xmlns:a16="http://schemas.microsoft.com/office/drawing/2014/main" id="{6624ED9A-8676-8417-A695-AD5B022595E8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4148670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3EF86-26C0-519A-152E-EFC855596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2AB9B8-DC73-239D-29F2-47C365FF1023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ABD5B1-DCD6-4E27-878B-287BEFE4B18A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3D51F3-1FB2-C3D5-F2E6-8C6B7B1A8D9A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CFC0FD4-B352-19CF-9FAE-BE945EE54E9C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17C774-9686-71A9-EED3-20BF80494FC7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E622747-5B1C-BC20-420C-ADFEC2C54507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6356D4-C8A2-4D2C-AD3F-F7BD8AD1E93A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6A4028-04B6-472D-DBC9-CB4C517A2567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BEFAB07-0D23-E8DD-FECE-840D465772CA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5E16CDC9-2908-642F-C353-3FE5B87B0769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14BA25-BCAA-CB87-1FCF-C394086B5B42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D6F17B-8D4A-BF01-3EBF-DE69B1CFE0C1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C7BB5AB9-23A5-FAEC-9219-38D602C56507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26445D-1F6A-9F23-2D67-8EB091086862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C088F4CA-5EE6-51B6-A9D3-4B0FC202B7C6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B30F0D-12C6-D8E1-F97E-75B930BA3E11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A84CF97-955A-4239-EE6D-FD0EB63D7A46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B4FEF190-42DF-4169-17B6-FC639233434E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1918CA90-C563-2119-CD79-4A7B64B2BCB9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2351CEE-25F4-E6FC-B33F-48048777E3FC}"/>
              </a:ext>
            </a:extLst>
          </p:cNvPr>
          <p:cNvCxnSpPr>
            <a:cxnSpLocks/>
            <a:stCxn id="27" idx="4"/>
            <a:endCxn id="41" idx="0"/>
          </p:cNvCxnSpPr>
          <p:nvPr/>
        </p:nvCxnSpPr>
        <p:spPr>
          <a:xfrm>
            <a:off x="11692810" y="1632458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4CD52720-E389-D585-722E-D596F4B81196}"/>
              </a:ext>
            </a:extLst>
          </p:cNvPr>
          <p:cNvSpPr>
            <a:spLocks noChangeAspect="1"/>
          </p:cNvSpPr>
          <p:nvPr/>
        </p:nvSpPr>
        <p:spPr>
          <a:xfrm>
            <a:off x="11601370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C32B1E97-47EF-280A-BCFD-DE8951B3F074}"/>
              </a:ext>
            </a:extLst>
          </p:cNvPr>
          <p:cNvSpPr txBox="1">
            <a:spLocks/>
          </p:cNvSpPr>
          <p:nvPr/>
        </p:nvSpPr>
        <p:spPr>
          <a:xfrm>
            <a:off x="11141114" y="3804649"/>
            <a:ext cx="105088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SQL query created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D8F1370-6E5F-F627-3C84-B9BB0469AE3C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1136468" y="3546512"/>
            <a:ext cx="10464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64BE2CD-8CD2-9CCD-15D7-0E1934E3EBB5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A1C4DA8-18F5-F67B-78AF-B7FCC8D7598B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2">
            <a:extLst>
              <a:ext uri="{FF2B5EF4-FFF2-40B4-BE49-F238E27FC236}">
                <a16:creationId xmlns:a16="http://schemas.microsoft.com/office/drawing/2014/main" id="{A2281696-A538-2B69-78BC-29275224819E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597483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16573-3AD2-1DB8-B439-7CEFD957B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BBA48F-7B26-64B4-76D2-DB5938E95CF3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44898EB-074D-1DCF-CBD1-5B40D9A68705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82A1D-EB17-1202-6AFA-CC0B795F7EC0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24681CC-C964-7F8D-D3EB-F4A741E6AB60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D691AE-5B42-192B-27BD-EDF158F603AB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2C5CF60-B228-596E-4D72-0283BC55E2B7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4A4739-ECC4-2D7C-15E2-9AA8D04C5FC0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F47773-5B35-86BA-65B1-034B3CB989F8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E614BF4-D9F1-0369-4A37-98FDD9BFDE7A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C6CE3E39-0756-BB47-5D41-235B92A06114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EF0BA8-0F51-35F3-42D2-46369FE582B9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277994-2BCA-7711-574D-752C4786E58C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4AE30755-8E5E-4ACC-5FF1-2CC9304F6465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058006-B3A6-CDAC-6047-9C834C407C12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ACD30515-7B96-A023-821D-7F4F440F613B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7F7A2CF-8E2D-8469-B85F-3251172EDD5F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BD4B60-16D0-0680-395D-73BB9D0BF8A1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DCD56E95-9F1A-12A8-EA40-EB841F99203F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45458FA4-33A6-65E7-7786-CB69C19AF94F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6E0040-224A-6208-6688-00D33D0B0E0A}"/>
              </a:ext>
            </a:extLst>
          </p:cNvPr>
          <p:cNvCxnSpPr>
            <a:cxnSpLocks/>
            <a:stCxn id="27" idx="4"/>
            <a:endCxn id="41" idx="0"/>
          </p:cNvCxnSpPr>
          <p:nvPr/>
        </p:nvCxnSpPr>
        <p:spPr>
          <a:xfrm>
            <a:off x="11692810" y="1632458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13399364-3B74-B8CF-D993-D2C45ABA80BB}"/>
              </a:ext>
            </a:extLst>
          </p:cNvPr>
          <p:cNvSpPr>
            <a:spLocks noChangeAspect="1"/>
          </p:cNvSpPr>
          <p:nvPr/>
        </p:nvSpPr>
        <p:spPr>
          <a:xfrm>
            <a:off x="11601370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2373648D-C3D5-7E2F-6CE8-3F7EBE3F3F09}"/>
              </a:ext>
            </a:extLst>
          </p:cNvPr>
          <p:cNvSpPr txBox="1">
            <a:spLocks/>
          </p:cNvSpPr>
          <p:nvPr/>
        </p:nvSpPr>
        <p:spPr>
          <a:xfrm>
            <a:off x="11141114" y="3804649"/>
            <a:ext cx="105088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SQL query created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0193CFC-A87E-ADE7-F30D-5669D11DDD30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1136468" y="3546512"/>
            <a:ext cx="10464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2">
            <a:extLst>
              <a:ext uri="{FF2B5EF4-FFF2-40B4-BE49-F238E27FC236}">
                <a16:creationId xmlns:a16="http://schemas.microsoft.com/office/drawing/2014/main" id="{8562B729-3AE9-ED9B-6E58-D2BC83050DB4}"/>
              </a:ext>
            </a:extLst>
          </p:cNvPr>
          <p:cNvSpPr txBox="1">
            <a:spLocks/>
          </p:cNvSpPr>
          <p:nvPr/>
        </p:nvSpPr>
        <p:spPr>
          <a:xfrm>
            <a:off x="8869091" y="2860952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SQLValidatorHook</a:t>
            </a:r>
            <a:r>
              <a:rPr lang="en-US" sz="1400" dirty="0"/>
              <a:t> checks SQL query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8F22580-DF35-D2EE-2B1C-4F01FD332A24}"/>
              </a:ext>
            </a:extLst>
          </p:cNvPr>
          <p:cNvSpPr>
            <a:spLocks noChangeAspect="1"/>
          </p:cNvSpPr>
          <p:nvPr/>
        </p:nvSpPr>
        <p:spPr>
          <a:xfrm>
            <a:off x="10171698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47456F2-F9DF-6304-D1D9-2A929C01F664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57817A5-3E40-5BAB-9899-93A8D186A0CB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2">
            <a:extLst>
              <a:ext uri="{FF2B5EF4-FFF2-40B4-BE49-F238E27FC236}">
                <a16:creationId xmlns:a16="http://schemas.microsoft.com/office/drawing/2014/main" id="{A3B9B18C-E3DC-D5EC-57F5-90B7E6FE24C9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1442856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4E18DF-4B6C-30CE-999E-0E358CE756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8734" y="1422541"/>
            <a:ext cx="3110727" cy="4760842"/>
          </a:xfrm>
        </p:spPr>
        <p:txBody>
          <a:bodyPr>
            <a:normAutofit/>
          </a:bodyPr>
          <a:lstStyle/>
          <a:p>
            <a:r>
              <a:rPr lang="en-US" dirty="0"/>
              <a:t>Project introduction</a:t>
            </a:r>
          </a:p>
          <a:p>
            <a:r>
              <a:rPr lang="en-US" dirty="0"/>
              <a:t>Data sources</a:t>
            </a:r>
          </a:p>
          <a:p>
            <a:r>
              <a:rPr lang="en-US" dirty="0"/>
              <a:t>AI agents</a:t>
            </a:r>
          </a:p>
          <a:p>
            <a:r>
              <a:rPr lang="en-US" dirty="0"/>
              <a:t>Flow</a:t>
            </a:r>
          </a:p>
          <a:p>
            <a:r>
              <a:rPr lang="en-US" dirty="0"/>
              <a:t>Flags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527746-44CC-69D5-409E-7ED0FF5D1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0CCD57B-90BD-14C0-AC1C-6C1631423BCC}"/>
              </a:ext>
            </a:extLst>
          </p:cNvPr>
          <p:cNvSpPr txBox="1">
            <a:spLocks/>
          </p:cNvSpPr>
          <p:nvPr/>
        </p:nvSpPr>
        <p:spPr>
          <a:xfrm>
            <a:off x="7523069" y="1422541"/>
            <a:ext cx="2807208" cy="4017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Security</a:t>
            </a:r>
          </a:p>
          <a:p>
            <a:r>
              <a:rPr lang="en-US" dirty="0"/>
              <a:t>Memory</a:t>
            </a:r>
          </a:p>
          <a:p>
            <a:r>
              <a:rPr lang="en-US" dirty="0"/>
              <a:t>Observability</a:t>
            </a:r>
          </a:p>
          <a:p>
            <a:r>
              <a:rPr lang="en-US" dirty="0"/>
              <a:t>(Anti)hallucination</a:t>
            </a:r>
          </a:p>
          <a:p>
            <a:r>
              <a:rPr lang="en-US" dirty="0"/>
              <a:t>Demo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42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9ECA4-740D-9430-2AF2-275484DE4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F0E6C4-CC9F-FD73-5256-147FBD297CC4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4E13E31-7EFE-0478-154E-8D76935B4157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D5D22-1D51-3EBA-3A85-059EC1348085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F0A064D-7120-05AB-DFEC-5F3C6F012166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94EFB8-5037-1B6E-A160-D1B938EA9F80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808A60F-3A26-509B-31AE-C3698996CC7F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F099ED-0BF0-0054-79B3-F09D924D75E4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BCF573-5A47-5005-35C5-AA582DE3DBF6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B1260F1E-EB40-528F-6A2A-E8F7D8C20E71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5C3DA3A2-BAB0-92D6-6CEF-08E00E6D5D7D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8DB4BB-FE88-5BA7-F776-0E53478E550B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945DDB1-A649-2F1F-56F3-5F75B95EAFEC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45075CCB-0D3A-836C-5ABB-67A665B8887B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044255-387F-280A-762B-9701375D90E8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0E64A70B-8362-B0E9-495E-0C8B0CC12A57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EC0B26E-C3BF-9782-5E7E-F07F070865B4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B66DF23-392C-4B70-7C8E-FBDFFB26C63E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B017808F-7E61-4502-7F5F-47C9CABF96C2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720DA516-92CF-17E3-461A-DCA90EC42D4C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B6552F-4F36-116A-A6BF-EC341E3403CD}"/>
              </a:ext>
            </a:extLst>
          </p:cNvPr>
          <p:cNvCxnSpPr>
            <a:cxnSpLocks/>
            <a:stCxn id="27" idx="4"/>
            <a:endCxn id="41" idx="0"/>
          </p:cNvCxnSpPr>
          <p:nvPr/>
        </p:nvCxnSpPr>
        <p:spPr>
          <a:xfrm>
            <a:off x="11692810" y="1632458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78EF4C0B-C734-F5C2-25E2-1F4C2439E574}"/>
              </a:ext>
            </a:extLst>
          </p:cNvPr>
          <p:cNvSpPr>
            <a:spLocks noChangeAspect="1"/>
          </p:cNvSpPr>
          <p:nvPr/>
        </p:nvSpPr>
        <p:spPr>
          <a:xfrm>
            <a:off x="11601370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06279AF3-6FEB-5F79-97CB-674E5EA8AE19}"/>
              </a:ext>
            </a:extLst>
          </p:cNvPr>
          <p:cNvSpPr txBox="1">
            <a:spLocks/>
          </p:cNvSpPr>
          <p:nvPr/>
        </p:nvSpPr>
        <p:spPr>
          <a:xfrm>
            <a:off x="11141114" y="3804649"/>
            <a:ext cx="105088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SQL query created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D8F5498-C9E4-9275-4002-3AD83B0636BA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1136468" y="3546512"/>
            <a:ext cx="10464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2">
            <a:extLst>
              <a:ext uri="{FF2B5EF4-FFF2-40B4-BE49-F238E27FC236}">
                <a16:creationId xmlns:a16="http://schemas.microsoft.com/office/drawing/2014/main" id="{2F5CC46B-92B6-BCD5-6CB2-BF018DB942F2}"/>
              </a:ext>
            </a:extLst>
          </p:cNvPr>
          <p:cNvSpPr txBox="1">
            <a:spLocks/>
          </p:cNvSpPr>
          <p:nvPr/>
        </p:nvSpPr>
        <p:spPr>
          <a:xfrm>
            <a:off x="8869091" y="2860952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SQLValidatorHook</a:t>
            </a:r>
            <a:r>
              <a:rPr lang="en-US" sz="1400" dirty="0"/>
              <a:t> checks SQL query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82E343C-1756-1FDD-EE02-533972798131}"/>
              </a:ext>
            </a:extLst>
          </p:cNvPr>
          <p:cNvSpPr>
            <a:spLocks noChangeAspect="1"/>
          </p:cNvSpPr>
          <p:nvPr/>
        </p:nvSpPr>
        <p:spPr>
          <a:xfrm>
            <a:off x="10171698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532599D-AD68-E988-1BE3-325521B3F050}"/>
              </a:ext>
            </a:extLst>
          </p:cNvPr>
          <p:cNvSpPr>
            <a:spLocks noChangeAspect="1"/>
          </p:cNvSpPr>
          <p:nvPr/>
        </p:nvSpPr>
        <p:spPr>
          <a:xfrm>
            <a:off x="8559147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0C4B3792-73E2-73AA-ACAB-AA6368337D03}"/>
              </a:ext>
            </a:extLst>
          </p:cNvPr>
          <p:cNvSpPr txBox="1">
            <a:spLocks/>
          </p:cNvSpPr>
          <p:nvPr/>
        </p:nvSpPr>
        <p:spPr>
          <a:xfrm>
            <a:off x="7373232" y="3860439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limits the max lines to 20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38908DD-44D5-CA0E-3010-89798DD5DEA9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FF9B40D-4A0D-FD39-630B-E3A4ECD5EFCA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2">
            <a:extLst>
              <a:ext uri="{FF2B5EF4-FFF2-40B4-BE49-F238E27FC236}">
                <a16:creationId xmlns:a16="http://schemas.microsoft.com/office/drawing/2014/main" id="{A6BCA7B0-6A46-688C-5161-31158C3B7518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2397357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A176B-C5B0-FB31-925E-8F04038E1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E4AA672-73DD-EF8D-2892-73B512F6859E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A4F6E61-3FB1-4CBC-3BD7-3F011CB412EF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7EF23-A5DD-6555-9A03-300B57445A07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23B042E-999A-349E-D857-1465B7CDDBF9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971803-A79B-28AE-E241-F79C19CB2AF0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A9C5183-57F3-97C1-DB27-48166362BDD6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2FA5CA-9C51-C745-3866-E1A4F2E884CF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95EDA7-88C8-F5C2-A880-80F933F0EF12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3A6CB7B-54C9-0959-42ED-853D0E05F03D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B8857F78-949F-8DA0-8ADC-C56F6B9B4442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B8A84A1-C6CC-9D5B-1E54-976505B6F9E8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5C20AA-5135-1F4B-6D34-0463AB10F1AF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B6BAD8BC-A915-19B1-77F2-31EAB96051C0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79A9C6B-5EBA-1B2F-33FE-93D9EF7D1F09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57382294-885E-A137-E3AD-0E9C7CBBF4FE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BE66883-0C36-F290-BCCA-E15A2C401B34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CCC3ECA-9D8E-E314-E662-2C9CA7EE6368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93ACFE85-4A48-95D3-B244-F1F61EE4E3B0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3FB7BC77-D9E5-59DF-BBA4-C2F501423B54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84F089-AEDE-32CA-3528-486328FFBB29}"/>
              </a:ext>
            </a:extLst>
          </p:cNvPr>
          <p:cNvCxnSpPr>
            <a:cxnSpLocks/>
            <a:stCxn id="27" idx="4"/>
            <a:endCxn id="41" idx="0"/>
          </p:cNvCxnSpPr>
          <p:nvPr/>
        </p:nvCxnSpPr>
        <p:spPr>
          <a:xfrm>
            <a:off x="11692810" y="1632458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9C81DE4B-99D7-9594-E6BB-40AF65E9D409}"/>
              </a:ext>
            </a:extLst>
          </p:cNvPr>
          <p:cNvSpPr>
            <a:spLocks noChangeAspect="1"/>
          </p:cNvSpPr>
          <p:nvPr/>
        </p:nvSpPr>
        <p:spPr>
          <a:xfrm>
            <a:off x="11601370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AF1B80C8-0B57-686E-C7FA-1ED73A50E8AB}"/>
              </a:ext>
            </a:extLst>
          </p:cNvPr>
          <p:cNvSpPr txBox="1">
            <a:spLocks/>
          </p:cNvSpPr>
          <p:nvPr/>
        </p:nvSpPr>
        <p:spPr>
          <a:xfrm>
            <a:off x="11141114" y="3804649"/>
            <a:ext cx="105088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SQL query created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5ADA0E-E0C0-560A-2002-DD13A781377D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1136468" y="3546512"/>
            <a:ext cx="10464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2">
            <a:extLst>
              <a:ext uri="{FF2B5EF4-FFF2-40B4-BE49-F238E27FC236}">
                <a16:creationId xmlns:a16="http://schemas.microsoft.com/office/drawing/2014/main" id="{CD5D76B0-B6DA-5AF6-D777-1511DD11122F}"/>
              </a:ext>
            </a:extLst>
          </p:cNvPr>
          <p:cNvSpPr txBox="1">
            <a:spLocks/>
          </p:cNvSpPr>
          <p:nvPr/>
        </p:nvSpPr>
        <p:spPr>
          <a:xfrm>
            <a:off x="8869091" y="2860952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SQLValidatorHook</a:t>
            </a:r>
            <a:r>
              <a:rPr lang="en-US" sz="1400" dirty="0"/>
              <a:t> checks SQL query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952CE98-D2D3-8842-1B9A-6F2D3C067A3E}"/>
              </a:ext>
            </a:extLst>
          </p:cNvPr>
          <p:cNvSpPr>
            <a:spLocks noChangeAspect="1"/>
          </p:cNvSpPr>
          <p:nvPr/>
        </p:nvSpPr>
        <p:spPr>
          <a:xfrm>
            <a:off x="10171698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44771D0-39D0-1FB5-F945-3D330487E7E5}"/>
              </a:ext>
            </a:extLst>
          </p:cNvPr>
          <p:cNvSpPr>
            <a:spLocks noChangeAspect="1"/>
          </p:cNvSpPr>
          <p:nvPr/>
        </p:nvSpPr>
        <p:spPr>
          <a:xfrm>
            <a:off x="8559147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7D7FE31-AAC9-53B8-3C53-B743796178B6}"/>
              </a:ext>
            </a:extLst>
          </p:cNvPr>
          <p:cNvSpPr>
            <a:spLocks noChangeAspect="1"/>
          </p:cNvSpPr>
          <p:nvPr/>
        </p:nvSpPr>
        <p:spPr>
          <a:xfrm>
            <a:off x="7033475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4F959441-C780-2C93-BD0A-A8EC03DFEC6A}"/>
              </a:ext>
            </a:extLst>
          </p:cNvPr>
          <p:cNvSpPr txBox="1">
            <a:spLocks/>
          </p:cNvSpPr>
          <p:nvPr/>
        </p:nvSpPr>
        <p:spPr>
          <a:xfrm>
            <a:off x="7373232" y="3860439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limits the max lines to 20</a:t>
            </a: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20D7E6AF-9385-9AE0-CF82-87FCE5AAAA90}"/>
              </a:ext>
            </a:extLst>
          </p:cNvPr>
          <p:cNvSpPr txBox="1">
            <a:spLocks/>
          </p:cNvSpPr>
          <p:nvPr/>
        </p:nvSpPr>
        <p:spPr>
          <a:xfrm>
            <a:off x="5937886" y="287468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tool </a:t>
            </a:r>
            <a:r>
              <a:rPr lang="en-US" sz="1400" dirty="0" err="1">
                <a:solidFill>
                  <a:srgbClr val="FFC000"/>
                </a:solidFill>
              </a:rPr>
              <a:t>query_athena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issue SQL query to Athena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D0AEFF1-3285-D6F8-0CBF-94C8DE6896F5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79AD3FD-2899-FB2C-45B6-66A2FC5F881A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2">
            <a:extLst>
              <a:ext uri="{FF2B5EF4-FFF2-40B4-BE49-F238E27FC236}">
                <a16:creationId xmlns:a16="http://schemas.microsoft.com/office/drawing/2014/main" id="{6698D571-2693-4320-C73F-62C624CC29DD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1881345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15009-3AA8-6710-CCB8-B49A59955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D1E9C7-B3AC-7E33-A447-866765A5EB70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C38EC8A-7C56-1043-6354-429D82A46EA8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F39CF-4AD8-CA53-02BC-4F41F311BFC9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E725DA6-82B8-69E6-3850-A57A93DD4E75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165EBD-A7CB-75BE-BFCA-963605739C47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710237F8-D875-4555-7C78-BEE29920266D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D9AE07-EF81-97AB-82EB-16E1E134CBFD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458382-8E2E-87C6-CD46-82414BF5D6ED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D919524-FBF0-1079-82C5-9E7A0044E8D0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D50BA014-5ECB-8582-7EA8-F7270A6AB4AB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827603-E46B-5CD2-3CCE-61A0AB706D8B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69D155-9FEE-8BC8-DBEE-8AD47A716451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6E9874ED-038D-0B0D-556B-C83228F9468D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C96AF30-5636-BA44-6223-799C56EBFCAC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B068A59F-644E-2E4A-80C5-B3CFEF66F5B1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BC9C22-37B7-B3F1-5C8D-C84A36174D27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B0253ED-CD2D-04C2-DE47-5D1CF7941FE2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B73B8693-B493-B792-82FE-F99ABFADC7FB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D5DDA6A7-6921-30B2-BF04-7A8CA121E59F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2CA7AE5-8E6A-0A11-886A-5B59CFF09DE3}"/>
              </a:ext>
            </a:extLst>
          </p:cNvPr>
          <p:cNvCxnSpPr>
            <a:cxnSpLocks/>
            <a:stCxn id="27" idx="4"/>
            <a:endCxn id="41" idx="0"/>
          </p:cNvCxnSpPr>
          <p:nvPr/>
        </p:nvCxnSpPr>
        <p:spPr>
          <a:xfrm>
            <a:off x="11692810" y="1632458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4414C9B4-86D4-9957-77E5-D8F8741C8FB4}"/>
              </a:ext>
            </a:extLst>
          </p:cNvPr>
          <p:cNvSpPr>
            <a:spLocks noChangeAspect="1"/>
          </p:cNvSpPr>
          <p:nvPr/>
        </p:nvSpPr>
        <p:spPr>
          <a:xfrm>
            <a:off x="11601370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9A54D97C-3D84-8C6C-7AD9-DF20E823388A}"/>
              </a:ext>
            </a:extLst>
          </p:cNvPr>
          <p:cNvSpPr txBox="1">
            <a:spLocks/>
          </p:cNvSpPr>
          <p:nvPr/>
        </p:nvSpPr>
        <p:spPr>
          <a:xfrm>
            <a:off x="11141114" y="3804649"/>
            <a:ext cx="105088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SQL query created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E60957-2881-DAD5-9D83-F26D5EA40F14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1136468" y="3546512"/>
            <a:ext cx="10464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2">
            <a:extLst>
              <a:ext uri="{FF2B5EF4-FFF2-40B4-BE49-F238E27FC236}">
                <a16:creationId xmlns:a16="http://schemas.microsoft.com/office/drawing/2014/main" id="{605AB85F-7D2F-4D08-FFF8-5F2AC21F8A95}"/>
              </a:ext>
            </a:extLst>
          </p:cNvPr>
          <p:cNvSpPr txBox="1">
            <a:spLocks/>
          </p:cNvSpPr>
          <p:nvPr/>
        </p:nvSpPr>
        <p:spPr>
          <a:xfrm>
            <a:off x="8869091" y="2860952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SQLValidatorHook</a:t>
            </a:r>
            <a:r>
              <a:rPr lang="en-US" sz="1400" dirty="0"/>
              <a:t> checks SQL query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3E1B98E-C045-4044-42D2-078C982F8948}"/>
              </a:ext>
            </a:extLst>
          </p:cNvPr>
          <p:cNvSpPr>
            <a:spLocks noChangeAspect="1"/>
          </p:cNvSpPr>
          <p:nvPr/>
        </p:nvSpPr>
        <p:spPr>
          <a:xfrm>
            <a:off x="10171698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58F2594-3D8E-210B-F6D9-F30A7932A029}"/>
              </a:ext>
            </a:extLst>
          </p:cNvPr>
          <p:cNvSpPr>
            <a:spLocks noChangeAspect="1"/>
          </p:cNvSpPr>
          <p:nvPr/>
        </p:nvSpPr>
        <p:spPr>
          <a:xfrm>
            <a:off x="8559147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98494E9-5246-5C57-B6A4-A8BC9E712F62}"/>
              </a:ext>
            </a:extLst>
          </p:cNvPr>
          <p:cNvSpPr>
            <a:spLocks noChangeAspect="1"/>
          </p:cNvSpPr>
          <p:nvPr/>
        </p:nvSpPr>
        <p:spPr>
          <a:xfrm>
            <a:off x="7033475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4D621DC-6183-913E-6A4D-BB758001E9D0}"/>
              </a:ext>
            </a:extLst>
          </p:cNvPr>
          <p:cNvSpPr>
            <a:spLocks noChangeAspect="1"/>
          </p:cNvSpPr>
          <p:nvPr/>
        </p:nvSpPr>
        <p:spPr>
          <a:xfrm>
            <a:off x="5520503" y="3459847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93A9E6CC-8FC6-5015-4DF0-4E6AD43890B0}"/>
              </a:ext>
            </a:extLst>
          </p:cNvPr>
          <p:cNvSpPr txBox="1">
            <a:spLocks/>
          </p:cNvSpPr>
          <p:nvPr/>
        </p:nvSpPr>
        <p:spPr>
          <a:xfrm>
            <a:off x="7373232" y="3860439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limits the max lines to 20</a:t>
            </a: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7996A28B-5168-2101-AFB1-634CC5BED1B3}"/>
              </a:ext>
            </a:extLst>
          </p:cNvPr>
          <p:cNvSpPr txBox="1">
            <a:spLocks/>
          </p:cNvSpPr>
          <p:nvPr/>
        </p:nvSpPr>
        <p:spPr>
          <a:xfrm>
            <a:off x="5937886" y="287468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tool </a:t>
            </a:r>
            <a:r>
              <a:rPr lang="en-US" sz="1400" dirty="0" err="1">
                <a:solidFill>
                  <a:srgbClr val="FFC000"/>
                </a:solidFill>
              </a:rPr>
              <a:t>query_athena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issue SQL query to Athena</a:t>
            </a:r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A990C773-5A14-9421-C8A4-13ACD6A3BF27}"/>
              </a:ext>
            </a:extLst>
          </p:cNvPr>
          <p:cNvSpPr txBox="1">
            <a:spLocks/>
          </p:cNvSpPr>
          <p:nvPr/>
        </p:nvSpPr>
        <p:spPr>
          <a:xfrm>
            <a:off x="4412214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checks # of returned lines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2CA4DD5-2E5A-38B8-366E-2E4E1C27BF4A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B4D7E48-F2A8-98F5-CA73-4C3ABCCE50E4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2">
            <a:extLst>
              <a:ext uri="{FF2B5EF4-FFF2-40B4-BE49-F238E27FC236}">
                <a16:creationId xmlns:a16="http://schemas.microsoft.com/office/drawing/2014/main" id="{B467DE6D-7540-FDFB-C992-2B6B8BD0546B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2210517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21FA-4EA5-9346-9441-4EB0B8C24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57BF56-9DD4-D620-C9F0-A42F23B2589B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C5057D8-85C6-49C9-5A44-C9F8A52F1095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EFC94-3321-C453-B81D-85DB6FE1C556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D1087BB-5103-EA7E-2811-0A9A0D31500D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B1A15A-3F19-6D3A-60A9-533495933C39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4B8D3B1B-363A-C448-C999-7F5C92306FC3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9E169-8A39-3085-D0F1-A4EEE47B09E3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F4BFFE-51BA-101C-632A-7B9DF97F8C83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A4E7586-D412-1483-FA9E-D1E58ED375D0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B27FBC54-5F54-B39D-3919-0633F32BD655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7066BD-0B0C-6569-F3DD-76A8339F8EFC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28F455-0873-79A4-1F6B-A89320C8FF31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66A35580-7AE8-4008-8274-1C9716AF9925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D66C3B-B9EB-A778-1816-972419709092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4E5AE58B-2D98-DEEA-EF85-0EF9AACE2F3E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CD7AAB-A57B-3972-6C8E-761BACDD5FE2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6923428-2BA2-8C26-2F4E-E6A3B3516B91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762A32DB-32F6-8E80-8029-D10F521536B5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6221395E-1CB7-AF54-91E8-D897859D5902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68A666-1B77-CA8C-678E-C284A0378B79}"/>
              </a:ext>
            </a:extLst>
          </p:cNvPr>
          <p:cNvCxnSpPr>
            <a:cxnSpLocks/>
            <a:stCxn id="27" idx="4"/>
            <a:endCxn id="41" idx="0"/>
          </p:cNvCxnSpPr>
          <p:nvPr/>
        </p:nvCxnSpPr>
        <p:spPr>
          <a:xfrm>
            <a:off x="11692810" y="1632458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2206A637-565C-26A8-7380-91E097D1F48D}"/>
              </a:ext>
            </a:extLst>
          </p:cNvPr>
          <p:cNvSpPr>
            <a:spLocks noChangeAspect="1"/>
          </p:cNvSpPr>
          <p:nvPr/>
        </p:nvSpPr>
        <p:spPr>
          <a:xfrm>
            <a:off x="11601370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76EE948A-2977-929F-A0CD-C63BA1D17D63}"/>
              </a:ext>
            </a:extLst>
          </p:cNvPr>
          <p:cNvSpPr txBox="1">
            <a:spLocks/>
          </p:cNvSpPr>
          <p:nvPr/>
        </p:nvSpPr>
        <p:spPr>
          <a:xfrm>
            <a:off x="11141114" y="3804649"/>
            <a:ext cx="105088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SQL query created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D1719E1-F46E-4A92-EC9F-D2EEBEFAA559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1136468" y="3546512"/>
            <a:ext cx="10464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2">
            <a:extLst>
              <a:ext uri="{FF2B5EF4-FFF2-40B4-BE49-F238E27FC236}">
                <a16:creationId xmlns:a16="http://schemas.microsoft.com/office/drawing/2014/main" id="{DC784139-BA0B-8AA3-D6C5-BB2490623003}"/>
              </a:ext>
            </a:extLst>
          </p:cNvPr>
          <p:cNvSpPr txBox="1">
            <a:spLocks/>
          </p:cNvSpPr>
          <p:nvPr/>
        </p:nvSpPr>
        <p:spPr>
          <a:xfrm>
            <a:off x="8869091" y="2860952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SQLValidatorHook</a:t>
            </a:r>
            <a:r>
              <a:rPr lang="en-US" sz="1400" dirty="0"/>
              <a:t> checks SQL query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C1ACA59-C99B-FDF9-4EE2-3AB6D694F5D4}"/>
              </a:ext>
            </a:extLst>
          </p:cNvPr>
          <p:cNvSpPr>
            <a:spLocks noChangeAspect="1"/>
          </p:cNvSpPr>
          <p:nvPr/>
        </p:nvSpPr>
        <p:spPr>
          <a:xfrm>
            <a:off x="10171698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F3C68E8-7642-F3E1-EBF7-E16812A4D1D2}"/>
              </a:ext>
            </a:extLst>
          </p:cNvPr>
          <p:cNvSpPr>
            <a:spLocks noChangeAspect="1"/>
          </p:cNvSpPr>
          <p:nvPr/>
        </p:nvSpPr>
        <p:spPr>
          <a:xfrm>
            <a:off x="8559147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6EE8201-6AD4-0764-7A19-43E831DCA256}"/>
              </a:ext>
            </a:extLst>
          </p:cNvPr>
          <p:cNvSpPr>
            <a:spLocks noChangeAspect="1"/>
          </p:cNvSpPr>
          <p:nvPr/>
        </p:nvSpPr>
        <p:spPr>
          <a:xfrm>
            <a:off x="7033475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27E9F52-157D-7766-C68B-7FC89AD6D1CE}"/>
              </a:ext>
            </a:extLst>
          </p:cNvPr>
          <p:cNvSpPr>
            <a:spLocks noChangeAspect="1"/>
          </p:cNvSpPr>
          <p:nvPr/>
        </p:nvSpPr>
        <p:spPr>
          <a:xfrm>
            <a:off x="5520503" y="3459847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9ABD80E-72E0-1066-35E9-A7995080B430}"/>
              </a:ext>
            </a:extLst>
          </p:cNvPr>
          <p:cNvSpPr>
            <a:spLocks noChangeAspect="1"/>
          </p:cNvSpPr>
          <p:nvPr/>
        </p:nvSpPr>
        <p:spPr>
          <a:xfrm>
            <a:off x="3989744" y="3449545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AAFB96E3-E987-0A64-00CF-EDEF0BF48A78}"/>
              </a:ext>
            </a:extLst>
          </p:cNvPr>
          <p:cNvSpPr txBox="1">
            <a:spLocks/>
          </p:cNvSpPr>
          <p:nvPr/>
        </p:nvSpPr>
        <p:spPr>
          <a:xfrm>
            <a:off x="7373232" y="3860439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limits the max lines to 20</a:t>
            </a: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DFD11F8E-F81B-B816-3CB2-FC8A3E052F89}"/>
              </a:ext>
            </a:extLst>
          </p:cNvPr>
          <p:cNvSpPr txBox="1">
            <a:spLocks/>
          </p:cNvSpPr>
          <p:nvPr/>
        </p:nvSpPr>
        <p:spPr>
          <a:xfrm>
            <a:off x="5937886" y="287468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tool </a:t>
            </a:r>
            <a:r>
              <a:rPr lang="en-US" sz="1400" dirty="0" err="1">
                <a:solidFill>
                  <a:srgbClr val="FFC000"/>
                </a:solidFill>
              </a:rPr>
              <a:t>query_athena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issue SQL query to Athena</a:t>
            </a:r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948CA7C8-6236-65F3-56B6-711C81503052}"/>
              </a:ext>
            </a:extLst>
          </p:cNvPr>
          <p:cNvSpPr txBox="1">
            <a:spLocks/>
          </p:cNvSpPr>
          <p:nvPr/>
        </p:nvSpPr>
        <p:spPr>
          <a:xfrm>
            <a:off x="4412214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checks # of returned lines</a:t>
            </a: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224B2571-A164-5BEF-5C7A-9223534E856E}"/>
              </a:ext>
            </a:extLst>
          </p:cNvPr>
          <p:cNvSpPr txBox="1">
            <a:spLocks/>
          </p:cNvSpPr>
          <p:nvPr/>
        </p:nvSpPr>
        <p:spPr>
          <a:xfrm>
            <a:off x="2993596" y="2860952"/>
            <a:ext cx="2175175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Raw lines extracted from Athena response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8D3CF23-8E32-4763-3435-8CB2A71D14D5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E62B48E-22FE-1C53-2386-0250417CFEF0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2">
            <a:extLst>
              <a:ext uri="{FF2B5EF4-FFF2-40B4-BE49-F238E27FC236}">
                <a16:creationId xmlns:a16="http://schemas.microsoft.com/office/drawing/2014/main" id="{9B9BF1BB-21A0-25FB-8A6F-9564FF6A8351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286894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70944-E060-261C-0EFE-509783456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1091CF-C9F4-A8B6-0B45-D98ADDF08D02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C4EA28A-EB27-C022-EF60-305AD987CF3F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57180-0B87-E7FB-2A70-1BA44E957AA2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E5C8C64-37A1-5620-8159-5909088101C0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8D04E9-B171-B674-BE9A-2671839CE6B7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7A9047A-6F32-A543-512D-5D9C7979D4B8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41A399-6656-A54E-F127-7A50BB5770FE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4A948C-52FB-FEC4-D895-945AF5AE3BBC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B8A9FBA-DCF4-CC5B-13BD-20DECF13465F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6458B34F-95F5-CD4B-A996-B32895A97722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1A7C07-C70C-F668-B7E6-3C6C4EDAA9DC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CD6D433-09BD-23BD-A8A8-1902A9F00AD2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5F40BC0B-8039-9DCC-AC5E-0ABFBA844400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DDB200-4650-0FCE-8F54-7DF1FD24F172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BC4DE177-59BC-F01B-034C-F76EA6C23AD2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0395623-E52A-6711-EB63-265E4D1A3861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5885DD2-39DA-765C-9CD1-5951EA029903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E9628F02-7315-5547-8E83-B05069EE9913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61F2B32E-42E0-A36D-24F0-DCD54C1E55D9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F4D0700-32A5-EC93-A21B-1FFACAF6953C}"/>
              </a:ext>
            </a:extLst>
          </p:cNvPr>
          <p:cNvCxnSpPr>
            <a:cxnSpLocks/>
            <a:stCxn id="27" idx="4"/>
            <a:endCxn id="41" idx="0"/>
          </p:cNvCxnSpPr>
          <p:nvPr/>
        </p:nvCxnSpPr>
        <p:spPr>
          <a:xfrm>
            <a:off x="11692810" y="1632458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C7D4DCEE-5B25-889E-A325-3103F697B980}"/>
              </a:ext>
            </a:extLst>
          </p:cNvPr>
          <p:cNvSpPr>
            <a:spLocks noChangeAspect="1"/>
          </p:cNvSpPr>
          <p:nvPr/>
        </p:nvSpPr>
        <p:spPr>
          <a:xfrm>
            <a:off x="11601370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2B420312-C7F7-EC52-A33C-7A8D9DB5E232}"/>
              </a:ext>
            </a:extLst>
          </p:cNvPr>
          <p:cNvSpPr txBox="1">
            <a:spLocks/>
          </p:cNvSpPr>
          <p:nvPr/>
        </p:nvSpPr>
        <p:spPr>
          <a:xfrm>
            <a:off x="11141114" y="3804649"/>
            <a:ext cx="105088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SQL query created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5D2C408-A59B-E01D-C28D-BAD0873CC587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1136468" y="3546512"/>
            <a:ext cx="104649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2">
            <a:extLst>
              <a:ext uri="{FF2B5EF4-FFF2-40B4-BE49-F238E27FC236}">
                <a16:creationId xmlns:a16="http://schemas.microsoft.com/office/drawing/2014/main" id="{9E43A271-2C67-53B1-936E-4C22383039C6}"/>
              </a:ext>
            </a:extLst>
          </p:cNvPr>
          <p:cNvSpPr txBox="1">
            <a:spLocks/>
          </p:cNvSpPr>
          <p:nvPr/>
        </p:nvSpPr>
        <p:spPr>
          <a:xfrm>
            <a:off x="8869091" y="2860952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SQLValidatorHook</a:t>
            </a:r>
            <a:r>
              <a:rPr lang="en-US" sz="1400" dirty="0"/>
              <a:t> checks SQL query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CF037FD-C79D-1DC9-6BB1-32063529CBDC}"/>
              </a:ext>
            </a:extLst>
          </p:cNvPr>
          <p:cNvSpPr>
            <a:spLocks noChangeAspect="1"/>
          </p:cNvSpPr>
          <p:nvPr/>
        </p:nvSpPr>
        <p:spPr>
          <a:xfrm>
            <a:off x="10171698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587D9B4-DDE3-C1C0-8373-043DFD237F21}"/>
              </a:ext>
            </a:extLst>
          </p:cNvPr>
          <p:cNvSpPr>
            <a:spLocks noChangeAspect="1"/>
          </p:cNvSpPr>
          <p:nvPr/>
        </p:nvSpPr>
        <p:spPr>
          <a:xfrm>
            <a:off x="8559147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9B6D827-6D91-DC36-7201-2FFC33FD1BC2}"/>
              </a:ext>
            </a:extLst>
          </p:cNvPr>
          <p:cNvSpPr>
            <a:spLocks noChangeAspect="1"/>
          </p:cNvSpPr>
          <p:nvPr/>
        </p:nvSpPr>
        <p:spPr>
          <a:xfrm>
            <a:off x="7033475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F5186DE-F5D6-C827-AAB4-F2980BAC2E4C}"/>
              </a:ext>
            </a:extLst>
          </p:cNvPr>
          <p:cNvSpPr>
            <a:spLocks noChangeAspect="1"/>
          </p:cNvSpPr>
          <p:nvPr/>
        </p:nvSpPr>
        <p:spPr>
          <a:xfrm>
            <a:off x="5520503" y="3459847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914EBA1-4917-4628-9C83-19100E9A3987}"/>
              </a:ext>
            </a:extLst>
          </p:cNvPr>
          <p:cNvSpPr>
            <a:spLocks noChangeAspect="1"/>
          </p:cNvSpPr>
          <p:nvPr/>
        </p:nvSpPr>
        <p:spPr>
          <a:xfrm>
            <a:off x="3989744" y="3449545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D6BE1D8-82A2-5FB8-1D2E-19C6BE2F9589}"/>
              </a:ext>
            </a:extLst>
          </p:cNvPr>
          <p:cNvSpPr>
            <a:spLocks noChangeAspect="1"/>
          </p:cNvSpPr>
          <p:nvPr/>
        </p:nvSpPr>
        <p:spPr>
          <a:xfrm>
            <a:off x="2474699" y="344872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3288F849-B090-A539-06CB-4EE15430AFE8}"/>
              </a:ext>
            </a:extLst>
          </p:cNvPr>
          <p:cNvSpPr txBox="1">
            <a:spLocks/>
          </p:cNvSpPr>
          <p:nvPr/>
        </p:nvSpPr>
        <p:spPr>
          <a:xfrm>
            <a:off x="7373232" y="3860439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limits the max lines to 20</a:t>
            </a: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0AFC2C04-503D-A149-5903-C222BA846A67}"/>
              </a:ext>
            </a:extLst>
          </p:cNvPr>
          <p:cNvSpPr txBox="1">
            <a:spLocks/>
          </p:cNvSpPr>
          <p:nvPr/>
        </p:nvSpPr>
        <p:spPr>
          <a:xfrm>
            <a:off x="5937886" y="287468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tool </a:t>
            </a:r>
            <a:r>
              <a:rPr lang="en-US" sz="1400" dirty="0" err="1">
                <a:solidFill>
                  <a:srgbClr val="FFC000"/>
                </a:solidFill>
              </a:rPr>
              <a:t>query_athena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issue SQL query to Athena</a:t>
            </a:r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474C46D9-4998-584D-9275-B61C22F1EBBA}"/>
              </a:ext>
            </a:extLst>
          </p:cNvPr>
          <p:cNvSpPr txBox="1">
            <a:spLocks/>
          </p:cNvSpPr>
          <p:nvPr/>
        </p:nvSpPr>
        <p:spPr>
          <a:xfrm>
            <a:off x="4412214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checks # of returned lines</a:t>
            </a: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DB960590-DD62-A5F5-239A-8ED07984C61E}"/>
              </a:ext>
            </a:extLst>
          </p:cNvPr>
          <p:cNvSpPr txBox="1">
            <a:spLocks/>
          </p:cNvSpPr>
          <p:nvPr/>
        </p:nvSpPr>
        <p:spPr>
          <a:xfrm>
            <a:off x="2993596" y="2860952"/>
            <a:ext cx="2175175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Raw lines extracted from Athena response</a:t>
            </a:r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9EFE1E2D-B7A3-9C32-64D7-DF269EA55DAA}"/>
              </a:ext>
            </a:extLst>
          </p:cNvPr>
          <p:cNvSpPr txBox="1">
            <a:spLocks/>
          </p:cNvSpPr>
          <p:nvPr/>
        </p:nvSpPr>
        <p:spPr>
          <a:xfrm>
            <a:off x="1369989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OutputIntegrityHook</a:t>
            </a:r>
            <a:r>
              <a:rPr lang="en-US" sz="1400" dirty="0"/>
              <a:t> checks for empty response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FE5500C-4336-F7DF-249F-3FA5DFBAAF05}"/>
              </a:ext>
            </a:extLst>
          </p:cNvPr>
          <p:cNvCxnSpPr>
            <a:cxnSpLocks/>
          </p:cNvCxnSpPr>
          <p:nvPr/>
        </p:nvCxnSpPr>
        <p:spPr>
          <a:xfrm>
            <a:off x="1136468" y="3546512"/>
            <a:ext cx="0" cy="20252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F646DA5-8AED-21F7-9F96-75C0597A1118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2">
            <a:extLst>
              <a:ext uri="{FF2B5EF4-FFF2-40B4-BE49-F238E27FC236}">
                <a16:creationId xmlns:a16="http://schemas.microsoft.com/office/drawing/2014/main" id="{00919DDB-36CE-6741-D0E6-C336A1821CAB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346790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C2DB2-F518-8606-BC2C-190338537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25A25C-03C0-484B-1ED8-E10FB02452A3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1BA0DA6-C976-C1DF-8A26-088708CAAE82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D06CB0-649F-05B4-B5C4-2F9D43BB865D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DE84798-16A7-A23E-0630-40D2ED9103BC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8FAFB8-194D-3A3E-85D6-5A4CBE0772F3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4C05D83-7D57-D499-B5C7-C2099F528246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9BC012-A57A-8B9E-2972-BF6EB08DBBBD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5F2782-DE59-C284-35E8-A847500AB201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6EB8BE9-09EE-B404-8331-E23C172F611A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9674EA20-94E1-D793-CE60-D6FD8851EB9B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827059-7A79-96A8-D746-E78C0B2DA88C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122262D-F44F-364E-4FC2-A9049F3A89FF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1CA6A743-8B94-65FC-FB13-B5A65A201D1A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3CB7CA7-AA13-4BF1-6F1F-B772AF3E72F9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6551F67A-33F5-638B-CF66-E3EBF5E844E8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C3BFA1D-938A-BED8-E201-4A05C44E47EC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848076B-F02E-1A3E-7F60-A39C11193AC0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4B10981-7F73-033A-FB04-41CD7C7E0EB1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8AF38061-707A-DAA4-CF28-0F5C4F10F25C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340614-71C8-CE20-D2E2-BB3FEE37AFA1}"/>
              </a:ext>
            </a:extLst>
          </p:cNvPr>
          <p:cNvCxnSpPr>
            <a:cxnSpLocks/>
            <a:stCxn id="27" idx="4"/>
            <a:endCxn id="41" idx="0"/>
          </p:cNvCxnSpPr>
          <p:nvPr/>
        </p:nvCxnSpPr>
        <p:spPr>
          <a:xfrm>
            <a:off x="11692810" y="1632458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6ABF5318-82ED-6C17-A67F-827FA773A9FE}"/>
              </a:ext>
            </a:extLst>
          </p:cNvPr>
          <p:cNvSpPr>
            <a:spLocks noChangeAspect="1"/>
          </p:cNvSpPr>
          <p:nvPr/>
        </p:nvSpPr>
        <p:spPr>
          <a:xfrm>
            <a:off x="11601370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B56DEBA8-004C-974C-8A9E-363B2A74412D}"/>
              </a:ext>
            </a:extLst>
          </p:cNvPr>
          <p:cNvSpPr txBox="1">
            <a:spLocks/>
          </p:cNvSpPr>
          <p:nvPr/>
        </p:nvSpPr>
        <p:spPr>
          <a:xfrm>
            <a:off x="11141114" y="3804649"/>
            <a:ext cx="105088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SQL query created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723B8A8-B83B-A5C4-0434-B55BC7DC2291}"/>
              </a:ext>
            </a:extLst>
          </p:cNvPr>
          <p:cNvCxnSpPr>
            <a:cxnSpLocks/>
            <a:stCxn id="55" idx="6"/>
            <a:endCxn id="41" idx="2"/>
          </p:cNvCxnSpPr>
          <p:nvPr/>
        </p:nvCxnSpPr>
        <p:spPr>
          <a:xfrm>
            <a:off x="1232468" y="3540164"/>
            <a:ext cx="10368902" cy="63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2">
            <a:extLst>
              <a:ext uri="{FF2B5EF4-FFF2-40B4-BE49-F238E27FC236}">
                <a16:creationId xmlns:a16="http://schemas.microsoft.com/office/drawing/2014/main" id="{961A86EA-091B-D402-B605-1ADB1C96022B}"/>
              </a:ext>
            </a:extLst>
          </p:cNvPr>
          <p:cNvSpPr txBox="1">
            <a:spLocks/>
          </p:cNvSpPr>
          <p:nvPr/>
        </p:nvSpPr>
        <p:spPr>
          <a:xfrm>
            <a:off x="8869091" y="2860952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SQLValidatorHook</a:t>
            </a:r>
            <a:r>
              <a:rPr lang="en-US" sz="1400" dirty="0"/>
              <a:t> checks SQL query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ED6A695-4028-55E2-965B-C43BB47505D1}"/>
              </a:ext>
            </a:extLst>
          </p:cNvPr>
          <p:cNvSpPr>
            <a:spLocks noChangeAspect="1"/>
          </p:cNvSpPr>
          <p:nvPr/>
        </p:nvSpPr>
        <p:spPr>
          <a:xfrm>
            <a:off x="10171698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7683644-4DE1-BF8C-308E-ACE62F0071CA}"/>
              </a:ext>
            </a:extLst>
          </p:cNvPr>
          <p:cNvSpPr>
            <a:spLocks noChangeAspect="1"/>
          </p:cNvSpPr>
          <p:nvPr/>
        </p:nvSpPr>
        <p:spPr>
          <a:xfrm>
            <a:off x="8559147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33F4F00-B0B6-6279-7684-7B7E1BCA7310}"/>
              </a:ext>
            </a:extLst>
          </p:cNvPr>
          <p:cNvSpPr>
            <a:spLocks noChangeAspect="1"/>
          </p:cNvSpPr>
          <p:nvPr/>
        </p:nvSpPr>
        <p:spPr>
          <a:xfrm>
            <a:off x="7033475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46D8024-D296-AE8B-AF1C-4F5BEF61CA81}"/>
              </a:ext>
            </a:extLst>
          </p:cNvPr>
          <p:cNvSpPr>
            <a:spLocks noChangeAspect="1"/>
          </p:cNvSpPr>
          <p:nvPr/>
        </p:nvSpPr>
        <p:spPr>
          <a:xfrm>
            <a:off x="5520503" y="3459847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06E1EE3-C09B-2789-820E-F6FE81BC1D2D}"/>
              </a:ext>
            </a:extLst>
          </p:cNvPr>
          <p:cNvSpPr>
            <a:spLocks noChangeAspect="1"/>
          </p:cNvSpPr>
          <p:nvPr/>
        </p:nvSpPr>
        <p:spPr>
          <a:xfrm>
            <a:off x="3989744" y="3449545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9942B1F-2E58-555C-42BC-1DA3A6D192B8}"/>
              </a:ext>
            </a:extLst>
          </p:cNvPr>
          <p:cNvSpPr>
            <a:spLocks noChangeAspect="1"/>
          </p:cNvSpPr>
          <p:nvPr/>
        </p:nvSpPr>
        <p:spPr>
          <a:xfrm>
            <a:off x="2474699" y="344872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77D7644-203C-F367-B9E5-367761137839}"/>
              </a:ext>
            </a:extLst>
          </p:cNvPr>
          <p:cNvSpPr>
            <a:spLocks noChangeAspect="1"/>
          </p:cNvSpPr>
          <p:nvPr/>
        </p:nvSpPr>
        <p:spPr>
          <a:xfrm>
            <a:off x="1049588" y="344872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25AD022A-56AE-6A57-907D-0D5C4725107E}"/>
              </a:ext>
            </a:extLst>
          </p:cNvPr>
          <p:cNvSpPr txBox="1">
            <a:spLocks/>
          </p:cNvSpPr>
          <p:nvPr/>
        </p:nvSpPr>
        <p:spPr>
          <a:xfrm>
            <a:off x="7373232" y="3860439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limits the max lines to 20</a:t>
            </a: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EA7DC682-C081-02E2-7B80-DDBE750F3D29}"/>
              </a:ext>
            </a:extLst>
          </p:cNvPr>
          <p:cNvSpPr txBox="1">
            <a:spLocks/>
          </p:cNvSpPr>
          <p:nvPr/>
        </p:nvSpPr>
        <p:spPr>
          <a:xfrm>
            <a:off x="5937886" y="287468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tool </a:t>
            </a:r>
            <a:r>
              <a:rPr lang="en-US" sz="1400" dirty="0" err="1">
                <a:solidFill>
                  <a:srgbClr val="FFC000"/>
                </a:solidFill>
              </a:rPr>
              <a:t>query_athena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issue SQL query to Athena</a:t>
            </a:r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FD43B68E-C8F0-932E-57D7-090EB5ACB52B}"/>
              </a:ext>
            </a:extLst>
          </p:cNvPr>
          <p:cNvSpPr txBox="1">
            <a:spLocks/>
          </p:cNvSpPr>
          <p:nvPr/>
        </p:nvSpPr>
        <p:spPr>
          <a:xfrm>
            <a:off x="4412214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checks # of returned lines</a:t>
            </a: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59E8966A-B52A-5AC8-D02B-C60E844BA1FB}"/>
              </a:ext>
            </a:extLst>
          </p:cNvPr>
          <p:cNvSpPr txBox="1">
            <a:spLocks/>
          </p:cNvSpPr>
          <p:nvPr/>
        </p:nvSpPr>
        <p:spPr>
          <a:xfrm>
            <a:off x="2993596" y="2860952"/>
            <a:ext cx="2175175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Raw lines extracted from Athena response</a:t>
            </a:r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A508B2CC-2AE6-0291-5823-EF74B20F892D}"/>
              </a:ext>
            </a:extLst>
          </p:cNvPr>
          <p:cNvSpPr txBox="1">
            <a:spLocks/>
          </p:cNvSpPr>
          <p:nvPr/>
        </p:nvSpPr>
        <p:spPr>
          <a:xfrm>
            <a:off x="1369989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OutputIntegrityHook</a:t>
            </a:r>
            <a:r>
              <a:rPr lang="en-US" sz="1400" dirty="0"/>
              <a:t> checks for empty response</a:t>
            </a: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0593ECF2-BC23-CAB6-63CA-C85990C31EC0}"/>
              </a:ext>
            </a:extLst>
          </p:cNvPr>
          <p:cNvSpPr txBox="1">
            <a:spLocks/>
          </p:cNvSpPr>
          <p:nvPr/>
        </p:nvSpPr>
        <p:spPr>
          <a:xfrm>
            <a:off x="320475" y="2860952"/>
            <a:ext cx="167697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supervisor creates a summary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149E699-EF4E-F655-B637-CF3C4A1F72DD}"/>
              </a:ext>
            </a:extLst>
          </p:cNvPr>
          <p:cNvCxnSpPr>
            <a:cxnSpLocks/>
          </p:cNvCxnSpPr>
          <p:nvPr/>
        </p:nvCxnSpPr>
        <p:spPr>
          <a:xfrm>
            <a:off x="1136468" y="3647861"/>
            <a:ext cx="0" cy="19239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AFFA9AA-8A0A-0111-0745-66F9157C5BFB}"/>
              </a:ext>
            </a:extLst>
          </p:cNvPr>
          <p:cNvCxnSpPr>
            <a:cxnSpLocks/>
          </p:cNvCxnSpPr>
          <p:nvPr/>
        </p:nvCxnSpPr>
        <p:spPr>
          <a:xfrm>
            <a:off x="1136468" y="5571761"/>
            <a:ext cx="438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2">
            <a:extLst>
              <a:ext uri="{FF2B5EF4-FFF2-40B4-BE49-F238E27FC236}">
                <a16:creationId xmlns:a16="http://schemas.microsoft.com/office/drawing/2014/main" id="{C25FEE89-78B4-15F4-1FDA-1CAFBDF60704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1237618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2FD51-3A40-1AB6-C54D-9E6532B62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09779D-B48F-1A47-F4D7-EB9D03C9EB4F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A4D95EF-CB9B-B885-CCC1-A081F4D82EA6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757FF-CBD2-7A3A-1052-3CE982FAC246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CEA7806-C651-5C40-BC33-1D0114DCD209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9A4FFE-ACD4-827B-BE6D-12D46DBFF2DE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96E4501-E286-1B18-F286-A648213CF0E6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2E713F-4F8B-45A9-8E5D-E5BC2DB6F453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1CE113-77E3-D278-16F3-7F998F1CB87A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2D7E95D-5D73-1D8A-2D4C-0C2D2EC145C9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FD71EF9D-5AD3-D95B-A626-9E3DC7A4B705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0A62F28-08B2-FCC5-86FB-E853F069BE78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A12074-2B33-9857-0B21-2A7444A526EF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CBF9C38F-D3C6-86CA-0003-88A5AFF08FAC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595606-E1D9-E620-2196-9E038C6CB77C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CD407903-E3AC-4B9A-3D8A-4D88F6FB20C6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86EF5E-718A-220F-E0DA-A7D2A00CD83D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35E79E8-D24B-ACF5-F72E-B11FBA16A313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816D3DFA-B3D8-2485-45EA-0756AA1F5DFC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266A82EC-0225-D97F-0008-D03F9C8DBD23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3C121B-1917-3684-759A-3D4B007D152A}"/>
              </a:ext>
            </a:extLst>
          </p:cNvPr>
          <p:cNvCxnSpPr>
            <a:cxnSpLocks/>
            <a:stCxn id="27" idx="4"/>
            <a:endCxn id="41" idx="0"/>
          </p:cNvCxnSpPr>
          <p:nvPr/>
        </p:nvCxnSpPr>
        <p:spPr>
          <a:xfrm>
            <a:off x="11692810" y="1632458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ADBA3D8C-1198-1C6F-1D40-BB43F1702807}"/>
              </a:ext>
            </a:extLst>
          </p:cNvPr>
          <p:cNvSpPr>
            <a:spLocks noChangeAspect="1"/>
          </p:cNvSpPr>
          <p:nvPr/>
        </p:nvSpPr>
        <p:spPr>
          <a:xfrm>
            <a:off x="11601370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863B3230-ED5F-EE1A-DBB6-E7AA4391FC65}"/>
              </a:ext>
            </a:extLst>
          </p:cNvPr>
          <p:cNvSpPr txBox="1">
            <a:spLocks/>
          </p:cNvSpPr>
          <p:nvPr/>
        </p:nvSpPr>
        <p:spPr>
          <a:xfrm>
            <a:off x="11141114" y="3804649"/>
            <a:ext cx="105088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SQL query created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1E2EC66-5D79-06B5-28F3-8868457706E9}"/>
              </a:ext>
            </a:extLst>
          </p:cNvPr>
          <p:cNvCxnSpPr>
            <a:cxnSpLocks/>
            <a:stCxn id="55" idx="6"/>
            <a:endCxn id="41" idx="2"/>
          </p:cNvCxnSpPr>
          <p:nvPr/>
        </p:nvCxnSpPr>
        <p:spPr>
          <a:xfrm>
            <a:off x="1232468" y="3540164"/>
            <a:ext cx="10368902" cy="63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2">
            <a:extLst>
              <a:ext uri="{FF2B5EF4-FFF2-40B4-BE49-F238E27FC236}">
                <a16:creationId xmlns:a16="http://schemas.microsoft.com/office/drawing/2014/main" id="{6A77D284-8A48-3F68-6DA4-8364BE06D66B}"/>
              </a:ext>
            </a:extLst>
          </p:cNvPr>
          <p:cNvSpPr txBox="1">
            <a:spLocks/>
          </p:cNvSpPr>
          <p:nvPr/>
        </p:nvSpPr>
        <p:spPr>
          <a:xfrm>
            <a:off x="8869091" y="2860952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SQLValidatorHook</a:t>
            </a:r>
            <a:r>
              <a:rPr lang="en-US" sz="1400" dirty="0"/>
              <a:t> checks SQL query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EFE2F54-AC1F-D71C-7529-B6FBABCDAC8F}"/>
              </a:ext>
            </a:extLst>
          </p:cNvPr>
          <p:cNvSpPr>
            <a:spLocks noChangeAspect="1"/>
          </p:cNvSpPr>
          <p:nvPr/>
        </p:nvSpPr>
        <p:spPr>
          <a:xfrm>
            <a:off x="10171698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F973A4C-7470-E342-B0E5-F0E719CC6DC9}"/>
              </a:ext>
            </a:extLst>
          </p:cNvPr>
          <p:cNvSpPr>
            <a:spLocks noChangeAspect="1"/>
          </p:cNvSpPr>
          <p:nvPr/>
        </p:nvSpPr>
        <p:spPr>
          <a:xfrm>
            <a:off x="8559147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001113A-B1B1-4F23-7D92-F8C88A6948C7}"/>
              </a:ext>
            </a:extLst>
          </p:cNvPr>
          <p:cNvSpPr>
            <a:spLocks noChangeAspect="1"/>
          </p:cNvSpPr>
          <p:nvPr/>
        </p:nvSpPr>
        <p:spPr>
          <a:xfrm>
            <a:off x="7033475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96D51C-F9E1-CA37-AF46-47102D3D3542}"/>
              </a:ext>
            </a:extLst>
          </p:cNvPr>
          <p:cNvSpPr>
            <a:spLocks noChangeAspect="1"/>
          </p:cNvSpPr>
          <p:nvPr/>
        </p:nvSpPr>
        <p:spPr>
          <a:xfrm>
            <a:off x="5520503" y="3459847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95BF04C-B1A4-2AE9-58DD-A30CD0C492A3}"/>
              </a:ext>
            </a:extLst>
          </p:cNvPr>
          <p:cNvSpPr>
            <a:spLocks noChangeAspect="1"/>
          </p:cNvSpPr>
          <p:nvPr/>
        </p:nvSpPr>
        <p:spPr>
          <a:xfrm>
            <a:off x="3989744" y="3449545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4BB0F30-FEDC-3BF4-DF04-1C221C3EDDA4}"/>
              </a:ext>
            </a:extLst>
          </p:cNvPr>
          <p:cNvSpPr>
            <a:spLocks noChangeAspect="1"/>
          </p:cNvSpPr>
          <p:nvPr/>
        </p:nvSpPr>
        <p:spPr>
          <a:xfrm>
            <a:off x="2474699" y="344872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C74A342-2341-103E-C8AC-9DE9CE975FA1}"/>
              </a:ext>
            </a:extLst>
          </p:cNvPr>
          <p:cNvSpPr>
            <a:spLocks noChangeAspect="1"/>
          </p:cNvSpPr>
          <p:nvPr/>
        </p:nvSpPr>
        <p:spPr>
          <a:xfrm>
            <a:off x="1049588" y="344872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7CA4A399-850F-0399-ED77-B058B4B4BF77}"/>
              </a:ext>
            </a:extLst>
          </p:cNvPr>
          <p:cNvSpPr txBox="1">
            <a:spLocks/>
          </p:cNvSpPr>
          <p:nvPr/>
        </p:nvSpPr>
        <p:spPr>
          <a:xfrm>
            <a:off x="7373232" y="3860439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limits the max lines to 20</a:t>
            </a: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D5F29A99-EBF0-A943-276E-AE513AC0C224}"/>
              </a:ext>
            </a:extLst>
          </p:cNvPr>
          <p:cNvSpPr txBox="1">
            <a:spLocks/>
          </p:cNvSpPr>
          <p:nvPr/>
        </p:nvSpPr>
        <p:spPr>
          <a:xfrm>
            <a:off x="5937886" y="287468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tool </a:t>
            </a:r>
            <a:r>
              <a:rPr lang="en-US" sz="1400" dirty="0" err="1">
                <a:solidFill>
                  <a:srgbClr val="FFC000"/>
                </a:solidFill>
              </a:rPr>
              <a:t>query_athena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issue SQL query to Athena</a:t>
            </a:r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D463570C-BA39-AC18-4EBD-42934107309E}"/>
              </a:ext>
            </a:extLst>
          </p:cNvPr>
          <p:cNvSpPr txBox="1">
            <a:spLocks/>
          </p:cNvSpPr>
          <p:nvPr/>
        </p:nvSpPr>
        <p:spPr>
          <a:xfrm>
            <a:off x="4412214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checks # of returned lines</a:t>
            </a: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3ADB0F61-0605-0E6C-5AF1-F66CD61B7AE9}"/>
              </a:ext>
            </a:extLst>
          </p:cNvPr>
          <p:cNvSpPr txBox="1">
            <a:spLocks/>
          </p:cNvSpPr>
          <p:nvPr/>
        </p:nvSpPr>
        <p:spPr>
          <a:xfrm>
            <a:off x="2993596" y="2860952"/>
            <a:ext cx="2175175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Raw lines extracted from Athena response</a:t>
            </a:r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44726D1A-E45C-FA5A-BB5E-270ACDABF94E}"/>
              </a:ext>
            </a:extLst>
          </p:cNvPr>
          <p:cNvSpPr txBox="1">
            <a:spLocks/>
          </p:cNvSpPr>
          <p:nvPr/>
        </p:nvSpPr>
        <p:spPr>
          <a:xfrm>
            <a:off x="1369989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OutputIntegrityHook</a:t>
            </a:r>
            <a:r>
              <a:rPr lang="en-US" sz="1400" dirty="0"/>
              <a:t> checks for empty response</a:t>
            </a: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66FBC098-8106-870C-F039-794E851244EB}"/>
              </a:ext>
            </a:extLst>
          </p:cNvPr>
          <p:cNvSpPr txBox="1">
            <a:spLocks/>
          </p:cNvSpPr>
          <p:nvPr/>
        </p:nvSpPr>
        <p:spPr>
          <a:xfrm>
            <a:off x="320475" y="2860952"/>
            <a:ext cx="167697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supervisor creates a summary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6A7EF51-A3E1-6A07-0C73-96AC2FD7CA01}"/>
              </a:ext>
            </a:extLst>
          </p:cNvPr>
          <p:cNvCxnSpPr>
            <a:cxnSpLocks/>
          </p:cNvCxnSpPr>
          <p:nvPr/>
        </p:nvCxnSpPr>
        <p:spPr>
          <a:xfrm>
            <a:off x="1136468" y="3647861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1BA8CA64-208D-B39C-4FE5-5A74A78AE8B7}"/>
              </a:ext>
            </a:extLst>
          </p:cNvPr>
          <p:cNvSpPr>
            <a:spLocks noChangeAspect="1"/>
          </p:cNvSpPr>
          <p:nvPr/>
        </p:nvSpPr>
        <p:spPr>
          <a:xfrm>
            <a:off x="1045028" y="5481032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C05A76E-121F-E686-5C0F-323C77538221}"/>
              </a:ext>
            </a:extLst>
          </p:cNvPr>
          <p:cNvCxnSpPr>
            <a:cxnSpLocks/>
          </p:cNvCxnSpPr>
          <p:nvPr/>
        </p:nvCxnSpPr>
        <p:spPr>
          <a:xfrm>
            <a:off x="1232468" y="5571761"/>
            <a:ext cx="4289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itle 2">
            <a:extLst>
              <a:ext uri="{FF2B5EF4-FFF2-40B4-BE49-F238E27FC236}">
                <a16:creationId xmlns:a16="http://schemas.microsoft.com/office/drawing/2014/main" id="{7897E6D9-9B34-E7ED-203F-ED5D28F681CE}"/>
              </a:ext>
            </a:extLst>
          </p:cNvPr>
          <p:cNvSpPr txBox="1">
            <a:spLocks/>
          </p:cNvSpPr>
          <p:nvPr/>
        </p:nvSpPr>
        <p:spPr>
          <a:xfrm>
            <a:off x="-59682" y="573635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OutputIntegrityHook</a:t>
            </a:r>
            <a:r>
              <a:rPr lang="en-US" sz="1400" dirty="0"/>
              <a:t> checks for empty response generated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7DFB0AAB-0209-B25C-7D0E-4FB85E5CC137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2075040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9E20A-4F2F-0416-D49E-62955AE6C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914414-14F6-8A27-DA6B-5CB8061FEA21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B7256ED-EC36-82EA-5023-015C69FE2389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CE66E-C069-ECB1-55EC-0B4C8694AF55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E7F95D0-1C1D-55CC-01B9-70E93D82CB5E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B106F2-2F92-07DB-7B87-2619133902C3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F7D8F34-DF09-5603-EB74-FA5826AA1F2D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E3E4F2-8DFB-21F3-001A-A97AF2A7DB72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C0B202-E0A8-0193-652B-E7689D0BE68E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6B040CFE-E708-47C3-94E5-4E5564655ECA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7DE8B8F1-6B7D-40B6-D20E-71D612FB9A7E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53BA34-B814-CB9F-5FF4-B0A788A6C2BE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FD004B-69B1-FFE0-D896-0D19147ADE63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483DDE10-D21B-90AF-F5B6-DED2C19C0527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6C32A0-8DFB-3B83-F87B-CE0BC5CE1EB2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3CEB1984-E4B5-5009-314A-EBDAD8BD40C7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F4B0E10-5453-AC55-1CB7-491124F2D324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769B79B-9DDA-B3CA-1DC7-1A12363809FF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5F263EA2-0EEE-C9F0-AE23-5EAC2DDB5E5A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1B9544BB-4C5A-1EF8-023B-0945912DF19A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2C3E4F-8A88-12EC-25AF-293006276F1F}"/>
              </a:ext>
            </a:extLst>
          </p:cNvPr>
          <p:cNvCxnSpPr>
            <a:cxnSpLocks/>
            <a:stCxn id="27" idx="4"/>
            <a:endCxn id="41" idx="0"/>
          </p:cNvCxnSpPr>
          <p:nvPr/>
        </p:nvCxnSpPr>
        <p:spPr>
          <a:xfrm>
            <a:off x="11692810" y="1632458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E776490A-BA1F-717E-34C3-2F05B55BBBC3}"/>
              </a:ext>
            </a:extLst>
          </p:cNvPr>
          <p:cNvSpPr>
            <a:spLocks noChangeAspect="1"/>
          </p:cNvSpPr>
          <p:nvPr/>
        </p:nvSpPr>
        <p:spPr>
          <a:xfrm>
            <a:off x="11601370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B422C840-D536-AC5B-BCC8-2325AA2FDFEC}"/>
              </a:ext>
            </a:extLst>
          </p:cNvPr>
          <p:cNvSpPr txBox="1">
            <a:spLocks/>
          </p:cNvSpPr>
          <p:nvPr/>
        </p:nvSpPr>
        <p:spPr>
          <a:xfrm>
            <a:off x="11141114" y="3804649"/>
            <a:ext cx="105088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SQL query created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76A7D8E-3F13-4480-34E5-27C1B6DDA1AE}"/>
              </a:ext>
            </a:extLst>
          </p:cNvPr>
          <p:cNvCxnSpPr>
            <a:cxnSpLocks/>
            <a:stCxn id="55" idx="6"/>
            <a:endCxn id="41" idx="2"/>
          </p:cNvCxnSpPr>
          <p:nvPr/>
        </p:nvCxnSpPr>
        <p:spPr>
          <a:xfrm>
            <a:off x="1232468" y="3540164"/>
            <a:ext cx="10368902" cy="63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2">
            <a:extLst>
              <a:ext uri="{FF2B5EF4-FFF2-40B4-BE49-F238E27FC236}">
                <a16:creationId xmlns:a16="http://schemas.microsoft.com/office/drawing/2014/main" id="{C239BB24-FCD4-69B2-56A4-B9A0B2D56F03}"/>
              </a:ext>
            </a:extLst>
          </p:cNvPr>
          <p:cNvSpPr txBox="1">
            <a:spLocks/>
          </p:cNvSpPr>
          <p:nvPr/>
        </p:nvSpPr>
        <p:spPr>
          <a:xfrm>
            <a:off x="8869091" y="2860952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SQLValidatorHook</a:t>
            </a:r>
            <a:r>
              <a:rPr lang="en-US" sz="1400" dirty="0"/>
              <a:t> checks SQL query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897C0D7-4BA0-C15E-D54C-9C20BC8F5465}"/>
              </a:ext>
            </a:extLst>
          </p:cNvPr>
          <p:cNvSpPr>
            <a:spLocks noChangeAspect="1"/>
          </p:cNvSpPr>
          <p:nvPr/>
        </p:nvSpPr>
        <p:spPr>
          <a:xfrm>
            <a:off x="10171698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A13C306-FC9A-C84A-758D-5725B84CE2AE}"/>
              </a:ext>
            </a:extLst>
          </p:cNvPr>
          <p:cNvSpPr>
            <a:spLocks noChangeAspect="1"/>
          </p:cNvSpPr>
          <p:nvPr/>
        </p:nvSpPr>
        <p:spPr>
          <a:xfrm>
            <a:off x="8559147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F6271D7-F17A-E112-60E2-453ACA0EEE30}"/>
              </a:ext>
            </a:extLst>
          </p:cNvPr>
          <p:cNvSpPr>
            <a:spLocks noChangeAspect="1"/>
          </p:cNvSpPr>
          <p:nvPr/>
        </p:nvSpPr>
        <p:spPr>
          <a:xfrm>
            <a:off x="7033475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C6D26A-49B1-2457-C202-F5E892CD7282}"/>
              </a:ext>
            </a:extLst>
          </p:cNvPr>
          <p:cNvSpPr>
            <a:spLocks noChangeAspect="1"/>
          </p:cNvSpPr>
          <p:nvPr/>
        </p:nvSpPr>
        <p:spPr>
          <a:xfrm>
            <a:off x="5520503" y="3459847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BEFBC16-B373-6427-64EF-00C8BC6C59C0}"/>
              </a:ext>
            </a:extLst>
          </p:cNvPr>
          <p:cNvSpPr>
            <a:spLocks noChangeAspect="1"/>
          </p:cNvSpPr>
          <p:nvPr/>
        </p:nvSpPr>
        <p:spPr>
          <a:xfrm>
            <a:off x="3989744" y="3449545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E6672ED-ADBE-D651-3535-3E433EF11C88}"/>
              </a:ext>
            </a:extLst>
          </p:cNvPr>
          <p:cNvSpPr>
            <a:spLocks noChangeAspect="1"/>
          </p:cNvSpPr>
          <p:nvPr/>
        </p:nvSpPr>
        <p:spPr>
          <a:xfrm>
            <a:off x="2474699" y="344872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5C3318B-36D6-1832-A513-6CB221E755E3}"/>
              </a:ext>
            </a:extLst>
          </p:cNvPr>
          <p:cNvSpPr>
            <a:spLocks noChangeAspect="1"/>
          </p:cNvSpPr>
          <p:nvPr/>
        </p:nvSpPr>
        <p:spPr>
          <a:xfrm>
            <a:off x="1049588" y="344872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09780C6C-1E3B-B1D9-4994-ED1CC4B72FFA}"/>
              </a:ext>
            </a:extLst>
          </p:cNvPr>
          <p:cNvSpPr txBox="1">
            <a:spLocks/>
          </p:cNvSpPr>
          <p:nvPr/>
        </p:nvSpPr>
        <p:spPr>
          <a:xfrm>
            <a:off x="7373232" y="3860439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limits the max lines to 20</a:t>
            </a: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64134A51-1685-C407-6501-8C95A7E06394}"/>
              </a:ext>
            </a:extLst>
          </p:cNvPr>
          <p:cNvSpPr txBox="1">
            <a:spLocks/>
          </p:cNvSpPr>
          <p:nvPr/>
        </p:nvSpPr>
        <p:spPr>
          <a:xfrm>
            <a:off x="5937886" y="287468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tool </a:t>
            </a:r>
            <a:r>
              <a:rPr lang="en-US" sz="1400" dirty="0" err="1">
                <a:solidFill>
                  <a:srgbClr val="FFC000"/>
                </a:solidFill>
              </a:rPr>
              <a:t>query_athena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issue SQL query to Athena</a:t>
            </a:r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0534D81F-21C9-9A39-DDD1-FDBFE6379C06}"/>
              </a:ext>
            </a:extLst>
          </p:cNvPr>
          <p:cNvSpPr txBox="1">
            <a:spLocks/>
          </p:cNvSpPr>
          <p:nvPr/>
        </p:nvSpPr>
        <p:spPr>
          <a:xfrm>
            <a:off x="4412214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checks # of returned lines</a:t>
            </a: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0777B784-462C-BE1E-E0C3-B094B53570B3}"/>
              </a:ext>
            </a:extLst>
          </p:cNvPr>
          <p:cNvSpPr txBox="1">
            <a:spLocks/>
          </p:cNvSpPr>
          <p:nvPr/>
        </p:nvSpPr>
        <p:spPr>
          <a:xfrm>
            <a:off x="2993596" y="2860952"/>
            <a:ext cx="2175175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Raw lines extracted from Athena response</a:t>
            </a:r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447922CD-A03C-76BE-2C67-C4E100837907}"/>
              </a:ext>
            </a:extLst>
          </p:cNvPr>
          <p:cNvSpPr txBox="1">
            <a:spLocks/>
          </p:cNvSpPr>
          <p:nvPr/>
        </p:nvSpPr>
        <p:spPr>
          <a:xfrm>
            <a:off x="1369989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OutputIntegrityHook</a:t>
            </a:r>
            <a:r>
              <a:rPr lang="en-US" sz="1400" dirty="0"/>
              <a:t> checks for empty response</a:t>
            </a: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EC4FF47F-E17E-EF9F-67F7-D5E9946ABFA2}"/>
              </a:ext>
            </a:extLst>
          </p:cNvPr>
          <p:cNvSpPr txBox="1">
            <a:spLocks/>
          </p:cNvSpPr>
          <p:nvPr/>
        </p:nvSpPr>
        <p:spPr>
          <a:xfrm>
            <a:off x="320475" y="2860952"/>
            <a:ext cx="167697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supervisor creates a summary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3B85096-C89A-681D-3DA9-3255EE0AC224}"/>
              </a:ext>
            </a:extLst>
          </p:cNvPr>
          <p:cNvCxnSpPr>
            <a:cxnSpLocks/>
          </p:cNvCxnSpPr>
          <p:nvPr/>
        </p:nvCxnSpPr>
        <p:spPr>
          <a:xfrm>
            <a:off x="1136468" y="3647861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7E2A1075-AA5D-4F93-DB5C-374F037A459A}"/>
              </a:ext>
            </a:extLst>
          </p:cNvPr>
          <p:cNvSpPr>
            <a:spLocks noChangeAspect="1"/>
          </p:cNvSpPr>
          <p:nvPr/>
        </p:nvSpPr>
        <p:spPr>
          <a:xfrm>
            <a:off x="1045028" y="5481032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BA54274-00D7-06F3-418C-453B1314AE14}"/>
              </a:ext>
            </a:extLst>
          </p:cNvPr>
          <p:cNvCxnSpPr>
            <a:cxnSpLocks/>
          </p:cNvCxnSpPr>
          <p:nvPr/>
        </p:nvCxnSpPr>
        <p:spPr>
          <a:xfrm>
            <a:off x="1232468" y="5571761"/>
            <a:ext cx="4289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itle 2">
            <a:extLst>
              <a:ext uri="{FF2B5EF4-FFF2-40B4-BE49-F238E27FC236}">
                <a16:creationId xmlns:a16="http://schemas.microsoft.com/office/drawing/2014/main" id="{5D631637-7F44-C3C5-1C3B-F461A32A87A7}"/>
              </a:ext>
            </a:extLst>
          </p:cNvPr>
          <p:cNvSpPr txBox="1">
            <a:spLocks/>
          </p:cNvSpPr>
          <p:nvPr/>
        </p:nvSpPr>
        <p:spPr>
          <a:xfrm>
            <a:off x="-59682" y="573635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OutputIntegrityHook</a:t>
            </a:r>
            <a:r>
              <a:rPr lang="en-US" sz="1400" dirty="0"/>
              <a:t> checks for empty response generated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49F12A0-DAC8-8671-77EF-0DA271ED9AE7}"/>
              </a:ext>
            </a:extLst>
          </p:cNvPr>
          <p:cNvSpPr>
            <a:spLocks noChangeAspect="1"/>
          </p:cNvSpPr>
          <p:nvPr/>
        </p:nvSpPr>
        <p:spPr>
          <a:xfrm>
            <a:off x="2383259" y="5470475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2">
            <a:extLst>
              <a:ext uri="{FF2B5EF4-FFF2-40B4-BE49-F238E27FC236}">
                <a16:creationId xmlns:a16="http://schemas.microsoft.com/office/drawing/2014/main" id="{48523CC9-9E41-9B3D-AD9E-2EA8AF831D4C}"/>
              </a:ext>
            </a:extLst>
          </p:cNvPr>
          <p:cNvSpPr txBox="1">
            <a:spLocks/>
          </p:cNvSpPr>
          <p:nvPr/>
        </p:nvSpPr>
        <p:spPr>
          <a:xfrm>
            <a:off x="1278550" y="4810075"/>
            <a:ext cx="256633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checks architecture leaks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07FC4BB0-6463-95DC-94D6-E23D17A0AC77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3369064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D5382-AD1E-0188-8610-457A90F99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A59B2E-BC0D-D112-33CB-EAA19837B020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F7046FB-55A3-2DB1-3658-CC4E607711E8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97A37-46EF-3AFD-4B13-72D5E5617A0A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21D2100-5665-D60C-BFD8-4B651B2C42C0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A31B49-8DA9-8D1A-F97B-CA07C82A3924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28CA307-154E-F559-5161-8C7218BC1C91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02CC76-F94E-05BF-6934-8B25E3BBB755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EE9C16-0745-AB36-4C3D-53A27864A600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14E9C44C-566A-D2F5-C7B4-564AF04D7A99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6969D229-9863-29BD-BD95-2AF9D30A2A27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839BEB-C1BD-5921-872C-3A21189ED148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BF4015C-5449-7DFB-ACC5-7A077E8F1CA5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453BAF22-5E40-0E46-3891-882B431A6144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46F8DBE-715F-7CA9-504B-6AA1B5AF5737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AABFE7B8-7FF9-1F34-0BFB-177F1405108C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20E0744-6754-A2B0-FC2D-294C54E084CC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0F0DD56-FFA7-B8F6-C1A3-4FE31CB47264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FFF58D29-A34F-7D56-7A22-6D3829257DD8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7A47A119-74A5-D8FD-292B-4310BE091828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A19704-CD18-9D37-B2F9-57567C9A83B2}"/>
              </a:ext>
            </a:extLst>
          </p:cNvPr>
          <p:cNvCxnSpPr>
            <a:cxnSpLocks/>
            <a:stCxn id="27" idx="4"/>
            <a:endCxn id="41" idx="0"/>
          </p:cNvCxnSpPr>
          <p:nvPr/>
        </p:nvCxnSpPr>
        <p:spPr>
          <a:xfrm>
            <a:off x="11692810" y="1632458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68A0CC17-09B6-0354-E75B-4B7F39351382}"/>
              </a:ext>
            </a:extLst>
          </p:cNvPr>
          <p:cNvSpPr>
            <a:spLocks noChangeAspect="1"/>
          </p:cNvSpPr>
          <p:nvPr/>
        </p:nvSpPr>
        <p:spPr>
          <a:xfrm>
            <a:off x="11601370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171815BC-7E0D-8FFC-5B53-9B6B4A161B4D}"/>
              </a:ext>
            </a:extLst>
          </p:cNvPr>
          <p:cNvSpPr txBox="1">
            <a:spLocks/>
          </p:cNvSpPr>
          <p:nvPr/>
        </p:nvSpPr>
        <p:spPr>
          <a:xfrm>
            <a:off x="11141114" y="3804649"/>
            <a:ext cx="105088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SQL query created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5C34634-A879-A037-2883-0B1FC5241FDF}"/>
              </a:ext>
            </a:extLst>
          </p:cNvPr>
          <p:cNvCxnSpPr>
            <a:cxnSpLocks/>
            <a:stCxn id="55" idx="6"/>
            <a:endCxn id="41" idx="2"/>
          </p:cNvCxnSpPr>
          <p:nvPr/>
        </p:nvCxnSpPr>
        <p:spPr>
          <a:xfrm>
            <a:off x="1232468" y="3540164"/>
            <a:ext cx="10368902" cy="63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2">
            <a:extLst>
              <a:ext uri="{FF2B5EF4-FFF2-40B4-BE49-F238E27FC236}">
                <a16:creationId xmlns:a16="http://schemas.microsoft.com/office/drawing/2014/main" id="{785F9A8D-D035-9228-9DAA-6B8048FA87AE}"/>
              </a:ext>
            </a:extLst>
          </p:cNvPr>
          <p:cNvSpPr txBox="1">
            <a:spLocks/>
          </p:cNvSpPr>
          <p:nvPr/>
        </p:nvSpPr>
        <p:spPr>
          <a:xfrm>
            <a:off x="8869091" y="2860952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SQLValidatorHook</a:t>
            </a:r>
            <a:r>
              <a:rPr lang="en-US" sz="1400" dirty="0"/>
              <a:t> checks SQL query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31BB302-0696-8E4B-F724-F4DFBC5F2AD9}"/>
              </a:ext>
            </a:extLst>
          </p:cNvPr>
          <p:cNvSpPr>
            <a:spLocks noChangeAspect="1"/>
          </p:cNvSpPr>
          <p:nvPr/>
        </p:nvSpPr>
        <p:spPr>
          <a:xfrm>
            <a:off x="10171698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78CDDDB-F3BA-12C5-17C5-5D69745CBA2D}"/>
              </a:ext>
            </a:extLst>
          </p:cNvPr>
          <p:cNvSpPr>
            <a:spLocks noChangeAspect="1"/>
          </p:cNvSpPr>
          <p:nvPr/>
        </p:nvSpPr>
        <p:spPr>
          <a:xfrm>
            <a:off x="8559147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4579AF0-5A18-CE53-ABDC-16B5BFDF0540}"/>
              </a:ext>
            </a:extLst>
          </p:cNvPr>
          <p:cNvSpPr>
            <a:spLocks noChangeAspect="1"/>
          </p:cNvSpPr>
          <p:nvPr/>
        </p:nvSpPr>
        <p:spPr>
          <a:xfrm>
            <a:off x="7033475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D6126E1-71D3-ADA8-AE76-450F22F8CAEC}"/>
              </a:ext>
            </a:extLst>
          </p:cNvPr>
          <p:cNvSpPr>
            <a:spLocks noChangeAspect="1"/>
          </p:cNvSpPr>
          <p:nvPr/>
        </p:nvSpPr>
        <p:spPr>
          <a:xfrm>
            <a:off x="5520503" y="3459847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5D61F48-632F-B3F6-D737-0ABECA308A1D}"/>
              </a:ext>
            </a:extLst>
          </p:cNvPr>
          <p:cNvSpPr>
            <a:spLocks noChangeAspect="1"/>
          </p:cNvSpPr>
          <p:nvPr/>
        </p:nvSpPr>
        <p:spPr>
          <a:xfrm>
            <a:off x="3989744" y="3449545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C4224F5-34CC-A229-DD66-1BF986E17A0C}"/>
              </a:ext>
            </a:extLst>
          </p:cNvPr>
          <p:cNvSpPr>
            <a:spLocks noChangeAspect="1"/>
          </p:cNvSpPr>
          <p:nvPr/>
        </p:nvSpPr>
        <p:spPr>
          <a:xfrm>
            <a:off x="2474699" y="344872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900A2C0-33CE-E828-B43C-6919CA4F4364}"/>
              </a:ext>
            </a:extLst>
          </p:cNvPr>
          <p:cNvSpPr>
            <a:spLocks noChangeAspect="1"/>
          </p:cNvSpPr>
          <p:nvPr/>
        </p:nvSpPr>
        <p:spPr>
          <a:xfrm>
            <a:off x="1049588" y="344872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F34568AF-1BBF-DD8D-6F5F-BC6513556B5E}"/>
              </a:ext>
            </a:extLst>
          </p:cNvPr>
          <p:cNvSpPr txBox="1">
            <a:spLocks/>
          </p:cNvSpPr>
          <p:nvPr/>
        </p:nvSpPr>
        <p:spPr>
          <a:xfrm>
            <a:off x="7373232" y="3860439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limits the max lines to 20</a:t>
            </a: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17719F2C-1B20-7C82-7D9D-67615EFDB682}"/>
              </a:ext>
            </a:extLst>
          </p:cNvPr>
          <p:cNvSpPr txBox="1">
            <a:spLocks/>
          </p:cNvSpPr>
          <p:nvPr/>
        </p:nvSpPr>
        <p:spPr>
          <a:xfrm>
            <a:off x="5937886" y="287468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tool </a:t>
            </a:r>
            <a:r>
              <a:rPr lang="en-US" sz="1400" dirty="0" err="1">
                <a:solidFill>
                  <a:srgbClr val="FFC000"/>
                </a:solidFill>
              </a:rPr>
              <a:t>query_athena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issue SQL query to Athena</a:t>
            </a:r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FC7AB3E5-172D-B96A-266A-5292C8ED18BC}"/>
              </a:ext>
            </a:extLst>
          </p:cNvPr>
          <p:cNvSpPr txBox="1">
            <a:spLocks/>
          </p:cNvSpPr>
          <p:nvPr/>
        </p:nvSpPr>
        <p:spPr>
          <a:xfrm>
            <a:off x="4412214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checks # of returned lines</a:t>
            </a: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EA866A3A-B74D-87B2-9085-07AA303DDED7}"/>
              </a:ext>
            </a:extLst>
          </p:cNvPr>
          <p:cNvSpPr txBox="1">
            <a:spLocks/>
          </p:cNvSpPr>
          <p:nvPr/>
        </p:nvSpPr>
        <p:spPr>
          <a:xfrm>
            <a:off x="2993596" y="2860952"/>
            <a:ext cx="2175175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Raw lines extracted from Athena response</a:t>
            </a:r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65BD3050-085B-5551-BB63-CD6673BB3F47}"/>
              </a:ext>
            </a:extLst>
          </p:cNvPr>
          <p:cNvSpPr txBox="1">
            <a:spLocks/>
          </p:cNvSpPr>
          <p:nvPr/>
        </p:nvSpPr>
        <p:spPr>
          <a:xfrm>
            <a:off x="1369989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OutputIntegrityHook</a:t>
            </a:r>
            <a:r>
              <a:rPr lang="en-US" sz="1400" dirty="0"/>
              <a:t> checks for empty response</a:t>
            </a: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6F1CAF74-0AE6-783A-1D84-02B6D3156CF3}"/>
              </a:ext>
            </a:extLst>
          </p:cNvPr>
          <p:cNvSpPr txBox="1">
            <a:spLocks/>
          </p:cNvSpPr>
          <p:nvPr/>
        </p:nvSpPr>
        <p:spPr>
          <a:xfrm>
            <a:off x="320475" y="2860952"/>
            <a:ext cx="167697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supervisor creates a summary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D8B66E6-AD67-269E-16C2-F871156AC8EE}"/>
              </a:ext>
            </a:extLst>
          </p:cNvPr>
          <p:cNvCxnSpPr>
            <a:cxnSpLocks/>
          </p:cNvCxnSpPr>
          <p:nvPr/>
        </p:nvCxnSpPr>
        <p:spPr>
          <a:xfrm>
            <a:off x="1136468" y="3647861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4F1AAE2C-EC4F-E054-48B0-BC6F72665D8B}"/>
              </a:ext>
            </a:extLst>
          </p:cNvPr>
          <p:cNvSpPr>
            <a:spLocks noChangeAspect="1"/>
          </p:cNvSpPr>
          <p:nvPr/>
        </p:nvSpPr>
        <p:spPr>
          <a:xfrm>
            <a:off x="1045028" y="5481032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DBC81BA-674F-40C5-9FAC-5611CFFFD7C5}"/>
              </a:ext>
            </a:extLst>
          </p:cNvPr>
          <p:cNvCxnSpPr>
            <a:cxnSpLocks/>
          </p:cNvCxnSpPr>
          <p:nvPr/>
        </p:nvCxnSpPr>
        <p:spPr>
          <a:xfrm>
            <a:off x="1232468" y="5571761"/>
            <a:ext cx="4289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itle 2">
            <a:extLst>
              <a:ext uri="{FF2B5EF4-FFF2-40B4-BE49-F238E27FC236}">
                <a16:creationId xmlns:a16="http://schemas.microsoft.com/office/drawing/2014/main" id="{0905D747-0ABF-16E0-30C2-028995122A3A}"/>
              </a:ext>
            </a:extLst>
          </p:cNvPr>
          <p:cNvSpPr txBox="1">
            <a:spLocks/>
          </p:cNvSpPr>
          <p:nvPr/>
        </p:nvSpPr>
        <p:spPr>
          <a:xfrm>
            <a:off x="-59682" y="573635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OutputIntegrityHook</a:t>
            </a:r>
            <a:r>
              <a:rPr lang="en-US" sz="1400" dirty="0"/>
              <a:t> checks for empty response generated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35A5924-DA20-4588-47B6-FFF52CBA7B70}"/>
              </a:ext>
            </a:extLst>
          </p:cNvPr>
          <p:cNvSpPr>
            <a:spLocks noChangeAspect="1"/>
          </p:cNvSpPr>
          <p:nvPr/>
        </p:nvSpPr>
        <p:spPr>
          <a:xfrm>
            <a:off x="2383259" y="5470475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52EB88A-F670-5B7A-7D9C-4352830F778A}"/>
              </a:ext>
            </a:extLst>
          </p:cNvPr>
          <p:cNvSpPr>
            <a:spLocks noChangeAspect="1"/>
          </p:cNvSpPr>
          <p:nvPr/>
        </p:nvSpPr>
        <p:spPr>
          <a:xfrm>
            <a:off x="3989743" y="5480321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2">
            <a:extLst>
              <a:ext uri="{FF2B5EF4-FFF2-40B4-BE49-F238E27FC236}">
                <a16:creationId xmlns:a16="http://schemas.microsoft.com/office/drawing/2014/main" id="{006C8E54-D90C-F49B-62BD-B5113D57B922}"/>
              </a:ext>
            </a:extLst>
          </p:cNvPr>
          <p:cNvSpPr txBox="1">
            <a:spLocks/>
          </p:cNvSpPr>
          <p:nvPr/>
        </p:nvSpPr>
        <p:spPr>
          <a:xfrm>
            <a:off x="1278550" y="4810075"/>
            <a:ext cx="256633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checks architecture leaks</a:t>
            </a:r>
          </a:p>
        </p:txBody>
      </p:sp>
      <p:sp>
        <p:nvSpPr>
          <p:cNvPr id="73" name="Title 2">
            <a:extLst>
              <a:ext uri="{FF2B5EF4-FFF2-40B4-BE49-F238E27FC236}">
                <a16:creationId xmlns:a16="http://schemas.microsoft.com/office/drawing/2014/main" id="{AA03889F-FF29-403A-8C26-447A35D299E6}"/>
              </a:ext>
            </a:extLst>
          </p:cNvPr>
          <p:cNvSpPr txBox="1">
            <a:spLocks/>
          </p:cNvSpPr>
          <p:nvPr/>
        </p:nvSpPr>
        <p:spPr>
          <a:xfrm>
            <a:off x="2798015" y="5764487"/>
            <a:ext cx="256633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calls LLM as judge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12458A2-440B-4B0D-870A-0B3B92964F8E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113080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5F646-01AB-034A-8AB4-1F85D0B56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F850F3-3C27-EC4D-A0F2-239D57E90D87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045028" y="1541018"/>
            <a:ext cx="10556342" cy="10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9202DC4-A172-FD89-D94E-CD84A24B4CD7}"/>
              </a:ext>
            </a:extLst>
          </p:cNvPr>
          <p:cNvSpPr txBox="1"/>
          <p:nvPr/>
        </p:nvSpPr>
        <p:spPr>
          <a:xfrm>
            <a:off x="2645228" y="36743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D8C0F-FD55-F8E0-7F1C-6DE350A02EC0}"/>
              </a:ext>
            </a:extLst>
          </p:cNvPr>
          <p:cNvSpPr txBox="1"/>
          <p:nvPr/>
        </p:nvSpPr>
        <p:spPr>
          <a:xfrm>
            <a:off x="3559628" y="3347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5AEA49B-C6CD-8C7E-4E7E-0F6A64ED4132}"/>
              </a:ext>
            </a:extLst>
          </p:cNvPr>
          <p:cNvSpPr txBox="1">
            <a:spLocks/>
          </p:cNvSpPr>
          <p:nvPr/>
        </p:nvSpPr>
        <p:spPr>
          <a:xfrm>
            <a:off x="159324" y="1708336"/>
            <a:ext cx="2306290" cy="5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User asks:</a:t>
            </a:r>
            <a:r>
              <a:rPr lang="en-US" sz="1400" dirty="0">
                <a:solidFill>
                  <a:srgbClr val="FFC000"/>
                </a:solidFill>
              </a:rPr>
              <a:t> “describe last 2 </a:t>
            </a:r>
            <a:r>
              <a:rPr lang="en-US" sz="1400" dirty="0" err="1">
                <a:solidFill>
                  <a:srgbClr val="FFC000"/>
                </a:solidFill>
              </a:rPr>
              <a:t>cloudtrail</a:t>
            </a:r>
            <a:r>
              <a:rPr lang="en-US" sz="1400" dirty="0">
                <a:solidFill>
                  <a:srgbClr val="FFC000"/>
                </a:solidFill>
              </a:rPr>
              <a:t> events”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D105B8-F965-F8C5-BDC2-D59C274F59A4}"/>
              </a:ext>
            </a:extLst>
          </p:cNvPr>
          <p:cNvSpPr>
            <a:spLocks noChangeAspect="1"/>
          </p:cNvSpPr>
          <p:nvPr/>
        </p:nvSpPr>
        <p:spPr>
          <a:xfrm>
            <a:off x="953588" y="1460156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26C16BC-7EF2-07D4-B3A8-1A1B2491BE43}"/>
              </a:ext>
            </a:extLst>
          </p:cNvPr>
          <p:cNvSpPr txBox="1">
            <a:spLocks/>
          </p:cNvSpPr>
          <p:nvPr/>
        </p:nvSpPr>
        <p:spPr>
          <a:xfrm>
            <a:off x="1555784" y="845476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pass the question to supervisor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ABC841-597A-48B6-E04A-F1F35A1E8AC1}"/>
              </a:ext>
            </a:extLst>
          </p:cNvPr>
          <p:cNvSpPr>
            <a:spLocks noChangeAspect="1"/>
          </p:cNvSpPr>
          <p:nvPr/>
        </p:nvSpPr>
        <p:spPr>
          <a:xfrm>
            <a:off x="2474700" y="1467557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5252B7-7E5E-2724-984E-840D50A40D2B}"/>
              </a:ext>
            </a:extLst>
          </p:cNvPr>
          <p:cNvSpPr>
            <a:spLocks noChangeAspect="1"/>
          </p:cNvSpPr>
          <p:nvPr/>
        </p:nvSpPr>
        <p:spPr>
          <a:xfrm>
            <a:off x="3995812" y="146826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9A7635A-1C15-5D3B-B375-149FC3F39364}"/>
              </a:ext>
            </a:extLst>
          </p:cNvPr>
          <p:cNvSpPr txBox="1">
            <a:spLocks/>
          </p:cNvSpPr>
          <p:nvPr/>
        </p:nvSpPr>
        <p:spPr>
          <a:xfrm>
            <a:off x="290911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looks for security patterns 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9CC050E8-338C-56B3-96D8-6E2BC4E3F337}"/>
              </a:ext>
            </a:extLst>
          </p:cNvPr>
          <p:cNvSpPr txBox="1">
            <a:spLocks/>
          </p:cNvSpPr>
          <p:nvPr/>
        </p:nvSpPr>
        <p:spPr>
          <a:xfrm>
            <a:off x="4224666" y="845476"/>
            <a:ext cx="2767396" cy="511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LTTMMemoryHook</a:t>
            </a:r>
            <a:r>
              <a:rPr lang="en-US" sz="1400" dirty="0"/>
              <a:t> writes into memory and retrieves data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D7A4539-24C4-A50A-1BF8-686E0F03AF5E}"/>
              </a:ext>
            </a:extLst>
          </p:cNvPr>
          <p:cNvSpPr>
            <a:spLocks noChangeAspect="1"/>
          </p:cNvSpPr>
          <p:nvPr/>
        </p:nvSpPr>
        <p:spPr>
          <a:xfrm>
            <a:off x="5516924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9C1F95-0C64-F566-632A-0F2149F7BBC6}"/>
              </a:ext>
            </a:extLst>
          </p:cNvPr>
          <p:cNvSpPr>
            <a:spLocks noChangeAspect="1"/>
          </p:cNvSpPr>
          <p:nvPr/>
        </p:nvSpPr>
        <p:spPr>
          <a:xfrm>
            <a:off x="7038036" y="1467557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23675EE5-17DE-8023-9E7B-13D1143430EB}"/>
              </a:ext>
            </a:extLst>
          </p:cNvPr>
          <p:cNvSpPr txBox="1">
            <a:spLocks/>
          </p:cNvSpPr>
          <p:nvPr/>
        </p:nvSpPr>
        <p:spPr>
          <a:xfrm>
            <a:off x="5852120" y="1708336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>
                <a:solidFill>
                  <a:srgbClr val="FFC000"/>
                </a:solidFill>
              </a:rPr>
              <a:t>Bedrock managed guardrails </a:t>
            </a:r>
            <a:r>
              <a:rPr lang="en-US" sz="1400" dirty="0"/>
              <a:t>kicks in to evaluate the input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AD0E260-DE25-57A6-02EA-A1438FE498A0}"/>
              </a:ext>
            </a:extLst>
          </p:cNvPr>
          <p:cNvSpPr>
            <a:spLocks noChangeAspect="1"/>
          </p:cNvSpPr>
          <p:nvPr/>
        </p:nvSpPr>
        <p:spPr>
          <a:xfrm>
            <a:off x="8559148" y="1450289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4D70C66A-50D7-68B2-2342-7AF68F0FCFFE}"/>
              </a:ext>
            </a:extLst>
          </p:cNvPr>
          <p:cNvSpPr txBox="1">
            <a:spLocks/>
          </p:cNvSpPr>
          <p:nvPr/>
        </p:nvSpPr>
        <p:spPr>
          <a:xfrm>
            <a:off x="7373232" y="994822"/>
            <a:ext cx="2554711" cy="511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sub-agent is selected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F72D6A3-614F-B563-ED07-2CA313F31C03}"/>
              </a:ext>
            </a:extLst>
          </p:cNvPr>
          <p:cNvSpPr>
            <a:spLocks noChangeAspect="1"/>
          </p:cNvSpPr>
          <p:nvPr/>
        </p:nvSpPr>
        <p:spPr>
          <a:xfrm>
            <a:off x="10080259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06D44A3-8685-913D-B369-631C415E7FAD}"/>
              </a:ext>
            </a:extLst>
          </p:cNvPr>
          <p:cNvSpPr>
            <a:spLocks noChangeAspect="1"/>
          </p:cNvSpPr>
          <p:nvPr/>
        </p:nvSpPr>
        <p:spPr>
          <a:xfrm>
            <a:off x="11601370" y="144957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9973716A-EBD1-E6A6-211F-EBAA7935991A}"/>
              </a:ext>
            </a:extLst>
          </p:cNvPr>
          <p:cNvSpPr txBox="1">
            <a:spLocks/>
          </p:cNvSpPr>
          <p:nvPr/>
        </p:nvSpPr>
        <p:spPr>
          <a:xfrm>
            <a:off x="8894343" y="1709047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creates LLM as judge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90DFEDA8-A2A9-FF6D-6FDE-379E6D2C07BD}"/>
              </a:ext>
            </a:extLst>
          </p:cNvPr>
          <p:cNvSpPr txBox="1">
            <a:spLocks/>
          </p:cNvSpPr>
          <p:nvPr/>
        </p:nvSpPr>
        <p:spPr>
          <a:xfrm>
            <a:off x="10655605" y="845476"/>
            <a:ext cx="153639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Subagent is called by a </a:t>
            </a:r>
            <a:r>
              <a:rPr lang="en-US" sz="1400" dirty="0">
                <a:solidFill>
                  <a:srgbClr val="FFC000"/>
                </a:solidFill>
              </a:rPr>
              <a:t>tool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922A9A-152E-5595-4C08-B061EFF55EA5}"/>
              </a:ext>
            </a:extLst>
          </p:cNvPr>
          <p:cNvCxnSpPr>
            <a:cxnSpLocks/>
            <a:stCxn id="27" idx="4"/>
            <a:endCxn id="41" idx="0"/>
          </p:cNvCxnSpPr>
          <p:nvPr/>
        </p:nvCxnSpPr>
        <p:spPr>
          <a:xfrm>
            <a:off x="11692810" y="1632458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BE4C5735-5E01-69B3-28D0-38545BE9A5B3}"/>
              </a:ext>
            </a:extLst>
          </p:cNvPr>
          <p:cNvSpPr>
            <a:spLocks noChangeAspect="1"/>
          </p:cNvSpPr>
          <p:nvPr/>
        </p:nvSpPr>
        <p:spPr>
          <a:xfrm>
            <a:off x="11601370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2B14A7CE-F1B9-EDB8-E14E-A75530949341}"/>
              </a:ext>
            </a:extLst>
          </p:cNvPr>
          <p:cNvSpPr txBox="1">
            <a:spLocks/>
          </p:cNvSpPr>
          <p:nvPr/>
        </p:nvSpPr>
        <p:spPr>
          <a:xfrm>
            <a:off x="11141114" y="3804649"/>
            <a:ext cx="105088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SQL query created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3D72E5-FDDE-E852-3B98-5AEF941C88E3}"/>
              </a:ext>
            </a:extLst>
          </p:cNvPr>
          <p:cNvCxnSpPr>
            <a:cxnSpLocks/>
            <a:stCxn id="55" idx="6"/>
            <a:endCxn id="41" idx="2"/>
          </p:cNvCxnSpPr>
          <p:nvPr/>
        </p:nvCxnSpPr>
        <p:spPr>
          <a:xfrm>
            <a:off x="1232468" y="3540164"/>
            <a:ext cx="10368902" cy="63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2">
            <a:extLst>
              <a:ext uri="{FF2B5EF4-FFF2-40B4-BE49-F238E27FC236}">
                <a16:creationId xmlns:a16="http://schemas.microsoft.com/office/drawing/2014/main" id="{F3F91A35-C328-DBAB-DF47-1A70E9BB6673}"/>
              </a:ext>
            </a:extLst>
          </p:cNvPr>
          <p:cNvSpPr txBox="1">
            <a:spLocks/>
          </p:cNvSpPr>
          <p:nvPr/>
        </p:nvSpPr>
        <p:spPr>
          <a:xfrm>
            <a:off x="8869091" y="2860952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SQLValidatorHook</a:t>
            </a:r>
            <a:r>
              <a:rPr lang="en-US" sz="1400" dirty="0"/>
              <a:t> checks SQL query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6FD2A3-673F-D0C9-1E30-E85A6AEA3FCE}"/>
              </a:ext>
            </a:extLst>
          </p:cNvPr>
          <p:cNvSpPr>
            <a:spLocks noChangeAspect="1"/>
          </p:cNvSpPr>
          <p:nvPr/>
        </p:nvSpPr>
        <p:spPr>
          <a:xfrm>
            <a:off x="10171698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2FBF3DF-3697-0ADA-90A0-CF9DE68F0256}"/>
              </a:ext>
            </a:extLst>
          </p:cNvPr>
          <p:cNvSpPr>
            <a:spLocks noChangeAspect="1"/>
          </p:cNvSpPr>
          <p:nvPr/>
        </p:nvSpPr>
        <p:spPr>
          <a:xfrm>
            <a:off x="8559147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340194D-556E-45A9-44CC-80AB7BD013FC}"/>
              </a:ext>
            </a:extLst>
          </p:cNvPr>
          <p:cNvSpPr>
            <a:spLocks noChangeAspect="1"/>
          </p:cNvSpPr>
          <p:nvPr/>
        </p:nvSpPr>
        <p:spPr>
          <a:xfrm>
            <a:off x="7033475" y="3455072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18C93D9-45DE-9B05-A5AB-DB7D31419D81}"/>
              </a:ext>
            </a:extLst>
          </p:cNvPr>
          <p:cNvSpPr>
            <a:spLocks noChangeAspect="1"/>
          </p:cNvSpPr>
          <p:nvPr/>
        </p:nvSpPr>
        <p:spPr>
          <a:xfrm>
            <a:off x="5520503" y="3459847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AAE8493-7F43-AE53-23F5-250E01B35847}"/>
              </a:ext>
            </a:extLst>
          </p:cNvPr>
          <p:cNvSpPr>
            <a:spLocks noChangeAspect="1"/>
          </p:cNvSpPr>
          <p:nvPr/>
        </p:nvSpPr>
        <p:spPr>
          <a:xfrm>
            <a:off x="3989744" y="3449545"/>
            <a:ext cx="182880" cy="182880"/>
          </a:xfrm>
          <a:prstGeom prst="ellipse">
            <a:avLst/>
          </a:prstGeom>
          <a:solidFill>
            <a:srgbClr val="42B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08F4839-5E8B-3D76-0E13-62495A2E1F32}"/>
              </a:ext>
            </a:extLst>
          </p:cNvPr>
          <p:cNvSpPr>
            <a:spLocks noChangeAspect="1"/>
          </p:cNvSpPr>
          <p:nvPr/>
        </p:nvSpPr>
        <p:spPr>
          <a:xfrm>
            <a:off x="2474699" y="344872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2992A3A-2B42-18BB-C053-F6A84C860D75}"/>
              </a:ext>
            </a:extLst>
          </p:cNvPr>
          <p:cNvSpPr>
            <a:spLocks noChangeAspect="1"/>
          </p:cNvSpPr>
          <p:nvPr/>
        </p:nvSpPr>
        <p:spPr>
          <a:xfrm>
            <a:off x="1049588" y="3448724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EA136EC7-01CB-BCBE-CC98-4FB008C24495}"/>
              </a:ext>
            </a:extLst>
          </p:cNvPr>
          <p:cNvSpPr txBox="1">
            <a:spLocks/>
          </p:cNvSpPr>
          <p:nvPr/>
        </p:nvSpPr>
        <p:spPr>
          <a:xfrm>
            <a:off x="7373232" y="3860439"/>
            <a:ext cx="2554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limits the max lines to 20</a:t>
            </a: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C5B44023-E855-CE41-2CEF-B7B87BE35C10}"/>
              </a:ext>
            </a:extLst>
          </p:cNvPr>
          <p:cNvSpPr txBox="1">
            <a:spLocks/>
          </p:cNvSpPr>
          <p:nvPr/>
        </p:nvSpPr>
        <p:spPr>
          <a:xfrm>
            <a:off x="5937886" y="287468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tool </a:t>
            </a:r>
            <a:r>
              <a:rPr lang="en-US" sz="1400" dirty="0" err="1">
                <a:solidFill>
                  <a:srgbClr val="FFC000"/>
                </a:solidFill>
              </a:rPr>
              <a:t>query_athena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issue SQL query to Athena</a:t>
            </a:r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881C1255-0041-EE54-CDAC-21EBD1F22EA2}"/>
              </a:ext>
            </a:extLst>
          </p:cNvPr>
          <p:cNvSpPr txBox="1">
            <a:spLocks/>
          </p:cNvSpPr>
          <p:nvPr/>
        </p:nvSpPr>
        <p:spPr>
          <a:xfrm>
            <a:off x="4412214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SQLRewriteHook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/>
              <a:t>checks # of returned lines</a:t>
            </a: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C0B973C1-FE7D-A548-6062-112AF2F3D3DC}"/>
              </a:ext>
            </a:extLst>
          </p:cNvPr>
          <p:cNvSpPr txBox="1">
            <a:spLocks/>
          </p:cNvSpPr>
          <p:nvPr/>
        </p:nvSpPr>
        <p:spPr>
          <a:xfrm>
            <a:off x="2993596" y="2860952"/>
            <a:ext cx="2175175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Raw lines extracted from Athena response</a:t>
            </a:r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5F53C0D3-5733-88B4-4951-65A63A75259D}"/>
              </a:ext>
            </a:extLst>
          </p:cNvPr>
          <p:cNvSpPr txBox="1">
            <a:spLocks/>
          </p:cNvSpPr>
          <p:nvPr/>
        </p:nvSpPr>
        <p:spPr>
          <a:xfrm>
            <a:off x="1369989" y="3802541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OutputIntegrityHook</a:t>
            </a:r>
            <a:r>
              <a:rPr lang="en-US" sz="1400" dirty="0"/>
              <a:t> checks for empty response</a:t>
            </a: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87047DFE-9C83-F790-D3B5-2681EB1BC8C7}"/>
              </a:ext>
            </a:extLst>
          </p:cNvPr>
          <p:cNvSpPr txBox="1">
            <a:spLocks/>
          </p:cNvSpPr>
          <p:nvPr/>
        </p:nvSpPr>
        <p:spPr>
          <a:xfrm>
            <a:off x="320475" y="2860952"/>
            <a:ext cx="1676974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supervisor creates a summary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84E6687-4048-F841-1186-E63BF6E25B47}"/>
              </a:ext>
            </a:extLst>
          </p:cNvPr>
          <p:cNvCxnSpPr>
            <a:cxnSpLocks/>
          </p:cNvCxnSpPr>
          <p:nvPr/>
        </p:nvCxnSpPr>
        <p:spPr>
          <a:xfrm>
            <a:off x="1136468" y="3647861"/>
            <a:ext cx="0" cy="18226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FAA24608-3C7A-D526-08DF-5406AEAAAA97}"/>
              </a:ext>
            </a:extLst>
          </p:cNvPr>
          <p:cNvSpPr>
            <a:spLocks noChangeAspect="1"/>
          </p:cNvSpPr>
          <p:nvPr/>
        </p:nvSpPr>
        <p:spPr>
          <a:xfrm>
            <a:off x="1045028" y="5481032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CDFD7CA-A45E-D662-8310-5E1E0D46D836}"/>
              </a:ext>
            </a:extLst>
          </p:cNvPr>
          <p:cNvCxnSpPr>
            <a:cxnSpLocks/>
            <a:endCxn id="70" idx="2"/>
          </p:cNvCxnSpPr>
          <p:nvPr/>
        </p:nvCxnSpPr>
        <p:spPr>
          <a:xfrm>
            <a:off x="1232468" y="5571761"/>
            <a:ext cx="4289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itle 2">
            <a:extLst>
              <a:ext uri="{FF2B5EF4-FFF2-40B4-BE49-F238E27FC236}">
                <a16:creationId xmlns:a16="http://schemas.microsoft.com/office/drawing/2014/main" id="{876C2237-7C9C-55E3-F94C-85A8EE648CC1}"/>
              </a:ext>
            </a:extLst>
          </p:cNvPr>
          <p:cNvSpPr txBox="1">
            <a:spLocks/>
          </p:cNvSpPr>
          <p:nvPr/>
        </p:nvSpPr>
        <p:spPr>
          <a:xfrm>
            <a:off x="-59682" y="5736350"/>
            <a:ext cx="2392299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OutputIntegrityHook</a:t>
            </a:r>
            <a:r>
              <a:rPr lang="en-US" sz="1400" dirty="0"/>
              <a:t> checks for empty response generated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3D00449-27E0-B69D-7D1E-405F698E1CD9}"/>
              </a:ext>
            </a:extLst>
          </p:cNvPr>
          <p:cNvSpPr>
            <a:spLocks noChangeAspect="1"/>
          </p:cNvSpPr>
          <p:nvPr/>
        </p:nvSpPr>
        <p:spPr>
          <a:xfrm>
            <a:off x="2383259" y="5470475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0EEA78E-B7B5-4B2A-62E9-A06032BFA032}"/>
              </a:ext>
            </a:extLst>
          </p:cNvPr>
          <p:cNvSpPr>
            <a:spLocks noChangeAspect="1"/>
          </p:cNvSpPr>
          <p:nvPr/>
        </p:nvSpPr>
        <p:spPr>
          <a:xfrm>
            <a:off x="3989743" y="5480321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5F98CFE-D8B4-D8B5-EA45-ABB090D2E3F9}"/>
              </a:ext>
            </a:extLst>
          </p:cNvPr>
          <p:cNvSpPr>
            <a:spLocks noChangeAspect="1"/>
          </p:cNvSpPr>
          <p:nvPr/>
        </p:nvSpPr>
        <p:spPr>
          <a:xfrm>
            <a:off x="5522131" y="5480321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2">
            <a:extLst>
              <a:ext uri="{FF2B5EF4-FFF2-40B4-BE49-F238E27FC236}">
                <a16:creationId xmlns:a16="http://schemas.microsoft.com/office/drawing/2014/main" id="{F0D57A9E-B399-766E-4983-46EFA0DB4C24}"/>
              </a:ext>
            </a:extLst>
          </p:cNvPr>
          <p:cNvSpPr txBox="1">
            <a:spLocks/>
          </p:cNvSpPr>
          <p:nvPr/>
        </p:nvSpPr>
        <p:spPr>
          <a:xfrm>
            <a:off x="1278550" y="4810075"/>
            <a:ext cx="256633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/>
              <a:t>hook </a:t>
            </a:r>
            <a:r>
              <a:rPr lang="en-US" sz="1400" dirty="0" err="1">
                <a:solidFill>
                  <a:srgbClr val="FFC000"/>
                </a:solidFill>
              </a:rPr>
              <a:t>ArchitectureGuardHook</a:t>
            </a:r>
            <a:r>
              <a:rPr lang="en-US" sz="1400" dirty="0"/>
              <a:t> checks architecture leaks</a:t>
            </a:r>
          </a:p>
        </p:txBody>
      </p:sp>
      <p:sp>
        <p:nvSpPr>
          <p:cNvPr id="73" name="Title 2">
            <a:extLst>
              <a:ext uri="{FF2B5EF4-FFF2-40B4-BE49-F238E27FC236}">
                <a16:creationId xmlns:a16="http://schemas.microsoft.com/office/drawing/2014/main" id="{DA348EEC-7FF6-1F5B-45CC-C6F5913DF229}"/>
              </a:ext>
            </a:extLst>
          </p:cNvPr>
          <p:cNvSpPr txBox="1">
            <a:spLocks/>
          </p:cNvSpPr>
          <p:nvPr/>
        </p:nvSpPr>
        <p:spPr>
          <a:xfrm>
            <a:off x="2798015" y="5764487"/>
            <a:ext cx="256633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dirty="0"/>
              <a:t> plugin calls LLM as judge</a:t>
            </a:r>
          </a:p>
        </p:txBody>
      </p:sp>
      <p:sp>
        <p:nvSpPr>
          <p:cNvPr id="74" name="Title 2">
            <a:extLst>
              <a:ext uri="{FF2B5EF4-FFF2-40B4-BE49-F238E27FC236}">
                <a16:creationId xmlns:a16="http://schemas.microsoft.com/office/drawing/2014/main" id="{44065BD6-85F7-F750-8B6F-E170DF0184E0}"/>
              </a:ext>
            </a:extLst>
          </p:cNvPr>
          <p:cNvSpPr txBox="1">
            <a:spLocks/>
          </p:cNvSpPr>
          <p:nvPr/>
        </p:nvSpPr>
        <p:spPr>
          <a:xfrm>
            <a:off x="4598007" y="4819921"/>
            <a:ext cx="2020711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rgbClr val="FFC000"/>
                </a:solidFill>
              </a:rPr>
              <a:t>alexandra</a:t>
            </a:r>
            <a:r>
              <a:rPr lang="en-US" sz="1400" dirty="0"/>
              <a:t> displays the response to the user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319DB5AB-D565-F314-AA5D-31168025A0B2}"/>
              </a:ext>
            </a:extLst>
          </p:cNvPr>
          <p:cNvSpPr txBox="1">
            <a:spLocks/>
          </p:cNvSpPr>
          <p:nvPr/>
        </p:nvSpPr>
        <p:spPr>
          <a:xfrm>
            <a:off x="9885710" y="5854700"/>
            <a:ext cx="2306290" cy="11403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alexandra.sh</a:t>
            </a:r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supervisor</a:t>
            </a:r>
          </a:p>
          <a:p>
            <a:r>
              <a:rPr lang="en-US" sz="2000" dirty="0">
                <a:solidFill>
                  <a:srgbClr val="42B4FF"/>
                </a:solidFill>
              </a:rPr>
              <a:t>sub-agent</a:t>
            </a:r>
          </a:p>
        </p:txBody>
      </p:sp>
    </p:spTree>
    <p:extLst>
      <p:ext uri="{BB962C8B-B14F-4D97-AF65-F5344CB8AC3E}">
        <p14:creationId xmlns:p14="http://schemas.microsoft.com/office/powerpoint/2010/main" val="1722167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703F06-B91F-8704-CFCB-FD552514D6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14068" y="2836852"/>
            <a:ext cx="3336188" cy="744230"/>
          </a:xfrm>
        </p:spPr>
        <p:txBody>
          <a:bodyPr/>
          <a:lstStyle/>
          <a:p>
            <a:r>
              <a:rPr lang="en-US" dirty="0"/>
              <a:t>Unknown prophet of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5487A7-AE41-4212-2D3A-9EE7F938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3" y="846313"/>
            <a:ext cx="11273220" cy="3125036"/>
          </a:xfrm>
        </p:spPr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“Once AI will solve all your problems!”</a:t>
            </a:r>
          </a:p>
        </p:txBody>
      </p:sp>
      <p:pic>
        <p:nvPicPr>
          <p:cNvPr id="3074" name="Picture 2" descr="Matthew McConaughey teaching filmmaking course at Texas | The Seattle Times">
            <a:extLst>
              <a:ext uri="{FF2B5EF4-FFF2-40B4-BE49-F238E27FC236}">
                <a16:creationId xmlns:a16="http://schemas.microsoft.com/office/drawing/2014/main" id="{0C11DE0D-02F5-5BEE-8C02-A6422248C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21" y="3429000"/>
            <a:ext cx="4889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2532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F841C-8109-38AE-2899-AB5D70D2C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B40A-BE7D-B70F-FC99-B0419AB8D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Flags</a:t>
            </a:r>
          </a:p>
        </p:txBody>
      </p:sp>
    </p:spTree>
    <p:extLst>
      <p:ext uri="{BB962C8B-B14F-4D97-AF65-F5344CB8AC3E}">
        <p14:creationId xmlns:p14="http://schemas.microsoft.com/office/powerpoint/2010/main" val="2307291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0B09E-4D45-7F8F-026D-8FCADEDBE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46609F4-8834-C302-DA18-9AFDC676B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647863"/>
              </p:ext>
            </p:extLst>
          </p:nvPr>
        </p:nvGraphicFramePr>
        <p:xfrm>
          <a:off x="409073" y="856590"/>
          <a:ext cx="11373853" cy="5144820"/>
        </p:xfrm>
        <a:graphic>
          <a:graphicData uri="http://schemas.openxmlformats.org/drawingml/2006/table">
            <a:tbl>
              <a:tblPr/>
              <a:tblGrid>
                <a:gridCol w="2890971">
                  <a:extLst>
                    <a:ext uri="{9D8B030D-6E8A-4147-A177-3AD203B41FA5}">
                      <a16:colId xmlns:a16="http://schemas.microsoft.com/office/drawing/2014/main" val="786427810"/>
                    </a:ext>
                  </a:extLst>
                </a:gridCol>
                <a:gridCol w="8482882">
                  <a:extLst>
                    <a:ext uri="{9D8B030D-6E8A-4147-A177-3AD203B41FA5}">
                      <a16:colId xmlns:a16="http://schemas.microsoft.com/office/drawing/2014/main" val="67383972"/>
                    </a:ext>
                  </a:extLst>
                </a:gridCol>
              </a:tblGrid>
              <a:tr h="3223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Flag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What it does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301453"/>
                  </a:ext>
                </a:extLst>
              </a:tr>
              <a:tr h="5640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--new</a:t>
                      </a:r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Starts a new conversation/session. </a:t>
                      </a:r>
                    </a:p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Use when starting a new investigation.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9148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--session &lt;id&gt;</a:t>
                      </a:r>
                      <a:endParaRPr lang="en-US" sz="1800">
                        <a:solidFill>
                          <a:srgbClr val="FFC000"/>
                        </a:solidFill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Continues a specific existing session by ID.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</a:rPr>
                      </a:b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954840"/>
                  </a:ext>
                </a:extLst>
              </a:tr>
              <a:tr h="5640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--clean</a:t>
                      </a:r>
                      <a:endParaRPr lang="en-US" sz="1800">
                        <a:solidFill>
                          <a:srgbClr val="FFC000"/>
                        </a:solidFill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Skips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AgentCore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 Memory retrieval for this request.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Clean question, no previous memory injected.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638707"/>
                  </a:ext>
                </a:extLst>
              </a:tr>
              <a:tr h="5640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--history</a:t>
                      </a:r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Lists previous conversations from DynamoDB metadata.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Does not invoke the agent.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890358"/>
                  </a:ext>
                </a:extLst>
              </a:tr>
              <a:tr h="5640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--delete &lt;id&gt;</a:t>
                      </a:r>
                      <a:endParaRPr lang="en-US" sz="1800">
                        <a:solidFill>
                          <a:srgbClr val="FFC000"/>
                        </a:solidFill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Deletes conversation metadata for a session.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Does not invoke the agent.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725912"/>
                  </a:ext>
                </a:extLst>
              </a:tr>
              <a:tr h="5640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--health</a:t>
                      </a:r>
                      <a:endParaRPr lang="en-US" sz="1800">
                        <a:solidFill>
                          <a:srgbClr val="FFC000"/>
                        </a:solidFill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Checks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AgentCore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 runtime/API health.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Does not invoke the agent.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505924"/>
                  </a:ext>
                </a:extLst>
              </a:tr>
              <a:tr h="5640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--services</a:t>
                      </a:r>
                      <a:endParaRPr lang="en-US" sz="1800">
                        <a:solidFill>
                          <a:srgbClr val="FFC000"/>
                        </a:solidFill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Shows available service areas/agents from a static list.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Does not invoke the agent.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7195583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--</a:t>
                      </a:r>
                      <a:r>
                        <a:rPr lang="en-US" sz="1800" dirty="0" err="1">
                          <a:solidFill>
                            <a:srgbClr val="FFC000"/>
                          </a:solidFill>
                          <a:latin typeface="Courier New" panose="02070309020205020404" pitchFamily="49" charset="0"/>
                        </a:rPr>
                        <a:t>notboring</a:t>
                      </a:r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Easter egg / fun mode.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8566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869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4C1DE-99BF-C410-08B8-A8FC13D25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A459B-DD96-6147-BFE2-F76E6400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999468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D5D78-F193-9937-F6C3-3781CF4A4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D50DA8-F2BB-00FE-4019-C92B25A64BF0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Internal security</a:t>
            </a:r>
            <a:r>
              <a:rPr lang="en-US" sz="2000" dirty="0"/>
              <a:t> – prevents attacks and leaks</a:t>
            </a:r>
          </a:p>
        </p:txBody>
      </p:sp>
    </p:spTree>
    <p:extLst>
      <p:ext uri="{BB962C8B-B14F-4D97-AF65-F5344CB8AC3E}">
        <p14:creationId xmlns:p14="http://schemas.microsoft.com/office/powerpoint/2010/main" val="1601889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6279B-A6A1-6142-3D41-FF253E0E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A7BB73-B654-AF8A-D909-849B3A73CFF0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Internal security</a:t>
            </a:r>
            <a:r>
              <a:rPr lang="en-US" sz="2000" dirty="0"/>
              <a:t> – prevents attacks and leaks</a:t>
            </a:r>
          </a:p>
        </p:txBody>
      </p:sp>
      <p:pic>
        <p:nvPicPr>
          <p:cNvPr id="75" name="Graphic 74" descr="Amazon Bedrock service icon.">
            <a:extLst>
              <a:ext uri="{FF2B5EF4-FFF2-40B4-BE49-F238E27FC236}">
                <a16:creationId xmlns:a16="http://schemas.microsoft.com/office/drawing/2014/main" id="{1DF647BC-E7BA-527B-05C9-B12656CD3B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15000" y="2167139"/>
            <a:ext cx="762000" cy="762000"/>
          </a:xfrm>
          <a:prstGeom prst="rect">
            <a:avLst/>
          </a:prstGeom>
        </p:spPr>
      </p:pic>
      <p:sp>
        <p:nvSpPr>
          <p:cNvPr id="76" name="TextBox 12">
            <a:extLst>
              <a:ext uri="{FF2B5EF4-FFF2-40B4-BE49-F238E27FC236}">
                <a16:creationId xmlns:a16="http://schemas.microsoft.com/office/drawing/2014/main" id="{C3FD31DF-83EE-03CC-8803-307B5E804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574" y="2929139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Bedrock</a:t>
            </a:r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id="{43291A9A-A4D0-0A08-251B-221EAAE249F5}"/>
              </a:ext>
            </a:extLst>
          </p:cNvPr>
          <p:cNvSpPr txBox="1">
            <a:spLocks/>
          </p:cNvSpPr>
          <p:nvPr/>
        </p:nvSpPr>
        <p:spPr>
          <a:xfrm>
            <a:off x="0" y="1644385"/>
            <a:ext cx="12192000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>
                <a:solidFill>
                  <a:srgbClr val="FFC000"/>
                </a:solidFill>
              </a:rPr>
              <a:t>Bedrock managed guardrails </a:t>
            </a:r>
            <a:r>
              <a:rPr lang="en-US" sz="1600" dirty="0"/>
              <a:t>(direction IN)</a:t>
            </a:r>
          </a:p>
        </p:txBody>
      </p:sp>
    </p:spTree>
    <p:extLst>
      <p:ext uri="{BB962C8B-B14F-4D97-AF65-F5344CB8AC3E}">
        <p14:creationId xmlns:p14="http://schemas.microsoft.com/office/powerpoint/2010/main" val="25099217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2A145-BE34-9B0F-DCFE-3134B781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38BC40-B627-8E2B-21F2-9D7787488728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Internal security</a:t>
            </a:r>
            <a:r>
              <a:rPr lang="en-US" sz="2000" dirty="0"/>
              <a:t> – prevents attacks and leaks</a:t>
            </a:r>
          </a:p>
        </p:txBody>
      </p:sp>
      <p:pic>
        <p:nvPicPr>
          <p:cNvPr id="75" name="Graphic 74" descr="Amazon Bedrock service icon.">
            <a:extLst>
              <a:ext uri="{FF2B5EF4-FFF2-40B4-BE49-F238E27FC236}">
                <a16:creationId xmlns:a16="http://schemas.microsoft.com/office/drawing/2014/main" id="{E1F64370-DBDD-EDEB-1F38-DA477CBFF2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15000" y="2167139"/>
            <a:ext cx="762000" cy="762000"/>
          </a:xfrm>
          <a:prstGeom prst="rect">
            <a:avLst/>
          </a:prstGeom>
        </p:spPr>
      </p:pic>
      <p:sp>
        <p:nvSpPr>
          <p:cNvPr id="76" name="TextBox 12">
            <a:extLst>
              <a:ext uri="{FF2B5EF4-FFF2-40B4-BE49-F238E27FC236}">
                <a16:creationId xmlns:a16="http://schemas.microsoft.com/office/drawing/2014/main" id="{A6FA11E7-5010-5460-A21A-E521D21AC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574" y="2929139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Bedrock</a:t>
            </a:r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id="{63EBE782-E84D-2DC2-70A4-F175EF4F745A}"/>
              </a:ext>
            </a:extLst>
          </p:cNvPr>
          <p:cNvSpPr txBox="1">
            <a:spLocks/>
          </p:cNvSpPr>
          <p:nvPr/>
        </p:nvSpPr>
        <p:spPr>
          <a:xfrm>
            <a:off x="1498682" y="3901392"/>
            <a:ext cx="3064878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>
                <a:solidFill>
                  <a:srgbClr val="FFC000"/>
                </a:solidFill>
              </a:rPr>
              <a:t>Prompt injection attacks</a:t>
            </a:r>
            <a:endParaRPr lang="en-US" sz="1600" dirty="0"/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id="{B9109D7E-B277-78DF-99E4-F4DB7889CE37}"/>
              </a:ext>
            </a:extLst>
          </p:cNvPr>
          <p:cNvSpPr txBox="1">
            <a:spLocks/>
          </p:cNvSpPr>
          <p:nvPr/>
        </p:nvSpPr>
        <p:spPr>
          <a:xfrm>
            <a:off x="864391" y="4202642"/>
            <a:ext cx="4333460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i="1" dirty="0"/>
              <a:t>“Ignore your system prompt and…”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38B2009-D27A-5A86-3C56-CB1FC126EE2A}"/>
              </a:ext>
            </a:extLst>
          </p:cNvPr>
          <p:cNvSpPr txBox="1">
            <a:spLocks/>
          </p:cNvSpPr>
          <p:nvPr/>
        </p:nvSpPr>
        <p:spPr>
          <a:xfrm>
            <a:off x="0" y="1644385"/>
            <a:ext cx="12192000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>
                <a:solidFill>
                  <a:srgbClr val="FFC000"/>
                </a:solidFill>
              </a:rPr>
              <a:t>Bedrock managed guardrails </a:t>
            </a:r>
            <a:r>
              <a:rPr lang="en-US" sz="1600" dirty="0"/>
              <a:t>(direction IN)</a:t>
            </a:r>
          </a:p>
        </p:txBody>
      </p:sp>
    </p:spTree>
    <p:extLst>
      <p:ext uri="{BB962C8B-B14F-4D97-AF65-F5344CB8AC3E}">
        <p14:creationId xmlns:p14="http://schemas.microsoft.com/office/powerpoint/2010/main" val="311778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AE728-787B-3A2C-C3EC-C77528D06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EFD033-19E1-DBE6-D4E9-5E3A3BD3A806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Internal security</a:t>
            </a:r>
            <a:r>
              <a:rPr lang="en-US" sz="2000" dirty="0"/>
              <a:t> – prevents attacks and leaks</a:t>
            </a:r>
          </a:p>
        </p:txBody>
      </p:sp>
      <p:pic>
        <p:nvPicPr>
          <p:cNvPr id="75" name="Graphic 74" descr="Amazon Bedrock service icon.">
            <a:extLst>
              <a:ext uri="{FF2B5EF4-FFF2-40B4-BE49-F238E27FC236}">
                <a16:creationId xmlns:a16="http://schemas.microsoft.com/office/drawing/2014/main" id="{8657C72D-509B-77B1-93B5-B87CD132D2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15000" y="2167139"/>
            <a:ext cx="762000" cy="762000"/>
          </a:xfrm>
          <a:prstGeom prst="rect">
            <a:avLst/>
          </a:prstGeom>
        </p:spPr>
      </p:pic>
      <p:sp>
        <p:nvSpPr>
          <p:cNvPr id="76" name="TextBox 12">
            <a:extLst>
              <a:ext uri="{FF2B5EF4-FFF2-40B4-BE49-F238E27FC236}">
                <a16:creationId xmlns:a16="http://schemas.microsoft.com/office/drawing/2014/main" id="{016FDF1E-8F9B-8465-8628-A8B7E5268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574" y="2929139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Bedrock</a:t>
            </a:r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id="{D76086C9-9E34-E1DB-D1BD-48077A2128B0}"/>
              </a:ext>
            </a:extLst>
          </p:cNvPr>
          <p:cNvSpPr txBox="1">
            <a:spLocks/>
          </p:cNvSpPr>
          <p:nvPr/>
        </p:nvSpPr>
        <p:spPr>
          <a:xfrm>
            <a:off x="1498682" y="3901392"/>
            <a:ext cx="3064878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>
                <a:solidFill>
                  <a:srgbClr val="FFC000"/>
                </a:solidFill>
              </a:rPr>
              <a:t>Prompt injection attacks</a:t>
            </a:r>
            <a:endParaRPr lang="en-US" sz="1600" dirty="0"/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747548EA-8724-D28C-D157-479F5A142AE8}"/>
              </a:ext>
            </a:extLst>
          </p:cNvPr>
          <p:cNvSpPr txBox="1">
            <a:spLocks/>
          </p:cNvSpPr>
          <p:nvPr/>
        </p:nvSpPr>
        <p:spPr>
          <a:xfrm>
            <a:off x="7628440" y="3901391"/>
            <a:ext cx="3064878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>
                <a:solidFill>
                  <a:srgbClr val="FFC000"/>
                </a:solidFill>
              </a:rPr>
              <a:t>Off-topic questions</a:t>
            </a:r>
            <a:endParaRPr lang="en-US" sz="1600" dirty="0"/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id="{14FF6DA6-9F51-19E5-81AF-BC3DD5E275A9}"/>
              </a:ext>
            </a:extLst>
          </p:cNvPr>
          <p:cNvSpPr txBox="1">
            <a:spLocks/>
          </p:cNvSpPr>
          <p:nvPr/>
        </p:nvSpPr>
        <p:spPr>
          <a:xfrm>
            <a:off x="864391" y="4202642"/>
            <a:ext cx="4333460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i="1" dirty="0"/>
              <a:t>“Ignore your system prompt and…”</a:t>
            </a:r>
          </a:p>
        </p:txBody>
      </p:sp>
      <p:sp>
        <p:nvSpPr>
          <p:cNvPr id="88" name="Title 2">
            <a:extLst>
              <a:ext uri="{FF2B5EF4-FFF2-40B4-BE49-F238E27FC236}">
                <a16:creationId xmlns:a16="http://schemas.microsoft.com/office/drawing/2014/main" id="{9EAB53E0-11FF-2A25-8B39-8764C41F5705}"/>
              </a:ext>
            </a:extLst>
          </p:cNvPr>
          <p:cNvSpPr txBox="1">
            <a:spLocks/>
          </p:cNvSpPr>
          <p:nvPr/>
        </p:nvSpPr>
        <p:spPr>
          <a:xfrm>
            <a:off x="6994149" y="4202641"/>
            <a:ext cx="4333460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i="1" dirty="0"/>
              <a:t>“I need a pancake recipe”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4433169-50E8-4EFB-86D7-9F700E17696B}"/>
              </a:ext>
            </a:extLst>
          </p:cNvPr>
          <p:cNvSpPr txBox="1">
            <a:spLocks/>
          </p:cNvSpPr>
          <p:nvPr/>
        </p:nvSpPr>
        <p:spPr>
          <a:xfrm>
            <a:off x="0" y="1644385"/>
            <a:ext cx="12192000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>
                <a:solidFill>
                  <a:srgbClr val="FFC000"/>
                </a:solidFill>
              </a:rPr>
              <a:t>Bedrock managed guardrails </a:t>
            </a:r>
            <a:r>
              <a:rPr lang="en-US" sz="1600" dirty="0"/>
              <a:t>(direction IN)</a:t>
            </a:r>
          </a:p>
        </p:txBody>
      </p:sp>
    </p:spTree>
    <p:extLst>
      <p:ext uri="{BB962C8B-B14F-4D97-AF65-F5344CB8AC3E}">
        <p14:creationId xmlns:p14="http://schemas.microsoft.com/office/powerpoint/2010/main" val="19646921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75944-01FB-7BFC-D1CA-E53EA5527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5F7D33-9A08-E866-CC2A-915139416799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Internal security</a:t>
            </a:r>
            <a:r>
              <a:rPr lang="en-US" sz="2000" dirty="0"/>
              <a:t> – prevents attacks and leaks</a:t>
            </a:r>
          </a:p>
        </p:txBody>
      </p:sp>
      <p:pic>
        <p:nvPicPr>
          <p:cNvPr id="75" name="Graphic 74" descr="Amazon Bedrock service icon.">
            <a:extLst>
              <a:ext uri="{FF2B5EF4-FFF2-40B4-BE49-F238E27FC236}">
                <a16:creationId xmlns:a16="http://schemas.microsoft.com/office/drawing/2014/main" id="{DEFBE0EF-1450-9D97-56D3-A415EAC2C2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15000" y="2167139"/>
            <a:ext cx="762000" cy="762000"/>
          </a:xfrm>
          <a:prstGeom prst="rect">
            <a:avLst/>
          </a:prstGeom>
        </p:spPr>
      </p:pic>
      <p:sp>
        <p:nvSpPr>
          <p:cNvPr id="76" name="TextBox 12">
            <a:extLst>
              <a:ext uri="{FF2B5EF4-FFF2-40B4-BE49-F238E27FC236}">
                <a16:creationId xmlns:a16="http://schemas.microsoft.com/office/drawing/2014/main" id="{0371C69B-0431-951B-B811-070554F7A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574" y="2929139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Bedrock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689D947-0774-F7C3-92D0-A8F6CDC50F70}"/>
              </a:ext>
            </a:extLst>
          </p:cNvPr>
          <p:cNvSpPr txBox="1">
            <a:spLocks/>
          </p:cNvSpPr>
          <p:nvPr/>
        </p:nvSpPr>
        <p:spPr>
          <a:xfrm>
            <a:off x="0" y="1651294"/>
            <a:ext cx="12192000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>
                <a:solidFill>
                  <a:srgbClr val="FFC000"/>
                </a:solidFill>
              </a:rPr>
              <a:t>Bedrock managed guardrails </a:t>
            </a:r>
            <a:r>
              <a:rPr lang="en-US" sz="1600" dirty="0"/>
              <a:t>(there is </a:t>
            </a:r>
            <a:r>
              <a:rPr lang="en-US" sz="1600" dirty="0">
                <a:solidFill>
                  <a:srgbClr val="FF0000"/>
                </a:solidFill>
              </a:rPr>
              <a:t>no direction OUT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212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964AB-CBF2-0247-44EE-2172EA65F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F69A8B-52EB-597A-DFB7-DF330FD27572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Internal security</a:t>
            </a:r>
            <a:r>
              <a:rPr lang="en-US" sz="2000" dirty="0"/>
              <a:t> – prevents attacks and leaks</a:t>
            </a:r>
          </a:p>
        </p:txBody>
      </p:sp>
      <p:pic>
        <p:nvPicPr>
          <p:cNvPr id="75" name="Graphic 74" descr="Amazon Bedrock service icon.">
            <a:extLst>
              <a:ext uri="{FF2B5EF4-FFF2-40B4-BE49-F238E27FC236}">
                <a16:creationId xmlns:a16="http://schemas.microsoft.com/office/drawing/2014/main" id="{B825E087-1185-CE5B-0D6A-F8268DEB14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15000" y="2167139"/>
            <a:ext cx="762000" cy="762000"/>
          </a:xfrm>
          <a:prstGeom prst="rect">
            <a:avLst/>
          </a:prstGeom>
        </p:spPr>
      </p:pic>
      <p:sp>
        <p:nvSpPr>
          <p:cNvPr id="76" name="TextBox 12">
            <a:extLst>
              <a:ext uri="{FF2B5EF4-FFF2-40B4-BE49-F238E27FC236}">
                <a16:creationId xmlns:a16="http://schemas.microsoft.com/office/drawing/2014/main" id="{EB5F8654-2004-06BF-7785-67C778947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574" y="2929139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Bedrock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EACC981-99D1-398B-0440-A1A9364EF2D2}"/>
              </a:ext>
            </a:extLst>
          </p:cNvPr>
          <p:cNvSpPr txBox="1">
            <a:spLocks/>
          </p:cNvSpPr>
          <p:nvPr/>
        </p:nvSpPr>
        <p:spPr>
          <a:xfrm>
            <a:off x="0" y="3624391"/>
            <a:ext cx="12191999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/>
              <a:t>Because this is </a:t>
            </a:r>
            <a:r>
              <a:rPr lang="en-US" sz="1600" dirty="0">
                <a:solidFill>
                  <a:srgbClr val="FFC000"/>
                </a:solidFill>
              </a:rPr>
              <a:t>EXACTLY</a:t>
            </a:r>
            <a:r>
              <a:rPr lang="en-US" sz="1600" dirty="0"/>
              <a:t> what you WANT to see: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5FF37D8-B5CC-4106-F27A-DF5BD067EC5D}"/>
              </a:ext>
            </a:extLst>
          </p:cNvPr>
          <p:cNvSpPr txBox="1">
            <a:spLocks/>
          </p:cNvSpPr>
          <p:nvPr/>
        </p:nvSpPr>
        <p:spPr>
          <a:xfrm>
            <a:off x="0" y="1651294"/>
            <a:ext cx="12192000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>
                <a:solidFill>
                  <a:srgbClr val="FFC000"/>
                </a:solidFill>
              </a:rPr>
              <a:t>Bedrock managed guardrails </a:t>
            </a:r>
            <a:r>
              <a:rPr lang="en-US" sz="1600" dirty="0"/>
              <a:t>(there is </a:t>
            </a:r>
            <a:r>
              <a:rPr lang="en-US" sz="1600" dirty="0">
                <a:solidFill>
                  <a:srgbClr val="FF0000"/>
                </a:solidFill>
              </a:rPr>
              <a:t>no direction OUT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20544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26C9F-F004-4B23-0668-E9129F87A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83ED19-E47D-708C-643E-9F01B29C2D71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Internal security</a:t>
            </a:r>
            <a:r>
              <a:rPr lang="en-US" sz="2000" dirty="0"/>
              <a:t> – prevents attacks and leaks</a:t>
            </a:r>
          </a:p>
        </p:txBody>
      </p:sp>
      <p:pic>
        <p:nvPicPr>
          <p:cNvPr id="75" name="Graphic 74" descr="Amazon Bedrock service icon.">
            <a:extLst>
              <a:ext uri="{FF2B5EF4-FFF2-40B4-BE49-F238E27FC236}">
                <a16:creationId xmlns:a16="http://schemas.microsoft.com/office/drawing/2014/main" id="{D1E049C8-B852-E625-18B7-DAD98511BD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15000" y="2167139"/>
            <a:ext cx="762000" cy="762000"/>
          </a:xfrm>
          <a:prstGeom prst="rect">
            <a:avLst/>
          </a:prstGeom>
        </p:spPr>
      </p:pic>
      <p:sp>
        <p:nvSpPr>
          <p:cNvPr id="76" name="TextBox 12">
            <a:extLst>
              <a:ext uri="{FF2B5EF4-FFF2-40B4-BE49-F238E27FC236}">
                <a16:creationId xmlns:a16="http://schemas.microsoft.com/office/drawing/2014/main" id="{0A865656-DB67-2D15-AB88-3E507D323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574" y="2929139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Bedrock</a:t>
            </a:r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id="{2DEF1F83-D220-DB92-C063-3F0FB9537F4B}"/>
              </a:ext>
            </a:extLst>
          </p:cNvPr>
          <p:cNvSpPr txBox="1">
            <a:spLocks/>
          </p:cNvSpPr>
          <p:nvPr/>
        </p:nvSpPr>
        <p:spPr>
          <a:xfrm>
            <a:off x="1498682" y="4750291"/>
            <a:ext cx="3064878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/>
              <a:t>The list of IP addresses…</a:t>
            </a:r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F64C7974-FE59-A79F-751D-ABE05AE1746C}"/>
              </a:ext>
            </a:extLst>
          </p:cNvPr>
          <p:cNvSpPr txBox="1">
            <a:spLocks/>
          </p:cNvSpPr>
          <p:nvPr/>
        </p:nvSpPr>
        <p:spPr>
          <a:xfrm>
            <a:off x="6994151" y="4750291"/>
            <a:ext cx="3927456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/>
              <a:t>All sensitive information from account…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8E76654-72D7-8322-4702-BC9B7622A41F}"/>
              </a:ext>
            </a:extLst>
          </p:cNvPr>
          <p:cNvSpPr txBox="1">
            <a:spLocks/>
          </p:cNvSpPr>
          <p:nvPr/>
        </p:nvSpPr>
        <p:spPr>
          <a:xfrm>
            <a:off x="0" y="3624391"/>
            <a:ext cx="12191999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/>
              <a:t>Because this is </a:t>
            </a:r>
            <a:r>
              <a:rPr lang="en-US" sz="1600" dirty="0">
                <a:solidFill>
                  <a:srgbClr val="FFC000"/>
                </a:solidFill>
              </a:rPr>
              <a:t>EXACTLY</a:t>
            </a:r>
            <a:r>
              <a:rPr lang="en-US" sz="1600" dirty="0"/>
              <a:t> what you WANT to see: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9C5D371-ED50-FF09-9654-2C1BA849B2CC}"/>
              </a:ext>
            </a:extLst>
          </p:cNvPr>
          <p:cNvSpPr txBox="1">
            <a:spLocks/>
          </p:cNvSpPr>
          <p:nvPr/>
        </p:nvSpPr>
        <p:spPr>
          <a:xfrm>
            <a:off x="0" y="1651294"/>
            <a:ext cx="12192000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1600" dirty="0">
                <a:solidFill>
                  <a:srgbClr val="FFC000"/>
                </a:solidFill>
              </a:rPr>
              <a:t>Bedrock managed guardrails </a:t>
            </a:r>
            <a:r>
              <a:rPr lang="en-US" sz="1600" dirty="0"/>
              <a:t>(there is </a:t>
            </a:r>
            <a:r>
              <a:rPr lang="en-US" sz="1600" dirty="0">
                <a:solidFill>
                  <a:srgbClr val="FF0000"/>
                </a:solidFill>
              </a:rPr>
              <a:t>no direction OUT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9965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88684-3C57-F7C8-8B45-FD0FC8ECE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Matthew McConaughey Smoking Meme: A History">
            <a:extLst>
              <a:ext uri="{FF2B5EF4-FFF2-40B4-BE49-F238E27FC236}">
                <a16:creationId xmlns:a16="http://schemas.microsoft.com/office/drawing/2014/main" id="{7DA5AA47-A8A4-A7BB-9FC3-4A517D26F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0"/>
            <a:ext cx="6865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562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BD79E-2657-3A42-3687-5EB6DA0EC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292FF4-8326-A35D-3897-2AD42C291C58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Internal security</a:t>
            </a:r>
            <a:r>
              <a:rPr lang="en-US" sz="2000" dirty="0"/>
              <a:t> – prevents attacks and leaks</a:t>
            </a:r>
          </a:p>
        </p:txBody>
      </p:sp>
      <p:sp>
        <p:nvSpPr>
          <p:cNvPr id="83" name="Title 2">
            <a:extLst>
              <a:ext uri="{FF2B5EF4-FFF2-40B4-BE49-F238E27FC236}">
                <a16:creationId xmlns:a16="http://schemas.microsoft.com/office/drawing/2014/main" id="{C9833B90-006A-A59C-0DBD-023922D1EF1E}"/>
              </a:ext>
            </a:extLst>
          </p:cNvPr>
          <p:cNvSpPr txBox="1">
            <a:spLocks/>
          </p:cNvSpPr>
          <p:nvPr/>
        </p:nvSpPr>
        <p:spPr>
          <a:xfrm>
            <a:off x="318835" y="1833722"/>
            <a:ext cx="4624225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600" dirty="0">
                <a:solidFill>
                  <a:srgbClr val="FFC000"/>
                </a:solidFill>
              </a:rPr>
              <a:t>Custom guardrails </a:t>
            </a:r>
            <a:r>
              <a:rPr lang="en-US" sz="1600" dirty="0"/>
              <a:t>(hooks and plugins)</a:t>
            </a:r>
          </a:p>
        </p:txBody>
      </p:sp>
    </p:spTree>
    <p:extLst>
      <p:ext uri="{BB962C8B-B14F-4D97-AF65-F5344CB8AC3E}">
        <p14:creationId xmlns:p14="http://schemas.microsoft.com/office/powerpoint/2010/main" val="18182696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9A5D6-6749-C337-3A76-11B722CC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8EEB13-C1EB-0D68-9030-AAF55E2E8EEE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Internal security</a:t>
            </a:r>
            <a:r>
              <a:rPr lang="en-US" sz="2000" dirty="0"/>
              <a:t> – prevents attacks and leaks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A6C5F74-5C46-FD1D-AF0A-1504F0EC2A62}"/>
              </a:ext>
            </a:extLst>
          </p:cNvPr>
          <p:cNvSpPr txBox="1">
            <a:spLocks/>
          </p:cNvSpPr>
          <p:nvPr/>
        </p:nvSpPr>
        <p:spPr>
          <a:xfrm>
            <a:off x="318835" y="1833722"/>
            <a:ext cx="4624225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600" dirty="0">
                <a:solidFill>
                  <a:srgbClr val="FFC000"/>
                </a:solidFill>
              </a:rPr>
              <a:t>Custom guardrails </a:t>
            </a:r>
            <a:r>
              <a:rPr lang="en-US" sz="1600" dirty="0"/>
              <a:t>(hooks and plugins)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DE85CE1-FD9D-E77F-7FB1-EF786B1FB58D}"/>
              </a:ext>
            </a:extLst>
          </p:cNvPr>
          <p:cNvSpPr txBox="1">
            <a:spLocks/>
          </p:cNvSpPr>
          <p:nvPr/>
        </p:nvSpPr>
        <p:spPr>
          <a:xfrm>
            <a:off x="1974575" y="322406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b="1" dirty="0"/>
              <a:t>Hook  </a:t>
            </a:r>
            <a:r>
              <a:rPr lang="en-US" sz="1400" b="1" dirty="0" err="1">
                <a:solidFill>
                  <a:srgbClr val="FFC000"/>
                </a:solidFill>
              </a:rPr>
              <a:t>ArchitectureGuardHook</a:t>
            </a:r>
            <a:endParaRPr lang="en-US" sz="1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C96AFA-99B3-E532-A00D-7405703EB6AB}"/>
              </a:ext>
            </a:extLst>
          </p:cNvPr>
          <p:cNvSpPr txBox="1"/>
          <p:nvPr/>
        </p:nvSpPr>
        <p:spPr>
          <a:xfrm>
            <a:off x="2252870" y="311426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66FFB-C178-10D1-EF4D-ADEDBEC8A5E8}"/>
              </a:ext>
            </a:extLst>
          </p:cNvPr>
          <p:cNvSpPr txBox="1"/>
          <p:nvPr/>
        </p:nvSpPr>
        <p:spPr>
          <a:xfrm>
            <a:off x="8322366" y="29817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-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8874A6-5120-4B9B-E003-0D73DAA5C4A9}"/>
              </a:ext>
            </a:extLst>
          </p:cNvPr>
          <p:cNvSpPr txBox="1">
            <a:spLocks/>
          </p:cNvSpPr>
          <p:nvPr/>
        </p:nvSpPr>
        <p:spPr>
          <a:xfrm>
            <a:off x="1974575" y="4819341"/>
            <a:ext cx="8959008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b="1" dirty="0"/>
              <a:t>Hook  </a:t>
            </a:r>
            <a:r>
              <a:rPr lang="en-US" sz="1400" b="1" dirty="0" err="1">
                <a:solidFill>
                  <a:srgbClr val="FFC000"/>
                </a:solidFill>
              </a:rPr>
              <a:t>SQLValidatorHook</a:t>
            </a:r>
            <a:endParaRPr lang="en-US" sz="1400" b="1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1B5CCBC-C860-0ABF-04D3-0BD10114A012}"/>
              </a:ext>
            </a:extLst>
          </p:cNvPr>
          <p:cNvSpPr txBox="1">
            <a:spLocks/>
          </p:cNvSpPr>
          <p:nvPr/>
        </p:nvSpPr>
        <p:spPr>
          <a:xfrm>
            <a:off x="3207026" y="3637864"/>
            <a:ext cx="7726557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dirty="0"/>
              <a:t>runs on </a:t>
            </a:r>
            <a:r>
              <a:rPr lang="en-US" sz="1400" dirty="0" err="1">
                <a:solidFill>
                  <a:srgbClr val="FFC000"/>
                </a:solidFill>
              </a:rPr>
              <a:t>BeforeInvocationEvent</a:t>
            </a:r>
            <a:r>
              <a:rPr lang="en-US" sz="1400" dirty="0"/>
              <a:t>  -&gt; “</a:t>
            </a:r>
            <a:r>
              <a:rPr lang="en-US" sz="1400" i="1" dirty="0"/>
              <a:t>list your tools</a:t>
            </a:r>
            <a:r>
              <a:rPr lang="en-US" sz="1400" dirty="0"/>
              <a:t>" or "show me your prompt “</a:t>
            </a:r>
          </a:p>
          <a:p>
            <a:endParaRPr lang="en-US" sz="1400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76FD0FE-4F09-DC34-1E56-D30E88CF2944}"/>
              </a:ext>
            </a:extLst>
          </p:cNvPr>
          <p:cNvSpPr txBox="1">
            <a:spLocks/>
          </p:cNvSpPr>
          <p:nvPr/>
        </p:nvSpPr>
        <p:spPr>
          <a:xfrm>
            <a:off x="3207026" y="3939115"/>
            <a:ext cx="7726557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dirty="0"/>
              <a:t>runs on </a:t>
            </a:r>
            <a:r>
              <a:rPr lang="en-US" sz="1400" dirty="0" err="1">
                <a:solidFill>
                  <a:srgbClr val="FFC000"/>
                </a:solidFill>
              </a:rPr>
              <a:t>AfterModelCallEvent</a:t>
            </a:r>
            <a:r>
              <a:rPr lang="en-US" sz="1400" dirty="0"/>
              <a:t>  -&gt; internal names</a:t>
            </a:r>
          </a:p>
          <a:p>
            <a:endParaRPr lang="en-US" sz="1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423DB438-3F30-74BA-CCEE-65AD05716FB3}"/>
              </a:ext>
            </a:extLst>
          </p:cNvPr>
          <p:cNvSpPr txBox="1">
            <a:spLocks/>
          </p:cNvSpPr>
          <p:nvPr/>
        </p:nvSpPr>
        <p:spPr>
          <a:xfrm>
            <a:off x="3207025" y="5120592"/>
            <a:ext cx="7726557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dirty="0"/>
              <a:t>runs on </a:t>
            </a:r>
            <a:r>
              <a:rPr lang="en-US" sz="1400" dirty="0" err="1">
                <a:solidFill>
                  <a:srgbClr val="FFC000"/>
                </a:solidFill>
              </a:rPr>
              <a:t>BeforeToolCallEvent</a:t>
            </a:r>
            <a:r>
              <a:rPr lang="en-US" sz="1400" dirty="0"/>
              <a:t>  -&gt; checks validity of SQL query</a:t>
            </a:r>
          </a:p>
          <a:p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ABC07-DBE2-54D7-036D-03B36FCC8951}"/>
              </a:ext>
            </a:extLst>
          </p:cNvPr>
          <p:cNvSpPr txBox="1"/>
          <p:nvPr/>
        </p:nvSpPr>
        <p:spPr>
          <a:xfrm>
            <a:off x="5565913" y="90114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50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9D1E9-C15E-9302-2295-D487DB53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6A0CC38-6DCD-A0CB-7EDB-B5CA58721B3F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IAM permissions</a:t>
            </a:r>
            <a:r>
              <a:rPr lang="en-US" sz="2000" dirty="0"/>
              <a:t> – least privilege for everything</a:t>
            </a:r>
          </a:p>
        </p:txBody>
      </p:sp>
    </p:spTree>
    <p:extLst>
      <p:ext uri="{BB962C8B-B14F-4D97-AF65-F5344CB8AC3E}">
        <p14:creationId xmlns:p14="http://schemas.microsoft.com/office/powerpoint/2010/main" val="41820395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AB6B6-DE5A-71D7-74C0-7B34D8802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22" descr="User resource icon for the General Icons category.">
            <a:extLst>
              <a:ext uri="{FF2B5EF4-FFF2-40B4-BE49-F238E27FC236}">
                <a16:creationId xmlns:a16="http://schemas.microsoft.com/office/drawing/2014/main" id="{DEF90000-C95C-987F-2638-4F48A961DB71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147497" y="1894401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01B9E69B-773C-607F-724C-E2CAE63E4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98" y="2656400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</p:txBody>
      </p:sp>
      <p:pic>
        <p:nvPicPr>
          <p:cNvPr id="6" name="Graphic 7" descr="Amazon API Gateway service icon.">
            <a:extLst>
              <a:ext uri="{FF2B5EF4-FFF2-40B4-BE49-F238E27FC236}">
                <a16:creationId xmlns:a16="http://schemas.microsoft.com/office/drawing/2014/main" id="{4DA6B321-4B46-7661-09C2-98F8CDD9D8D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4595033" y="1907949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C0896F-A2C1-B250-E62A-B4926130C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98" y="2673271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API Gateway</a:t>
            </a:r>
          </a:p>
        </p:txBody>
      </p:sp>
      <p:pic>
        <p:nvPicPr>
          <p:cNvPr id="8" name="Graphic 17" descr="Amazon Cognito service icon.">
            <a:extLst>
              <a:ext uri="{FF2B5EF4-FFF2-40B4-BE49-F238E27FC236}">
                <a16:creationId xmlns:a16="http://schemas.microsoft.com/office/drawing/2014/main" id="{7774BEC5-2AD7-854B-3B0B-262B6BC0B58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3343460" y="11462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1A9722D-1C60-4095-7E76-9C7B399AB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12" y="876622"/>
            <a:ext cx="76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Cognito</a:t>
            </a:r>
          </a:p>
        </p:txBody>
      </p:sp>
      <p:pic>
        <p:nvPicPr>
          <p:cNvPr id="10" name="Graphic 9" descr="Programming language resource icon for the General Icons category.">
            <a:extLst>
              <a:ext uri="{FF2B5EF4-FFF2-40B4-BE49-F238E27FC236}">
                <a16:creationId xmlns:a16="http://schemas.microsoft.com/office/drawing/2014/main" id="{8F4F8E1D-551E-6E50-C2FF-94BDEC24430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134425" y="183026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CBF308-ED5F-64D9-FE4E-A18F336F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583" y="2656400"/>
            <a:ext cx="1200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alexandra.sh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0" descr="AWS Lambda service icon.">
            <a:extLst>
              <a:ext uri="{FF2B5EF4-FFF2-40B4-BE49-F238E27FC236}">
                <a16:creationId xmlns:a16="http://schemas.microsoft.com/office/drawing/2014/main" id="{1AB568D6-A5F1-CBB0-A260-ECE8A3A095F3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46902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24991E6F-0E29-E746-34AC-AB82FAB53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110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-invoke-agent-stream</a:t>
            </a:r>
          </a:p>
        </p:txBody>
      </p:sp>
      <p:pic>
        <p:nvPicPr>
          <p:cNvPr id="14" name="Graphic 13" descr="Amazon Bedrock AgentCore service icon.">
            <a:extLst>
              <a:ext uri="{FF2B5EF4-FFF2-40B4-BE49-F238E27FC236}">
                <a16:creationId xmlns:a16="http://schemas.microsoft.com/office/drawing/2014/main" id="{8122C25B-9B2C-D147-52D2-F4B98B88375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8964555" y="273689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FEDC9EC3-6907-ACC8-87C2-DAC6E24D0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489" y="3499050"/>
            <a:ext cx="1487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23" descr="Amazon DynamoDB service icon.">
            <a:extLst>
              <a:ext uri="{FF2B5EF4-FFF2-40B4-BE49-F238E27FC236}">
                <a16:creationId xmlns:a16="http://schemas.microsoft.com/office/drawing/2014/main" id="{B0FA0B33-C603-7EE4-8E80-1C6F4F340D2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824335" y="537177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9A37EBED-1D59-86B8-44C3-A5D19DAC1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623" y="6135365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DynamoDB</a:t>
            </a:r>
          </a:p>
        </p:txBody>
      </p:sp>
      <p:pic>
        <p:nvPicPr>
          <p:cNvPr id="18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58889B07-E289-9A07-00B1-BD3A798C7C2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10616666" y="63248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A08C75-FB10-69F0-A90E-A2EE5F247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968" y="1099053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pic>
        <p:nvPicPr>
          <p:cNvPr id="20" name="Graphic 19" descr="AWS Health Dashboard service icon.">
            <a:extLst>
              <a:ext uri="{FF2B5EF4-FFF2-40B4-BE49-F238E27FC236}">
                <a16:creationId xmlns:a16="http://schemas.microsoft.com/office/drawing/2014/main" id="{BFDF2A4B-7751-FF41-4AC7-27B51299334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10569450" y="314646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339DE55A-1B45-CC19-9A22-D888F6540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932" y="1512591"/>
            <a:ext cx="1094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Health</a:t>
            </a:r>
            <a:endParaRPr lang="en-US" altLang="en-US" sz="10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phic 6" descr="AWS Organizations service icon.">
            <a:extLst>
              <a:ext uri="{FF2B5EF4-FFF2-40B4-BE49-F238E27FC236}">
                <a16:creationId xmlns:a16="http://schemas.microsoft.com/office/drawing/2014/main" id="{057C41EE-2461-B0FB-AC52-392F40758F33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11439443" y="101908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AECC1671-F401-D654-8AF8-65F1F9541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742" y="3621080"/>
            <a:ext cx="14506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Organizations</a:t>
            </a:r>
          </a:p>
        </p:txBody>
      </p:sp>
      <p:pic>
        <p:nvPicPr>
          <p:cNvPr id="24" name="Graphic 23" descr="IAM Access Analyzer resource icon for the IAM service.">
            <a:extLst>
              <a:ext uri="{FF2B5EF4-FFF2-40B4-BE49-F238E27FC236}">
                <a16:creationId xmlns:a16="http://schemas.microsoft.com/office/drawing/2014/main" id="{A4BE2889-3919-2DF5-61C2-EFD9BC1809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73271" y="1663812"/>
            <a:ext cx="457200" cy="457200"/>
          </a:xfrm>
          <a:prstGeom prst="rect">
            <a:avLst/>
          </a:prstGeom>
        </p:spPr>
      </p:pic>
      <p:sp>
        <p:nvSpPr>
          <p:cNvPr id="25" name="TextBox 30">
            <a:extLst>
              <a:ext uri="{FF2B5EF4-FFF2-40B4-BE49-F238E27FC236}">
                <a16:creationId xmlns:a16="http://schemas.microsoft.com/office/drawing/2014/main" id="{FFD86EBC-116F-532D-57D6-18208FB5E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715" y="2129402"/>
            <a:ext cx="105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IAM  Access </a:t>
            </a:r>
          </a:p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Analyzer</a:t>
            </a:r>
          </a:p>
        </p:txBody>
      </p:sp>
      <p:pic>
        <p:nvPicPr>
          <p:cNvPr id="26" name="Picture 25" descr="A white cube on a black background&#10;&#10;AI-generated content may be incorrect.">
            <a:extLst>
              <a:ext uri="{FF2B5EF4-FFF2-40B4-BE49-F238E27FC236}">
                <a16:creationId xmlns:a16="http://schemas.microsoft.com/office/drawing/2014/main" id="{2F17D9AF-6534-D385-1640-E10D80BACE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87365" y="2406353"/>
            <a:ext cx="455371" cy="457200"/>
          </a:xfrm>
          <a:prstGeom prst="rect">
            <a:avLst/>
          </a:prstGeom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id="{0637DEC1-E14A-A1F3-A0A1-3C3D02A72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7655" y="2863553"/>
            <a:ext cx="931444" cy="2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Quotas</a:t>
            </a:r>
          </a:p>
        </p:txBody>
      </p:sp>
      <p:pic>
        <p:nvPicPr>
          <p:cNvPr id="28" name="Graphic 19" descr="Amazon GuardDuty service icon.">
            <a:extLst>
              <a:ext uri="{FF2B5EF4-FFF2-40B4-BE49-F238E27FC236}">
                <a16:creationId xmlns:a16="http://schemas.microsoft.com/office/drawing/2014/main" id="{B4BA3E3C-D8AA-1FEC-8F52-A378A8E8C45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11355830" y="382227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6DD85C96-07FE-36B0-4E09-3EB96EDBB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1941" y="4291701"/>
            <a:ext cx="10885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D30426-7D9A-F6B8-76CE-ADD2AD5647ED}"/>
              </a:ext>
            </a:extLst>
          </p:cNvPr>
          <p:cNvSpPr/>
          <p:nvPr/>
        </p:nvSpPr>
        <p:spPr>
          <a:xfrm>
            <a:off x="10269467" y="190708"/>
            <a:ext cx="1758127" cy="58513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7F9AA3-0462-4427-5400-EA7C5EE55E54}"/>
              </a:ext>
            </a:extLst>
          </p:cNvPr>
          <p:cNvSpPr txBox="1"/>
          <p:nvPr/>
        </p:nvSpPr>
        <p:spPr>
          <a:xfrm>
            <a:off x="10353363" y="195108"/>
            <a:ext cx="1674230" cy="283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sources</a:t>
            </a:r>
          </a:p>
        </p:txBody>
      </p:sp>
      <p:pic>
        <p:nvPicPr>
          <p:cNvPr id="32" name="Graphic 10" descr="AWS Lambda service icon.">
            <a:extLst>
              <a:ext uri="{FF2B5EF4-FFF2-40B4-BE49-F238E27FC236}">
                <a16:creationId xmlns:a16="http://schemas.microsoft.com/office/drawing/2014/main" id="{AC26B977-AF2E-640C-8AF1-5BA721A66BB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208761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10" descr="AWS Lambda service icon.">
            <a:extLst>
              <a:ext uri="{FF2B5EF4-FFF2-40B4-BE49-F238E27FC236}">
                <a16:creationId xmlns:a16="http://schemas.microsoft.com/office/drawing/2014/main" id="{D9D4AB5C-3186-5271-111C-E99826E1C7A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828334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phic 10" descr="AWS Lambda service icon.">
            <a:extLst>
              <a:ext uri="{FF2B5EF4-FFF2-40B4-BE49-F238E27FC236}">
                <a16:creationId xmlns:a16="http://schemas.microsoft.com/office/drawing/2014/main" id="{3B47A0A6-7420-EF84-06C7-71B15928D1D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557022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10" descr="AWS Lambda service icon.">
            <a:extLst>
              <a:ext uri="{FF2B5EF4-FFF2-40B4-BE49-F238E27FC236}">
                <a16:creationId xmlns:a16="http://schemas.microsoft.com/office/drawing/2014/main" id="{4A9A2BA6-4A06-519D-0EF5-E8EA8133C0E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731355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20">
            <a:extLst>
              <a:ext uri="{FF2B5EF4-FFF2-40B4-BE49-F238E27FC236}">
                <a16:creationId xmlns:a16="http://schemas.microsoft.com/office/drawing/2014/main" id="{95523049-3A2B-8D29-00DE-147B1CFC6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752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-list-conversations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74E211BB-33E9-B8FD-A2FF-C291C2F2C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635" y="4723650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-delete-conversation</a:t>
            </a: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DACA33C7-399C-8B5C-57D2-F43D2EE8E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423" y="4739046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-health-check</a:t>
            </a: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82C56305-1826-F0A9-5F62-34898A56C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4818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-list-services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F7BECE-AEF8-C1AC-2D84-A9897F0200C9}"/>
              </a:ext>
            </a:extLst>
          </p:cNvPr>
          <p:cNvCxnSpPr>
            <a:cxnSpLocks/>
          </p:cNvCxnSpPr>
          <p:nvPr/>
        </p:nvCxnSpPr>
        <p:spPr>
          <a:xfrm>
            <a:off x="723203" y="3295003"/>
            <a:ext cx="696011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8676E95-8FBE-ED3D-E61A-57C867B3AAC5}"/>
              </a:ext>
            </a:extLst>
          </p:cNvPr>
          <p:cNvSpPr txBox="1"/>
          <p:nvPr/>
        </p:nvSpPr>
        <p:spPr>
          <a:xfrm>
            <a:off x="109894" y="3560180"/>
            <a:ext cx="1226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/services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D2FD6-CE64-8D36-430F-45C3EE76B111}"/>
              </a:ext>
            </a:extLst>
          </p:cNvPr>
          <p:cNvSpPr txBox="1"/>
          <p:nvPr/>
        </p:nvSpPr>
        <p:spPr>
          <a:xfrm>
            <a:off x="1663902" y="3562198"/>
            <a:ext cx="1627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/conversations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98B5DE7-8BE6-52D5-EBBA-73A9C41A644A}"/>
              </a:ext>
            </a:extLst>
          </p:cNvPr>
          <p:cNvSpPr txBox="1"/>
          <p:nvPr/>
        </p:nvSpPr>
        <p:spPr>
          <a:xfrm>
            <a:off x="3414068" y="3578220"/>
            <a:ext cx="1547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DELETE /conv/{id}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290E84-9108-FBBD-3CD8-BDD97968BFF5}"/>
              </a:ext>
            </a:extLst>
          </p:cNvPr>
          <p:cNvSpPr txBox="1"/>
          <p:nvPr/>
        </p:nvSpPr>
        <p:spPr>
          <a:xfrm>
            <a:off x="5496276" y="3574041"/>
            <a:ext cx="9060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POST /ask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5CBF0F-7820-C055-5FE9-A3AB513F0920}"/>
              </a:ext>
            </a:extLst>
          </p:cNvPr>
          <p:cNvSpPr txBox="1"/>
          <p:nvPr/>
        </p:nvSpPr>
        <p:spPr>
          <a:xfrm>
            <a:off x="7164881" y="3570885"/>
            <a:ext cx="1066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/health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1B0B83B-1653-18BD-F6B6-D7834D26C102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72320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18EB54F-CE89-883F-5E3A-791214D9A26F}"/>
              </a:ext>
            </a:extLst>
          </p:cNvPr>
          <p:cNvCxnSpPr>
            <a:cxnSpLocks/>
          </p:cNvCxnSpPr>
          <p:nvPr/>
        </p:nvCxnSpPr>
        <p:spPr>
          <a:xfrm>
            <a:off x="247673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9980436-9746-0540-98E2-37D9EEEBF231}"/>
              </a:ext>
            </a:extLst>
          </p:cNvPr>
          <p:cNvCxnSpPr>
            <a:cxnSpLocks/>
          </p:cNvCxnSpPr>
          <p:nvPr/>
        </p:nvCxnSpPr>
        <p:spPr>
          <a:xfrm>
            <a:off x="4205335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D7088EC-0767-0B81-EBF6-068A19404B1F}"/>
              </a:ext>
            </a:extLst>
          </p:cNvPr>
          <p:cNvCxnSpPr>
            <a:cxnSpLocks/>
          </p:cNvCxnSpPr>
          <p:nvPr/>
        </p:nvCxnSpPr>
        <p:spPr>
          <a:xfrm>
            <a:off x="595276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613E5AA-54FB-4848-EC85-07616A1B2CE8}"/>
              </a:ext>
            </a:extLst>
          </p:cNvPr>
          <p:cNvCxnSpPr>
            <a:cxnSpLocks/>
          </p:cNvCxnSpPr>
          <p:nvPr/>
        </p:nvCxnSpPr>
        <p:spPr>
          <a:xfrm>
            <a:off x="7680442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 descr="Left pointing horizontal arrow. ">
            <a:extLst>
              <a:ext uri="{FF2B5EF4-FFF2-40B4-BE49-F238E27FC236}">
                <a16:creationId xmlns:a16="http://schemas.microsoft.com/office/drawing/2014/main" id="{EBAA4AF6-9DA6-EDD5-EE54-A3F72D039C74}"/>
              </a:ext>
            </a:extLst>
          </p:cNvPr>
          <p:cNvCxnSpPr>
            <a:cxnSpLocks/>
          </p:cNvCxnSpPr>
          <p:nvPr/>
        </p:nvCxnSpPr>
        <p:spPr>
          <a:xfrm flipH="1" flipV="1">
            <a:off x="5949284" y="3800388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 descr="Left pointing horizontal arrow. ">
            <a:extLst>
              <a:ext uri="{FF2B5EF4-FFF2-40B4-BE49-F238E27FC236}">
                <a16:creationId xmlns:a16="http://schemas.microsoft.com/office/drawing/2014/main" id="{E067ECE4-A4C9-7260-2BFF-4772222849D1}"/>
              </a:ext>
            </a:extLst>
          </p:cNvPr>
          <p:cNvCxnSpPr>
            <a:cxnSpLocks/>
          </p:cNvCxnSpPr>
          <p:nvPr/>
        </p:nvCxnSpPr>
        <p:spPr>
          <a:xfrm flipH="1" flipV="1">
            <a:off x="7677886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 descr="Left pointing horizontal arrow. ">
            <a:extLst>
              <a:ext uri="{FF2B5EF4-FFF2-40B4-BE49-F238E27FC236}">
                <a16:creationId xmlns:a16="http://schemas.microsoft.com/office/drawing/2014/main" id="{B2A36734-CE15-CE14-77C3-453321C9478B}"/>
              </a:ext>
            </a:extLst>
          </p:cNvPr>
          <p:cNvCxnSpPr>
            <a:cxnSpLocks/>
          </p:cNvCxnSpPr>
          <p:nvPr/>
        </p:nvCxnSpPr>
        <p:spPr>
          <a:xfrm flipH="1" flipV="1">
            <a:off x="4197968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 descr="Left pointing horizontal arrow. ">
            <a:extLst>
              <a:ext uri="{FF2B5EF4-FFF2-40B4-BE49-F238E27FC236}">
                <a16:creationId xmlns:a16="http://schemas.microsoft.com/office/drawing/2014/main" id="{FEFECBBD-E82F-F17C-4765-CA64A92E35D5}"/>
              </a:ext>
            </a:extLst>
          </p:cNvPr>
          <p:cNvCxnSpPr>
            <a:cxnSpLocks/>
          </p:cNvCxnSpPr>
          <p:nvPr/>
        </p:nvCxnSpPr>
        <p:spPr>
          <a:xfrm flipH="1" flipV="1">
            <a:off x="2474101" y="3799646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 descr="Left pointing horizontal arrow. ">
            <a:extLst>
              <a:ext uri="{FF2B5EF4-FFF2-40B4-BE49-F238E27FC236}">
                <a16:creationId xmlns:a16="http://schemas.microsoft.com/office/drawing/2014/main" id="{273B1BE2-9796-04E5-50E8-BF838215D239}"/>
              </a:ext>
            </a:extLst>
          </p:cNvPr>
          <p:cNvCxnSpPr>
            <a:cxnSpLocks/>
          </p:cNvCxnSpPr>
          <p:nvPr/>
        </p:nvCxnSpPr>
        <p:spPr>
          <a:xfrm flipH="1" flipV="1">
            <a:off x="718023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72A46AE-BAE6-31F6-63CE-18ECF2C4432F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4205335" y="5000649"/>
            <a:ext cx="2475" cy="345363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8EC9E9DA-E4C1-1405-D90F-BB4D7BE6ACCC}"/>
              </a:ext>
            </a:extLst>
          </p:cNvPr>
          <p:cNvCxnSpPr>
            <a:cxnSpLocks/>
            <a:stCxn id="8" idx="3"/>
            <a:endCxn id="6" idx="0"/>
          </p:cNvCxnSpPr>
          <p:nvPr/>
        </p:nvCxnSpPr>
        <p:spPr>
          <a:xfrm>
            <a:off x="4105460" y="495622"/>
            <a:ext cx="869049" cy="1412327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9AAC28A3-7444-45B7-C6A6-F2ADB5C49787}"/>
              </a:ext>
            </a:extLst>
          </p:cNvPr>
          <p:cNvCxnSpPr>
            <a:cxnSpLocks/>
            <a:endCxn id="8" idx="1"/>
          </p:cNvCxnSpPr>
          <p:nvPr/>
        </p:nvCxnSpPr>
        <p:spPr>
          <a:xfrm rot="5400000" flipH="1" flipV="1">
            <a:off x="2310128" y="795346"/>
            <a:ext cx="1333056" cy="733608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A9DBC7F9-A901-9C56-A3E5-B5C830F61C07}"/>
              </a:ext>
            </a:extLst>
          </p:cNvPr>
          <p:cNvCxnSpPr>
            <a:cxnSpLocks/>
            <a:stCxn id="36" idx="2"/>
            <a:endCxn id="16" idx="1"/>
          </p:cNvCxnSpPr>
          <p:nvPr/>
        </p:nvCxnSpPr>
        <p:spPr>
          <a:xfrm rot="16200000" flipH="1">
            <a:off x="2786416" y="4714858"/>
            <a:ext cx="744431" cy="1331408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2C7A9B3-3239-98FF-9D2B-85ED7FD7B94A}"/>
              </a:ext>
            </a:extLst>
          </p:cNvPr>
          <p:cNvCxnSpPr>
            <a:cxnSpLocks/>
          </p:cNvCxnSpPr>
          <p:nvPr/>
        </p:nvCxnSpPr>
        <p:spPr>
          <a:xfrm flipV="1">
            <a:off x="5723641" y="4990179"/>
            <a:ext cx="0" cy="76259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67E9123-867F-930D-C8CE-08E09942FB1E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4586335" y="5752778"/>
            <a:ext cx="1130066" cy="0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AF87A04-4F7C-41F2-82D8-C03C3BCC4300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4973673" y="2950270"/>
            <a:ext cx="0" cy="341512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5193209-55FD-1C96-4C73-84B73F551500}"/>
              </a:ext>
            </a:extLst>
          </p:cNvPr>
          <p:cNvCxnSpPr>
            <a:cxnSpLocks/>
          </p:cNvCxnSpPr>
          <p:nvPr/>
        </p:nvCxnSpPr>
        <p:spPr>
          <a:xfrm flipV="1">
            <a:off x="6107723" y="5000649"/>
            <a:ext cx="0" cy="75212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0A71563B-83EC-1B3C-04F7-C3970545D465}"/>
              </a:ext>
            </a:extLst>
          </p:cNvPr>
          <p:cNvCxnSpPr>
            <a:cxnSpLocks/>
            <a:stCxn id="35" idx="3"/>
            <a:endCxn id="14" idx="1"/>
          </p:cNvCxnSpPr>
          <p:nvPr/>
        </p:nvCxnSpPr>
        <p:spPr>
          <a:xfrm flipV="1">
            <a:off x="8072510" y="3116369"/>
            <a:ext cx="892045" cy="1235503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E91D2EAB-2890-60F7-CF74-14B767EDCE53}"/>
              </a:ext>
            </a:extLst>
          </p:cNvPr>
          <p:cNvCxnSpPr>
            <a:cxnSpLocks/>
            <a:stCxn id="14" idx="3"/>
            <a:endCxn id="30" idx="1"/>
          </p:cNvCxnSpPr>
          <p:nvPr/>
        </p:nvCxnSpPr>
        <p:spPr>
          <a:xfrm>
            <a:off x="9723507" y="3116369"/>
            <a:ext cx="545960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E28BE467-761E-884E-CC75-71BDEAB79A89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6115580" y="3776049"/>
            <a:ext cx="3215653" cy="1968515"/>
          </a:xfrm>
          <a:prstGeom prst="bentConnector2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4E71E014-5C14-50BA-A80F-56BCBA5657C8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 flipV="1">
            <a:off x="3048825" y="2287425"/>
            <a:ext cx="1546208" cy="40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8991A5F-AA03-CBF8-F405-11E96C2EE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881" y="5765032"/>
            <a:ext cx="1200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Sigv4 auth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53FF80E-A3DC-D331-18F0-43D0B7420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944" y="1810040"/>
            <a:ext cx="16453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 header with</a:t>
            </a:r>
          </a:p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jwt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token</a:t>
            </a:r>
          </a:p>
        </p:txBody>
      </p:sp>
      <p:pic>
        <p:nvPicPr>
          <p:cNvPr id="70" name="Graphic 6" descr="Amazon Macie service icon.">
            <a:extLst>
              <a:ext uri="{FF2B5EF4-FFF2-40B4-BE49-F238E27FC236}">
                <a16:creationId xmlns:a16="http://schemas.microsoft.com/office/drawing/2014/main" id="{D8A3045D-AE81-A1CF-B766-5ECDD747C10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10561400" y="452632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9">
            <a:extLst>
              <a:ext uri="{FF2B5EF4-FFF2-40B4-BE49-F238E27FC236}">
                <a16:creationId xmlns:a16="http://schemas.microsoft.com/office/drawing/2014/main" id="{DC1F2A7B-BE85-13B6-3FF1-448E194E8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5287" y="4993803"/>
            <a:ext cx="989425" cy="2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Macie</a:t>
            </a:r>
          </a:p>
        </p:txBody>
      </p:sp>
      <p:pic>
        <p:nvPicPr>
          <p:cNvPr id="72" name="Graphic 21" descr="Amazon Inspector service icon.">
            <a:extLst>
              <a:ext uri="{FF2B5EF4-FFF2-40B4-BE49-F238E27FC236}">
                <a16:creationId xmlns:a16="http://schemas.microsoft.com/office/drawing/2014/main" id="{9C8305A0-A230-03D6-789A-0B4621701FF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 bwMode="auto">
          <a:xfrm>
            <a:off x="11346080" y="521117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15">
            <a:extLst>
              <a:ext uri="{FF2B5EF4-FFF2-40B4-BE49-F238E27FC236}">
                <a16:creationId xmlns:a16="http://schemas.microsoft.com/office/drawing/2014/main" id="{40D1EA90-0CF9-9045-4FDD-FCCC2D853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2186" y="5688842"/>
            <a:ext cx="1385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Inspector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13222DD-8F67-D966-5184-02F980B3BE19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2067847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IAM permissions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54413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449EF-E508-868E-0483-B9EECDF37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22" descr="User resource icon for the General Icons category.">
            <a:extLst>
              <a:ext uri="{FF2B5EF4-FFF2-40B4-BE49-F238E27FC236}">
                <a16:creationId xmlns:a16="http://schemas.microsoft.com/office/drawing/2014/main" id="{1FDB12A9-36FC-7550-48D5-EDD310F5DF0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147497" y="1894401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643B327-B031-297A-272C-CE9B04C86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98" y="2656400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</p:txBody>
      </p:sp>
      <p:pic>
        <p:nvPicPr>
          <p:cNvPr id="6" name="Graphic 7" descr="Amazon API Gateway service icon.">
            <a:extLst>
              <a:ext uri="{FF2B5EF4-FFF2-40B4-BE49-F238E27FC236}">
                <a16:creationId xmlns:a16="http://schemas.microsoft.com/office/drawing/2014/main" id="{2A37B73A-D0EB-0D16-134E-CEFE19BB5CA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4595033" y="1907949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BD0AC503-B921-8820-67F5-78853AD3F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98" y="2673271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API Gateway</a:t>
            </a:r>
          </a:p>
        </p:txBody>
      </p:sp>
      <p:pic>
        <p:nvPicPr>
          <p:cNvPr id="8" name="Graphic 17" descr="Amazon Cognito service icon.">
            <a:extLst>
              <a:ext uri="{FF2B5EF4-FFF2-40B4-BE49-F238E27FC236}">
                <a16:creationId xmlns:a16="http://schemas.microsoft.com/office/drawing/2014/main" id="{ABBA5F25-CD47-3962-F2E9-973AC9FA627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3343460" y="11462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3B898A43-C7D5-BD2E-C5DC-4909EB345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12" y="876622"/>
            <a:ext cx="76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Cognito</a:t>
            </a:r>
          </a:p>
        </p:txBody>
      </p:sp>
      <p:pic>
        <p:nvPicPr>
          <p:cNvPr id="10" name="Graphic 9" descr="Programming language resource icon for the General Icons category.">
            <a:extLst>
              <a:ext uri="{FF2B5EF4-FFF2-40B4-BE49-F238E27FC236}">
                <a16:creationId xmlns:a16="http://schemas.microsoft.com/office/drawing/2014/main" id="{0854E572-FDF7-02C1-3540-1A56A224BE8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134425" y="183026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860DA8-B6C3-4FC5-7355-56E25FF86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583" y="2656400"/>
            <a:ext cx="1200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alexandra.sh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0" descr="AWS Lambda service icon.">
            <a:extLst>
              <a:ext uri="{FF2B5EF4-FFF2-40B4-BE49-F238E27FC236}">
                <a16:creationId xmlns:a16="http://schemas.microsoft.com/office/drawing/2014/main" id="{B1C8B1CA-1765-298F-E3EB-C3BC7B06F0C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46902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2E0BE83F-390E-798D-1E3E-BE5A65CB2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110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-invoke-agent-stream</a:t>
            </a:r>
          </a:p>
        </p:txBody>
      </p:sp>
      <p:pic>
        <p:nvPicPr>
          <p:cNvPr id="14" name="Graphic 13" descr="Amazon Bedrock AgentCore service icon.">
            <a:extLst>
              <a:ext uri="{FF2B5EF4-FFF2-40B4-BE49-F238E27FC236}">
                <a16:creationId xmlns:a16="http://schemas.microsoft.com/office/drawing/2014/main" id="{877718B1-019A-9D91-33E5-57344B62CAF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8964555" y="273689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FB745B03-930E-D9D3-B282-D8A006481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489" y="3499050"/>
            <a:ext cx="1487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23" descr="Amazon DynamoDB service icon.">
            <a:extLst>
              <a:ext uri="{FF2B5EF4-FFF2-40B4-BE49-F238E27FC236}">
                <a16:creationId xmlns:a16="http://schemas.microsoft.com/office/drawing/2014/main" id="{845DE619-693B-39D6-53EE-E398D9F94D1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824335" y="537177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E26E7038-B4D3-1F71-5A71-07AB12B06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623" y="6135365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DynamoDB</a:t>
            </a:r>
          </a:p>
        </p:txBody>
      </p:sp>
      <p:pic>
        <p:nvPicPr>
          <p:cNvPr id="18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780C5867-9290-0EE1-472C-BAD252C3B0E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10616666" y="63248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BF3E31-B338-3AB4-EC71-744AE0E14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968" y="1099053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pic>
        <p:nvPicPr>
          <p:cNvPr id="20" name="Graphic 19" descr="AWS Health Dashboard service icon.">
            <a:extLst>
              <a:ext uri="{FF2B5EF4-FFF2-40B4-BE49-F238E27FC236}">
                <a16:creationId xmlns:a16="http://schemas.microsoft.com/office/drawing/2014/main" id="{D8FAA379-C4C3-1523-1EF7-E4AE68E1655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10569450" y="314646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79627A75-AB6D-8DD1-9DE3-4B04A4382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932" y="1512591"/>
            <a:ext cx="1094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Health</a:t>
            </a:r>
            <a:endParaRPr lang="en-US" altLang="en-US" sz="10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phic 6" descr="AWS Organizations service icon.">
            <a:extLst>
              <a:ext uri="{FF2B5EF4-FFF2-40B4-BE49-F238E27FC236}">
                <a16:creationId xmlns:a16="http://schemas.microsoft.com/office/drawing/2014/main" id="{2190FD74-D87F-AE22-7622-FE09E71F33D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11439443" y="101908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8482B316-505E-A936-2808-99223E6AA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742" y="3621080"/>
            <a:ext cx="14506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Organizations</a:t>
            </a:r>
          </a:p>
        </p:txBody>
      </p:sp>
      <p:pic>
        <p:nvPicPr>
          <p:cNvPr id="24" name="Graphic 23" descr="IAM Access Analyzer resource icon for the IAM service.">
            <a:extLst>
              <a:ext uri="{FF2B5EF4-FFF2-40B4-BE49-F238E27FC236}">
                <a16:creationId xmlns:a16="http://schemas.microsoft.com/office/drawing/2014/main" id="{1FB1D0C2-535A-7CF0-D2DE-67B96E2B1CFA}"/>
              </a:ext>
            </a:extLst>
          </p:cNvPr>
          <p:cNvPicPr>
            <a:picLocks noChangeAspect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73271" y="1663812"/>
            <a:ext cx="457200" cy="457200"/>
          </a:xfrm>
          <a:prstGeom prst="rect">
            <a:avLst/>
          </a:prstGeom>
        </p:spPr>
      </p:pic>
      <p:sp>
        <p:nvSpPr>
          <p:cNvPr id="25" name="TextBox 30">
            <a:extLst>
              <a:ext uri="{FF2B5EF4-FFF2-40B4-BE49-F238E27FC236}">
                <a16:creationId xmlns:a16="http://schemas.microsoft.com/office/drawing/2014/main" id="{FF50D7C5-003D-EB37-170D-AC1B1F234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715" y="2129402"/>
            <a:ext cx="105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IAM  Access </a:t>
            </a:r>
          </a:p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Analyzer</a:t>
            </a:r>
          </a:p>
        </p:txBody>
      </p:sp>
      <p:pic>
        <p:nvPicPr>
          <p:cNvPr id="26" name="Picture 25" descr="A white cube on a black background&#10;&#10;AI-generated content may be incorrect.">
            <a:extLst>
              <a:ext uri="{FF2B5EF4-FFF2-40B4-BE49-F238E27FC236}">
                <a16:creationId xmlns:a16="http://schemas.microsoft.com/office/drawing/2014/main" id="{DC1FCA67-7FF7-94B8-A03D-E2EAC8BF42B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87365" y="2406353"/>
            <a:ext cx="455371" cy="457200"/>
          </a:xfrm>
          <a:prstGeom prst="rect">
            <a:avLst/>
          </a:prstGeom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id="{012C9322-F3CD-F7A8-1891-C6A8C6F68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7655" y="2863553"/>
            <a:ext cx="931444" cy="2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Quotas</a:t>
            </a:r>
          </a:p>
        </p:txBody>
      </p:sp>
      <p:pic>
        <p:nvPicPr>
          <p:cNvPr id="28" name="Graphic 19" descr="Amazon GuardDuty service icon.">
            <a:extLst>
              <a:ext uri="{FF2B5EF4-FFF2-40B4-BE49-F238E27FC236}">
                <a16:creationId xmlns:a16="http://schemas.microsoft.com/office/drawing/2014/main" id="{B5011CB7-01E5-5F11-3221-7BA08F2AFB1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11355830" y="382227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B86FFE68-2FEF-F21D-9779-84AA72068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1941" y="4291701"/>
            <a:ext cx="10885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983C1A-52E1-5EF7-2A51-DAB570ED430B}"/>
              </a:ext>
            </a:extLst>
          </p:cNvPr>
          <p:cNvSpPr/>
          <p:nvPr/>
        </p:nvSpPr>
        <p:spPr>
          <a:xfrm>
            <a:off x="10269467" y="190708"/>
            <a:ext cx="1758127" cy="58513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49D2B4-CE73-48FE-0285-4FB209C1D5FE}"/>
              </a:ext>
            </a:extLst>
          </p:cNvPr>
          <p:cNvSpPr txBox="1"/>
          <p:nvPr/>
        </p:nvSpPr>
        <p:spPr>
          <a:xfrm>
            <a:off x="10353363" y="195108"/>
            <a:ext cx="1674230" cy="283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sources</a:t>
            </a:r>
          </a:p>
        </p:txBody>
      </p:sp>
      <p:pic>
        <p:nvPicPr>
          <p:cNvPr id="32" name="Graphic 10" descr="AWS Lambda service icon.">
            <a:extLst>
              <a:ext uri="{FF2B5EF4-FFF2-40B4-BE49-F238E27FC236}">
                <a16:creationId xmlns:a16="http://schemas.microsoft.com/office/drawing/2014/main" id="{55C92066-4C9A-16E0-D8D5-A20A653632E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208761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10" descr="AWS Lambda service icon.">
            <a:extLst>
              <a:ext uri="{FF2B5EF4-FFF2-40B4-BE49-F238E27FC236}">
                <a16:creationId xmlns:a16="http://schemas.microsoft.com/office/drawing/2014/main" id="{6302F64C-7C0B-EB39-2B2D-FB15607A089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828334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phic 10" descr="AWS Lambda service icon.">
            <a:extLst>
              <a:ext uri="{FF2B5EF4-FFF2-40B4-BE49-F238E27FC236}">
                <a16:creationId xmlns:a16="http://schemas.microsoft.com/office/drawing/2014/main" id="{E0A3B128-6B19-FD96-CAF2-214534A3017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557022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10" descr="AWS Lambda service icon.">
            <a:extLst>
              <a:ext uri="{FF2B5EF4-FFF2-40B4-BE49-F238E27FC236}">
                <a16:creationId xmlns:a16="http://schemas.microsoft.com/office/drawing/2014/main" id="{AF0F85D3-2403-C2C5-12DD-421548C5B57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731355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20">
            <a:extLst>
              <a:ext uri="{FF2B5EF4-FFF2-40B4-BE49-F238E27FC236}">
                <a16:creationId xmlns:a16="http://schemas.microsoft.com/office/drawing/2014/main" id="{10EF9F0D-BD14-35CF-3130-63D803D19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752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-list-conversations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F2BE2851-1787-F9F7-1F7C-ADB9DAD53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635" y="4723650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-delete-conversation</a:t>
            </a: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E937F4F6-905D-2F03-D9A8-DC47CC214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423" y="4739046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-health-check</a:t>
            </a: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8AC23AD5-310E-08D5-8DFD-8516D56FD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4818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-list-services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03C4AF0-BF90-A6F5-E532-50F06D547301}"/>
              </a:ext>
            </a:extLst>
          </p:cNvPr>
          <p:cNvCxnSpPr>
            <a:cxnSpLocks/>
          </p:cNvCxnSpPr>
          <p:nvPr/>
        </p:nvCxnSpPr>
        <p:spPr>
          <a:xfrm>
            <a:off x="723203" y="3295003"/>
            <a:ext cx="696011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486E657-A795-8188-87FD-38FC92B52C7E}"/>
              </a:ext>
            </a:extLst>
          </p:cNvPr>
          <p:cNvSpPr txBox="1"/>
          <p:nvPr/>
        </p:nvSpPr>
        <p:spPr>
          <a:xfrm>
            <a:off x="109894" y="3560180"/>
            <a:ext cx="1226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/services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32E07E-0E7E-206A-6CE0-416F4E5BFECC}"/>
              </a:ext>
            </a:extLst>
          </p:cNvPr>
          <p:cNvSpPr txBox="1"/>
          <p:nvPr/>
        </p:nvSpPr>
        <p:spPr>
          <a:xfrm>
            <a:off x="1663902" y="3562198"/>
            <a:ext cx="1627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/conversations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112FAE-1374-B2F9-F414-806A573988D0}"/>
              </a:ext>
            </a:extLst>
          </p:cNvPr>
          <p:cNvSpPr txBox="1"/>
          <p:nvPr/>
        </p:nvSpPr>
        <p:spPr>
          <a:xfrm>
            <a:off x="3414068" y="3578220"/>
            <a:ext cx="1547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DELETE /conv/{id}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3E3EFB-72DF-EA27-E24D-7BD46A3BD325}"/>
              </a:ext>
            </a:extLst>
          </p:cNvPr>
          <p:cNvSpPr txBox="1"/>
          <p:nvPr/>
        </p:nvSpPr>
        <p:spPr>
          <a:xfrm>
            <a:off x="5496276" y="3574041"/>
            <a:ext cx="9060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POST /ask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87D0E5-BE83-37ED-59DD-BDA31C5E6231}"/>
              </a:ext>
            </a:extLst>
          </p:cNvPr>
          <p:cNvSpPr txBox="1"/>
          <p:nvPr/>
        </p:nvSpPr>
        <p:spPr>
          <a:xfrm>
            <a:off x="7164881" y="3570885"/>
            <a:ext cx="1066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/health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58FC185-F21C-439D-A955-BC38E6F9ABC3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72320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AF6F696-6B02-3514-C31C-779855DD3F46}"/>
              </a:ext>
            </a:extLst>
          </p:cNvPr>
          <p:cNvCxnSpPr>
            <a:cxnSpLocks/>
          </p:cNvCxnSpPr>
          <p:nvPr/>
        </p:nvCxnSpPr>
        <p:spPr>
          <a:xfrm>
            <a:off x="247673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CC654A1-9A14-711F-2BFB-290098537093}"/>
              </a:ext>
            </a:extLst>
          </p:cNvPr>
          <p:cNvCxnSpPr>
            <a:cxnSpLocks/>
          </p:cNvCxnSpPr>
          <p:nvPr/>
        </p:nvCxnSpPr>
        <p:spPr>
          <a:xfrm>
            <a:off x="4205335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E42A656-286C-7764-AEE4-B32E6FDB82C9}"/>
              </a:ext>
            </a:extLst>
          </p:cNvPr>
          <p:cNvCxnSpPr>
            <a:cxnSpLocks/>
          </p:cNvCxnSpPr>
          <p:nvPr/>
        </p:nvCxnSpPr>
        <p:spPr>
          <a:xfrm>
            <a:off x="595276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A24A79-896C-88B1-5979-00F5E83BA7D6}"/>
              </a:ext>
            </a:extLst>
          </p:cNvPr>
          <p:cNvCxnSpPr>
            <a:cxnSpLocks/>
          </p:cNvCxnSpPr>
          <p:nvPr/>
        </p:nvCxnSpPr>
        <p:spPr>
          <a:xfrm>
            <a:off x="7680442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 descr="Left pointing horizontal arrow. ">
            <a:extLst>
              <a:ext uri="{FF2B5EF4-FFF2-40B4-BE49-F238E27FC236}">
                <a16:creationId xmlns:a16="http://schemas.microsoft.com/office/drawing/2014/main" id="{CDAF3F2D-57AB-4E05-EA7E-6C418B504D45}"/>
              </a:ext>
            </a:extLst>
          </p:cNvPr>
          <p:cNvCxnSpPr>
            <a:cxnSpLocks/>
          </p:cNvCxnSpPr>
          <p:nvPr/>
        </p:nvCxnSpPr>
        <p:spPr>
          <a:xfrm flipH="1" flipV="1">
            <a:off x="5949284" y="3800388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 descr="Left pointing horizontal arrow. ">
            <a:extLst>
              <a:ext uri="{FF2B5EF4-FFF2-40B4-BE49-F238E27FC236}">
                <a16:creationId xmlns:a16="http://schemas.microsoft.com/office/drawing/2014/main" id="{FA873F40-E81D-7242-BB21-701B0CE411BF}"/>
              </a:ext>
            </a:extLst>
          </p:cNvPr>
          <p:cNvCxnSpPr>
            <a:cxnSpLocks/>
          </p:cNvCxnSpPr>
          <p:nvPr/>
        </p:nvCxnSpPr>
        <p:spPr>
          <a:xfrm flipH="1" flipV="1">
            <a:off x="7677886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 descr="Left pointing horizontal arrow. ">
            <a:extLst>
              <a:ext uri="{FF2B5EF4-FFF2-40B4-BE49-F238E27FC236}">
                <a16:creationId xmlns:a16="http://schemas.microsoft.com/office/drawing/2014/main" id="{59C48219-81B9-FEC8-3F95-3CF3316E8E8B}"/>
              </a:ext>
            </a:extLst>
          </p:cNvPr>
          <p:cNvCxnSpPr>
            <a:cxnSpLocks/>
          </p:cNvCxnSpPr>
          <p:nvPr/>
        </p:nvCxnSpPr>
        <p:spPr>
          <a:xfrm flipH="1" flipV="1">
            <a:off x="4197968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 descr="Left pointing horizontal arrow. ">
            <a:extLst>
              <a:ext uri="{FF2B5EF4-FFF2-40B4-BE49-F238E27FC236}">
                <a16:creationId xmlns:a16="http://schemas.microsoft.com/office/drawing/2014/main" id="{DAE5AD95-5B3D-8547-9CFD-D19AF9EFF05C}"/>
              </a:ext>
            </a:extLst>
          </p:cNvPr>
          <p:cNvCxnSpPr>
            <a:cxnSpLocks/>
          </p:cNvCxnSpPr>
          <p:nvPr/>
        </p:nvCxnSpPr>
        <p:spPr>
          <a:xfrm flipH="1" flipV="1">
            <a:off x="2474101" y="3799646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 descr="Left pointing horizontal arrow. ">
            <a:extLst>
              <a:ext uri="{FF2B5EF4-FFF2-40B4-BE49-F238E27FC236}">
                <a16:creationId xmlns:a16="http://schemas.microsoft.com/office/drawing/2014/main" id="{B7B97DA2-AD1F-9162-D778-58AF87E81183}"/>
              </a:ext>
            </a:extLst>
          </p:cNvPr>
          <p:cNvCxnSpPr>
            <a:cxnSpLocks/>
          </p:cNvCxnSpPr>
          <p:nvPr/>
        </p:nvCxnSpPr>
        <p:spPr>
          <a:xfrm flipH="1" flipV="1">
            <a:off x="718023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E461289-FF84-5141-E8E2-0477652886FD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4205335" y="5000649"/>
            <a:ext cx="2475" cy="345363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0452660B-1333-6F47-B6DF-E18B3A2753CF}"/>
              </a:ext>
            </a:extLst>
          </p:cNvPr>
          <p:cNvCxnSpPr>
            <a:cxnSpLocks/>
            <a:stCxn id="8" idx="3"/>
            <a:endCxn id="6" idx="0"/>
          </p:cNvCxnSpPr>
          <p:nvPr/>
        </p:nvCxnSpPr>
        <p:spPr>
          <a:xfrm>
            <a:off x="4105460" y="495622"/>
            <a:ext cx="869049" cy="1412327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2BB894C5-BCC5-C0BD-6135-2180EBF4C0DE}"/>
              </a:ext>
            </a:extLst>
          </p:cNvPr>
          <p:cNvCxnSpPr>
            <a:cxnSpLocks/>
            <a:endCxn id="8" idx="1"/>
          </p:cNvCxnSpPr>
          <p:nvPr/>
        </p:nvCxnSpPr>
        <p:spPr>
          <a:xfrm rot="5400000" flipH="1" flipV="1">
            <a:off x="2310128" y="795346"/>
            <a:ext cx="1333056" cy="733608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F9C35C14-AE0B-7E0E-EBFF-CBDA9734F972}"/>
              </a:ext>
            </a:extLst>
          </p:cNvPr>
          <p:cNvCxnSpPr>
            <a:cxnSpLocks/>
            <a:stCxn id="36" idx="2"/>
            <a:endCxn id="16" idx="1"/>
          </p:cNvCxnSpPr>
          <p:nvPr/>
        </p:nvCxnSpPr>
        <p:spPr>
          <a:xfrm rot="16200000" flipH="1">
            <a:off x="2786416" y="4714858"/>
            <a:ext cx="744431" cy="1331408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73DDCE7-2E60-85C4-42D6-ECBBB36BC70F}"/>
              </a:ext>
            </a:extLst>
          </p:cNvPr>
          <p:cNvCxnSpPr>
            <a:cxnSpLocks/>
          </p:cNvCxnSpPr>
          <p:nvPr/>
        </p:nvCxnSpPr>
        <p:spPr>
          <a:xfrm flipV="1">
            <a:off x="5723641" y="4990179"/>
            <a:ext cx="0" cy="76259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E0642E7-F4F1-E5EC-F3D7-101A18E35910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4586335" y="5752778"/>
            <a:ext cx="1130066" cy="0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7079291-D051-D36F-B280-CDBD048C3F5B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4973673" y="2950270"/>
            <a:ext cx="0" cy="341512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89E0137-26F8-F25E-BCE3-E21F5BB6F8F5}"/>
              </a:ext>
            </a:extLst>
          </p:cNvPr>
          <p:cNvCxnSpPr>
            <a:cxnSpLocks/>
          </p:cNvCxnSpPr>
          <p:nvPr/>
        </p:nvCxnSpPr>
        <p:spPr>
          <a:xfrm flipV="1">
            <a:off x="6107723" y="5000649"/>
            <a:ext cx="0" cy="75212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CFC87659-C0A5-B514-20C2-9F6D8BC2BE57}"/>
              </a:ext>
            </a:extLst>
          </p:cNvPr>
          <p:cNvCxnSpPr>
            <a:cxnSpLocks/>
            <a:stCxn id="35" idx="3"/>
            <a:endCxn id="14" idx="1"/>
          </p:cNvCxnSpPr>
          <p:nvPr/>
        </p:nvCxnSpPr>
        <p:spPr>
          <a:xfrm flipV="1">
            <a:off x="8072510" y="3116369"/>
            <a:ext cx="892045" cy="1235503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06D74F28-E4DA-35B8-6D70-3446F1EBC1A2}"/>
              </a:ext>
            </a:extLst>
          </p:cNvPr>
          <p:cNvCxnSpPr>
            <a:cxnSpLocks/>
            <a:stCxn id="14" idx="3"/>
            <a:endCxn id="30" idx="1"/>
          </p:cNvCxnSpPr>
          <p:nvPr/>
        </p:nvCxnSpPr>
        <p:spPr>
          <a:xfrm>
            <a:off x="9723507" y="3116369"/>
            <a:ext cx="545960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2ECF2C2A-67C0-3EB9-54CB-D9B76F44D4A4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6115580" y="3776049"/>
            <a:ext cx="3215653" cy="1968515"/>
          </a:xfrm>
          <a:prstGeom prst="bentConnector2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47AA8761-D5F5-6356-D57A-319543F8D2B4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 flipV="1">
            <a:off x="3048825" y="2287425"/>
            <a:ext cx="1546208" cy="40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D7C1B07-C60D-6E22-CA13-FED21889E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881" y="5765032"/>
            <a:ext cx="1200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Sigv4 auth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63A3062-83B7-AA25-964F-FC53662D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944" y="1810040"/>
            <a:ext cx="16453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 header with</a:t>
            </a:r>
          </a:p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jwt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token</a:t>
            </a:r>
          </a:p>
        </p:txBody>
      </p:sp>
      <p:pic>
        <p:nvPicPr>
          <p:cNvPr id="70" name="Graphic 6" descr="Amazon Macie service icon.">
            <a:extLst>
              <a:ext uri="{FF2B5EF4-FFF2-40B4-BE49-F238E27FC236}">
                <a16:creationId xmlns:a16="http://schemas.microsoft.com/office/drawing/2014/main" id="{026C0505-DE8E-71D2-1C51-9658A681B971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10561400" y="452632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9">
            <a:extLst>
              <a:ext uri="{FF2B5EF4-FFF2-40B4-BE49-F238E27FC236}">
                <a16:creationId xmlns:a16="http://schemas.microsoft.com/office/drawing/2014/main" id="{1D90A5E4-BAF2-D603-AEAF-A4D6BA464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5287" y="4993803"/>
            <a:ext cx="989425" cy="2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Macie</a:t>
            </a:r>
          </a:p>
        </p:txBody>
      </p:sp>
      <p:pic>
        <p:nvPicPr>
          <p:cNvPr id="72" name="Graphic 21" descr="Amazon Inspector service icon.">
            <a:extLst>
              <a:ext uri="{FF2B5EF4-FFF2-40B4-BE49-F238E27FC236}">
                <a16:creationId xmlns:a16="http://schemas.microsoft.com/office/drawing/2014/main" id="{88210ED9-136F-41EA-BE72-A01354DE6733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 bwMode="auto">
          <a:xfrm>
            <a:off x="11346080" y="521117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15">
            <a:extLst>
              <a:ext uri="{FF2B5EF4-FFF2-40B4-BE49-F238E27FC236}">
                <a16:creationId xmlns:a16="http://schemas.microsoft.com/office/drawing/2014/main" id="{C03C77CC-8156-2B66-615B-55A93BB30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2186" y="5688842"/>
            <a:ext cx="1385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Inspector</a:t>
            </a:r>
          </a:p>
        </p:txBody>
      </p:sp>
      <p:sp>
        <p:nvSpPr>
          <p:cNvPr id="75" name="Title 2">
            <a:extLst>
              <a:ext uri="{FF2B5EF4-FFF2-40B4-BE49-F238E27FC236}">
                <a16:creationId xmlns:a16="http://schemas.microsoft.com/office/drawing/2014/main" id="{4FC50672-49A5-7187-C1F2-72C9014CC94F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2067847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IAM permissions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1715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89087-ED41-4F8E-7C6A-AD5912A99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22" descr="User resource icon for the General Icons category.">
            <a:extLst>
              <a:ext uri="{FF2B5EF4-FFF2-40B4-BE49-F238E27FC236}">
                <a16:creationId xmlns:a16="http://schemas.microsoft.com/office/drawing/2014/main" id="{9637004F-6242-32C4-3DE0-75612DDE723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147497" y="1894401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03FBD5BE-3391-FD8F-968E-955610570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98" y="2656400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</p:txBody>
      </p:sp>
      <p:pic>
        <p:nvPicPr>
          <p:cNvPr id="6" name="Graphic 7" descr="Amazon API Gateway service icon.">
            <a:extLst>
              <a:ext uri="{FF2B5EF4-FFF2-40B4-BE49-F238E27FC236}">
                <a16:creationId xmlns:a16="http://schemas.microsoft.com/office/drawing/2014/main" id="{D75B0836-91C4-38B1-1551-A76C2B50933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4595033" y="1907949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0165062B-CB51-08E8-2842-CB22579E5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98" y="2673271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API Gateway</a:t>
            </a:r>
          </a:p>
        </p:txBody>
      </p:sp>
      <p:pic>
        <p:nvPicPr>
          <p:cNvPr id="8" name="Graphic 17" descr="Amazon Cognito service icon.">
            <a:extLst>
              <a:ext uri="{FF2B5EF4-FFF2-40B4-BE49-F238E27FC236}">
                <a16:creationId xmlns:a16="http://schemas.microsoft.com/office/drawing/2014/main" id="{1B77BE4B-C756-DAA6-39F4-52E9E4A85BA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3343460" y="11462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CF565F97-EE3C-0766-C803-126B283D1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12" y="876622"/>
            <a:ext cx="76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Cognito</a:t>
            </a:r>
          </a:p>
        </p:txBody>
      </p:sp>
      <p:pic>
        <p:nvPicPr>
          <p:cNvPr id="10" name="Graphic 9" descr="Programming language resource icon for the General Icons category.">
            <a:extLst>
              <a:ext uri="{FF2B5EF4-FFF2-40B4-BE49-F238E27FC236}">
                <a16:creationId xmlns:a16="http://schemas.microsoft.com/office/drawing/2014/main" id="{F34F9B10-845C-8DBC-51B4-E55DC79DA47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134425" y="183026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24BF99-4B5E-EA71-24B4-AFCC35A4D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583" y="2656400"/>
            <a:ext cx="1200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alexandra.sh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0" descr="AWS Lambda service icon.">
            <a:extLst>
              <a:ext uri="{FF2B5EF4-FFF2-40B4-BE49-F238E27FC236}">
                <a16:creationId xmlns:a16="http://schemas.microsoft.com/office/drawing/2014/main" id="{6A409BD1-EADB-9A62-1B0F-6E3832349346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46902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7C7268C0-E452-EB92-A56E-BC9AB4733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110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-invoke-agent-stream</a:t>
            </a:r>
          </a:p>
        </p:txBody>
      </p:sp>
      <p:pic>
        <p:nvPicPr>
          <p:cNvPr id="14" name="Graphic 13" descr="Amazon Bedrock AgentCore service icon.">
            <a:extLst>
              <a:ext uri="{FF2B5EF4-FFF2-40B4-BE49-F238E27FC236}">
                <a16:creationId xmlns:a16="http://schemas.microsoft.com/office/drawing/2014/main" id="{F4D18981-E273-0B70-5808-4D75AA1F700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8964555" y="273689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AE5D266E-ED4E-B67B-92A3-14A6AE326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489" y="3499050"/>
            <a:ext cx="1487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23" descr="Amazon DynamoDB service icon.">
            <a:extLst>
              <a:ext uri="{FF2B5EF4-FFF2-40B4-BE49-F238E27FC236}">
                <a16:creationId xmlns:a16="http://schemas.microsoft.com/office/drawing/2014/main" id="{BD838F45-3858-56FD-E677-FA3F2B7A825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824335" y="537177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8EFB882C-C594-23F8-0EDB-C22EBEDED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623" y="6135365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DynamoDB</a:t>
            </a:r>
          </a:p>
        </p:txBody>
      </p:sp>
      <p:pic>
        <p:nvPicPr>
          <p:cNvPr id="18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702BCBCF-30A8-BAAF-303F-7F9012E623D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10616666" y="63248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EC5954-0668-0C1E-FF01-97AB55180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968" y="1099053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pic>
        <p:nvPicPr>
          <p:cNvPr id="20" name="Graphic 19" descr="AWS Health Dashboard service icon.">
            <a:extLst>
              <a:ext uri="{FF2B5EF4-FFF2-40B4-BE49-F238E27FC236}">
                <a16:creationId xmlns:a16="http://schemas.microsoft.com/office/drawing/2014/main" id="{C44DFCDA-6687-DC41-B6A1-CAB771B5090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10569450" y="314646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206D7655-02BB-A541-0D1C-66D81831A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932" y="1512591"/>
            <a:ext cx="1094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Health</a:t>
            </a:r>
            <a:endParaRPr lang="en-US" altLang="en-US" sz="10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phic 6" descr="AWS Organizations service icon.">
            <a:extLst>
              <a:ext uri="{FF2B5EF4-FFF2-40B4-BE49-F238E27FC236}">
                <a16:creationId xmlns:a16="http://schemas.microsoft.com/office/drawing/2014/main" id="{008C5FD5-2538-04CC-7B2F-AE0F8B454E90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11439443" y="101908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20328F59-7EE5-E596-DF30-EBFE747E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742" y="3621080"/>
            <a:ext cx="14506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Organizations</a:t>
            </a:r>
          </a:p>
        </p:txBody>
      </p:sp>
      <p:pic>
        <p:nvPicPr>
          <p:cNvPr id="24" name="Graphic 23" descr="IAM Access Analyzer resource icon for the IAM service.">
            <a:extLst>
              <a:ext uri="{FF2B5EF4-FFF2-40B4-BE49-F238E27FC236}">
                <a16:creationId xmlns:a16="http://schemas.microsoft.com/office/drawing/2014/main" id="{05F7A4C7-2DE7-8391-DBBA-C11EBA7DE1C9}"/>
              </a:ext>
            </a:extLst>
          </p:cNvPr>
          <p:cNvPicPr>
            <a:picLocks noChangeAspect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73271" y="1663812"/>
            <a:ext cx="457200" cy="457200"/>
          </a:xfrm>
          <a:prstGeom prst="rect">
            <a:avLst/>
          </a:prstGeom>
        </p:spPr>
      </p:pic>
      <p:sp>
        <p:nvSpPr>
          <p:cNvPr id="25" name="TextBox 30">
            <a:extLst>
              <a:ext uri="{FF2B5EF4-FFF2-40B4-BE49-F238E27FC236}">
                <a16:creationId xmlns:a16="http://schemas.microsoft.com/office/drawing/2014/main" id="{A6514A9C-CB75-1B61-45B2-8E9D5A74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715" y="2129402"/>
            <a:ext cx="105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IAM  Access </a:t>
            </a:r>
          </a:p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Analyzer</a:t>
            </a:r>
          </a:p>
        </p:txBody>
      </p:sp>
      <p:pic>
        <p:nvPicPr>
          <p:cNvPr id="26" name="Picture 25" descr="A white cube on a black background&#10;&#10;AI-generated content may be incorrect.">
            <a:extLst>
              <a:ext uri="{FF2B5EF4-FFF2-40B4-BE49-F238E27FC236}">
                <a16:creationId xmlns:a16="http://schemas.microsoft.com/office/drawing/2014/main" id="{D21EC51F-AD56-0100-764E-67735B292495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87365" y="2406353"/>
            <a:ext cx="455371" cy="457200"/>
          </a:xfrm>
          <a:prstGeom prst="rect">
            <a:avLst/>
          </a:prstGeom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id="{0ACDD425-553A-EAD8-BF72-EA812224E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7655" y="2863553"/>
            <a:ext cx="931444" cy="2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Quotas</a:t>
            </a:r>
          </a:p>
        </p:txBody>
      </p:sp>
      <p:pic>
        <p:nvPicPr>
          <p:cNvPr id="28" name="Graphic 19" descr="Amazon GuardDuty service icon.">
            <a:extLst>
              <a:ext uri="{FF2B5EF4-FFF2-40B4-BE49-F238E27FC236}">
                <a16:creationId xmlns:a16="http://schemas.microsoft.com/office/drawing/2014/main" id="{FD893B85-64A3-CAAF-60BD-14CBFBE7BE3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11355830" y="382227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340732F8-F1F0-DF3A-6406-CBF960E45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1941" y="4291701"/>
            <a:ext cx="10885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A0BB2F-72D2-3923-6D90-C481ABFAAFE8}"/>
              </a:ext>
            </a:extLst>
          </p:cNvPr>
          <p:cNvSpPr/>
          <p:nvPr/>
        </p:nvSpPr>
        <p:spPr>
          <a:xfrm>
            <a:off x="10269467" y="190708"/>
            <a:ext cx="1758127" cy="58513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78C32E-48EA-74B6-A74B-8E0F576EB6A8}"/>
              </a:ext>
            </a:extLst>
          </p:cNvPr>
          <p:cNvSpPr txBox="1"/>
          <p:nvPr/>
        </p:nvSpPr>
        <p:spPr>
          <a:xfrm>
            <a:off x="10353363" y="195108"/>
            <a:ext cx="1674230" cy="283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sources</a:t>
            </a:r>
          </a:p>
        </p:txBody>
      </p:sp>
      <p:pic>
        <p:nvPicPr>
          <p:cNvPr id="32" name="Graphic 10" descr="AWS Lambda service icon.">
            <a:extLst>
              <a:ext uri="{FF2B5EF4-FFF2-40B4-BE49-F238E27FC236}">
                <a16:creationId xmlns:a16="http://schemas.microsoft.com/office/drawing/2014/main" id="{7B62276F-2A26-1AD2-7B57-CF7986893BC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208761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10" descr="AWS Lambda service icon.">
            <a:extLst>
              <a:ext uri="{FF2B5EF4-FFF2-40B4-BE49-F238E27FC236}">
                <a16:creationId xmlns:a16="http://schemas.microsoft.com/office/drawing/2014/main" id="{A90F550D-C7E6-AB31-D92B-B14C07413EB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828334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phic 10" descr="AWS Lambda service icon.">
            <a:extLst>
              <a:ext uri="{FF2B5EF4-FFF2-40B4-BE49-F238E27FC236}">
                <a16:creationId xmlns:a16="http://schemas.microsoft.com/office/drawing/2014/main" id="{CC19A37E-4014-2AD5-847E-4CA4315E537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557022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10" descr="AWS Lambda service icon.">
            <a:extLst>
              <a:ext uri="{FF2B5EF4-FFF2-40B4-BE49-F238E27FC236}">
                <a16:creationId xmlns:a16="http://schemas.microsoft.com/office/drawing/2014/main" id="{1DD7BF5C-BC07-7DE1-C332-F0E45D688A9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731355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20">
            <a:extLst>
              <a:ext uri="{FF2B5EF4-FFF2-40B4-BE49-F238E27FC236}">
                <a16:creationId xmlns:a16="http://schemas.microsoft.com/office/drawing/2014/main" id="{6E6A7756-B6B2-6AAE-7DD3-1FA0D9EE6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752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-list-conversations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DC109AF6-79D8-0A71-2475-6A6C24366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635" y="4723650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-delete-conversation</a:t>
            </a: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254BD11F-6A92-14D4-359D-9E2F7FCC7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423" y="4739046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-health-check</a:t>
            </a: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FCB0B4B1-E7BA-0449-D0DE-7F51FE752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4818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-list-services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A916AE-EADF-7F02-045C-6C3E3D34B49F}"/>
              </a:ext>
            </a:extLst>
          </p:cNvPr>
          <p:cNvCxnSpPr>
            <a:cxnSpLocks/>
          </p:cNvCxnSpPr>
          <p:nvPr/>
        </p:nvCxnSpPr>
        <p:spPr>
          <a:xfrm>
            <a:off x="723203" y="3295003"/>
            <a:ext cx="696011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C9BA75D-7E2C-7D84-CDDF-18628D1A524E}"/>
              </a:ext>
            </a:extLst>
          </p:cNvPr>
          <p:cNvSpPr txBox="1"/>
          <p:nvPr/>
        </p:nvSpPr>
        <p:spPr>
          <a:xfrm>
            <a:off x="109894" y="3560180"/>
            <a:ext cx="1226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/services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9F1C35-B312-F358-5FBE-3534F964BFDA}"/>
              </a:ext>
            </a:extLst>
          </p:cNvPr>
          <p:cNvSpPr txBox="1"/>
          <p:nvPr/>
        </p:nvSpPr>
        <p:spPr>
          <a:xfrm>
            <a:off x="1663902" y="3562198"/>
            <a:ext cx="1627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/conversations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0A5BEA-F0C5-9283-1B1A-93D50374D867}"/>
              </a:ext>
            </a:extLst>
          </p:cNvPr>
          <p:cNvSpPr txBox="1"/>
          <p:nvPr/>
        </p:nvSpPr>
        <p:spPr>
          <a:xfrm>
            <a:off x="3414068" y="3578220"/>
            <a:ext cx="1547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DELETE /conv/{id}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9F7C9B-34F2-4FC2-237A-F6CDADD8B3B2}"/>
              </a:ext>
            </a:extLst>
          </p:cNvPr>
          <p:cNvSpPr txBox="1"/>
          <p:nvPr/>
        </p:nvSpPr>
        <p:spPr>
          <a:xfrm>
            <a:off x="5496276" y="3574041"/>
            <a:ext cx="9060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POST /ask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F6E235-E1C9-1AAC-5242-EA9122812B3E}"/>
              </a:ext>
            </a:extLst>
          </p:cNvPr>
          <p:cNvSpPr txBox="1"/>
          <p:nvPr/>
        </p:nvSpPr>
        <p:spPr>
          <a:xfrm>
            <a:off x="7164881" y="3570885"/>
            <a:ext cx="1066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/health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2E8F7DB-1969-8E0B-0AD4-F70E6CF33C97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72320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43C5BC7-7A78-EF30-9A63-4DA50ED18369}"/>
              </a:ext>
            </a:extLst>
          </p:cNvPr>
          <p:cNvCxnSpPr>
            <a:cxnSpLocks/>
          </p:cNvCxnSpPr>
          <p:nvPr/>
        </p:nvCxnSpPr>
        <p:spPr>
          <a:xfrm>
            <a:off x="247673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9A5EDE5-B67B-41D2-5215-5455878A4590}"/>
              </a:ext>
            </a:extLst>
          </p:cNvPr>
          <p:cNvCxnSpPr>
            <a:cxnSpLocks/>
          </p:cNvCxnSpPr>
          <p:nvPr/>
        </p:nvCxnSpPr>
        <p:spPr>
          <a:xfrm>
            <a:off x="4205335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2FF8542-58BC-66ED-02B7-6528536EA825}"/>
              </a:ext>
            </a:extLst>
          </p:cNvPr>
          <p:cNvCxnSpPr>
            <a:cxnSpLocks/>
          </p:cNvCxnSpPr>
          <p:nvPr/>
        </p:nvCxnSpPr>
        <p:spPr>
          <a:xfrm>
            <a:off x="595276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F5E7802-FA12-B64E-1007-7B9975AF587C}"/>
              </a:ext>
            </a:extLst>
          </p:cNvPr>
          <p:cNvCxnSpPr>
            <a:cxnSpLocks/>
          </p:cNvCxnSpPr>
          <p:nvPr/>
        </p:nvCxnSpPr>
        <p:spPr>
          <a:xfrm>
            <a:off x="7680442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 descr="Left pointing horizontal arrow. ">
            <a:extLst>
              <a:ext uri="{FF2B5EF4-FFF2-40B4-BE49-F238E27FC236}">
                <a16:creationId xmlns:a16="http://schemas.microsoft.com/office/drawing/2014/main" id="{60647D4C-7751-9C37-15EB-5AF9EB0D6282}"/>
              </a:ext>
            </a:extLst>
          </p:cNvPr>
          <p:cNvCxnSpPr>
            <a:cxnSpLocks/>
          </p:cNvCxnSpPr>
          <p:nvPr/>
        </p:nvCxnSpPr>
        <p:spPr>
          <a:xfrm flipH="1" flipV="1">
            <a:off x="5949284" y="3800388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 descr="Left pointing horizontal arrow. ">
            <a:extLst>
              <a:ext uri="{FF2B5EF4-FFF2-40B4-BE49-F238E27FC236}">
                <a16:creationId xmlns:a16="http://schemas.microsoft.com/office/drawing/2014/main" id="{F7FC0D7A-DF58-A748-6AFC-08811D63A9C7}"/>
              </a:ext>
            </a:extLst>
          </p:cNvPr>
          <p:cNvCxnSpPr>
            <a:cxnSpLocks/>
          </p:cNvCxnSpPr>
          <p:nvPr/>
        </p:nvCxnSpPr>
        <p:spPr>
          <a:xfrm flipH="1" flipV="1">
            <a:off x="7677886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 descr="Left pointing horizontal arrow. ">
            <a:extLst>
              <a:ext uri="{FF2B5EF4-FFF2-40B4-BE49-F238E27FC236}">
                <a16:creationId xmlns:a16="http://schemas.microsoft.com/office/drawing/2014/main" id="{4D5496ED-E23F-D141-69AF-CA81B63671D2}"/>
              </a:ext>
            </a:extLst>
          </p:cNvPr>
          <p:cNvCxnSpPr>
            <a:cxnSpLocks/>
          </p:cNvCxnSpPr>
          <p:nvPr/>
        </p:nvCxnSpPr>
        <p:spPr>
          <a:xfrm flipH="1" flipV="1">
            <a:off x="4197968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 descr="Left pointing horizontal arrow. ">
            <a:extLst>
              <a:ext uri="{FF2B5EF4-FFF2-40B4-BE49-F238E27FC236}">
                <a16:creationId xmlns:a16="http://schemas.microsoft.com/office/drawing/2014/main" id="{5C41206E-2A34-E393-9331-B44D4AA24560}"/>
              </a:ext>
            </a:extLst>
          </p:cNvPr>
          <p:cNvCxnSpPr>
            <a:cxnSpLocks/>
          </p:cNvCxnSpPr>
          <p:nvPr/>
        </p:nvCxnSpPr>
        <p:spPr>
          <a:xfrm flipH="1" flipV="1">
            <a:off x="2474101" y="3799646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 descr="Left pointing horizontal arrow. ">
            <a:extLst>
              <a:ext uri="{FF2B5EF4-FFF2-40B4-BE49-F238E27FC236}">
                <a16:creationId xmlns:a16="http://schemas.microsoft.com/office/drawing/2014/main" id="{62CA5506-AD25-15CB-440D-E72009AEE143}"/>
              </a:ext>
            </a:extLst>
          </p:cNvPr>
          <p:cNvCxnSpPr>
            <a:cxnSpLocks/>
          </p:cNvCxnSpPr>
          <p:nvPr/>
        </p:nvCxnSpPr>
        <p:spPr>
          <a:xfrm flipH="1" flipV="1">
            <a:off x="718023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874A88D-E76C-C0C9-3CA9-8864F1ED970F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4205335" y="5000649"/>
            <a:ext cx="2475" cy="345363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E10B0812-8A62-7701-34A2-1A5A05B50BD9}"/>
              </a:ext>
            </a:extLst>
          </p:cNvPr>
          <p:cNvCxnSpPr>
            <a:cxnSpLocks/>
            <a:stCxn id="8" idx="3"/>
            <a:endCxn id="6" idx="0"/>
          </p:cNvCxnSpPr>
          <p:nvPr/>
        </p:nvCxnSpPr>
        <p:spPr>
          <a:xfrm>
            <a:off x="4105460" y="495622"/>
            <a:ext cx="869049" cy="1412327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091C3C69-9730-6C15-864E-355B97BB11CA}"/>
              </a:ext>
            </a:extLst>
          </p:cNvPr>
          <p:cNvCxnSpPr>
            <a:cxnSpLocks/>
            <a:endCxn id="8" idx="1"/>
          </p:cNvCxnSpPr>
          <p:nvPr/>
        </p:nvCxnSpPr>
        <p:spPr>
          <a:xfrm rot="5400000" flipH="1" flipV="1">
            <a:off x="2310128" y="795346"/>
            <a:ext cx="1333056" cy="733608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5C72E186-5629-D8BB-E9E1-1A17FF2D0A0D}"/>
              </a:ext>
            </a:extLst>
          </p:cNvPr>
          <p:cNvCxnSpPr>
            <a:cxnSpLocks/>
            <a:stCxn id="36" idx="2"/>
            <a:endCxn id="16" idx="1"/>
          </p:cNvCxnSpPr>
          <p:nvPr/>
        </p:nvCxnSpPr>
        <p:spPr>
          <a:xfrm rot="16200000" flipH="1">
            <a:off x="2786416" y="4714858"/>
            <a:ext cx="744431" cy="1331408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34B672C-EA1D-FAED-9721-E3A1E16DC899}"/>
              </a:ext>
            </a:extLst>
          </p:cNvPr>
          <p:cNvCxnSpPr>
            <a:cxnSpLocks/>
          </p:cNvCxnSpPr>
          <p:nvPr/>
        </p:nvCxnSpPr>
        <p:spPr>
          <a:xfrm flipV="1">
            <a:off x="5723641" y="4990179"/>
            <a:ext cx="0" cy="76259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4CC1E1F-A7B0-8728-6BAC-51AF519BEEA1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4586335" y="5752778"/>
            <a:ext cx="1130066" cy="0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2BB6CAA-8410-F761-894B-C0A423D71956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4973673" y="2950270"/>
            <a:ext cx="0" cy="341512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DD3B6D9-E54E-57F8-AA88-D80664AAFEF1}"/>
              </a:ext>
            </a:extLst>
          </p:cNvPr>
          <p:cNvCxnSpPr>
            <a:cxnSpLocks/>
          </p:cNvCxnSpPr>
          <p:nvPr/>
        </p:nvCxnSpPr>
        <p:spPr>
          <a:xfrm flipV="1">
            <a:off x="6107723" y="5000649"/>
            <a:ext cx="0" cy="75212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1FABF1DF-0571-52EA-85C7-0A2081EFF745}"/>
              </a:ext>
            </a:extLst>
          </p:cNvPr>
          <p:cNvCxnSpPr>
            <a:cxnSpLocks/>
            <a:stCxn id="35" idx="3"/>
            <a:endCxn id="14" idx="1"/>
          </p:cNvCxnSpPr>
          <p:nvPr/>
        </p:nvCxnSpPr>
        <p:spPr>
          <a:xfrm flipV="1">
            <a:off x="8072510" y="3116369"/>
            <a:ext cx="892045" cy="1235503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8314EBFD-991A-0664-8F2D-C9F3114337C7}"/>
              </a:ext>
            </a:extLst>
          </p:cNvPr>
          <p:cNvCxnSpPr>
            <a:cxnSpLocks/>
            <a:stCxn id="14" idx="3"/>
            <a:endCxn id="30" idx="1"/>
          </p:cNvCxnSpPr>
          <p:nvPr/>
        </p:nvCxnSpPr>
        <p:spPr>
          <a:xfrm>
            <a:off x="9723507" y="3116369"/>
            <a:ext cx="545960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3AA35FDD-2F38-94C0-BA4E-F55569F11A0B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6115580" y="3776049"/>
            <a:ext cx="3215653" cy="1968515"/>
          </a:xfrm>
          <a:prstGeom prst="bentConnector2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B4E37D49-C034-8652-395A-DDD6A16FE56F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 flipV="1">
            <a:off x="3048825" y="2287425"/>
            <a:ext cx="1546208" cy="40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0B0EA441-1299-9E12-B918-E6393E3D2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881" y="5765032"/>
            <a:ext cx="1200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Sigv4 auth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8B73825-A7F8-096F-972F-8B08F936E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944" y="1810040"/>
            <a:ext cx="16453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 header with</a:t>
            </a:r>
          </a:p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jwt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token</a:t>
            </a:r>
          </a:p>
        </p:txBody>
      </p:sp>
      <p:pic>
        <p:nvPicPr>
          <p:cNvPr id="70" name="Graphic 6" descr="Amazon Macie service icon.">
            <a:extLst>
              <a:ext uri="{FF2B5EF4-FFF2-40B4-BE49-F238E27FC236}">
                <a16:creationId xmlns:a16="http://schemas.microsoft.com/office/drawing/2014/main" id="{FB619374-4234-E78C-928E-8CF4BBD4EF8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10561400" y="452632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9">
            <a:extLst>
              <a:ext uri="{FF2B5EF4-FFF2-40B4-BE49-F238E27FC236}">
                <a16:creationId xmlns:a16="http://schemas.microsoft.com/office/drawing/2014/main" id="{DAFE94C1-254F-05F6-6883-FD6502174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5287" y="4993803"/>
            <a:ext cx="989425" cy="2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Macie</a:t>
            </a:r>
          </a:p>
        </p:txBody>
      </p:sp>
      <p:pic>
        <p:nvPicPr>
          <p:cNvPr id="72" name="Graphic 21" descr="Amazon Inspector service icon.">
            <a:extLst>
              <a:ext uri="{FF2B5EF4-FFF2-40B4-BE49-F238E27FC236}">
                <a16:creationId xmlns:a16="http://schemas.microsoft.com/office/drawing/2014/main" id="{0A47834D-FCBB-1519-6AF5-BDD5A79B5BC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 bwMode="auto">
          <a:xfrm>
            <a:off x="11346080" y="521117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15">
            <a:extLst>
              <a:ext uri="{FF2B5EF4-FFF2-40B4-BE49-F238E27FC236}">
                <a16:creationId xmlns:a16="http://schemas.microsoft.com/office/drawing/2014/main" id="{D030941E-012D-70F3-B3B5-C7E240A27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2186" y="5688842"/>
            <a:ext cx="1385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Inspector</a:t>
            </a:r>
          </a:p>
        </p:txBody>
      </p:sp>
      <p:sp>
        <p:nvSpPr>
          <p:cNvPr id="77" name="Title 2">
            <a:extLst>
              <a:ext uri="{FF2B5EF4-FFF2-40B4-BE49-F238E27FC236}">
                <a16:creationId xmlns:a16="http://schemas.microsoft.com/office/drawing/2014/main" id="{DEAD6700-5BFB-37F3-AE6E-F8C012C2FD89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2067847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IAM permissions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41770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F25CD-FDE1-5FD8-01C6-583F61D07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6E7733-A528-AFEC-1A16-0E14BDC81731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8082214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External security</a:t>
            </a:r>
            <a:r>
              <a:rPr lang="en-US" sz="2000" dirty="0"/>
              <a:t> – securing the perimeter (API Gateway, Cognito)</a:t>
            </a:r>
          </a:p>
        </p:txBody>
      </p:sp>
    </p:spTree>
    <p:extLst>
      <p:ext uri="{BB962C8B-B14F-4D97-AF65-F5344CB8AC3E}">
        <p14:creationId xmlns:p14="http://schemas.microsoft.com/office/powerpoint/2010/main" val="34306691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8B578-9FA0-3A62-9D89-7E2E77FA1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22" descr="User resource icon for the General Icons category.">
            <a:extLst>
              <a:ext uri="{FF2B5EF4-FFF2-40B4-BE49-F238E27FC236}">
                <a16:creationId xmlns:a16="http://schemas.microsoft.com/office/drawing/2014/main" id="{D2C2AA8E-9F62-CCE3-BD4D-D44DE49753E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147497" y="1894401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A16A2E99-B9A3-4728-8EC8-8169827EB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98" y="2656400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</p:txBody>
      </p:sp>
      <p:pic>
        <p:nvPicPr>
          <p:cNvPr id="6" name="Graphic 7" descr="Amazon API Gateway service icon.">
            <a:extLst>
              <a:ext uri="{FF2B5EF4-FFF2-40B4-BE49-F238E27FC236}">
                <a16:creationId xmlns:a16="http://schemas.microsoft.com/office/drawing/2014/main" id="{12591287-E967-AF3D-2969-191B3403D020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4595033" y="1907949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BB109014-86A3-74EC-1C9F-296BC0B67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98" y="2673271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API Gateway</a:t>
            </a:r>
          </a:p>
        </p:txBody>
      </p:sp>
      <p:pic>
        <p:nvPicPr>
          <p:cNvPr id="8" name="Graphic 17" descr="Amazon Cognito service icon.">
            <a:extLst>
              <a:ext uri="{FF2B5EF4-FFF2-40B4-BE49-F238E27FC236}">
                <a16:creationId xmlns:a16="http://schemas.microsoft.com/office/drawing/2014/main" id="{61B94178-5537-E146-FF0A-96CFEDCE945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3343460" y="11462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2C67B7FB-C1F3-C97D-B329-98AA6DFB1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12" y="876622"/>
            <a:ext cx="76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Cognito</a:t>
            </a:r>
          </a:p>
        </p:txBody>
      </p:sp>
      <p:pic>
        <p:nvPicPr>
          <p:cNvPr id="10" name="Graphic 9" descr="Programming language resource icon for the General Icons category.">
            <a:extLst>
              <a:ext uri="{FF2B5EF4-FFF2-40B4-BE49-F238E27FC236}">
                <a16:creationId xmlns:a16="http://schemas.microsoft.com/office/drawing/2014/main" id="{B5DB8C95-BC75-0AC6-ACD4-5BF22E47812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134425" y="183026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0141AD-AD01-7612-E0D4-2DA338A06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583" y="2656400"/>
            <a:ext cx="1200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alexandra.sh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0" descr="AWS Lambda service icon.">
            <a:extLst>
              <a:ext uri="{FF2B5EF4-FFF2-40B4-BE49-F238E27FC236}">
                <a16:creationId xmlns:a16="http://schemas.microsoft.com/office/drawing/2014/main" id="{3F368CB2-BABD-E4FF-822F-1E738A34027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46902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8BAB1011-5338-1A78-AC80-C7F529099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110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-invoke-agent-stream</a:t>
            </a:r>
          </a:p>
        </p:txBody>
      </p:sp>
      <p:pic>
        <p:nvPicPr>
          <p:cNvPr id="14" name="Graphic 13" descr="Amazon Bedrock AgentCore service icon.">
            <a:extLst>
              <a:ext uri="{FF2B5EF4-FFF2-40B4-BE49-F238E27FC236}">
                <a16:creationId xmlns:a16="http://schemas.microsoft.com/office/drawing/2014/main" id="{DD88FBD9-02E1-6268-2B96-32FA8C78C66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8964555" y="273689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4CC903FC-710D-CAFA-065C-2065A3EB5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489" y="3499050"/>
            <a:ext cx="1487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23" descr="Amazon DynamoDB service icon.">
            <a:extLst>
              <a:ext uri="{FF2B5EF4-FFF2-40B4-BE49-F238E27FC236}">
                <a16:creationId xmlns:a16="http://schemas.microsoft.com/office/drawing/2014/main" id="{5FE8E4DE-B7D1-8B89-AD16-9B3E124656D1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824335" y="537177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2CCDB927-EDD7-F894-63F8-EE9CE918B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623" y="6135365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DynamoDB</a:t>
            </a:r>
          </a:p>
        </p:txBody>
      </p:sp>
      <p:pic>
        <p:nvPicPr>
          <p:cNvPr id="18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5EB2A2A2-2448-A0E5-A0E5-E6E2030B53E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10616666" y="63248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5674E2-CD21-9A10-A1E1-C872B2D28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968" y="1099053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pic>
        <p:nvPicPr>
          <p:cNvPr id="20" name="Graphic 19" descr="AWS Health Dashboard service icon.">
            <a:extLst>
              <a:ext uri="{FF2B5EF4-FFF2-40B4-BE49-F238E27FC236}">
                <a16:creationId xmlns:a16="http://schemas.microsoft.com/office/drawing/2014/main" id="{3A6AD143-C8E9-6620-8DF9-4146C42EF07A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10569450" y="314646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3BA77791-ABE7-F2D5-AB7B-A0C4F94A4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932" y="1512591"/>
            <a:ext cx="1094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Health</a:t>
            </a:r>
            <a:endParaRPr lang="en-US" altLang="en-US" sz="10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phic 6" descr="AWS Organizations service icon.">
            <a:extLst>
              <a:ext uri="{FF2B5EF4-FFF2-40B4-BE49-F238E27FC236}">
                <a16:creationId xmlns:a16="http://schemas.microsoft.com/office/drawing/2014/main" id="{AFA27F03-DC73-3CF7-F3BD-BABC34FF66F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11439443" y="101908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0C872A1B-1159-B52A-C08F-FA439ED2A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742" y="3621080"/>
            <a:ext cx="14506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Organizations</a:t>
            </a:r>
          </a:p>
        </p:txBody>
      </p:sp>
      <p:pic>
        <p:nvPicPr>
          <p:cNvPr id="24" name="Graphic 23" descr="IAM Access Analyzer resource icon for the IAM service.">
            <a:extLst>
              <a:ext uri="{FF2B5EF4-FFF2-40B4-BE49-F238E27FC236}">
                <a16:creationId xmlns:a16="http://schemas.microsoft.com/office/drawing/2014/main" id="{3725A369-8CD6-B539-9391-A6D2DA87C00C}"/>
              </a:ext>
            </a:extLst>
          </p:cNvPr>
          <p:cNvPicPr>
            <a:picLocks noChangeAspect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73271" y="1663812"/>
            <a:ext cx="457200" cy="457200"/>
          </a:xfrm>
          <a:prstGeom prst="rect">
            <a:avLst/>
          </a:prstGeom>
        </p:spPr>
      </p:pic>
      <p:sp>
        <p:nvSpPr>
          <p:cNvPr id="25" name="TextBox 30">
            <a:extLst>
              <a:ext uri="{FF2B5EF4-FFF2-40B4-BE49-F238E27FC236}">
                <a16:creationId xmlns:a16="http://schemas.microsoft.com/office/drawing/2014/main" id="{B90B0F46-639C-3742-CD8F-5930B2A9A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715" y="2129402"/>
            <a:ext cx="105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IAM  Access </a:t>
            </a:r>
          </a:p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Analyzer</a:t>
            </a:r>
          </a:p>
        </p:txBody>
      </p:sp>
      <p:pic>
        <p:nvPicPr>
          <p:cNvPr id="26" name="Picture 25" descr="A white cube on a black background&#10;&#10;AI-generated content may be incorrect.">
            <a:extLst>
              <a:ext uri="{FF2B5EF4-FFF2-40B4-BE49-F238E27FC236}">
                <a16:creationId xmlns:a16="http://schemas.microsoft.com/office/drawing/2014/main" id="{E74BE046-1CA3-A5D4-4ABB-5D22EDE4FE2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87365" y="2406353"/>
            <a:ext cx="455371" cy="457200"/>
          </a:xfrm>
          <a:prstGeom prst="rect">
            <a:avLst/>
          </a:prstGeom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id="{E4D202F1-B6E5-BD26-AF33-09A76935B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7655" y="2863553"/>
            <a:ext cx="931444" cy="2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Quotas</a:t>
            </a:r>
          </a:p>
        </p:txBody>
      </p:sp>
      <p:pic>
        <p:nvPicPr>
          <p:cNvPr id="28" name="Graphic 19" descr="Amazon GuardDuty service icon.">
            <a:extLst>
              <a:ext uri="{FF2B5EF4-FFF2-40B4-BE49-F238E27FC236}">
                <a16:creationId xmlns:a16="http://schemas.microsoft.com/office/drawing/2014/main" id="{D4BA3FE6-C40C-7DA6-0BCB-3F63DAD61B7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11355830" y="382227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DAF6857C-D0B1-B549-0CA6-D13C11875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1941" y="4291701"/>
            <a:ext cx="10885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925ED1-51AC-DD79-4A9A-8476783410E7}"/>
              </a:ext>
            </a:extLst>
          </p:cNvPr>
          <p:cNvSpPr/>
          <p:nvPr/>
        </p:nvSpPr>
        <p:spPr>
          <a:xfrm>
            <a:off x="10269467" y="190708"/>
            <a:ext cx="1758127" cy="58513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52D0E2-035D-04BE-48F0-0F52056E6EA1}"/>
              </a:ext>
            </a:extLst>
          </p:cNvPr>
          <p:cNvSpPr txBox="1"/>
          <p:nvPr/>
        </p:nvSpPr>
        <p:spPr>
          <a:xfrm>
            <a:off x="10353363" y="195108"/>
            <a:ext cx="1674230" cy="283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sources</a:t>
            </a:r>
          </a:p>
        </p:txBody>
      </p:sp>
      <p:pic>
        <p:nvPicPr>
          <p:cNvPr id="32" name="Graphic 10" descr="AWS Lambda service icon.">
            <a:extLst>
              <a:ext uri="{FF2B5EF4-FFF2-40B4-BE49-F238E27FC236}">
                <a16:creationId xmlns:a16="http://schemas.microsoft.com/office/drawing/2014/main" id="{78D651C7-9A0F-1713-2730-FDFCEA97136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208761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10" descr="AWS Lambda service icon.">
            <a:extLst>
              <a:ext uri="{FF2B5EF4-FFF2-40B4-BE49-F238E27FC236}">
                <a16:creationId xmlns:a16="http://schemas.microsoft.com/office/drawing/2014/main" id="{91C839AA-5E88-F936-CC4B-11F3027E47E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828334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phic 10" descr="AWS Lambda service icon.">
            <a:extLst>
              <a:ext uri="{FF2B5EF4-FFF2-40B4-BE49-F238E27FC236}">
                <a16:creationId xmlns:a16="http://schemas.microsoft.com/office/drawing/2014/main" id="{98B6BC33-664E-3AEB-7753-0E5DA1189B6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557022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10" descr="AWS Lambda service icon.">
            <a:extLst>
              <a:ext uri="{FF2B5EF4-FFF2-40B4-BE49-F238E27FC236}">
                <a16:creationId xmlns:a16="http://schemas.microsoft.com/office/drawing/2014/main" id="{8393C700-88E3-DF7E-7480-11D8DC3951E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731355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20">
            <a:extLst>
              <a:ext uri="{FF2B5EF4-FFF2-40B4-BE49-F238E27FC236}">
                <a16:creationId xmlns:a16="http://schemas.microsoft.com/office/drawing/2014/main" id="{32C8B316-D35B-EAEC-44F7-9BEA98524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752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-list-conversations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63DF96A6-C46F-27A2-D35A-6D53991FA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635" y="4723650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-delete-conversation</a:t>
            </a: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E6BD714D-C90F-A7C9-02F0-4888B6CFD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423" y="4739046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-health-check</a:t>
            </a: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4F6B29F9-31EB-3C6B-24DE-83B1F362E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4818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-list-services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C6167A-B88D-F21E-DB7B-CD48F5B65BEC}"/>
              </a:ext>
            </a:extLst>
          </p:cNvPr>
          <p:cNvCxnSpPr>
            <a:cxnSpLocks/>
          </p:cNvCxnSpPr>
          <p:nvPr/>
        </p:nvCxnSpPr>
        <p:spPr>
          <a:xfrm>
            <a:off x="723203" y="3295003"/>
            <a:ext cx="696011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40FC8AC-EF86-4F0D-99AA-684276C131CB}"/>
              </a:ext>
            </a:extLst>
          </p:cNvPr>
          <p:cNvSpPr txBox="1"/>
          <p:nvPr/>
        </p:nvSpPr>
        <p:spPr>
          <a:xfrm>
            <a:off x="109894" y="3560180"/>
            <a:ext cx="1226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/services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398DF4-B0D0-90A0-595E-7EB9E1646CBE}"/>
              </a:ext>
            </a:extLst>
          </p:cNvPr>
          <p:cNvSpPr txBox="1"/>
          <p:nvPr/>
        </p:nvSpPr>
        <p:spPr>
          <a:xfrm>
            <a:off x="1663902" y="3562198"/>
            <a:ext cx="1627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/conversations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204550-0760-160C-CCD0-B76899097CFA}"/>
              </a:ext>
            </a:extLst>
          </p:cNvPr>
          <p:cNvSpPr txBox="1"/>
          <p:nvPr/>
        </p:nvSpPr>
        <p:spPr>
          <a:xfrm>
            <a:off x="3414068" y="3578220"/>
            <a:ext cx="1547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DELETE /conv/{id}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91C4AC-EE13-EC3B-1BE1-DBFD2CBC3D71}"/>
              </a:ext>
            </a:extLst>
          </p:cNvPr>
          <p:cNvSpPr txBox="1"/>
          <p:nvPr/>
        </p:nvSpPr>
        <p:spPr>
          <a:xfrm>
            <a:off x="5496276" y="3574041"/>
            <a:ext cx="9060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POST /ask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EBCB90-AFE9-4611-3845-3D57ADF124E9}"/>
              </a:ext>
            </a:extLst>
          </p:cNvPr>
          <p:cNvSpPr txBox="1"/>
          <p:nvPr/>
        </p:nvSpPr>
        <p:spPr>
          <a:xfrm>
            <a:off x="7164881" y="3570885"/>
            <a:ext cx="1066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/health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4FF701A-39AD-06D1-7070-607A2FFCA4D0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72320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28ECE5E-A189-797F-DC20-C79BB16C9857}"/>
              </a:ext>
            </a:extLst>
          </p:cNvPr>
          <p:cNvCxnSpPr>
            <a:cxnSpLocks/>
          </p:cNvCxnSpPr>
          <p:nvPr/>
        </p:nvCxnSpPr>
        <p:spPr>
          <a:xfrm>
            <a:off x="247673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A2B21B7-7877-DAE2-5616-2C7FC20725FB}"/>
              </a:ext>
            </a:extLst>
          </p:cNvPr>
          <p:cNvCxnSpPr>
            <a:cxnSpLocks/>
          </p:cNvCxnSpPr>
          <p:nvPr/>
        </p:nvCxnSpPr>
        <p:spPr>
          <a:xfrm>
            <a:off x="4205335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20830D5-A906-66DF-66FD-91A62D1F2C8B}"/>
              </a:ext>
            </a:extLst>
          </p:cNvPr>
          <p:cNvCxnSpPr>
            <a:cxnSpLocks/>
          </p:cNvCxnSpPr>
          <p:nvPr/>
        </p:nvCxnSpPr>
        <p:spPr>
          <a:xfrm>
            <a:off x="595276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88A0632-2AEA-23D0-52F1-31A627F5753E}"/>
              </a:ext>
            </a:extLst>
          </p:cNvPr>
          <p:cNvCxnSpPr>
            <a:cxnSpLocks/>
          </p:cNvCxnSpPr>
          <p:nvPr/>
        </p:nvCxnSpPr>
        <p:spPr>
          <a:xfrm>
            <a:off x="7680442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 descr="Left pointing horizontal arrow. ">
            <a:extLst>
              <a:ext uri="{FF2B5EF4-FFF2-40B4-BE49-F238E27FC236}">
                <a16:creationId xmlns:a16="http://schemas.microsoft.com/office/drawing/2014/main" id="{D726A403-7336-99C1-03A7-89BB335EAE05}"/>
              </a:ext>
            </a:extLst>
          </p:cNvPr>
          <p:cNvCxnSpPr>
            <a:cxnSpLocks/>
          </p:cNvCxnSpPr>
          <p:nvPr/>
        </p:nvCxnSpPr>
        <p:spPr>
          <a:xfrm flipH="1" flipV="1">
            <a:off x="5949284" y="3800388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 descr="Left pointing horizontal arrow. ">
            <a:extLst>
              <a:ext uri="{FF2B5EF4-FFF2-40B4-BE49-F238E27FC236}">
                <a16:creationId xmlns:a16="http://schemas.microsoft.com/office/drawing/2014/main" id="{2FFC44C0-D9A1-00F9-0AA3-D010F1942A8A}"/>
              </a:ext>
            </a:extLst>
          </p:cNvPr>
          <p:cNvCxnSpPr>
            <a:cxnSpLocks/>
          </p:cNvCxnSpPr>
          <p:nvPr/>
        </p:nvCxnSpPr>
        <p:spPr>
          <a:xfrm flipH="1" flipV="1">
            <a:off x="7677886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 descr="Left pointing horizontal arrow. ">
            <a:extLst>
              <a:ext uri="{FF2B5EF4-FFF2-40B4-BE49-F238E27FC236}">
                <a16:creationId xmlns:a16="http://schemas.microsoft.com/office/drawing/2014/main" id="{25775326-BBB2-8343-B734-43D6DCE8DE0D}"/>
              </a:ext>
            </a:extLst>
          </p:cNvPr>
          <p:cNvCxnSpPr>
            <a:cxnSpLocks/>
          </p:cNvCxnSpPr>
          <p:nvPr/>
        </p:nvCxnSpPr>
        <p:spPr>
          <a:xfrm flipH="1" flipV="1">
            <a:off x="4197968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 descr="Left pointing horizontal arrow. ">
            <a:extLst>
              <a:ext uri="{FF2B5EF4-FFF2-40B4-BE49-F238E27FC236}">
                <a16:creationId xmlns:a16="http://schemas.microsoft.com/office/drawing/2014/main" id="{761D5581-BC86-97FD-3D4C-C0FC55B07990}"/>
              </a:ext>
            </a:extLst>
          </p:cNvPr>
          <p:cNvCxnSpPr>
            <a:cxnSpLocks/>
          </p:cNvCxnSpPr>
          <p:nvPr/>
        </p:nvCxnSpPr>
        <p:spPr>
          <a:xfrm flipH="1" flipV="1">
            <a:off x="2474101" y="3799646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 descr="Left pointing horizontal arrow. ">
            <a:extLst>
              <a:ext uri="{FF2B5EF4-FFF2-40B4-BE49-F238E27FC236}">
                <a16:creationId xmlns:a16="http://schemas.microsoft.com/office/drawing/2014/main" id="{76886AED-2621-717E-BA8A-20F2A4E6C9E4}"/>
              </a:ext>
            </a:extLst>
          </p:cNvPr>
          <p:cNvCxnSpPr>
            <a:cxnSpLocks/>
          </p:cNvCxnSpPr>
          <p:nvPr/>
        </p:nvCxnSpPr>
        <p:spPr>
          <a:xfrm flipH="1" flipV="1">
            <a:off x="718023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9EA6801-FCC7-5C1C-A9A8-F915895BCEF1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4205335" y="5000649"/>
            <a:ext cx="2475" cy="345363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421CB167-8422-1616-C01C-06E323F1EEC6}"/>
              </a:ext>
            </a:extLst>
          </p:cNvPr>
          <p:cNvCxnSpPr>
            <a:cxnSpLocks/>
            <a:stCxn id="8" idx="3"/>
            <a:endCxn id="6" idx="0"/>
          </p:cNvCxnSpPr>
          <p:nvPr/>
        </p:nvCxnSpPr>
        <p:spPr>
          <a:xfrm>
            <a:off x="4105460" y="495622"/>
            <a:ext cx="869049" cy="1412327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41B872CA-96F7-4156-43D4-264BB3104E3B}"/>
              </a:ext>
            </a:extLst>
          </p:cNvPr>
          <p:cNvCxnSpPr>
            <a:cxnSpLocks/>
            <a:endCxn id="8" idx="1"/>
          </p:cNvCxnSpPr>
          <p:nvPr/>
        </p:nvCxnSpPr>
        <p:spPr>
          <a:xfrm rot="5400000" flipH="1" flipV="1">
            <a:off x="2310128" y="795346"/>
            <a:ext cx="1333056" cy="733608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C3578A92-56E9-2060-26F3-CDE07E71773D}"/>
              </a:ext>
            </a:extLst>
          </p:cNvPr>
          <p:cNvCxnSpPr>
            <a:cxnSpLocks/>
            <a:stCxn id="36" idx="2"/>
            <a:endCxn id="16" idx="1"/>
          </p:cNvCxnSpPr>
          <p:nvPr/>
        </p:nvCxnSpPr>
        <p:spPr>
          <a:xfrm rot="16200000" flipH="1">
            <a:off x="2786416" y="4714858"/>
            <a:ext cx="744431" cy="1331408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AD009F2-E863-9425-6CDC-E07F4E2C5488}"/>
              </a:ext>
            </a:extLst>
          </p:cNvPr>
          <p:cNvCxnSpPr>
            <a:cxnSpLocks/>
          </p:cNvCxnSpPr>
          <p:nvPr/>
        </p:nvCxnSpPr>
        <p:spPr>
          <a:xfrm flipV="1">
            <a:off x="5723641" y="4990179"/>
            <a:ext cx="0" cy="76259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4126327-928B-8253-72F1-827C7C5F6244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4586335" y="5752778"/>
            <a:ext cx="1130066" cy="0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94DB106-CE64-0A64-B172-A839BA303B35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4973673" y="2950270"/>
            <a:ext cx="0" cy="341512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BC102F4-6ABC-8D13-C00C-0854A0A0150C}"/>
              </a:ext>
            </a:extLst>
          </p:cNvPr>
          <p:cNvCxnSpPr>
            <a:cxnSpLocks/>
          </p:cNvCxnSpPr>
          <p:nvPr/>
        </p:nvCxnSpPr>
        <p:spPr>
          <a:xfrm flipV="1">
            <a:off x="6107723" y="5000649"/>
            <a:ext cx="0" cy="75212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D7D07A47-71CE-636E-9F42-61153BBD4F2F}"/>
              </a:ext>
            </a:extLst>
          </p:cNvPr>
          <p:cNvCxnSpPr>
            <a:cxnSpLocks/>
            <a:stCxn id="35" idx="3"/>
            <a:endCxn id="14" idx="1"/>
          </p:cNvCxnSpPr>
          <p:nvPr/>
        </p:nvCxnSpPr>
        <p:spPr>
          <a:xfrm flipV="1">
            <a:off x="8072510" y="3116369"/>
            <a:ext cx="892045" cy="1235503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502E1F3E-FE37-D174-D899-4FBAF4F0E801}"/>
              </a:ext>
            </a:extLst>
          </p:cNvPr>
          <p:cNvCxnSpPr>
            <a:cxnSpLocks/>
            <a:stCxn id="14" idx="3"/>
            <a:endCxn id="30" idx="1"/>
          </p:cNvCxnSpPr>
          <p:nvPr/>
        </p:nvCxnSpPr>
        <p:spPr>
          <a:xfrm>
            <a:off x="9723507" y="3116369"/>
            <a:ext cx="545960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86B52CFF-9322-727A-D7CA-C4BD33065E77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6115580" y="3776049"/>
            <a:ext cx="3215653" cy="1968515"/>
          </a:xfrm>
          <a:prstGeom prst="bentConnector2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F532C179-63C3-8BD9-C9FE-BBCB2EBA11A6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 flipV="1">
            <a:off x="3048825" y="2287425"/>
            <a:ext cx="1546208" cy="40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941BF713-5562-5E35-2643-5298C82AB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881" y="5765032"/>
            <a:ext cx="1200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Sigv4 auth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7D47C4D-1CCE-40B5-C863-237FD3CB5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944" y="1810040"/>
            <a:ext cx="16453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 header with</a:t>
            </a:r>
          </a:p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jwt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token</a:t>
            </a:r>
          </a:p>
        </p:txBody>
      </p:sp>
      <p:pic>
        <p:nvPicPr>
          <p:cNvPr id="70" name="Graphic 6" descr="Amazon Macie service icon.">
            <a:extLst>
              <a:ext uri="{FF2B5EF4-FFF2-40B4-BE49-F238E27FC236}">
                <a16:creationId xmlns:a16="http://schemas.microsoft.com/office/drawing/2014/main" id="{838FA70D-D4DF-DBE1-03DE-CB0B8A735C9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10561400" y="452632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9">
            <a:extLst>
              <a:ext uri="{FF2B5EF4-FFF2-40B4-BE49-F238E27FC236}">
                <a16:creationId xmlns:a16="http://schemas.microsoft.com/office/drawing/2014/main" id="{F3C8B20F-79A5-FFDA-265F-1B5F3A444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5287" y="4993803"/>
            <a:ext cx="989425" cy="2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Macie</a:t>
            </a:r>
          </a:p>
        </p:txBody>
      </p:sp>
      <p:pic>
        <p:nvPicPr>
          <p:cNvPr id="72" name="Graphic 21" descr="Amazon Inspector service icon.">
            <a:extLst>
              <a:ext uri="{FF2B5EF4-FFF2-40B4-BE49-F238E27FC236}">
                <a16:creationId xmlns:a16="http://schemas.microsoft.com/office/drawing/2014/main" id="{7E6D01AF-9117-9CE6-622C-0B93D2E63023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 bwMode="auto">
          <a:xfrm>
            <a:off x="11346080" y="521117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15">
            <a:extLst>
              <a:ext uri="{FF2B5EF4-FFF2-40B4-BE49-F238E27FC236}">
                <a16:creationId xmlns:a16="http://schemas.microsoft.com/office/drawing/2014/main" id="{BECD98CC-918D-F1A3-5DF1-1B0F7ED8E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2186" y="5688842"/>
            <a:ext cx="1385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Inspector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3B99CF-2068-ADB5-FB8F-C0CB2D1C6CA2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2174091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External security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019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E4DED-6572-9567-F919-BCD02FB5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82465-D5C5-24C0-1586-98BC2417A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</p:spTree>
    <p:extLst>
      <p:ext uri="{BB962C8B-B14F-4D97-AF65-F5344CB8AC3E}">
        <p14:creationId xmlns:p14="http://schemas.microsoft.com/office/powerpoint/2010/main" val="11903378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6C02C-1FBE-9C91-D320-F0EB45173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68D444C3-0EF6-C2CA-177A-0F3CB2672922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1138873" cy="45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Session memory </a:t>
            </a:r>
            <a:r>
              <a:rPr lang="en-US" sz="2000" dirty="0"/>
              <a:t>– local storage of </a:t>
            </a:r>
            <a:r>
              <a:rPr lang="en-US" sz="2000" dirty="0">
                <a:solidFill>
                  <a:srgbClr val="FFC000"/>
                </a:solidFill>
              </a:rPr>
              <a:t>current</a:t>
            </a:r>
            <a:r>
              <a:rPr lang="en-US" sz="2000" dirty="0"/>
              <a:t> session ID in </a:t>
            </a:r>
            <a:r>
              <a:rPr lang="en-US" sz="2000" dirty="0">
                <a:solidFill>
                  <a:srgbClr val="FFC000"/>
                </a:solidFill>
              </a:rPr>
              <a:t>~/.</a:t>
            </a:r>
            <a:r>
              <a:rPr lang="en-US" sz="2000" dirty="0" err="1">
                <a:solidFill>
                  <a:srgbClr val="FFC000"/>
                </a:solidFill>
              </a:rPr>
              <a:t>lttm_session</a:t>
            </a:r>
            <a:endParaRPr lang="en-US" sz="2000" dirty="0">
              <a:solidFill>
                <a:srgbClr val="FFC000"/>
              </a:solidFill>
            </a:endParaRPr>
          </a:p>
          <a:p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631573-4B08-AC75-ADF8-C56576907CC5}"/>
              </a:ext>
            </a:extLst>
          </p:cNvPr>
          <p:cNvSpPr txBox="1"/>
          <p:nvPr/>
        </p:nvSpPr>
        <p:spPr>
          <a:xfrm>
            <a:off x="2119745" y="88669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47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34CCD-DA84-401D-3207-783D9C745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E18B-4372-87F2-0FD7-D2615D423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introduction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89EBC-B5B6-EE0E-39FC-0F3D47F0F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05" y="1291535"/>
            <a:ext cx="6412395" cy="42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791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45D96-0EE8-FBB6-992E-12DDF7C5D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8B071-D12E-3D5D-A128-0CA4268DD253}"/>
              </a:ext>
            </a:extLst>
          </p:cNvPr>
          <p:cNvSpPr txBox="1"/>
          <p:nvPr/>
        </p:nvSpPr>
        <p:spPr>
          <a:xfrm>
            <a:off x="2923309" y="135774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F8B2585-39A6-3489-7BEC-D1339D4303D3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1138873" cy="45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Session memory </a:t>
            </a:r>
            <a:r>
              <a:rPr lang="en-US" sz="2000" dirty="0"/>
              <a:t>– local storage of </a:t>
            </a:r>
            <a:r>
              <a:rPr lang="en-US" sz="2000" dirty="0">
                <a:solidFill>
                  <a:srgbClr val="FFC000"/>
                </a:solidFill>
              </a:rPr>
              <a:t>current </a:t>
            </a:r>
            <a:r>
              <a:rPr lang="en-US" sz="2000" dirty="0"/>
              <a:t>session ID in </a:t>
            </a:r>
            <a:r>
              <a:rPr lang="en-US" sz="2000" dirty="0">
                <a:solidFill>
                  <a:srgbClr val="FFC000"/>
                </a:solidFill>
              </a:rPr>
              <a:t>~/.</a:t>
            </a:r>
            <a:r>
              <a:rPr lang="en-US" sz="2000" dirty="0" err="1">
                <a:solidFill>
                  <a:srgbClr val="FFC000"/>
                </a:solidFill>
              </a:rPr>
              <a:t>lttm_session</a:t>
            </a:r>
            <a:endParaRPr lang="en-US" sz="2000" dirty="0">
              <a:solidFill>
                <a:srgbClr val="FFC000"/>
              </a:solidFill>
            </a:endParaRPr>
          </a:p>
          <a:p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F12CB-B872-0AEF-CA36-B19B42ACCEC3}"/>
              </a:ext>
            </a:extLst>
          </p:cNvPr>
          <p:cNvSpPr txBox="1"/>
          <p:nvPr/>
        </p:nvSpPr>
        <p:spPr>
          <a:xfrm>
            <a:off x="2119745" y="88669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B129968-F6BB-776B-AFDB-CFA260BECFF1}"/>
              </a:ext>
            </a:extLst>
          </p:cNvPr>
          <p:cNvSpPr txBox="1">
            <a:spLocks/>
          </p:cNvSpPr>
          <p:nvPr/>
        </p:nvSpPr>
        <p:spPr>
          <a:xfrm>
            <a:off x="318835" y="1717267"/>
            <a:ext cx="11665347" cy="305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800" dirty="0"/>
              <a:t>./</a:t>
            </a:r>
            <a:r>
              <a:rPr lang="en-US" sz="1800" dirty="0" err="1"/>
              <a:t>alexandra.sh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C000"/>
                </a:solidFill>
              </a:rPr>
              <a:t>--new </a:t>
            </a:r>
            <a:r>
              <a:rPr lang="en-US" sz="1800" dirty="0"/>
              <a:t>"</a:t>
            </a:r>
            <a:r>
              <a:rPr lang="en-US" sz="1800" i="1" dirty="0"/>
              <a:t>show me last 5 CloudTrail events today</a:t>
            </a:r>
            <a:r>
              <a:rPr lang="en-US" sz="1800" dirty="0"/>
              <a:t>”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03938E5-2552-4F8A-EA3A-82C66C03EAA6}"/>
              </a:ext>
            </a:extLst>
          </p:cNvPr>
          <p:cNvSpPr txBox="1">
            <a:spLocks/>
          </p:cNvSpPr>
          <p:nvPr/>
        </p:nvSpPr>
        <p:spPr>
          <a:xfrm>
            <a:off x="762179" y="2022763"/>
            <a:ext cx="6982511" cy="45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Flag </a:t>
            </a:r>
            <a:r>
              <a:rPr lang="en-US" sz="1800" dirty="0">
                <a:solidFill>
                  <a:srgbClr val="FFC000"/>
                </a:solidFill>
              </a:rPr>
              <a:t>--new </a:t>
            </a:r>
            <a:r>
              <a:rPr lang="en-US" sz="1800" dirty="0"/>
              <a:t>creates </a:t>
            </a:r>
            <a:r>
              <a:rPr lang="en-US" sz="1800" dirty="0">
                <a:solidFill>
                  <a:srgbClr val="FFC000"/>
                </a:solidFill>
              </a:rPr>
              <a:t>new </a:t>
            </a:r>
            <a:r>
              <a:rPr lang="en-US" sz="1800" dirty="0" err="1">
                <a:solidFill>
                  <a:srgbClr val="FFC000"/>
                </a:solidFill>
              </a:rPr>
              <a:t>sessionID</a:t>
            </a:r>
            <a:r>
              <a:rPr lang="en-US" sz="1800" dirty="0">
                <a:solidFill>
                  <a:srgbClr val="FFC000"/>
                </a:solidFill>
              </a:rPr>
              <a:t> </a:t>
            </a:r>
            <a:r>
              <a:rPr lang="en-US" sz="1800" dirty="0"/>
              <a:t>and stores it locally</a:t>
            </a:r>
          </a:p>
        </p:txBody>
      </p:sp>
    </p:spTree>
    <p:extLst>
      <p:ext uri="{BB962C8B-B14F-4D97-AF65-F5344CB8AC3E}">
        <p14:creationId xmlns:p14="http://schemas.microsoft.com/office/powerpoint/2010/main" val="27934790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F24BA-42F7-69D6-B54B-235D85800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60ABDD-8E8D-A31D-BE2B-40EC70987F80}"/>
              </a:ext>
            </a:extLst>
          </p:cNvPr>
          <p:cNvSpPr txBox="1"/>
          <p:nvPr/>
        </p:nvSpPr>
        <p:spPr>
          <a:xfrm>
            <a:off x="2923309" y="135774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E24B614-A8A5-693A-6C3E-8078396E46C6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1138873" cy="45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Session memory </a:t>
            </a:r>
            <a:r>
              <a:rPr lang="en-US" sz="2000" dirty="0"/>
              <a:t>– local storage of </a:t>
            </a:r>
            <a:r>
              <a:rPr lang="en-US" sz="2000" dirty="0">
                <a:solidFill>
                  <a:srgbClr val="FFC000"/>
                </a:solidFill>
              </a:rPr>
              <a:t>current </a:t>
            </a:r>
            <a:r>
              <a:rPr lang="en-US" sz="2000" dirty="0"/>
              <a:t>session ID in </a:t>
            </a:r>
            <a:r>
              <a:rPr lang="en-US" sz="2000" dirty="0">
                <a:solidFill>
                  <a:srgbClr val="FFC000"/>
                </a:solidFill>
              </a:rPr>
              <a:t>~/.</a:t>
            </a:r>
            <a:r>
              <a:rPr lang="en-US" sz="2000" dirty="0" err="1">
                <a:solidFill>
                  <a:srgbClr val="FFC000"/>
                </a:solidFill>
              </a:rPr>
              <a:t>lttm_session</a:t>
            </a:r>
            <a:endParaRPr lang="en-US" sz="2000" dirty="0">
              <a:solidFill>
                <a:srgbClr val="FFC000"/>
              </a:solidFill>
            </a:endParaRPr>
          </a:p>
          <a:p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698DB7-0FC5-2FD6-5AE3-4B33B3C0C11C}"/>
              </a:ext>
            </a:extLst>
          </p:cNvPr>
          <p:cNvSpPr txBox="1"/>
          <p:nvPr/>
        </p:nvSpPr>
        <p:spPr>
          <a:xfrm>
            <a:off x="2119745" y="88669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BDEF7B9-9103-07D3-63CC-EECF19585DC0}"/>
              </a:ext>
            </a:extLst>
          </p:cNvPr>
          <p:cNvSpPr txBox="1">
            <a:spLocks/>
          </p:cNvSpPr>
          <p:nvPr/>
        </p:nvSpPr>
        <p:spPr>
          <a:xfrm>
            <a:off x="318836" y="2978031"/>
            <a:ext cx="11138873" cy="45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800" dirty="0"/>
              <a:t>./</a:t>
            </a:r>
            <a:r>
              <a:rPr lang="en-US" sz="1800" dirty="0" err="1"/>
              <a:t>alexandra.sh</a:t>
            </a:r>
            <a:r>
              <a:rPr lang="en-US" sz="1800" dirty="0"/>
              <a:t> "what about yesterday?” – </a:t>
            </a:r>
            <a:r>
              <a:rPr lang="en-US" sz="1800" dirty="0">
                <a:solidFill>
                  <a:srgbClr val="FFC000"/>
                </a:solidFill>
              </a:rPr>
              <a:t>(no flag)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B8D48F4-135F-DBEC-9C18-D936C07A8374}"/>
              </a:ext>
            </a:extLst>
          </p:cNvPr>
          <p:cNvSpPr txBox="1">
            <a:spLocks/>
          </p:cNvSpPr>
          <p:nvPr/>
        </p:nvSpPr>
        <p:spPr>
          <a:xfrm>
            <a:off x="318835" y="1717267"/>
            <a:ext cx="11665347" cy="305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800" dirty="0"/>
              <a:t>./</a:t>
            </a:r>
            <a:r>
              <a:rPr lang="en-US" sz="1800" dirty="0" err="1"/>
              <a:t>alexandra.sh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C000"/>
                </a:solidFill>
              </a:rPr>
              <a:t>--new </a:t>
            </a:r>
            <a:r>
              <a:rPr lang="en-US" sz="1800" dirty="0"/>
              <a:t>"</a:t>
            </a:r>
            <a:r>
              <a:rPr lang="en-US" sz="1800" i="1" dirty="0"/>
              <a:t>show me last 5 CloudTrail events today</a:t>
            </a:r>
            <a:r>
              <a:rPr lang="en-US" sz="1800" dirty="0"/>
              <a:t>”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3C93AE1-3ED9-E609-B6B7-02699F99BE25}"/>
              </a:ext>
            </a:extLst>
          </p:cNvPr>
          <p:cNvSpPr txBox="1">
            <a:spLocks/>
          </p:cNvSpPr>
          <p:nvPr/>
        </p:nvSpPr>
        <p:spPr>
          <a:xfrm>
            <a:off x="762179" y="2022763"/>
            <a:ext cx="6982511" cy="45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Flag </a:t>
            </a:r>
            <a:r>
              <a:rPr lang="en-US" sz="1800" dirty="0">
                <a:solidFill>
                  <a:srgbClr val="FFC000"/>
                </a:solidFill>
              </a:rPr>
              <a:t>--new </a:t>
            </a:r>
            <a:r>
              <a:rPr lang="en-US" sz="1800" dirty="0"/>
              <a:t>creates </a:t>
            </a:r>
            <a:r>
              <a:rPr lang="en-US" sz="1800" dirty="0">
                <a:solidFill>
                  <a:srgbClr val="FFC000"/>
                </a:solidFill>
              </a:rPr>
              <a:t>new </a:t>
            </a:r>
            <a:r>
              <a:rPr lang="en-US" sz="1800" dirty="0" err="1">
                <a:solidFill>
                  <a:srgbClr val="FFC000"/>
                </a:solidFill>
              </a:rPr>
              <a:t>sessionID</a:t>
            </a:r>
            <a:r>
              <a:rPr lang="en-US" sz="1800" dirty="0">
                <a:solidFill>
                  <a:srgbClr val="FFC000"/>
                </a:solidFill>
              </a:rPr>
              <a:t> </a:t>
            </a:r>
            <a:r>
              <a:rPr lang="en-US" sz="1800" dirty="0"/>
              <a:t>and stores it locally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EF9067C-8022-3D56-24CA-01DE4D841EE8}"/>
              </a:ext>
            </a:extLst>
          </p:cNvPr>
          <p:cNvSpPr txBox="1">
            <a:spLocks/>
          </p:cNvSpPr>
          <p:nvPr/>
        </p:nvSpPr>
        <p:spPr>
          <a:xfrm>
            <a:off x="762179" y="3316705"/>
            <a:ext cx="6982511" cy="45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flag reuses the previous session ID</a:t>
            </a:r>
          </a:p>
        </p:txBody>
      </p:sp>
    </p:spTree>
    <p:extLst>
      <p:ext uri="{BB962C8B-B14F-4D97-AF65-F5344CB8AC3E}">
        <p14:creationId xmlns:p14="http://schemas.microsoft.com/office/powerpoint/2010/main" val="11678294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C1061-D5BD-388C-7567-8E84EE7AA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E2DBA7-4287-FC5A-A13D-48456E2012EE}"/>
              </a:ext>
            </a:extLst>
          </p:cNvPr>
          <p:cNvSpPr txBox="1"/>
          <p:nvPr/>
        </p:nvSpPr>
        <p:spPr>
          <a:xfrm>
            <a:off x="2923309" y="135774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96DBEFB-0453-A3FE-68BA-3AF9B5258BB8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1138873" cy="45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Metadata storage </a:t>
            </a:r>
            <a:r>
              <a:rPr lang="en-US" sz="2000" dirty="0"/>
              <a:t>– stores session metadata in </a:t>
            </a:r>
            <a:r>
              <a:rPr lang="en-US" sz="2000" dirty="0">
                <a:solidFill>
                  <a:srgbClr val="FFC000"/>
                </a:solidFill>
              </a:rPr>
              <a:t>DynamoDB</a:t>
            </a:r>
          </a:p>
          <a:p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7E4EE-6F90-5E99-E16A-7C754F94839A}"/>
              </a:ext>
            </a:extLst>
          </p:cNvPr>
          <p:cNvSpPr txBox="1"/>
          <p:nvPr/>
        </p:nvSpPr>
        <p:spPr>
          <a:xfrm>
            <a:off x="2119745" y="88669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9" name="Graphic 23" descr="Amazon DynamoDB service icon.">
            <a:extLst>
              <a:ext uri="{FF2B5EF4-FFF2-40B4-BE49-F238E27FC236}">
                <a16:creationId xmlns:a16="http://schemas.microsoft.com/office/drawing/2014/main" id="{AC443CFB-3B04-6B48-C43C-8E4E3D45495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363690" y="47763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3695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0BC06-DB6C-71B6-BF2A-2AD9C5EC1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60C09A-E5AF-E597-57C8-9AA35BE57313}"/>
              </a:ext>
            </a:extLst>
          </p:cNvPr>
          <p:cNvSpPr txBox="1"/>
          <p:nvPr/>
        </p:nvSpPr>
        <p:spPr>
          <a:xfrm>
            <a:off x="2923309" y="135774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489EAA4-E1D4-2D75-30F4-A0F20CA2ADB5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1138873" cy="45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Metadata storage </a:t>
            </a:r>
            <a:r>
              <a:rPr lang="en-US" sz="2000" dirty="0"/>
              <a:t>– stores session metadata in </a:t>
            </a:r>
            <a:r>
              <a:rPr lang="en-US" sz="2000" dirty="0">
                <a:solidFill>
                  <a:srgbClr val="FFC000"/>
                </a:solidFill>
              </a:rPr>
              <a:t>DynamoDB</a:t>
            </a:r>
          </a:p>
          <a:p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389AE-EF75-EF73-48A3-8C205FC97709}"/>
              </a:ext>
            </a:extLst>
          </p:cNvPr>
          <p:cNvSpPr txBox="1"/>
          <p:nvPr/>
        </p:nvSpPr>
        <p:spPr>
          <a:xfrm>
            <a:off x="2119745" y="88669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9" name="Graphic 23" descr="Amazon DynamoDB service icon.">
            <a:extLst>
              <a:ext uri="{FF2B5EF4-FFF2-40B4-BE49-F238E27FC236}">
                <a16:creationId xmlns:a16="http://schemas.microsoft.com/office/drawing/2014/main" id="{45992C00-C164-B030-D7C8-C4DFBF87034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363690" y="47763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C15135CD-C4A4-3F6B-2B98-B2D9DB24AF0A}"/>
              </a:ext>
            </a:extLst>
          </p:cNvPr>
          <p:cNvSpPr txBox="1">
            <a:spLocks/>
          </p:cNvSpPr>
          <p:nvPr/>
        </p:nvSpPr>
        <p:spPr>
          <a:xfrm>
            <a:off x="526652" y="2628831"/>
            <a:ext cx="11665347" cy="305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800" dirty="0" err="1">
                <a:solidFill>
                  <a:srgbClr val="FFC000"/>
                </a:solidFill>
              </a:rPr>
              <a:t>session_id</a:t>
            </a:r>
            <a:r>
              <a:rPr lang="en-US" sz="1800" dirty="0"/>
              <a:t>, </a:t>
            </a:r>
            <a:r>
              <a:rPr lang="en-US" sz="1800" dirty="0" err="1">
                <a:solidFill>
                  <a:srgbClr val="FFC000"/>
                </a:solidFill>
              </a:rPr>
              <a:t>user_id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C000"/>
                </a:solidFill>
              </a:rPr>
              <a:t>title</a:t>
            </a:r>
            <a:r>
              <a:rPr lang="en-US" sz="1800" dirty="0"/>
              <a:t>, </a:t>
            </a:r>
            <a:r>
              <a:rPr lang="en-US" sz="1800" dirty="0" err="1">
                <a:solidFill>
                  <a:srgbClr val="FFC000"/>
                </a:solidFill>
              </a:rPr>
              <a:t>question_count</a:t>
            </a:r>
            <a:r>
              <a:rPr lang="en-US" sz="1800" dirty="0"/>
              <a:t>, </a:t>
            </a:r>
            <a:r>
              <a:rPr lang="en-US" sz="1800" dirty="0" err="1">
                <a:solidFill>
                  <a:srgbClr val="FFC000"/>
                </a:solidFill>
              </a:rPr>
              <a:t>created_at</a:t>
            </a:r>
            <a:r>
              <a:rPr lang="en-US" sz="1800" dirty="0"/>
              <a:t>, </a:t>
            </a:r>
            <a:r>
              <a:rPr lang="en-US" sz="1800" dirty="0" err="1">
                <a:solidFill>
                  <a:srgbClr val="FFC000"/>
                </a:solidFill>
              </a:rPr>
              <a:t>last_active</a:t>
            </a:r>
            <a:r>
              <a:rPr lang="en-US" sz="1800" dirty="0"/>
              <a:t>, </a:t>
            </a:r>
            <a:r>
              <a:rPr lang="en-US" sz="1800" dirty="0" err="1">
                <a:solidFill>
                  <a:srgbClr val="FFC000"/>
                </a:solidFill>
              </a:rPr>
              <a:t>expires_at</a:t>
            </a:r>
            <a:endParaRPr lang="en-US" sz="1800" dirty="0">
              <a:solidFill>
                <a:srgbClr val="FFC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71DCDED8-A3BF-314B-E3E4-F538577FFC55}"/>
              </a:ext>
            </a:extLst>
          </p:cNvPr>
          <p:cNvSpPr txBox="1">
            <a:spLocks/>
          </p:cNvSpPr>
          <p:nvPr/>
        </p:nvSpPr>
        <p:spPr>
          <a:xfrm>
            <a:off x="318835" y="2165052"/>
            <a:ext cx="11665347" cy="305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800" dirty="0"/>
              <a:t>It’s just metadata for current sessions, still not a memory</a:t>
            </a:r>
          </a:p>
        </p:txBody>
      </p:sp>
    </p:spTree>
    <p:extLst>
      <p:ext uri="{BB962C8B-B14F-4D97-AF65-F5344CB8AC3E}">
        <p14:creationId xmlns:p14="http://schemas.microsoft.com/office/powerpoint/2010/main" val="35367248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34295-6D09-5F60-4FF8-DC0888E68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CC612B-2694-2440-9641-F2E5BA8C3C25}"/>
              </a:ext>
            </a:extLst>
          </p:cNvPr>
          <p:cNvSpPr txBox="1"/>
          <p:nvPr/>
        </p:nvSpPr>
        <p:spPr>
          <a:xfrm>
            <a:off x="2923309" y="135774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DAE3F96-682B-AC55-9BEA-705B5D1C092B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1138873" cy="45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Metadata storage </a:t>
            </a:r>
            <a:r>
              <a:rPr lang="en-US" sz="2000" dirty="0"/>
              <a:t>– stores session metadata in </a:t>
            </a:r>
            <a:r>
              <a:rPr lang="en-US" sz="2000" dirty="0">
                <a:solidFill>
                  <a:srgbClr val="FFC000"/>
                </a:solidFill>
              </a:rPr>
              <a:t>DynamoDB</a:t>
            </a:r>
          </a:p>
          <a:p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C46720-F7B4-EC93-A72A-C49CCE3F2D93}"/>
              </a:ext>
            </a:extLst>
          </p:cNvPr>
          <p:cNvSpPr txBox="1"/>
          <p:nvPr/>
        </p:nvSpPr>
        <p:spPr>
          <a:xfrm>
            <a:off x="2119745" y="88669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BF5D85D-69DA-D82D-6823-EE42A87891B6}"/>
              </a:ext>
            </a:extLst>
          </p:cNvPr>
          <p:cNvSpPr txBox="1">
            <a:spLocks/>
          </p:cNvSpPr>
          <p:nvPr/>
        </p:nvSpPr>
        <p:spPr>
          <a:xfrm>
            <a:off x="318836" y="4117101"/>
            <a:ext cx="11665347" cy="305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800" dirty="0"/>
              <a:t>./</a:t>
            </a:r>
            <a:r>
              <a:rPr lang="en-US" sz="1800" dirty="0" err="1"/>
              <a:t>alexandra.sh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C000"/>
                </a:solidFill>
              </a:rPr>
              <a:t>--history</a:t>
            </a:r>
          </a:p>
          <a:p>
            <a:r>
              <a:rPr lang="en-US" sz="1800" dirty="0"/>
              <a:t>./</a:t>
            </a:r>
            <a:r>
              <a:rPr lang="en-US" sz="1800" dirty="0" err="1"/>
              <a:t>alexandra.sh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C000"/>
                </a:solidFill>
              </a:rPr>
              <a:t>--delete </a:t>
            </a:r>
            <a:r>
              <a:rPr lang="en-US" sz="1800" dirty="0"/>
              <a:t>&lt;</a:t>
            </a:r>
            <a:r>
              <a:rPr lang="en-US" sz="1800" dirty="0" err="1"/>
              <a:t>session_id</a:t>
            </a:r>
            <a:r>
              <a:rPr lang="en-US" sz="1800" dirty="0"/>
              <a:t>&gt;</a:t>
            </a:r>
          </a:p>
        </p:txBody>
      </p:sp>
      <p:pic>
        <p:nvPicPr>
          <p:cNvPr id="9" name="Graphic 23" descr="Amazon DynamoDB service icon.">
            <a:extLst>
              <a:ext uri="{FF2B5EF4-FFF2-40B4-BE49-F238E27FC236}">
                <a16:creationId xmlns:a16="http://schemas.microsoft.com/office/drawing/2014/main" id="{F43C2075-368F-D3D5-0000-FD9A36E8369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363690" y="47763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E3F37E2-C06A-4B7E-ED06-3AC13D87C881}"/>
              </a:ext>
            </a:extLst>
          </p:cNvPr>
          <p:cNvSpPr txBox="1">
            <a:spLocks/>
          </p:cNvSpPr>
          <p:nvPr/>
        </p:nvSpPr>
        <p:spPr>
          <a:xfrm>
            <a:off x="526652" y="2628831"/>
            <a:ext cx="11665347" cy="305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800" dirty="0" err="1"/>
              <a:t>session_id</a:t>
            </a:r>
            <a:r>
              <a:rPr lang="en-US" sz="1800" dirty="0"/>
              <a:t>, </a:t>
            </a:r>
            <a:r>
              <a:rPr lang="en-US" sz="1800" dirty="0" err="1"/>
              <a:t>user_id</a:t>
            </a:r>
            <a:r>
              <a:rPr lang="en-US" sz="1800" dirty="0"/>
              <a:t>, title, </a:t>
            </a:r>
            <a:r>
              <a:rPr lang="en-US" sz="1800" dirty="0" err="1"/>
              <a:t>question_count</a:t>
            </a:r>
            <a:r>
              <a:rPr lang="en-US" sz="1800" dirty="0"/>
              <a:t>, </a:t>
            </a:r>
            <a:r>
              <a:rPr lang="en-US" sz="1800" dirty="0" err="1"/>
              <a:t>created_at</a:t>
            </a:r>
            <a:r>
              <a:rPr lang="en-US" sz="1800" dirty="0"/>
              <a:t>, </a:t>
            </a:r>
            <a:r>
              <a:rPr lang="en-US" sz="1800" dirty="0" err="1"/>
              <a:t>last_active</a:t>
            </a:r>
            <a:r>
              <a:rPr lang="en-US" sz="1800" dirty="0"/>
              <a:t>, </a:t>
            </a:r>
            <a:r>
              <a:rPr lang="en-US" sz="1800" dirty="0" err="1"/>
              <a:t>expires_at</a:t>
            </a:r>
            <a:endParaRPr lang="en-US" sz="1800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556984BB-DD76-4F2F-D916-C47D99379962}"/>
              </a:ext>
            </a:extLst>
          </p:cNvPr>
          <p:cNvSpPr txBox="1">
            <a:spLocks/>
          </p:cNvSpPr>
          <p:nvPr/>
        </p:nvSpPr>
        <p:spPr>
          <a:xfrm>
            <a:off x="318835" y="2165052"/>
            <a:ext cx="11665347" cy="305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800" dirty="0"/>
              <a:t>It’s just metadata for current sessions, still not a memory</a:t>
            </a:r>
          </a:p>
        </p:txBody>
      </p:sp>
    </p:spTree>
    <p:extLst>
      <p:ext uri="{BB962C8B-B14F-4D97-AF65-F5344CB8AC3E}">
        <p14:creationId xmlns:p14="http://schemas.microsoft.com/office/powerpoint/2010/main" val="7182713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3CE2F-B59D-302F-D91F-9EF6DDE5C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EFBA1-68FA-116E-8DA8-A8B802EF0D66}"/>
              </a:ext>
            </a:extLst>
          </p:cNvPr>
          <p:cNvSpPr txBox="1"/>
          <p:nvPr/>
        </p:nvSpPr>
        <p:spPr>
          <a:xfrm>
            <a:off x="2923309" y="135774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72607F2-0A10-5BAA-FDC7-B536F6495097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1138873" cy="45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 err="1">
                <a:solidFill>
                  <a:srgbClr val="FFC000"/>
                </a:solidFill>
              </a:rPr>
              <a:t>AgentCore</a:t>
            </a:r>
            <a:r>
              <a:rPr lang="en-US" sz="2000" dirty="0">
                <a:solidFill>
                  <a:srgbClr val="FFC000"/>
                </a:solidFill>
              </a:rPr>
              <a:t> memory</a:t>
            </a:r>
          </a:p>
          <a:p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7845F-CC31-BDD9-8E45-FC73B3E3CD2B}"/>
              </a:ext>
            </a:extLst>
          </p:cNvPr>
          <p:cNvSpPr txBox="1"/>
          <p:nvPr/>
        </p:nvSpPr>
        <p:spPr>
          <a:xfrm>
            <a:off x="2119745" y="88669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209E09-F51B-C496-2C3F-10C2838B6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745220"/>
              </p:ext>
            </p:extLst>
          </p:nvPr>
        </p:nvGraphicFramePr>
        <p:xfrm>
          <a:off x="630472" y="2357755"/>
          <a:ext cx="10515600" cy="1463040"/>
        </p:xfrm>
        <a:graphic>
          <a:graphicData uri="http://schemas.openxmlformats.org/drawingml/2006/table">
            <a:tbl>
              <a:tblPr/>
              <a:tblGrid>
                <a:gridCol w="3556000">
                  <a:extLst>
                    <a:ext uri="{9D8B030D-6E8A-4147-A177-3AD203B41FA5}">
                      <a16:colId xmlns:a16="http://schemas.microsoft.com/office/drawing/2014/main" val="1220723314"/>
                    </a:ext>
                  </a:extLst>
                </a:gridCol>
                <a:gridCol w="6959600">
                  <a:extLst>
                    <a:ext uri="{9D8B030D-6E8A-4147-A177-3AD203B41FA5}">
                      <a16:colId xmlns:a16="http://schemas.microsoft.com/office/drawing/2014/main" val="6019805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Strategy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Purpose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398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Semantic memory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Extracts reusable facts across sessions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15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Summary memory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Compresses older conversation history (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per session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322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Episodic memory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Learns from repeated experiences and creates reflections (</a:t>
                      </a:r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per session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4998095"/>
                  </a:ext>
                </a:extLst>
              </a:tr>
            </a:tbl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id="{70ED26FB-4C04-8392-801F-2A44CAE30184}"/>
              </a:ext>
            </a:extLst>
          </p:cNvPr>
          <p:cNvSpPr txBox="1">
            <a:spLocks/>
          </p:cNvSpPr>
          <p:nvPr/>
        </p:nvSpPr>
        <p:spPr>
          <a:xfrm>
            <a:off x="526653" y="4361378"/>
            <a:ext cx="11665347" cy="305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800" dirty="0"/>
              <a:t>If </a:t>
            </a:r>
            <a:r>
              <a:rPr lang="en-US" sz="1800" dirty="0">
                <a:solidFill>
                  <a:srgbClr val="FFC000"/>
                </a:solidFill>
              </a:rPr>
              <a:t>--new </a:t>
            </a:r>
            <a:r>
              <a:rPr lang="en-US" sz="1800" dirty="0"/>
              <a:t>is used, summary and episodic memory is ignored (those are session based)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C830352-9375-88BB-12AE-EE7C2F0DEE13}"/>
              </a:ext>
            </a:extLst>
          </p:cNvPr>
          <p:cNvSpPr txBox="1">
            <a:spLocks/>
          </p:cNvSpPr>
          <p:nvPr/>
        </p:nvSpPr>
        <p:spPr>
          <a:xfrm>
            <a:off x="526652" y="4901961"/>
            <a:ext cx="11665347" cy="305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800" dirty="0"/>
              <a:t>If </a:t>
            </a:r>
            <a:r>
              <a:rPr lang="en-US" sz="1800" dirty="0">
                <a:solidFill>
                  <a:srgbClr val="FFC000"/>
                </a:solidFill>
              </a:rPr>
              <a:t>--clean </a:t>
            </a:r>
            <a:r>
              <a:rPr lang="en-US" sz="1800" dirty="0"/>
              <a:t>is used, summary and episodic memory is ignored (those are session based)</a:t>
            </a:r>
          </a:p>
        </p:txBody>
      </p:sp>
    </p:spTree>
    <p:extLst>
      <p:ext uri="{BB962C8B-B14F-4D97-AF65-F5344CB8AC3E}">
        <p14:creationId xmlns:p14="http://schemas.microsoft.com/office/powerpoint/2010/main" val="6132050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205A0-B46F-9327-CC2A-822B4038C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9A822-F8E0-97BF-4E54-5BDB97043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Observability</a:t>
            </a:r>
          </a:p>
        </p:txBody>
      </p:sp>
    </p:spTree>
    <p:extLst>
      <p:ext uri="{BB962C8B-B14F-4D97-AF65-F5344CB8AC3E}">
        <p14:creationId xmlns:p14="http://schemas.microsoft.com/office/powerpoint/2010/main" val="22852602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A149B-91C2-3F7E-1121-C28573FB4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3902A183-51FE-2CAD-E102-1167D72089BC}"/>
              </a:ext>
            </a:extLst>
          </p:cNvPr>
          <p:cNvSpPr txBox="1">
            <a:spLocks/>
          </p:cNvSpPr>
          <p:nvPr/>
        </p:nvSpPr>
        <p:spPr>
          <a:xfrm>
            <a:off x="263326" y="1047452"/>
            <a:ext cx="11665347" cy="495514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(.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venv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michalsalanci@Michals-MacBook-Air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00-PROJECT-FILES % ./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alexandra.sh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--new "</a:t>
            </a:r>
            <a:r>
              <a:rPr lang="en-US" sz="16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 and when did the last 15 successful logins to main account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🆕 New session started: 72725cbe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💬 Alexandra (stream) [session: 72725cbe] asking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AgentCore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who and when did the last 15 successful logins to main account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Connecting to session store...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Analyzing question...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Question #1 of session 72725cbe saved.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CloudTrail agent processing...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Athena query executing 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QueryExecutionId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06d91dff-16cd-4d6e-8b3f-e08a5a11ec3d)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Athena query complete — 3 rows returned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Athena query executing 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QueryExecutionId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6604a815-4cd1-4a43-819e-d66fdde517ee)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Athena query complete — 7 rows returned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Athena query executing 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QueryExecutionId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d07f21de-a159-4ff3-9744-ddfb45577842)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Athena query complete — 14 rows returned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Athena query executing 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QueryExecutionId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2437bb07-103d-46f5-9aa2-5caa78e578c3)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Athena query complete — 15 rows returned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CloudTrail agent returning results to supervisor.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⏳ Summarizing results...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💰 Tokens: supervisor=19764 (in=17188, out=2576)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FC52E72-1ADD-7589-1F1C-1275E72BF249}"/>
              </a:ext>
            </a:extLst>
          </p:cNvPr>
          <p:cNvSpPr txBox="1">
            <a:spLocks/>
          </p:cNvSpPr>
          <p:nvPr/>
        </p:nvSpPr>
        <p:spPr>
          <a:xfrm>
            <a:off x="263326" y="381000"/>
            <a:ext cx="11138873" cy="450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C000"/>
                </a:solidFill>
              </a:rPr>
              <a:t>Custom real-time visibility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709625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E654B-CA9A-6FE0-891D-0C1FBEC1A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1959-D60B-664A-6D08-867B86BD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(Anti)Hallucination</a:t>
            </a:r>
          </a:p>
        </p:txBody>
      </p:sp>
    </p:spTree>
    <p:extLst>
      <p:ext uri="{BB962C8B-B14F-4D97-AF65-F5344CB8AC3E}">
        <p14:creationId xmlns:p14="http://schemas.microsoft.com/office/powerpoint/2010/main" val="10429893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955ED-284A-2BB5-0E94-639539994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DD4D0AA-A288-C683-D9CD-B228B73F9C07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0000"/>
                </a:solidFill>
              </a:rPr>
              <a:t>Don’t make the prompt a single source of truth</a:t>
            </a:r>
          </a:p>
        </p:txBody>
      </p:sp>
    </p:spTree>
    <p:extLst>
      <p:ext uri="{BB962C8B-B14F-4D97-AF65-F5344CB8AC3E}">
        <p14:creationId xmlns:p14="http://schemas.microsoft.com/office/powerpoint/2010/main" val="1570928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87E59-447D-6ED0-02C9-9E6B392B9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22" descr="User resource icon for the General Icons category.">
            <a:extLst>
              <a:ext uri="{FF2B5EF4-FFF2-40B4-BE49-F238E27FC236}">
                <a16:creationId xmlns:a16="http://schemas.microsoft.com/office/drawing/2014/main" id="{1005058A-BFAD-3755-81C0-172492CDFDE1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147497" y="1894401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B822D230-C57A-5634-2A02-2FA3D977F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98" y="2656400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</p:txBody>
      </p:sp>
      <p:pic>
        <p:nvPicPr>
          <p:cNvPr id="6" name="Graphic 7" descr="Amazon API Gateway service icon.">
            <a:extLst>
              <a:ext uri="{FF2B5EF4-FFF2-40B4-BE49-F238E27FC236}">
                <a16:creationId xmlns:a16="http://schemas.microsoft.com/office/drawing/2014/main" id="{79035473-2253-C0C1-9A26-9BD23F04F15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4595033" y="1907949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273AA0D4-1049-1995-178D-E795A677D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98" y="2673271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API Gateway</a:t>
            </a:r>
          </a:p>
        </p:txBody>
      </p:sp>
      <p:pic>
        <p:nvPicPr>
          <p:cNvPr id="8" name="Graphic 17" descr="Amazon Cognito service icon.">
            <a:extLst>
              <a:ext uri="{FF2B5EF4-FFF2-40B4-BE49-F238E27FC236}">
                <a16:creationId xmlns:a16="http://schemas.microsoft.com/office/drawing/2014/main" id="{1546B50F-58C8-958F-0D36-A4E87392489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3343460" y="11462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0567F24A-D563-90E1-E42F-590E9D4C6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412" y="876622"/>
            <a:ext cx="76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Cognito</a:t>
            </a:r>
          </a:p>
        </p:txBody>
      </p:sp>
      <p:pic>
        <p:nvPicPr>
          <p:cNvPr id="10" name="Graphic 9" descr="Programming language resource icon for the General Icons category.">
            <a:extLst>
              <a:ext uri="{FF2B5EF4-FFF2-40B4-BE49-F238E27FC236}">
                <a16:creationId xmlns:a16="http://schemas.microsoft.com/office/drawing/2014/main" id="{0557298D-4930-6EBC-65ED-5CC6E65FA95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134425" y="183026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DD2B4A-8A50-3D2A-5A6E-BA0EE6AE2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583" y="2656400"/>
            <a:ext cx="1200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alexandra.sh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0" descr="AWS Lambda service icon.">
            <a:extLst>
              <a:ext uri="{FF2B5EF4-FFF2-40B4-BE49-F238E27FC236}">
                <a16:creationId xmlns:a16="http://schemas.microsoft.com/office/drawing/2014/main" id="{2719880A-1093-95D9-D312-0CB9415512F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46902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31A0C6A4-C8F1-66C6-1D0B-560177916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110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-invoke-agent-stream</a:t>
            </a:r>
          </a:p>
        </p:txBody>
      </p:sp>
      <p:pic>
        <p:nvPicPr>
          <p:cNvPr id="14" name="Graphic 13" descr="Amazon Bedrock AgentCore service icon.">
            <a:extLst>
              <a:ext uri="{FF2B5EF4-FFF2-40B4-BE49-F238E27FC236}">
                <a16:creationId xmlns:a16="http://schemas.microsoft.com/office/drawing/2014/main" id="{76FF294C-895C-2A98-76A5-D3AF0E60724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8964555" y="273689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DEA130C2-801A-8D08-72E5-9EFC8E0E2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489" y="3499050"/>
            <a:ext cx="1487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23" descr="Amazon DynamoDB service icon.">
            <a:extLst>
              <a:ext uri="{FF2B5EF4-FFF2-40B4-BE49-F238E27FC236}">
                <a16:creationId xmlns:a16="http://schemas.microsoft.com/office/drawing/2014/main" id="{04B5C63B-65D2-E30B-72C5-01B8611B8F8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824335" y="537177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45467DE3-D733-2D47-8C99-A249839C3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623" y="6135365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DynamoDB</a:t>
            </a:r>
          </a:p>
        </p:txBody>
      </p:sp>
      <p:pic>
        <p:nvPicPr>
          <p:cNvPr id="18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0BB75A17-21A5-299D-1089-BF0F2950034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10616666" y="63248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11E2F4-E465-D7D8-F55C-F986B3C3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968" y="1099053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pic>
        <p:nvPicPr>
          <p:cNvPr id="20" name="Graphic 19" descr="AWS Health Dashboard service icon.">
            <a:extLst>
              <a:ext uri="{FF2B5EF4-FFF2-40B4-BE49-F238E27FC236}">
                <a16:creationId xmlns:a16="http://schemas.microsoft.com/office/drawing/2014/main" id="{BA651C85-9A0A-F876-A2F7-D4F7CB70247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10569450" y="314646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DBB001A5-53A3-3AA8-C96A-299F3D1D9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932" y="1512591"/>
            <a:ext cx="1094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Health</a:t>
            </a:r>
            <a:endParaRPr lang="en-US" altLang="en-US" sz="10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phic 6" descr="AWS Organizations service icon.">
            <a:extLst>
              <a:ext uri="{FF2B5EF4-FFF2-40B4-BE49-F238E27FC236}">
                <a16:creationId xmlns:a16="http://schemas.microsoft.com/office/drawing/2014/main" id="{4725CC53-5CFF-5AD6-3976-DC80859D4B8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11439443" y="101908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41A5AD22-3649-1314-BF71-02CAC2811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742" y="3621080"/>
            <a:ext cx="14506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Organizations</a:t>
            </a:r>
          </a:p>
        </p:txBody>
      </p:sp>
      <p:pic>
        <p:nvPicPr>
          <p:cNvPr id="24" name="Graphic 23" descr="IAM Access Analyzer resource icon for the IAM service.">
            <a:extLst>
              <a:ext uri="{FF2B5EF4-FFF2-40B4-BE49-F238E27FC236}">
                <a16:creationId xmlns:a16="http://schemas.microsoft.com/office/drawing/2014/main" id="{83D06140-7137-3139-6220-97C7AFA891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73271" y="1663812"/>
            <a:ext cx="457200" cy="457200"/>
          </a:xfrm>
          <a:prstGeom prst="rect">
            <a:avLst/>
          </a:prstGeom>
        </p:spPr>
      </p:pic>
      <p:sp>
        <p:nvSpPr>
          <p:cNvPr id="25" name="TextBox 30">
            <a:extLst>
              <a:ext uri="{FF2B5EF4-FFF2-40B4-BE49-F238E27FC236}">
                <a16:creationId xmlns:a16="http://schemas.microsoft.com/office/drawing/2014/main" id="{4A1D6042-847D-5926-41AB-E7A374020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715" y="2129402"/>
            <a:ext cx="105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IAM  Access </a:t>
            </a:r>
          </a:p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Analyzer</a:t>
            </a:r>
          </a:p>
        </p:txBody>
      </p:sp>
      <p:pic>
        <p:nvPicPr>
          <p:cNvPr id="26" name="Picture 25" descr="A white cube on a black background&#10;&#10;AI-generated content may be incorrect.">
            <a:extLst>
              <a:ext uri="{FF2B5EF4-FFF2-40B4-BE49-F238E27FC236}">
                <a16:creationId xmlns:a16="http://schemas.microsoft.com/office/drawing/2014/main" id="{804C6F9D-AD7B-5781-7488-10B663A96D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87365" y="2406353"/>
            <a:ext cx="455371" cy="457200"/>
          </a:xfrm>
          <a:prstGeom prst="rect">
            <a:avLst/>
          </a:prstGeom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id="{60F83C28-F9D9-EED9-EE01-70991FE3A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7655" y="2863553"/>
            <a:ext cx="931444" cy="2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Quotas</a:t>
            </a:r>
          </a:p>
        </p:txBody>
      </p:sp>
      <p:pic>
        <p:nvPicPr>
          <p:cNvPr id="28" name="Graphic 19" descr="Amazon GuardDuty service icon.">
            <a:extLst>
              <a:ext uri="{FF2B5EF4-FFF2-40B4-BE49-F238E27FC236}">
                <a16:creationId xmlns:a16="http://schemas.microsoft.com/office/drawing/2014/main" id="{6700FBCE-BA23-96C0-E150-DA8B377BC7C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11355830" y="382227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8B6B8042-352D-73F5-743B-289692E9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1941" y="4291701"/>
            <a:ext cx="10885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004868-F074-BFE1-90FB-0CC7C0C92CE6}"/>
              </a:ext>
            </a:extLst>
          </p:cNvPr>
          <p:cNvSpPr/>
          <p:nvPr/>
        </p:nvSpPr>
        <p:spPr>
          <a:xfrm>
            <a:off x="10269467" y="190708"/>
            <a:ext cx="1758127" cy="58513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045CF9-471B-AB11-2BB3-0FDAAF3D8790}"/>
              </a:ext>
            </a:extLst>
          </p:cNvPr>
          <p:cNvSpPr txBox="1"/>
          <p:nvPr/>
        </p:nvSpPr>
        <p:spPr>
          <a:xfrm>
            <a:off x="10353363" y="195108"/>
            <a:ext cx="1674230" cy="283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sources</a:t>
            </a:r>
          </a:p>
        </p:txBody>
      </p:sp>
      <p:pic>
        <p:nvPicPr>
          <p:cNvPr id="32" name="Graphic 10" descr="AWS Lambda service icon.">
            <a:extLst>
              <a:ext uri="{FF2B5EF4-FFF2-40B4-BE49-F238E27FC236}">
                <a16:creationId xmlns:a16="http://schemas.microsoft.com/office/drawing/2014/main" id="{B14883AD-D232-4B59-B949-A2C4BFCF17E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208761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10" descr="AWS Lambda service icon.">
            <a:extLst>
              <a:ext uri="{FF2B5EF4-FFF2-40B4-BE49-F238E27FC236}">
                <a16:creationId xmlns:a16="http://schemas.microsoft.com/office/drawing/2014/main" id="{50921976-667F-5E9D-CB9F-F18706DFBAD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828334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phic 10" descr="AWS Lambda service icon.">
            <a:extLst>
              <a:ext uri="{FF2B5EF4-FFF2-40B4-BE49-F238E27FC236}">
                <a16:creationId xmlns:a16="http://schemas.microsoft.com/office/drawing/2014/main" id="{39ABB4F1-CE0F-D3C3-9B61-D4A1B4D23BC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557022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10" descr="AWS Lambda service icon.">
            <a:extLst>
              <a:ext uri="{FF2B5EF4-FFF2-40B4-BE49-F238E27FC236}">
                <a16:creationId xmlns:a16="http://schemas.microsoft.com/office/drawing/2014/main" id="{50DC6E3E-5635-FDB1-3130-52DDA283FC51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7313558" y="3972396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20">
            <a:extLst>
              <a:ext uri="{FF2B5EF4-FFF2-40B4-BE49-F238E27FC236}">
                <a16:creationId xmlns:a16="http://schemas.microsoft.com/office/drawing/2014/main" id="{16590D6D-53E8-AEE4-E88F-FF3A69054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752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-list-conversations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C0F9FA60-2321-0B97-9AC0-A418F5C39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635" y="4723650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-delete-conversation</a:t>
            </a: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CCA2B983-5635-61D8-774A-44D7BFF58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423" y="4739046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-health-check</a:t>
            </a: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35DD93B6-D1F5-63F4-0AFA-2E8FCC989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4818" y="4731348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-list-services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7E55429-07DD-98C8-4ED2-A79208D91B3F}"/>
              </a:ext>
            </a:extLst>
          </p:cNvPr>
          <p:cNvCxnSpPr>
            <a:cxnSpLocks/>
          </p:cNvCxnSpPr>
          <p:nvPr/>
        </p:nvCxnSpPr>
        <p:spPr>
          <a:xfrm>
            <a:off x="723203" y="3295003"/>
            <a:ext cx="696011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25828F7-AFDE-CFD5-F712-86172A946DC8}"/>
              </a:ext>
            </a:extLst>
          </p:cNvPr>
          <p:cNvSpPr txBox="1"/>
          <p:nvPr/>
        </p:nvSpPr>
        <p:spPr>
          <a:xfrm>
            <a:off x="109894" y="3560180"/>
            <a:ext cx="1226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/services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CABA98-7138-EE7C-0F6A-6DACD3488805}"/>
              </a:ext>
            </a:extLst>
          </p:cNvPr>
          <p:cNvSpPr txBox="1"/>
          <p:nvPr/>
        </p:nvSpPr>
        <p:spPr>
          <a:xfrm>
            <a:off x="1663902" y="3562198"/>
            <a:ext cx="1627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/conversations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7F082C-3A10-71AA-CAEF-2FB1F3C39E00}"/>
              </a:ext>
            </a:extLst>
          </p:cNvPr>
          <p:cNvSpPr txBox="1"/>
          <p:nvPr/>
        </p:nvSpPr>
        <p:spPr>
          <a:xfrm>
            <a:off x="3414068" y="3578220"/>
            <a:ext cx="1547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DELETE /conv/{id}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091CB1-978A-BD4C-A951-096ECFEB857A}"/>
              </a:ext>
            </a:extLst>
          </p:cNvPr>
          <p:cNvSpPr txBox="1"/>
          <p:nvPr/>
        </p:nvSpPr>
        <p:spPr>
          <a:xfrm>
            <a:off x="5496276" y="3574041"/>
            <a:ext cx="9060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POST /ask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7053C3-70E9-3735-B101-320E5877540E}"/>
              </a:ext>
            </a:extLst>
          </p:cNvPr>
          <p:cNvSpPr txBox="1"/>
          <p:nvPr/>
        </p:nvSpPr>
        <p:spPr>
          <a:xfrm>
            <a:off x="7164881" y="3570885"/>
            <a:ext cx="1066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/health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E2EC059-00E1-A903-B10F-5152E8AE38CC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72320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9562415-9017-D780-6881-69D9784706EC}"/>
              </a:ext>
            </a:extLst>
          </p:cNvPr>
          <p:cNvCxnSpPr>
            <a:cxnSpLocks/>
          </p:cNvCxnSpPr>
          <p:nvPr/>
        </p:nvCxnSpPr>
        <p:spPr>
          <a:xfrm>
            <a:off x="247673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CAC035D-3E85-F843-E0EA-09DFFC6D2A85}"/>
              </a:ext>
            </a:extLst>
          </p:cNvPr>
          <p:cNvCxnSpPr>
            <a:cxnSpLocks/>
          </p:cNvCxnSpPr>
          <p:nvPr/>
        </p:nvCxnSpPr>
        <p:spPr>
          <a:xfrm>
            <a:off x="4205335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00B2FA6-EA96-5DFB-B3A4-B73F0909497C}"/>
              </a:ext>
            </a:extLst>
          </p:cNvPr>
          <p:cNvCxnSpPr>
            <a:cxnSpLocks/>
          </p:cNvCxnSpPr>
          <p:nvPr/>
        </p:nvCxnSpPr>
        <p:spPr>
          <a:xfrm>
            <a:off x="5952763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5ACBCD1-A301-FBA5-96BA-383F817A0526}"/>
              </a:ext>
            </a:extLst>
          </p:cNvPr>
          <p:cNvCxnSpPr>
            <a:cxnSpLocks/>
          </p:cNvCxnSpPr>
          <p:nvPr/>
        </p:nvCxnSpPr>
        <p:spPr>
          <a:xfrm>
            <a:off x="7680442" y="3291782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 descr="Left pointing horizontal arrow. ">
            <a:extLst>
              <a:ext uri="{FF2B5EF4-FFF2-40B4-BE49-F238E27FC236}">
                <a16:creationId xmlns:a16="http://schemas.microsoft.com/office/drawing/2014/main" id="{D9C613DB-D80A-AEF3-6072-70B20B54F12D}"/>
              </a:ext>
            </a:extLst>
          </p:cNvPr>
          <p:cNvCxnSpPr>
            <a:cxnSpLocks/>
          </p:cNvCxnSpPr>
          <p:nvPr/>
        </p:nvCxnSpPr>
        <p:spPr>
          <a:xfrm flipH="1" flipV="1">
            <a:off x="5949284" y="3800388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 descr="Left pointing horizontal arrow. ">
            <a:extLst>
              <a:ext uri="{FF2B5EF4-FFF2-40B4-BE49-F238E27FC236}">
                <a16:creationId xmlns:a16="http://schemas.microsoft.com/office/drawing/2014/main" id="{1498768F-161D-2AF8-8BFC-600A3ECCCC72}"/>
              </a:ext>
            </a:extLst>
          </p:cNvPr>
          <p:cNvCxnSpPr>
            <a:cxnSpLocks/>
          </p:cNvCxnSpPr>
          <p:nvPr/>
        </p:nvCxnSpPr>
        <p:spPr>
          <a:xfrm flipH="1" flipV="1">
            <a:off x="7677886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 descr="Left pointing horizontal arrow. ">
            <a:extLst>
              <a:ext uri="{FF2B5EF4-FFF2-40B4-BE49-F238E27FC236}">
                <a16:creationId xmlns:a16="http://schemas.microsoft.com/office/drawing/2014/main" id="{6F90E576-DBA3-00E5-6BD4-01180153FA4C}"/>
              </a:ext>
            </a:extLst>
          </p:cNvPr>
          <p:cNvCxnSpPr>
            <a:cxnSpLocks/>
          </p:cNvCxnSpPr>
          <p:nvPr/>
        </p:nvCxnSpPr>
        <p:spPr>
          <a:xfrm flipH="1" flipV="1">
            <a:off x="4197968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 descr="Left pointing horizontal arrow. ">
            <a:extLst>
              <a:ext uri="{FF2B5EF4-FFF2-40B4-BE49-F238E27FC236}">
                <a16:creationId xmlns:a16="http://schemas.microsoft.com/office/drawing/2014/main" id="{2D233B93-93A8-F67C-5D25-B000E8C86CAE}"/>
              </a:ext>
            </a:extLst>
          </p:cNvPr>
          <p:cNvCxnSpPr>
            <a:cxnSpLocks/>
          </p:cNvCxnSpPr>
          <p:nvPr/>
        </p:nvCxnSpPr>
        <p:spPr>
          <a:xfrm flipH="1" flipV="1">
            <a:off x="2474101" y="3799646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 descr="Left pointing horizontal arrow. ">
            <a:extLst>
              <a:ext uri="{FF2B5EF4-FFF2-40B4-BE49-F238E27FC236}">
                <a16:creationId xmlns:a16="http://schemas.microsoft.com/office/drawing/2014/main" id="{CAE14DF2-5AB2-B1B5-2B27-CD0CDD4ADE80}"/>
              </a:ext>
            </a:extLst>
          </p:cNvPr>
          <p:cNvCxnSpPr>
            <a:cxnSpLocks/>
          </p:cNvCxnSpPr>
          <p:nvPr/>
        </p:nvCxnSpPr>
        <p:spPr>
          <a:xfrm flipH="1" flipV="1">
            <a:off x="718023" y="379651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813D361-6A3A-5AB0-28E6-845784D9DFEB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4205335" y="5000649"/>
            <a:ext cx="2475" cy="345363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320F3850-3022-D215-C8EB-7D12D00A60C9}"/>
              </a:ext>
            </a:extLst>
          </p:cNvPr>
          <p:cNvCxnSpPr>
            <a:cxnSpLocks/>
            <a:stCxn id="8" idx="3"/>
            <a:endCxn id="6" idx="0"/>
          </p:cNvCxnSpPr>
          <p:nvPr/>
        </p:nvCxnSpPr>
        <p:spPr>
          <a:xfrm>
            <a:off x="4105460" y="495622"/>
            <a:ext cx="869049" cy="1412327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7F57DB61-C96A-A72F-B9E9-3BC0AF0292A0}"/>
              </a:ext>
            </a:extLst>
          </p:cNvPr>
          <p:cNvCxnSpPr>
            <a:cxnSpLocks/>
            <a:endCxn id="8" idx="1"/>
          </p:cNvCxnSpPr>
          <p:nvPr/>
        </p:nvCxnSpPr>
        <p:spPr>
          <a:xfrm rot="5400000" flipH="1" flipV="1">
            <a:off x="2310128" y="795346"/>
            <a:ext cx="1333056" cy="733608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5618E6B5-1F7D-70A0-1C00-0FCF38D4F351}"/>
              </a:ext>
            </a:extLst>
          </p:cNvPr>
          <p:cNvCxnSpPr>
            <a:cxnSpLocks/>
            <a:stCxn id="36" idx="2"/>
            <a:endCxn id="16" idx="1"/>
          </p:cNvCxnSpPr>
          <p:nvPr/>
        </p:nvCxnSpPr>
        <p:spPr>
          <a:xfrm rot="16200000" flipH="1">
            <a:off x="2786416" y="4714858"/>
            <a:ext cx="744431" cy="1331408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C5E1B6B-21B2-D9F8-7D2A-41C2D77B2573}"/>
              </a:ext>
            </a:extLst>
          </p:cNvPr>
          <p:cNvCxnSpPr>
            <a:cxnSpLocks/>
          </p:cNvCxnSpPr>
          <p:nvPr/>
        </p:nvCxnSpPr>
        <p:spPr>
          <a:xfrm flipV="1">
            <a:off x="5723641" y="4990179"/>
            <a:ext cx="0" cy="76259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D002D2E-1BFB-9722-1EDC-3770F92E612C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4586335" y="5752778"/>
            <a:ext cx="1130066" cy="0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98DAF20-7D8F-0FB5-A78D-01F16E109043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4973673" y="2950270"/>
            <a:ext cx="0" cy="341512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D56AFD-15CF-AE2B-1D25-29BEDABFA304}"/>
              </a:ext>
            </a:extLst>
          </p:cNvPr>
          <p:cNvCxnSpPr>
            <a:cxnSpLocks/>
          </p:cNvCxnSpPr>
          <p:nvPr/>
        </p:nvCxnSpPr>
        <p:spPr>
          <a:xfrm flipV="1">
            <a:off x="6107723" y="5000649"/>
            <a:ext cx="0" cy="75212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E83F621D-3BAA-B21F-E79D-C1B779700DA7}"/>
              </a:ext>
            </a:extLst>
          </p:cNvPr>
          <p:cNvCxnSpPr>
            <a:cxnSpLocks/>
            <a:stCxn id="35" idx="3"/>
            <a:endCxn id="14" idx="1"/>
          </p:cNvCxnSpPr>
          <p:nvPr/>
        </p:nvCxnSpPr>
        <p:spPr>
          <a:xfrm flipV="1">
            <a:off x="8072510" y="3116369"/>
            <a:ext cx="892045" cy="1235503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B5210EFD-EE6D-2C94-86B0-19C0432399FA}"/>
              </a:ext>
            </a:extLst>
          </p:cNvPr>
          <p:cNvCxnSpPr>
            <a:cxnSpLocks/>
            <a:stCxn id="14" idx="3"/>
            <a:endCxn id="30" idx="1"/>
          </p:cNvCxnSpPr>
          <p:nvPr/>
        </p:nvCxnSpPr>
        <p:spPr>
          <a:xfrm>
            <a:off x="9723507" y="3116369"/>
            <a:ext cx="545960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DAAF9F1E-B6D3-F746-85D4-8A72B713ABC3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6115580" y="3776049"/>
            <a:ext cx="3215653" cy="1968515"/>
          </a:xfrm>
          <a:prstGeom prst="bentConnector2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63029723-3CE7-D3B8-57B4-D0E4BD99FCC7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 flipV="1">
            <a:off x="3048825" y="2287425"/>
            <a:ext cx="1546208" cy="40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091A69F1-04D4-D56B-D8BF-A1940C532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881" y="5765032"/>
            <a:ext cx="1200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Sigv4 auth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9540F06-A57F-2C1B-CA55-8B3EA2557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944" y="1810040"/>
            <a:ext cx="16453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 header with</a:t>
            </a:r>
          </a:p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jwt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token</a:t>
            </a:r>
          </a:p>
        </p:txBody>
      </p:sp>
      <p:pic>
        <p:nvPicPr>
          <p:cNvPr id="70" name="Graphic 6" descr="Amazon Macie service icon.">
            <a:extLst>
              <a:ext uri="{FF2B5EF4-FFF2-40B4-BE49-F238E27FC236}">
                <a16:creationId xmlns:a16="http://schemas.microsoft.com/office/drawing/2014/main" id="{651C6784-BA72-1AB9-1627-70EB8D76119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10561400" y="452632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9">
            <a:extLst>
              <a:ext uri="{FF2B5EF4-FFF2-40B4-BE49-F238E27FC236}">
                <a16:creationId xmlns:a16="http://schemas.microsoft.com/office/drawing/2014/main" id="{183D9187-4944-125C-B243-BDAED72D4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5287" y="4993803"/>
            <a:ext cx="989425" cy="2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Macie</a:t>
            </a:r>
          </a:p>
        </p:txBody>
      </p:sp>
      <p:pic>
        <p:nvPicPr>
          <p:cNvPr id="72" name="Graphic 21" descr="Amazon Inspector service icon.">
            <a:extLst>
              <a:ext uri="{FF2B5EF4-FFF2-40B4-BE49-F238E27FC236}">
                <a16:creationId xmlns:a16="http://schemas.microsoft.com/office/drawing/2014/main" id="{90322A11-0F2B-1CCD-8ED6-9BEBF7A155A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 bwMode="auto">
          <a:xfrm>
            <a:off x="11346080" y="521117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15">
            <a:extLst>
              <a:ext uri="{FF2B5EF4-FFF2-40B4-BE49-F238E27FC236}">
                <a16:creationId xmlns:a16="http://schemas.microsoft.com/office/drawing/2014/main" id="{83FE87FE-BBDF-B324-71B6-BB9A57B37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2186" y="5688842"/>
            <a:ext cx="1385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Inspector</a:t>
            </a:r>
          </a:p>
        </p:txBody>
      </p:sp>
    </p:spTree>
    <p:extLst>
      <p:ext uri="{BB962C8B-B14F-4D97-AF65-F5344CB8AC3E}">
        <p14:creationId xmlns:p14="http://schemas.microsoft.com/office/powerpoint/2010/main" val="37030444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77650-3A9B-00E9-DA37-487F70FAC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9BC78842-9539-0507-8719-D94DD27CED46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0000"/>
                </a:solidFill>
              </a:rPr>
              <a:t>Don’t make the prompt a single source of truth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B74A147-CDA4-5B61-AA61-4A27E2797B10}"/>
              </a:ext>
            </a:extLst>
          </p:cNvPr>
          <p:cNvSpPr txBox="1">
            <a:spLocks/>
          </p:cNvSpPr>
          <p:nvPr/>
        </p:nvSpPr>
        <p:spPr>
          <a:xfrm>
            <a:off x="318836" y="1343025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/>
              <a:t>Use </a:t>
            </a:r>
            <a:r>
              <a:rPr lang="en-US" sz="2000" dirty="0">
                <a:solidFill>
                  <a:srgbClr val="FFC000"/>
                </a:solidFill>
              </a:rPr>
              <a:t>hooks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C000"/>
                </a:solidFill>
              </a:rPr>
              <a:t>plugins</a:t>
            </a:r>
            <a:r>
              <a:rPr lang="en-US" sz="2000" dirty="0"/>
              <a:t> in your favor, to backup the prompt</a:t>
            </a:r>
          </a:p>
        </p:txBody>
      </p:sp>
    </p:spTree>
    <p:extLst>
      <p:ext uri="{BB962C8B-B14F-4D97-AF65-F5344CB8AC3E}">
        <p14:creationId xmlns:p14="http://schemas.microsoft.com/office/powerpoint/2010/main" val="2620473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0714-B9DC-A4E3-0CE3-F0336FB90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A3A18512-A450-7A2D-43B3-A8FA7FF18129}"/>
              </a:ext>
            </a:extLst>
          </p:cNvPr>
          <p:cNvSpPr txBox="1">
            <a:spLocks/>
          </p:cNvSpPr>
          <p:nvPr/>
        </p:nvSpPr>
        <p:spPr>
          <a:xfrm>
            <a:off x="318836" y="740522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>
                <a:solidFill>
                  <a:srgbClr val="FF0000"/>
                </a:solidFill>
              </a:rPr>
              <a:t>Don’t make the prompt a single source of truth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EA450FA-9693-9331-8A9A-88EF57C20D48}"/>
              </a:ext>
            </a:extLst>
          </p:cNvPr>
          <p:cNvSpPr txBox="1">
            <a:spLocks/>
          </p:cNvSpPr>
          <p:nvPr/>
        </p:nvSpPr>
        <p:spPr>
          <a:xfrm>
            <a:off x="318836" y="1343025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2000" dirty="0"/>
              <a:t>Use hooks and plugins in your favor, to backup the prompt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64B2553-392E-5781-F881-DD3BB9F3EFDC}"/>
              </a:ext>
            </a:extLst>
          </p:cNvPr>
          <p:cNvSpPr txBox="1">
            <a:spLocks/>
          </p:cNvSpPr>
          <p:nvPr/>
        </p:nvSpPr>
        <p:spPr>
          <a:xfrm>
            <a:off x="1338471" y="2150636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b="1" dirty="0"/>
              <a:t>plugin  </a:t>
            </a:r>
            <a:r>
              <a:rPr lang="en-US" sz="1400" b="1" dirty="0" err="1">
                <a:solidFill>
                  <a:srgbClr val="FFC000"/>
                </a:solidFill>
              </a:rPr>
              <a:t>SupervisorSteeringHandler</a:t>
            </a:r>
            <a:r>
              <a:rPr lang="en-US" sz="1400" b="1" dirty="0">
                <a:solidFill>
                  <a:srgbClr val="FFC000"/>
                </a:solidFill>
              </a:rPr>
              <a:t> </a:t>
            </a:r>
            <a:r>
              <a:rPr lang="en-US" sz="1400" b="1" dirty="0"/>
              <a:t>creates</a:t>
            </a:r>
            <a:r>
              <a:rPr lang="en-US" sz="1400" b="1" dirty="0">
                <a:solidFill>
                  <a:srgbClr val="FFC000"/>
                </a:solidFill>
              </a:rPr>
              <a:t> LLM as judge</a:t>
            </a:r>
            <a:endParaRPr lang="en-US" sz="1400" b="1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A7E2AF0-0CCA-28C6-7572-CF4D36A627BD}"/>
              </a:ext>
            </a:extLst>
          </p:cNvPr>
          <p:cNvSpPr txBox="1">
            <a:spLocks/>
          </p:cNvSpPr>
          <p:nvPr/>
        </p:nvSpPr>
        <p:spPr>
          <a:xfrm>
            <a:off x="2570922" y="2455107"/>
            <a:ext cx="8521148" cy="29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dirty="0"/>
              <a:t>runs on </a:t>
            </a:r>
            <a:r>
              <a:rPr lang="en-US" sz="1400" dirty="0" err="1">
                <a:solidFill>
                  <a:srgbClr val="FFC000"/>
                </a:solidFill>
              </a:rPr>
              <a:t>BeforeToolCallEvent</a:t>
            </a:r>
            <a:r>
              <a:rPr lang="en-US" sz="1400" dirty="0"/>
              <a:t>  -&gt; did supervisor picked up right subagent? Right time-range?, </a:t>
            </a:r>
            <a:r>
              <a:rPr lang="en-US" sz="1400" dirty="0" err="1"/>
              <a:t>etc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4F7E019B-B36A-CDE8-7BAC-CC44D0BDF375}"/>
              </a:ext>
            </a:extLst>
          </p:cNvPr>
          <p:cNvSpPr txBox="1">
            <a:spLocks/>
          </p:cNvSpPr>
          <p:nvPr/>
        </p:nvSpPr>
        <p:spPr>
          <a:xfrm>
            <a:off x="1338471" y="3803610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b="1" dirty="0"/>
              <a:t>hook  </a:t>
            </a:r>
            <a:r>
              <a:rPr lang="en-US" sz="1400" b="1" dirty="0" err="1">
                <a:solidFill>
                  <a:srgbClr val="FFC000"/>
                </a:solidFill>
              </a:rPr>
              <a:t>SQLRewriteHook</a:t>
            </a:r>
            <a:r>
              <a:rPr lang="en-US" sz="1400" b="1" dirty="0">
                <a:solidFill>
                  <a:srgbClr val="FFC000"/>
                </a:solidFill>
              </a:rPr>
              <a:t>  </a:t>
            </a:r>
            <a:r>
              <a:rPr lang="en-US" sz="1400" b="1" dirty="0"/>
              <a:t>limits the amount of lines to 20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614D759-C0F3-BC15-F453-F3106B8BEDFB}"/>
              </a:ext>
            </a:extLst>
          </p:cNvPr>
          <p:cNvSpPr txBox="1">
            <a:spLocks/>
          </p:cNvSpPr>
          <p:nvPr/>
        </p:nvSpPr>
        <p:spPr>
          <a:xfrm>
            <a:off x="2570922" y="4108081"/>
            <a:ext cx="8521148" cy="29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dirty="0"/>
              <a:t>runs on </a:t>
            </a:r>
            <a:r>
              <a:rPr lang="en-US" sz="1400" dirty="0" err="1">
                <a:solidFill>
                  <a:srgbClr val="FFC000"/>
                </a:solidFill>
              </a:rPr>
              <a:t>BeforeToolCallEvent</a:t>
            </a:r>
            <a:r>
              <a:rPr lang="en-US" sz="1400" dirty="0"/>
              <a:t>  -&gt; in case someone calls for 100 </a:t>
            </a:r>
            <a:r>
              <a:rPr lang="en-US" sz="1400" dirty="0" err="1"/>
              <a:t>cloudtrail</a:t>
            </a:r>
            <a:r>
              <a:rPr lang="en-US" sz="1400" dirty="0"/>
              <a:t> lines</a:t>
            </a:r>
          </a:p>
          <a:p>
            <a:endParaRPr lang="en-US" sz="1400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B2FDDA9-818F-C2B4-9400-B53A0421686E}"/>
              </a:ext>
            </a:extLst>
          </p:cNvPr>
          <p:cNvSpPr txBox="1">
            <a:spLocks/>
          </p:cNvSpPr>
          <p:nvPr/>
        </p:nvSpPr>
        <p:spPr>
          <a:xfrm>
            <a:off x="2570922" y="4406113"/>
            <a:ext cx="8521148" cy="29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dirty="0"/>
              <a:t>runs on </a:t>
            </a:r>
            <a:r>
              <a:rPr lang="en-US" sz="1400" dirty="0" err="1">
                <a:solidFill>
                  <a:srgbClr val="FFC000"/>
                </a:solidFill>
              </a:rPr>
              <a:t>AfterToolCallEvent</a:t>
            </a:r>
            <a:r>
              <a:rPr lang="en-US" sz="1400" dirty="0"/>
              <a:t>  -&gt; checks if same amount of rows re returned as were asked</a:t>
            </a:r>
          </a:p>
          <a:p>
            <a:endParaRPr lang="en-US" sz="1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521CFD6-BA94-56EE-7B55-79E1BEF31E2C}"/>
              </a:ext>
            </a:extLst>
          </p:cNvPr>
          <p:cNvSpPr txBox="1">
            <a:spLocks/>
          </p:cNvSpPr>
          <p:nvPr/>
        </p:nvSpPr>
        <p:spPr>
          <a:xfrm>
            <a:off x="1338471" y="5216943"/>
            <a:ext cx="1049680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b="1" dirty="0"/>
              <a:t>hook  </a:t>
            </a:r>
            <a:r>
              <a:rPr lang="en-US" sz="1400" b="1" dirty="0" err="1">
                <a:solidFill>
                  <a:srgbClr val="FFC000"/>
                </a:solidFill>
              </a:rPr>
              <a:t>OutputIntegrityHook</a:t>
            </a:r>
            <a:r>
              <a:rPr lang="en-US" sz="1400" b="1" dirty="0">
                <a:solidFill>
                  <a:srgbClr val="FFC000"/>
                </a:solidFill>
              </a:rPr>
              <a:t>  </a:t>
            </a:r>
            <a:r>
              <a:rPr lang="en-US" sz="1400" b="1" dirty="0"/>
              <a:t>checks of real data was returned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29B9CE7-4D3A-F061-049E-103C162D879C}"/>
              </a:ext>
            </a:extLst>
          </p:cNvPr>
          <p:cNvSpPr txBox="1">
            <a:spLocks/>
          </p:cNvSpPr>
          <p:nvPr/>
        </p:nvSpPr>
        <p:spPr>
          <a:xfrm>
            <a:off x="2570922" y="5521414"/>
            <a:ext cx="8521148" cy="29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dirty="0"/>
              <a:t>runs on </a:t>
            </a:r>
            <a:r>
              <a:rPr lang="en-US" sz="1400" dirty="0" err="1">
                <a:solidFill>
                  <a:srgbClr val="FFC000"/>
                </a:solidFill>
              </a:rPr>
              <a:t>AfterToolCallEvent</a:t>
            </a:r>
            <a:r>
              <a:rPr lang="en-US" sz="1400" dirty="0"/>
              <a:t>  -&gt; am I getting the empty response?</a:t>
            </a:r>
          </a:p>
          <a:p>
            <a:endParaRPr lang="en-US" sz="14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5CA5CA39-C697-D1D8-DCCC-48E4EB84DBC2}"/>
              </a:ext>
            </a:extLst>
          </p:cNvPr>
          <p:cNvSpPr txBox="1">
            <a:spLocks/>
          </p:cNvSpPr>
          <p:nvPr/>
        </p:nvSpPr>
        <p:spPr>
          <a:xfrm>
            <a:off x="2570922" y="2759578"/>
            <a:ext cx="8521148" cy="29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1400" dirty="0"/>
              <a:t>runs on </a:t>
            </a:r>
            <a:r>
              <a:rPr lang="en-US" sz="1400" dirty="0" err="1">
                <a:solidFill>
                  <a:srgbClr val="FFC000"/>
                </a:solidFill>
              </a:rPr>
              <a:t>AfterModelCallEvent</a:t>
            </a:r>
            <a:r>
              <a:rPr lang="en-US" sz="1400" dirty="0"/>
              <a:t>  -&gt; compares the subagent result to supervisor response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93327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A8FC1-4D78-3471-F4DF-6688BBE30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2BF4E-6801-7BB3-7861-67FE8772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B2D62-9CD9-6696-FB9D-2C3A6283B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822" y="0"/>
            <a:ext cx="4505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514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6803EB-22AC-EEAE-9940-FC17709A05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63B0AD7-F810-970A-02AB-321E0F3765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331" r="1331"/>
          <a:stretch>
            <a:fillRect/>
          </a:stretch>
        </p:blipFill>
        <p:spPr>
          <a:prstGeom prst="roundRect">
            <a:avLst>
              <a:gd name="adj" fmla="val 10690"/>
            </a:avLst>
          </a:prstGeom>
          <a:noFill/>
          <a:ln w="19050">
            <a:solidFill>
              <a:srgbClr val="E8E8E8"/>
            </a:solidFill>
          </a:ln>
        </p:spPr>
      </p:pic>
    </p:spTree>
    <p:extLst>
      <p:ext uri="{BB962C8B-B14F-4D97-AF65-F5344CB8AC3E}">
        <p14:creationId xmlns:p14="http://schemas.microsoft.com/office/powerpoint/2010/main" val="131812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E87BA-4F31-3BE0-C94F-2864B0CB9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6099945A-5FE3-F29E-3640-DD51DD4CC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93" y="6382588"/>
            <a:ext cx="4409292" cy="333984"/>
          </a:xfrm>
          <a:prstGeom prst="rect">
            <a:avLst/>
          </a:prstGeom>
        </p:spPr>
      </p:pic>
      <p:pic>
        <p:nvPicPr>
          <p:cNvPr id="4" name="Graphic 22" descr="User resource icon for the General Icons category.">
            <a:extLst>
              <a:ext uri="{FF2B5EF4-FFF2-40B4-BE49-F238E27FC236}">
                <a16:creationId xmlns:a16="http://schemas.microsoft.com/office/drawing/2014/main" id="{FA933592-7B65-C4A9-F110-04B98E5B524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051678" y="2076662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D428BC40-BC5D-7FCD-B82B-09BAA6FF3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79" y="2838661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</p:txBody>
      </p:sp>
      <p:pic>
        <p:nvPicPr>
          <p:cNvPr id="6" name="Graphic 7" descr="Amazon API Gateway service icon.">
            <a:extLst>
              <a:ext uri="{FF2B5EF4-FFF2-40B4-BE49-F238E27FC236}">
                <a16:creationId xmlns:a16="http://schemas.microsoft.com/office/drawing/2014/main" id="{AA5EDEE1-F988-F479-F4A9-2C94D4643E95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499214" y="2090210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8CE5FDCD-776B-480A-7ECF-DFA9767E2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279" y="2855532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API Gateway</a:t>
            </a:r>
          </a:p>
        </p:txBody>
      </p:sp>
      <p:pic>
        <p:nvPicPr>
          <p:cNvPr id="8" name="Graphic 17" descr="Amazon Cognito service icon.">
            <a:extLst>
              <a:ext uri="{FF2B5EF4-FFF2-40B4-BE49-F238E27FC236}">
                <a16:creationId xmlns:a16="http://schemas.microsoft.com/office/drawing/2014/main" id="{1A9D1947-88E6-B10B-14BC-5273D3FD5EF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3247641" y="29688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08235B38-F6A0-CD6A-9DDA-ED1F8A36B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593" y="1058883"/>
            <a:ext cx="76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Cognito</a:t>
            </a:r>
          </a:p>
        </p:txBody>
      </p:sp>
      <p:pic>
        <p:nvPicPr>
          <p:cNvPr id="10" name="Graphic 9" descr="Programming language resource icon for the General Icons category.">
            <a:extLst>
              <a:ext uri="{FF2B5EF4-FFF2-40B4-BE49-F238E27FC236}">
                <a16:creationId xmlns:a16="http://schemas.microsoft.com/office/drawing/2014/main" id="{301B11BE-9431-9CB8-946B-53A37DC4932B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2038606" y="2012526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F39D61-C6D3-BA7C-BBD4-59DCA8298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764" y="2838661"/>
            <a:ext cx="1200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alexandra.sh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0" descr="AWS Lambda service icon.">
            <a:extLst>
              <a:ext uri="{FF2B5EF4-FFF2-40B4-BE49-F238E27FC236}">
                <a16:creationId xmlns:a16="http://schemas.microsoft.com/office/drawing/2014/main" id="{5DD121DC-AD7C-A398-7980-5850EC8BE4D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251083" y="4154657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2D1B3DC7-CA76-B863-9FA2-208A6084A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291" y="4913609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-invoke-agent-stream</a:t>
            </a:r>
          </a:p>
        </p:txBody>
      </p:sp>
      <p:pic>
        <p:nvPicPr>
          <p:cNvPr id="14" name="Graphic 13" descr="Amazon Bedrock AgentCore service icon.">
            <a:extLst>
              <a:ext uri="{FF2B5EF4-FFF2-40B4-BE49-F238E27FC236}">
                <a16:creationId xmlns:a16="http://schemas.microsoft.com/office/drawing/2014/main" id="{F37B9271-1F55-0211-78BB-6299C61763A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8868736" y="2919154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15B64298-5BA8-FA60-C954-1C916137D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670" y="3681311"/>
            <a:ext cx="1487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AgentCore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23" descr="Amazon DynamoDB service icon.">
            <a:extLst>
              <a:ext uri="{FF2B5EF4-FFF2-40B4-BE49-F238E27FC236}">
                <a16:creationId xmlns:a16="http://schemas.microsoft.com/office/drawing/2014/main" id="{3C3C8651-5899-6BE2-0401-35DD06E2E62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3728516" y="555403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EC2CC12A-0552-D88D-C917-EA1DA7A9D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804" y="6317626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DynamoDB</a:t>
            </a:r>
          </a:p>
        </p:txBody>
      </p:sp>
      <p:pic>
        <p:nvPicPr>
          <p:cNvPr id="18" name="Graphic 6" descr="Data lake resource icon for the AWS Lake Formation service.">
            <a:extLst>
              <a:ext uri="{FF2B5EF4-FFF2-40B4-BE49-F238E27FC236}">
                <a16:creationId xmlns:a16="http://schemas.microsoft.com/office/drawing/2014/main" id="{2CF4E7B3-FACB-312C-9CC8-DE836D748C5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10520847" y="81474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3A3772-34A7-65E5-958D-83096A6EA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5149" y="1281314"/>
            <a:ext cx="1166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 Lake</a:t>
            </a:r>
          </a:p>
        </p:txBody>
      </p:sp>
      <p:pic>
        <p:nvPicPr>
          <p:cNvPr id="20" name="Graphic 19" descr="AWS Health Dashboard service icon.">
            <a:extLst>
              <a:ext uri="{FF2B5EF4-FFF2-40B4-BE49-F238E27FC236}">
                <a16:creationId xmlns:a16="http://schemas.microsoft.com/office/drawing/2014/main" id="{15A11D41-CE56-85D2-3469-03AADBFBC8D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10473631" y="332872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A47F4C12-58E1-FDAA-75EC-117B65ED1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5113" y="1694852"/>
            <a:ext cx="1094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Health</a:t>
            </a:r>
            <a:endParaRPr lang="en-US" altLang="en-US" sz="10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phic 6" descr="AWS Organizations service icon.">
            <a:extLst>
              <a:ext uri="{FF2B5EF4-FFF2-40B4-BE49-F238E27FC236}">
                <a16:creationId xmlns:a16="http://schemas.microsoft.com/office/drawing/2014/main" id="{A7C4E93F-E9D7-AC54-EA13-6BCA6A322A0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11343624" y="120134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2B32A62B-6D4B-9A32-888F-2C83788F7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6923" y="3803341"/>
            <a:ext cx="14506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Organizations</a:t>
            </a:r>
          </a:p>
        </p:txBody>
      </p:sp>
      <p:pic>
        <p:nvPicPr>
          <p:cNvPr id="24" name="Graphic 23" descr="IAM Access Analyzer resource icon for the IAM service.">
            <a:extLst>
              <a:ext uri="{FF2B5EF4-FFF2-40B4-BE49-F238E27FC236}">
                <a16:creationId xmlns:a16="http://schemas.microsoft.com/office/drawing/2014/main" id="{66813511-3574-5952-5705-CFA7F014C1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77452" y="1846073"/>
            <a:ext cx="457200" cy="457200"/>
          </a:xfrm>
          <a:prstGeom prst="rect">
            <a:avLst/>
          </a:prstGeom>
        </p:spPr>
      </p:pic>
      <p:sp>
        <p:nvSpPr>
          <p:cNvPr id="25" name="TextBox 30">
            <a:extLst>
              <a:ext uri="{FF2B5EF4-FFF2-40B4-BE49-F238E27FC236}">
                <a16:creationId xmlns:a16="http://schemas.microsoft.com/office/drawing/2014/main" id="{A1C62A5A-9C24-F00E-16BA-ECD85233D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8896" y="2311663"/>
            <a:ext cx="1051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IAM  Access </a:t>
            </a:r>
          </a:p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Analyzer</a:t>
            </a:r>
          </a:p>
        </p:txBody>
      </p:sp>
      <p:pic>
        <p:nvPicPr>
          <p:cNvPr id="26" name="Picture 25" descr="A white cube on a black background&#10;&#10;AI-generated content may be incorrect.">
            <a:extLst>
              <a:ext uri="{FF2B5EF4-FFF2-40B4-BE49-F238E27FC236}">
                <a16:creationId xmlns:a16="http://schemas.microsoft.com/office/drawing/2014/main" id="{905E5FEB-269A-FA4D-F339-9A0FC04A2C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91546" y="2588614"/>
            <a:ext cx="455371" cy="457200"/>
          </a:xfrm>
          <a:prstGeom prst="rect">
            <a:avLst/>
          </a:prstGeom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id="{FD2BB249-81FB-5B8D-CE57-232954B32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1836" y="3045814"/>
            <a:ext cx="931444" cy="2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Quotas</a:t>
            </a:r>
          </a:p>
        </p:txBody>
      </p:sp>
      <p:pic>
        <p:nvPicPr>
          <p:cNvPr id="28" name="Graphic 19" descr="Amazon GuardDuty service icon.">
            <a:extLst>
              <a:ext uri="{FF2B5EF4-FFF2-40B4-BE49-F238E27FC236}">
                <a16:creationId xmlns:a16="http://schemas.microsoft.com/office/drawing/2014/main" id="{2135B814-60A1-4243-C6CD-1923A4A5479E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11260011" y="400453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AA91A196-FEFB-6C64-692A-8472B6709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6122" y="4473962"/>
            <a:ext cx="10885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GuardDuty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2DB342-5F97-BCF8-F92F-D09D5A12EF64}"/>
              </a:ext>
            </a:extLst>
          </p:cNvPr>
          <p:cNvSpPr/>
          <p:nvPr/>
        </p:nvSpPr>
        <p:spPr>
          <a:xfrm>
            <a:off x="10173648" y="372969"/>
            <a:ext cx="1758127" cy="58513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7F8077-7164-9337-43E5-2E81CDA5A3E1}"/>
              </a:ext>
            </a:extLst>
          </p:cNvPr>
          <p:cNvSpPr txBox="1"/>
          <p:nvPr/>
        </p:nvSpPr>
        <p:spPr>
          <a:xfrm>
            <a:off x="10257544" y="377369"/>
            <a:ext cx="1674230" cy="283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sources</a:t>
            </a:r>
          </a:p>
        </p:txBody>
      </p:sp>
      <p:pic>
        <p:nvPicPr>
          <p:cNvPr id="32" name="Graphic 10" descr="AWS Lambda service icon.">
            <a:extLst>
              <a:ext uri="{FF2B5EF4-FFF2-40B4-BE49-F238E27FC236}">
                <a16:creationId xmlns:a16="http://schemas.microsoft.com/office/drawing/2014/main" id="{D465999B-102B-694C-1CD1-CBAE2187D073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1991799" y="4154657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10" descr="AWS Lambda service icon.">
            <a:extLst>
              <a:ext uri="{FF2B5EF4-FFF2-40B4-BE49-F238E27FC236}">
                <a16:creationId xmlns:a16="http://schemas.microsoft.com/office/drawing/2014/main" id="{C81FE65E-7E9A-DFD8-05C9-B419D3F9984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32515" y="4154657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phic 10" descr="AWS Lambda service icon.">
            <a:extLst>
              <a:ext uri="{FF2B5EF4-FFF2-40B4-BE49-F238E27FC236}">
                <a16:creationId xmlns:a16="http://schemas.microsoft.com/office/drawing/2014/main" id="{678C6AC8-B259-7E96-EAB2-22D1411990D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474409" y="4154657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10" descr="AWS Lambda service icon.">
            <a:extLst>
              <a:ext uri="{FF2B5EF4-FFF2-40B4-BE49-F238E27FC236}">
                <a16:creationId xmlns:a16="http://schemas.microsoft.com/office/drawing/2014/main" id="{2D86C057-8F04-B3FB-31C5-12AF996AC54D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217739" y="4154657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20">
            <a:extLst>
              <a:ext uri="{FF2B5EF4-FFF2-40B4-BE49-F238E27FC236}">
                <a16:creationId xmlns:a16="http://schemas.microsoft.com/office/drawing/2014/main" id="{F8CD4D0F-D25F-50B1-A1E4-E19B36B46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33" y="4913609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-list-conversations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CD27C336-8504-2923-57D5-9A7FE9EF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816" y="4905911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-delete-conversation</a:t>
            </a: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BFD4AC68-0B85-8D46-27E2-A0A7DD6FB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604" y="492130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-health-check</a:t>
            </a: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47AB592A-4707-7AA5-C065-2FE670201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0637" y="4913609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lttm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-list-services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A5637C-5ACE-33FF-488A-8204806FEC4A}"/>
              </a:ext>
            </a:extLst>
          </p:cNvPr>
          <p:cNvCxnSpPr>
            <a:cxnSpLocks/>
          </p:cNvCxnSpPr>
          <p:nvPr/>
        </p:nvCxnSpPr>
        <p:spPr>
          <a:xfrm>
            <a:off x="627384" y="3477264"/>
            <a:ext cx="696011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75B8D0E-AE6F-8D2F-B008-9C62214AD53F}"/>
              </a:ext>
            </a:extLst>
          </p:cNvPr>
          <p:cNvSpPr txBox="1"/>
          <p:nvPr/>
        </p:nvSpPr>
        <p:spPr>
          <a:xfrm>
            <a:off x="14075" y="3742441"/>
            <a:ext cx="1226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/services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9C5315-9DF2-3F65-DCB1-D2F527998B0E}"/>
              </a:ext>
            </a:extLst>
          </p:cNvPr>
          <p:cNvSpPr txBox="1"/>
          <p:nvPr/>
        </p:nvSpPr>
        <p:spPr>
          <a:xfrm>
            <a:off x="1568083" y="3744459"/>
            <a:ext cx="1627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/conversations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056C54-EEF6-A489-EE23-046B9BDCA6C9}"/>
              </a:ext>
            </a:extLst>
          </p:cNvPr>
          <p:cNvSpPr txBox="1"/>
          <p:nvPr/>
        </p:nvSpPr>
        <p:spPr>
          <a:xfrm>
            <a:off x="3318249" y="3760481"/>
            <a:ext cx="1547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DELETE /conv/{id}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89F9B8-01E1-87D4-F11D-CC4D8D4B1C14}"/>
              </a:ext>
            </a:extLst>
          </p:cNvPr>
          <p:cNvSpPr txBox="1"/>
          <p:nvPr/>
        </p:nvSpPr>
        <p:spPr>
          <a:xfrm>
            <a:off x="5400457" y="3756302"/>
            <a:ext cx="9060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POST /ask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28CBFF-2379-8D5B-8BDF-8099234F46F8}"/>
              </a:ext>
            </a:extLst>
          </p:cNvPr>
          <p:cNvSpPr txBox="1"/>
          <p:nvPr/>
        </p:nvSpPr>
        <p:spPr>
          <a:xfrm>
            <a:off x="7069062" y="3753146"/>
            <a:ext cx="1066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urier New" panose="02070309020205020404" pitchFamily="49" charset="0"/>
                <a:ea typeface="Amazon Ember Light" panose="020B0403020204020204" pitchFamily="34" charset="0"/>
                <a:cs typeface="Courier New" panose="02070309020205020404" pitchFamily="49" charset="0"/>
              </a:rPr>
              <a:t>GET /health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C9C21FD-9BB9-ED1F-21F9-2787A4870002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627384" y="3474043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A0B5290-77A6-E7CC-4B21-2D86182D64A2}"/>
              </a:ext>
            </a:extLst>
          </p:cNvPr>
          <p:cNvCxnSpPr>
            <a:cxnSpLocks/>
          </p:cNvCxnSpPr>
          <p:nvPr/>
        </p:nvCxnSpPr>
        <p:spPr>
          <a:xfrm>
            <a:off x="2380914" y="3474043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746B727-2AD6-F365-0CDD-9A237FF8C1D3}"/>
              </a:ext>
            </a:extLst>
          </p:cNvPr>
          <p:cNvCxnSpPr>
            <a:cxnSpLocks/>
          </p:cNvCxnSpPr>
          <p:nvPr/>
        </p:nvCxnSpPr>
        <p:spPr>
          <a:xfrm>
            <a:off x="4109516" y="3474043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80A2B69-4586-CFA5-A8D5-4D9439F66466}"/>
              </a:ext>
            </a:extLst>
          </p:cNvPr>
          <p:cNvCxnSpPr>
            <a:cxnSpLocks/>
          </p:cNvCxnSpPr>
          <p:nvPr/>
        </p:nvCxnSpPr>
        <p:spPr>
          <a:xfrm>
            <a:off x="5856944" y="3474043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C0F242E-338E-2141-925A-0F0BDD622F6E}"/>
              </a:ext>
            </a:extLst>
          </p:cNvPr>
          <p:cNvCxnSpPr>
            <a:cxnSpLocks/>
          </p:cNvCxnSpPr>
          <p:nvPr/>
        </p:nvCxnSpPr>
        <p:spPr>
          <a:xfrm>
            <a:off x="7584623" y="3474043"/>
            <a:ext cx="0" cy="2683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 descr="Left pointing horizontal arrow. ">
            <a:extLst>
              <a:ext uri="{FF2B5EF4-FFF2-40B4-BE49-F238E27FC236}">
                <a16:creationId xmlns:a16="http://schemas.microsoft.com/office/drawing/2014/main" id="{C401E12D-E9A5-45A5-4312-3E84E96CCE64}"/>
              </a:ext>
            </a:extLst>
          </p:cNvPr>
          <p:cNvCxnSpPr>
            <a:cxnSpLocks/>
          </p:cNvCxnSpPr>
          <p:nvPr/>
        </p:nvCxnSpPr>
        <p:spPr>
          <a:xfrm flipH="1" flipV="1">
            <a:off x="5853465" y="3982649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 descr="Left pointing horizontal arrow. ">
            <a:extLst>
              <a:ext uri="{FF2B5EF4-FFF2-40B4-BE49-F238E27FC236}">
                <a16:creationId xmlns:a16="http://schemas.microsoft.com/office/drawing/2014/main" id="{1CE7AB8A-370C-BD6D-E41C-4522262747AE}"/>
              </a:ext>
            </a:extLst>
          </p:cNvPr>
          <p:cNvCxnSpPr>
            <a:cxnSpLocks/>
          </p:cNvCxnSpPr>
          <p:nvPr/>
        </p:nvCxnSpPr>
        <p:spPr>
          <a:xfrm flipH="1" flipV="1">
            <a:off x="7582067" y="3978778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 descr="Left pointing horizontal arrow. ">
            <a:extLst>
              <a:ext uri="{FF2B5EF4-FFF2-40B4-BE49-F238E27FC236}">
                <a16:creationId xmlns:a16="http://schemas.microsoft.com/office/drawing/2014/main" id="{48E645AB-82C0-2FC1-6A2C-120C0EB787B5}"/>
              </a:ext>
            </a:extLst>
          </p:cNvPr>
          <p:cNvCxnSpPr>
            <a:cxnSpLocks/>
          </p:cNvCxnSpPr>
          <p:nvPr/>
        </p:nvCxnSpPr>
        <p:spPr>
          <a:xfrm flipH="1" flipV="1">
            <a:off x="4102149" y="3978778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 descr="Left pointing horizontal arrow. ">
            <a:extLst>
              <a:ext uri="{FF2B5EF4-FFF2-40B4-BE49-F238E27FC236}">
                <a16:creationId xmlns:a16="http://schemas.microsoft.com/office/drawing/2014/main" id="{E2F485BD-162F-0627-E4DC-2EB5EAB3E37C}"/>
              </a:ext>
            </a:extLst>
          </p:cNvPr>
          <p:cNvCxnSpPr>
            <a:cxnSpLocks/>
          </p:cNvCxnSpPr>
          <p:nvPr/>
        </p:nvCxnSpPr>
        <p:spPr>
          <a:xfrm flipH="1" flipV="1">
            <a:off x="2378282" y="3981907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 descr="Left pointing horizontal arrow. ">
            <a:extLst>
              <a:ext uri="{FF2B5EF4-FFF2-40B4-BE49-F238E27FC236}">
                <a16:creationId xmlns:a16="http://schemas.microsoft.com/office/drawing/2014/main" id="{3906A496-E5F2-2517-3D26-E9643E30896F}"/>
              </a:ext>
            </a:extLst>
          </p:cNvPr>
          <p:cNvCxnSpPr>
            <a:cxnSpLocks/>
          </p:cNvCxnSpPr>
          <p:nvPr/>
        </p:nvCxnSpPr>
        <p:spPr>
          <a:xfrm flipH="1" flipV="1">
            <a:off x="622204" y="3978778"/>
            <a:ext cx="419" cy="14443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B31045B-0907-3B46-1F2C-F3D8CCAC2F7C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4109516" y="5182910"/>
            <a:ext cx="2475" cy="345363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E24B2AB2-FDA7-31FC-7CC7-A8599BE25297}"/>
              </a:ext>
            </a:extLst>
          </p:cNvPr>
          <p:cNvCxnSpPr>
            <a:cxnSpLocks/>
            <a:stCxn id="8" idx="3"/>
            <a:endCxn id="6" idx="0"/>
          </p:cNvCxnSpPr>
          <p:nvPr/>
        </p:nvCxnSpPr>
        <p:spPr>
          <a:xfrm>
            <a:off x="4009641" y="677883"/>
            <a:ext cx="869049" cy="1412327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B7185204-1AD1-F84C-67CB-B7E484379C41}"/>
              </a:ext>
            </a:extLst>
          </p:cNvPr>
          <p:cNvCxnSpPr>
            <a:cxnSpLocks/>
            <a:endCxn id="8" idx="1"/>
          </p:cNvCxnSpPr>
          <p:nvPr/>
        </p:nvCxnSpPr>
        <p:spPr>
          <a:xfrm rot="5400000" flipH="1" flipV="1">
            <a:off x="2214309" y="977607"/>
            <a:ext cx="1333056" cy="733608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1C178748-8CCA-BCDE-7314-6CF991C481E0}"/>
              </a:ext>
            </a:extLst>
          </p:cNvPr>
          <p:cNvCxnSpPr>
            <a:cxnSpLocks/>
            <a:stCxn id="36" idx="2"/>
            <a:endCxn id="16" idx="1"/>
          </p:cNvCxnSpPr>
          <p:nvPr/>
        </p:nvCxnSpPr>
        <p:spPr>
          <a:xfrm rot="16200000" flipH="1">
            <a:off x="2690597" y="4897119"/>
            <a:ext cx="744431" cy="1331408"/>
          </a:xfrm>
          <a:prstGeom prst="bentConnector2">
            <a:avLst/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4A630F7-AD5F-6108-0B3B-588ADC9997D9}"/>
              </a:ext>
            </a:extLst>
          </p:cNvPr>
          <p:cNvCxnSpPr>
            <a:cxnSpLocks/>
          </p:cNvCxnSpPr>
          <p:nvPr/>
        </p:nvCxnSpPr>
        <p:spPr>
          <a:xfrm flipV="1">
            <a:off x="5627822" y="5172440"/>
            <a:ext cx="0" cy="76259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DC9ECD6-C11D-AA20-5C3B-F1395AF6BC72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4490516" y="5935039"/>
            <a:ext cx="1130066" cy="0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A36D9AA-9913-24A6-0726-C338E66DD67A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4877854" y="3132531"/>
            <a:ext cx="0" cy="341512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5BFB7A8-6FA2-3570-DCCB-F8C66C7BCEA4}"/>
              </a:ext>
            </a:extLst>
          </p:cNvPr>
          <p:cNvCxnSpPr>
            <a:cxnSpLocks/>
          </p:cNvCxnSpPr>
          <p:nvPr/>
        </p:nvCxnSpPr>
        <p:spPr>
          <a:xfrm flipV="1">
            <a:off x="6011904" y="5182910"/>
            <a:ext cx="0" cy="752129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4E23995D-B9D1-7FB6-8EF9-D5FE87E14B9F}"/>
              </a:ext>
            </a:extLst>
          </p:cNvPr>
          <p:cNvCxnSpPr>
            <a:cxnSpLocks/>
            <a:stCxn id="35" idx="3"/>
            <a:endCxn id="14" idx="1"/>
          </p:cNvCxnSpPr>
          <p:nvPr/>
        </p:nvCxnSpPr>
        <p:spPr>
          <a:xfrm flipV="1">
            <a:off x="7976691" y="3298630"/>
            <a:ext cx="892045" cy="1235503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BFEAF266-2319-9464-B5F5-126511EC3C2C}"/>
              </a:ext>
            </a:extLst>
          </p:cNvPr>
          <p:cNvCxnSpPr>
            <a:cxnSpLocks/>
            <a:stCxn id="14" idx="3"/>
            <a:endCxn id="30" idx="1"/>
          </p:cNvCxnSpPr>
          <p:nvPr/>
        </p:nvCxnSpPr>
        <p:spPr>
          <a:xfrm>
            <a:off x="9627688" y="3298630"/>
            <a:ext cx="545960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4962B4A2-BB7E-B414-03F6-DB54FA565795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6019761" y="3958310"/>
            <a:ext cx="3215653" cy="1968515"/>
          </a:xfrm>
          <a:prstGeom prst="bentConnector2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45AABB5B-3A12-1954-2E84-CCE312E50742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 flipV="1">
            <a:off x="2953006" y="2469686"/>
            <a:ext cx="1546208" cy="40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3565982-FB45-DF7C-07C5-E022EF0C7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062" y="5947293"/>
            <a:ext cx="1200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Sigv4 auth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A1A4D09-3E07-5702-361F-0FAAB1055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5125" y="1992301"/>
            <a:ext cx="16453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 header with</a:t>
            </a:r>
          </a:p>
          <a:p>
            <a:pPr algn="ctr" eaLnBrk="1" hangingPunct="1"/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jwt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token</a:t>
            </a:r>
          </a:p>
        </p:txBody>
      </p:sp>
      <p:pic>
        <p:nvPicPr>
          <p:cNvPr id="70" name="Graphic 6" descr="Amazon Macie service icon.">
            <a:extLst>
              <a:ext uri="{FF2B5EF4-FFF2-40B4-BE49-F238E27FC236}">
                <a16:creationId xmlns:a16="http://schemas.microsoft.com/office/drawing/2014/main" id="{E8B583A6-0B5B-6DFD-AC1A-A5EA8E998E2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 bwMode="auto">
          <a:xfrm>
            <a:off x="10465581" y="470858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9">
            <a:extLst>
              <a:ext uri="{FF2B5EF4-FFF2-40B4-BE49-F238E27FC236}">
                <a16:creationId xmlns:a16="http://schemas.microsoft.com/office/drawing/2014/main" id="{C59966DF-0099-311E-4A56-7894A08E9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468" y="5176064"/>
            <a:ext cx="989425" cy="2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Macie</a:t>
            </a:r>
          </a:p>
        </p:txBody>
      </p:sp>
      <p:pic>
        <p:nvPicPr>
          <p:cNvPr id="72" name="Graphic 21" descr="Amazon Inspector service icon.">
            <a:extLst>
              <a:ext uri="{FF2B5EF4-FFF2-40B4-BE49-F238E27FC236}">
                <a16:creationId xmlns:a16="http://schemas.microsoft.com/office/drawing/2014/main" id="{D23D083E-834E-8522-025A-076474A863E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 bwMode="auto">
          <a:xfrm>
            <a:off x="11250261" y="539343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15">
            <a:extLst>
              <a:ext uri="{FF2B5EF4-FFF2-40B4-BE49-F238E27FC236}">
                <a16:creationId xmlns:a16="http://schemas.microsoft.com/office/drawing/2014/main" id="{1BA4D568-634B-8D37-7D3D-AA28CB3B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6367" y="5871103"/>
            <a:ext cx="1385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Inspector</a:t>
            </a:r>
          </a:p>
        </p:txBody>
      </p:sp>
      <p:pic>
        <p:nvPicPr>
          <p:cNvPr id="2" name="Graphic 6" descr="AWS Organizations service icon.">
            <a:extLst>
              <a:ext uri="{FF2B5EF4-FFF2-40B4-BE49-F238E27FC236}">
                <a16:creationId xmlns:a16="http://schemas.microsoft.com/office/drawing/2014/main" id="{734B671E-785E-E669-2C03-EF9CBBEB94C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7265162" y="31734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73D3A44A-E3CB-92FE-4CB5-35B0A7EEA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640" y="774542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Organizations</a:t>
            </a:r>
          </a:p>
        </p:txBody>
      </p:sp>
      <p:pic>
        <p:nvPicPr>
          <p:cNvPr id="74" name="Graphic 7" descr="Account resource icon for the AWS Organizations service">
            <a:extLst>
              <a:ext uri="{FF2B5EF4-FFF2-40B4-BE49-F238E27FC236}">
                <a16:creationId xmlns:a16="http://schemas.microsoft.com/office/drawing/2014/main" id="{E2D542EE-CB5B-1F55-A6DA-CBEA2918A819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 bwMode="auto">
          <a:xfrm>
            <a:off x="6380097" y="13648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15">
            <a:extLst>
              <a:ext uri="{FF2B5EF4-FFF2-40B4-BE49-F238E27FC236}">
                <a16:creationId xmlns:a16="http://schemas.microsoft.com/office/drawing/2014/main" id="{FFE9EB14-4270-046D-CC52-9B04353A5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341" y="1851792"/>
            <a:ext cx="1382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main</a:t>
            </a:r>
          </a:p>
        </p:txBody>
      </p:sp>
      <p:pic>
        <p:nvPicPr>
          <p:cNvPr id="76" name="Graphic 7" descr="Account resource icon for the AWS Organizations service">
            <a:extLst>
              <a:ext uri="{FF2B5EF4-FFF2-40B4-BE49-F238E27FC236}">
                <a16:creationId xmlns:a16="http://schemas.microsoft.com/office/drawing/2014/main" id="{5D46C6FD-A385-59E0-293A-C6CD695B32DC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 bwMode="auto">
          <a:xfrm>
            <a:off x="7265162" y="13648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15">
            <a:extLst>
              <a:ext uri="{FF2B5EF4-FFF2-40B4-BE49-F238E27FC236}">
                <a16:creationId xmlns:a16="http://schemas.microsoft.com/office/drawing/2014/main" id="{AAEECCE3-784C-B7A5-83E2-605ACB067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698" y="1851790"/>
            <a:ext cx="1382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dev</a:t>
            </a:r>
          </a:p>
        </p:txBody>
      </p:sp>
      <p:pic>
        <p:nvPicPr>
          <p:cNvPr id="78" name="Graphic 7" descr="Account resource icon for the AWS Organizations service">
            <a:extLst>
              <a:ext uri="{FF2B5EF4-FFF2-40B4-BE49-F238E27FC236}">
                <a16:creationId xmlns:a16="http://schemas.microsoft.com/office/drawing/2014/main" id="{8470DADD-4EA0-366D-31DF-DD0F30801EB6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 bwMode="auto">
          <a:xfrm>
            <a:off x="8150227" y="13648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15">
            <a:extLst>
              <a:ext uri="{FF2B5EF4-FFF2-40B4-BE49-F238E27FC236}">
                <a16:creationId xmlns:a16="http://schemas.microsoft.com/office/drawing/2014/main" id="{AA78C007-B0BF-A734-7CB5-B003FD9D6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2" y="1851791"/>
            <a:ext cx="1382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prod</a:t>
            </a:r>
          </a:p>
        </p:txBody>
      </p:sp>
    </p:spTree>
    <p:extLst>
      <p:ext uri="{BB962C8B-B14F-4D97-AF65-F5344CB8AC3E}">
        <p14:creationId xmlns:p14="http://schemas.microsoft.com/office/powerpoint/2010/main" val="1442176702"/>
      </p:ext>
    </p:extLst>
  </p:cSld>
  <p:clrMapOvr>
    <a:masterClrMapping/>
  </p:clrMapOvr>
</p:sld>
</file>

<file path=ppt/theme/theme1.xml><?xml version="1.0" encoding="utf-8"?>
<a:theme xmlns:a="http://schemas.openxmlformats.org/drawingml/2006/main" name="AWS Brand Event Template 2025 - Dark">
  <a:themeElements>
    <a:clrScheme name="Custom 1">
      <a:dk1>
        <a:srgbClr val="232F3E"/>
      </a:dk1>
      <a:lt1>
        <a:srgbClr val="FFFFFF"/>
      </a:lt1>
      <a:dk2>
        <a:srgbClr val="232F3E"/>
      </a:dk2>
      <a:lt2>
        <a:srgbClr val="E8E8E8"/>
      </a:lt2>
      <a:accent1>
        <a:srgbClr val="00D6C7"/>
      </a:accent1>
      <a:accent2>
        <a:srgbClr val="007DFF"/>
      </a:accent2>
      <a:accent3>
        <a:srgbClr val="E433FF"/>
      </a:accent3>
      <a:accent4>
        <a:srgbClr val="952EFF"/>
      </a:accent4>
      <a:accent5>
        <a:srgbClr val="AB0071"/>
      </a:accent5>
      <a:accent6>
        <a:srgbClr val="43004C"/>
      </a:accent6>
      <a:hlink>
        <a:srgbClr val="FFFFFF"/>
      </a:hlink>
      <a:folHlink>
        <a:srgbClr val="FFFFFF"/>
      </a:folHlink>
    </a:clrScheme>
    <a:fontScheme name="Office">
      <a:majorFont>
        <a:latin typeface="AmazonEmberDisplay_Bd.ttf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mazonEmberDisplay_Rg.ttf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9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effectLst/>
            <a:uLnTx/>
            <a:uFillTx/>
            <a:latin typeface="Amazon Ember Display" panose="020F0603020204020204" pitchFamily="34" charset="0"/>
            <a:ea typeface="Amazon Ember Display" panose="020F0603020204020204" pitchFamily="34" charset="0"/>
            <a:cs typeface="Amazon Ember Display" panose="020F06030202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70D63A624B5446B1ADF1F0A7DB6C86" ma:contentTypeVersion="13" ma:contentTypeDescription="Create a new document." ma:contentTypeScope="" ma:versionID="06be6085b455028f79f68677cfff70cc">
  <xsd:schema xmlns:xsd="http://www.w3.org/2001/XMLSchema" xmlns:xs="http://www.w3.org/2001/XMLSchema" xmlns:p="http://schemas.microsoft.com/office/2006/metadata/properties" xmlns:ns2="44b9f903-d109-463b-9f14-852bcb78e036" xmlns:ns3="b2f79e4b-9214-4d93-862e-18bff65b90c4" targetNamespace="http://schemas.microsoft.com/office/2006/metadata/properties" ma:root="true" ma:fieldsID="2e9501fceff7b708ea007038112f8cd4" ns2:_="" ns3:_="">
    <xsd:import namespace="44b9f903-d109-463b-9f14-852bcb78e036"/>
    <xsd:import namespace="b2f79e4b-9214-4d93-862e-18bff65b90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b9f903-d109-463b-9f14-852bcb78e0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7839dc8-c537-42b6-a5a9-a537040d25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79e4b-9214-4d93-862e-18bff65b90c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57cc77-2e63-4f5d-a41b-65a4a03e6365}" ma:internalName="TaxCatchAll" ma:showField="CatchAllData" ma:web="b2f79e4b-9214-4d93-862e-18bff65b90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b9f903-d109-463b-9f14-852bcb78e036">
      <Terms xmlns="http://schemas.microsoft.com/office/infopath/2007/PartnerControls"/>
    </lcf76f155ced4ddcb4097134ff3c332f>
    <TaxCatchAll xmlns="b2f79e4b-9214-4d93-862e-18bff65b90c4" xsi:nil="true"/>
  </documentManagement>
</p:properties>
</file>

<file path=customXml/itemProps1.xml><?xml version="1.0" encoding="utf-8"?>
<ds:datastoreItem xmlns:ds="http://schemas.openxmlformats.org/officeDocument/2006/customXml" ds:itemID="{648C03E4-E8D8-49BB-BCF9-47A1C6C4B0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b9f903-d109-463b-9f14-852bcb78e036"/>
    <ds:schemaRef ds:uri="b2f79e4b-9214-4d93-862e-18bff65b90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7F2428-6C02-4D32-B14D-EBC3389A58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8EE619-C8F3-4123-BB4D-06897928292C}">
  <ds:schemaRefs>
    <ds:schemaRef ds:uri="5858525f-8556-4a49-8c5b-46c9ac02e9a8"/>
    <ds:schemaRef ds:uri="c15da466-223d-4a9a-9a5d-eb2bee72a6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44b9f903-d109-463b-9f14-852bcb78e036"/>
    <ds:schemaRef ds:uri="b2f79e4b-9214-4d93-862e-18bff65b90c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16109</TotalTime>
  <Words>3781</Words>
  <Application>Microsoft Macintosh PowerPoint</Application>
  <PresentationFormat>Widescreen</PresentationFormat>
  <Paragraphs>978</Paragraphs>
  <Slides>83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3" baseType="lpstr">
      <vt:lpstr>Amazon Ember</vt:lpstr>
      <vt:lpstr>Amazon Ember Display</vt:lpstr>
      <vt:lpstr>Amazon Ember Mono</vt:lpstr>
      <vt:lpstr>AmazonEmberDisplay_Rg.ttf</vt:lpstr>
      <vt:lpstr>Arial</vt:lpstr>
      <vt:lpstr>Calibri</vt:lpstr>
      <vt:lpstr>Courier New</vt:lpstr>
      <vt:lpstr>Lucida Console</vt:lpstr>
      <vt:lpstr>Menlo</vt:lpstr>
      <vt:lpstr>AWS Brand Event Template 2025 - Dark</vt:lpstr>
      <vt:lpstr>PowerPoint Presentation</vt:lpstr>
      <vt:lpstr>Cloud Intelligence Agency: Special agents interrogating your cloud</vt:lpstr>
      <vt:lpstr>PowerPoint Presentation</vt:lpstr>
      <vt:lpstr>Agenda</vt:lpstr>
      <vt:lpstr>  “Once AI will solve all your problems!”</vt:lpstr>
      <vt:lpstr>PowerPoint Presentation</vt:lpstr>
      <vt:lpstr>Project introduction</vt:lpstr>
      <vt:lpstr>PowerPoint Presentation</vt:lpstr>
      <vt:lpstr>PowerPoint Presentation</vt:lpstr>
      <vt:lpstr>Data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Glue table schema and partition definitons</vt:lpstr>
      <vt:lpstr>PowerPoint Presentation</vt:lpstr>
      <vt:lpstr>PowerPoint Presentation</vt:lpstr>
      <vt:lpstr>The AI agents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Flags</vt:lpstr>
      <vt:lpstr>PowerPoint Presentation</vt:lpstr>
      <vt:lpstr>Security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Observability</vt:lpstr>
      <vt:lpstr>PowerPoint Presentation</vt:lpstr>
      <vt:lpstr>(Anti)Hallucination</vt:lpstr>
      <vt:lpstr>PowerPoint Presentation</vt:lpstr>
      <vt:lpstr>PowerPoint Presentation</vt:lpstr>
      <vt:lpstr>PowerPoint Presentation</vt:lpstr>
      <vt:lpstr>Demo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AWS Brand Event PPT Template_v1</dc:title>
  <dc:creator>Thad Allen</dc:creator>
  <cp:lastModifiedBy>michal salanci</cp:lastModifiedBy>
  <cp:revision>77</cp:revision>
  <dcterms:created xsi:type="dcterms:W3CDTF">2023-07-18T17:07:11Z</dcterms:created>
  <dcterms:modified xsi:type="dcterms:W3CDTF">2026-05-24T05:52:44Z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0x010100BA70D63A624B5446B1ADF1F0A7DB6C86</vt:lpwstr>
  </property>
  <property fmtid="{D5CDD505-2E9C-101B-9397-08002B2CF9AE}" pid="3" name="MediaServiceImageTags">
    <vt:lpwstr/>
  </property>
  <property fmtid="{D5CDD505-2E9C-101B-9397-08002B2CF9AE}" pid="4" name="MSIP_Label_929eed6f-34eb-4453-9f97-09510b9b219f_Enabled">
    <vt:lpwstr>true</vt:lpwstr>
  </property>
  <property fmtid="{D5CDD505-2E9C-101B-9397-08002B2CF9AE}" pid="5" name="MSIP_Label_929eed6f-34eb-4453-9f97-09510b9b219f_SetDate">
    <vt:lpwstr>2025-07-07T18:51:03Z</vt:lpwstr>
  </property>
  <property fmtid="{D5CDD505-2E9C-101B-9397-08002B2CF9AE}" pid="6" name="MSIP_Label_929eed6f-34eb-4453-9f97-09510b9b219f_Method">
    <vt:lpwstr>Standard</vt:lpwstr>
  </property>
  <property fmtid="{D5CDD505-2E9C-101B-9397-08002B2CF9AE}" pid="7" name="MSIP_Label_929eed6f-34eb-4453-9f97-09510b9b219f_Name">
    <vt:lpwstr>Amazon Pending_Classification</vt:lpwstr>
  </property>
  <property fmtid="{D5CDD505-2E9C-101B-9397-08002B2CF9AE}" pid="8" name="MSIP_Label_929eed6f-34eb-4453-9f97-09510b9b219f_SiteId">
    <vt:lpwstr>5280104a-472d-4538-9ccf-1e1d0efe8b1b</vt:lpwstr>
  </property>
  <property fmtid="{D5CDD505-2E9C-101B-9397-08002B2CF9AE}" pid="9" name="MSIP_Label_929eed6f-34eb-4453-9f97-09510b9b219f_ActionId">
    <vt:lpwstr>9d61fb07-e320-4112-b61f-af76a6dbd919</vt:lpwstr>
  </property>
  <property fmtid="{D5CDD505-2E9C-101B-9397-08002B2CF9AE}" pid="10" name="MSIP_Label_929eed6f-34eb-4453-9f97-09510b9b219f_ContentBits">
    <vt:lpwstr>0</vt:lpwstr>
  </property>
  <property fmtid="{D5CDD505-2E9C-101B-9397-08002B2CF9AE}" pid="11" name="MSIP_Label_929eed6f-34eb-4453-9f97-09510b9b219f_Tag">
    <vt:lpwstr>50, 3, 0, 1</vt:lpwstr>
  </property>
</Properties>
</file>