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9"/>
  </p:notesMasterIdLst>
  <p:sldIdLst>
    <p:sldId id="256" r:id="rId2"/>
    <p:sldId id="321" r:id="rId3"/>
    <p:sldId id="322" r:id="rId4"/>
    <p:sldId id="329" r:id="rId5"/>
    <p:sldId id="402" r:id="rId6"/>
    <p:sldId id="404" r:id="rId7"/>
    <p:sldId id="418" r:id="rId8"/>
    <p:sldId id="421" r:id="rId9"/>
    <p:sldId id="422" r:id="rId10"/>
    <p:sldId id="424" r:id="rId11"/>
    <p:sldId id="437" r:id="rId12"/>
    <p:sldId id="409" r:id="rId13"/>
    <p:sldId id="326" r:id="rId14"/>
    <p:sldId id="414" r:id="rId15"/>
    <p:sldId id="415" r:id="rId16"/>
    <p:sldId id="417" r:id="rId17"/>
    <p:sldId id="328" r:id="rId18"/>
    <p:sldId id="342" r:id="rId19"/>
    <p:sldId id="343" r:id="rId20"/>
    <p:sldId id="345" r:id="rId21"/>
    <p:sldId id="346" r:id="rId22"/>
    <p:sldId id="347" r:id="rId23"/>
    <p:sldId id="257" r:id="rId24"/>
    <p:sldId id="333" r:id="rId25"/>
    <p:sldId id="389" r:id="rId26"/>
    <p:sldId id="269" r:id="rId27"/>
    <p:sldId id="268" r:id="rId28"/>
    <p:sldId id="426" r:id="rId29"/>
    <p:sldId id="360" r:id="rId30"/>
    <p:sldId id="361" r:id="rId31"/>
    <p:sldId id="270" r:id="rId32"/>
    <p:sldId id="410" r:id="rId33"/>
    <p:sldId id="271" r:id="rId34"/>
    <p:sldId id="362" r:id="rId35"/>
    <p:sldId id="273" r:id="rId36"/>
    <p:sldId id="274" r:id="rId37"/>
    <p:sldId id="363" r:id="rId38"/>
    <p:sldId id="372" r:id="rId39"/>
    <p:sldId id="276" r:id="rId40"/>
    <p:sldId id="398" r:id="rId41"/>
    <p:sldId id="278" r:id="rId42"/>
    <p:sldId id="375" r:id="rId43"/>
    <p:sldId id="412" r:id="rId44"/>
    <p:sldId id="281" r:id="rId45"/>
    <p:sldId id="413" r:id="rId46"/>
    <p:sldId id="392" r:id="rId47"/>
    <p:sldId id="396" r:id="rId48"/>
    <p:sldId id="393" r:id="rId49"/>
    <p:sldId id="397" r:id="rId50"/>
    <p:sldId id="395" r:id="rId51"/>
    <p:sldId id="318" r:id="rId52"/>
    <p:sldId id="400" r:id="rId53"/>
    <p:sldId id="399" r:id="rId54"/>
    <p:sldId id="401" r:id="rId55"/>
    <p:sldId id="435" r:id="rId56"/>
    <p:sldId id="427" r:id="rId57"/>
    <p:sldId id="430" r:id="rId58"/>
    <p:sldId id="431" r:id="rId59"/>
    <p:sldId id="428" r:id="rId60"/>
    <p:sldId id="432" r:id="rId61"/>
    <p:sldId id="434" r:id="rId62"/>
    <p:sldId id="436" r:id="rId63"/>
    <p:sldId id="438" r:id="rId64"/>
    <p:sldId id="441" r:id="rId65"/>
    <p:sldId id="439" r:id="rId66"/>
    <p:sldId id="446" r:id="rId67"/>
    <p:sldId id="447" r:id="rId6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CADE"/>
    <a:srgbClr val="120D0B"/>
    <a:srgbClr val="B85C13"/>
    <a:srgbClr val="9C8375"/>
    <a:srgbClr val="130E0C"/>
    <a:srgbClr val="F9873B"/>
    <a:srgbClr val="F6ECE1"/>
    <a:srgbClr val="3A2A1F"/>
    <a:srgbClr val="158178"/>
    <a:srgbClr val="316C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179"/>
    <p:restoredTop sz="95952"/>
  </p:normalViewPr>
  <p:slideViewPr>
    <p:cSldViewPr snapToGrid="0" snapToObjects="1">
      <p:cViewPr varScale="1">
        <p:scale>
          <a:sx n="103" d="100"/>
          <a:sy n="103" d="100"/>
        </p:scale>
        <p:origin x="176" y="472"/>
      </p:cViewPr>
      <p:guideLst>
        <p:guide orient="horz" pos="2160"/>
        <p:guide pos="2880"/>
      </p:guideLst>
    </p:cSldViewPr>
  </p:slideViewPr>
  <p:notesTextViewPr>
    <p:cViewPr>
      <p:scale>
        <a:sx n="85" d="100"/>
        <a:sy n="8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0CD4C4-9CC3-BC44-8EB1-65C341B8073A}" type="datetimeFigureOut">
              <a:rPr lang="en-US" smtClean="0"/>
              <a:t>9/24/26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28BADA-57BA-1B49-906B-3C27E1391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022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324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160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1765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F6592-33E0-B8C9-0C9C-0ED28B9F4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4F4398-AB0C-AE26-7718-DBC8094BD8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63468C-3871-E2B3-3C6B-93CEBD6F03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FFF19D-939F-11AE-5136-CEACF96242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3755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BF9D8-0D18-1875-BD87-D3587F976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03216E-1304-6446-09FF-077C410C24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C97788-6E94-7030-FB2C-7F1B03B249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21C7D9-B1C6-A5DA-CAFE-154BE6762D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1857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DEA76-8502-FA15-13AB-B0AF4BA46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E90DB9-C9CB-8201-D4E0-9E0E535242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B9BE78-0C6A-AADD-6000-52520853FC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FFADD5-4C1F-F337-DCD7-00D8FBDB2A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7725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F391D-3979-2D92-6DBF-3E2571133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4D9F47-26F6-8CBD-5AC6-546BBD7FE8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7B41B7-EB52-040B-7116-034DB4ECA4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44452C-B219-CC3E-6292-876F9EA539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4607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8885A-DD85-3AD5-9963-96155C0AA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4915CC-BAA4-8578-4F62-12141F94BA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4E0E91-7DDD-5785-AC08-814211519C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2526BE-1BD2-E91D-FB1D-19F16F6C96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7264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CF482-E769-FED0-DF60-0B45FE293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BC872C-E31F-DFF5-CE4F-9B12E6AE39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ECAD78-53F7-D1C3-D6BB-F83161AA2F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BDCE51-50D0-1433-8C94-5999306357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787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4B2F8-4CA4-D0F0-021F-F66C1F089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472E84-B0B6-F221-CC4B-D616B21C3A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176717-665C-AB8E-C6EB-6F4235269B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51EA1A-6FBA-3C58-21D5-75684CB8C6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7208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4061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672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A4137-1B48-FA17-1B67-3B7707A42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3B9FC1-24DF-608B-C081-4347BF0843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505643-3970-DA58-596A-8E045144C9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38DA21-6D56-E1D0-1AED-5D6EDF3474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7333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8CAA6-2B26-E1FB-67B8-9082C3785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DFEDB9-2E2E-FF8D-51B4-E0DB065FF6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76279C-B3A5-F546-7EC3-C4E6BE8104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2B4A0C-8373-8D4D-BC35-DA72BF10D5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4290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C0A2D-4B40-2D60-C8F7-DB857E7E0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E3B829-9404-26AE-6EE7-883A8AD1E4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9204E2-69FE-9108-32F4-21F729CAFA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99EC15-FF89-D6EC-8427-B69DC14DD0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6149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2956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532A2-6D71-5F2A-C621-FABF50600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CC7291-083D-1CC0-ACC8-3E8A755683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4DC90E-31E0-C5C7-9E00-2C6FC1A491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FC5312-9871-095E-034E-87BACA28D5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1835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36B0E-C6B0-2059-F956-6DA1D9366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72A468-1B75-3B1A-F93B-334928D103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F77FD3-7FB1-3C88-9615-F6C850F40D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FAF829-1940-6EFC-ACB5-1159FBAD01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5265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910D5-D5CA-FEC0-CC0B-BF59B0CC7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B45609-D787-AC78-AB66-95942D0CA9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EC9E86-83E5-78DF-0D9E-772E86A495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A7A0E3-C9A1-64DD-158F-07E1685205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4474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DAEF7-7F4D-8B71-91FA-0169C00FB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3935EC-275A-7853-5BC5-E638BBB9C7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90D9D4-7D5A-FCB2-1098-575809E35A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CD2199-4AFF-E21A-B4F0-C09CB670C8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0191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8EEFC-48E8-7843-03F8-F250D1D71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0A5C86-F749-3374-6532-0359EFAA20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667DAA-F15D-B96A-A2BB-A8D6DC81AB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F16238-83DF-C882-AE67-3A993AC77B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6423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8333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  <a:defRPr sz="1350" b="0">
                <a:solidFill>
                  <a:srgbClr val="168178"/>
                </a:solidFill>
                <a:latin typeface="Helvetica Neue"/>
                <a:ea typeface="Helvetica Neue"/>
                <a:cs typeface="Helvetica Neue"/>
              </a:defRPr>
            </a:pPr>
            <a:endParaRPr lang="en-US" dirty="0"/>
          </a:p>
          <a:p>
            <a:pPr>
              <a:buNone/>
              <a:defRPr sz="1350" b="0">
                <a:solidFill>
                  <a:srgbClr val="168178"/>
                </a:solidFill>
                <a:latin typeface="Helvetica Neue"/>
                <a:ea typeface="Helvetica Neue"/>
                <a:cs typeface="Helvetica Neue"/>
              </a:defRPr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8515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1740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1248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775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923AA-6CE4-43E0-3B8E-E94ABC127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AE1B83-5215-7787-0694-31F424BC98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943F17-3DBE-8B49-6F84-06BDDF22AB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545DC0-79CB-E6F6-AFF2-4218B19061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2070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6935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>
              <a:solidFill>
                <a:srgbClr val="9C8375"/>
              </a:solidFill>
              <a:latin typeface="Helvetica Neu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8068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51897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25398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49500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91280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63125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01047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66944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26D42-7087-DB32-017F-F266029EF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455147-F532-7DA5-997A-DAC20CBF56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B34BDB-5309-4CEE-EE32-51EDA57A29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8F030C-6693-AFE0-4068-E05854B9BA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11725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68035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DA557-BF1A-6278-08F6-16CD8B967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36C602-70F5-7411-42CA-FE00FBF805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6C7C89-C67D-BFA9-27F5-DE8F36E757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FB81BB-C166-23A2-F3F1-4B74F085B3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9335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8698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54615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0D10A-8F66-BF3C-B72B-D4CD1B398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66398C-BCEC-563F-C102-FDE3C9EA91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845BA8-71D7-94AA-7FF2-3964E9F0EA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E66E05-CE05-FD60-E91E-69789745C1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73590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00498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10D45-68D9-A5BD-F2FA-B551039B8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1A3E71-D6D0-241F-C9D4-0D16406469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D9939A-63AE-A856-4223-465029BCDB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D198E2-7F9C-43E0-80C0-786A7B15D2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89128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04691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82375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49917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72136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00850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CA26E-D24C-4232-9BFC-52222E811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382026-21EA-F7CB-79E0-1BFC4BB4917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03C57A-D7F6-3CBF-F575-7EDF598887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113992-6CBB-7D9C-E308-958365CD09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56143694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9C30DA-A306-0230-AAD4-A56511563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41EAD5-EA5A-AB59-AB7B-B6CCB3CED3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5BCD61-4624-F239-9999-3F04ED7FFA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5A5E7F-F9A1-6ECB-7AD7-E206734998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58904578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2532D-D34F-A31E-ADA6-2C839C10B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59A143-EE3B-9AE2-45A0-68A12E54DC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275571-4368-9359-D422-CBA48C4118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endParaRPr lang="en-US" sz="1200" b="0" dirty="0">
              <a:solidFill>
                <a:srgbClr val="F6ECE1"/>
              </a:solidFill>
              <a:latin typeface="Bodoni 7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A3A4A0-2968-08C5-D6B7-9ED3403C49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83043565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29980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45240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15941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87910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69474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4424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4A7BD-9006-530F-9BB0-CDE84456E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E8644E-7544-CEDC-D89E-C4CF6A3A36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28A5C1-7818-82EB-C486-478CAABB43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4AE74D-F2A2-438E-79B3-6BCE6C7781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08487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8BADA-57BA-1B49-906B-3C27E1391A39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338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11.svg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11.svg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sv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11.svg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sv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11.svg"/><Relationship Id="rId4" Type="http://schemas.openxmlformats.org/officeDocument/2006/relationships/image" Target="../media/image8.jpg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svg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sv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1645920"/>
            <a:ext cx="7315200" cy="1461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lang="en-US" sz="950" b="0" spc="140" dirty="0">
                <a:solidFill>
                  <a:srgbClr val="9C8375"/>
                </a:solidFill>
                <a:latin typeface="Menlo"/>
              </a:rPr>
              <a:t>WE ARE DEVELOPERS</a:t>
            </a:r>
            <a:r>
              <a:rPr sz="950" b="0" spc="140" dirty="0">
                <a:solidFill>
                  <a:srgbClr val="9C8375"/>
                </a:solidFill>
                <a:latin typeface="Menlo"/>
              </a:rPr>
              <a:t>  ·  </a:t>
            </a:r>
            <a:r>
              <a:rPr lang="en-US" sz="950" b="0" spc="140" dirty="0">
                <a:solidFill>
                  <a:srgbClr val="9C8375"/>
                </a:solidFill>
                <a:latin typeface="Menlo"/>
              </a:rPr>
              <a:t>SAN JOSE</a:t>
            </a:r>
            <a:r>
              <a:rPr sz="950" b="0" spc="140" dirty="0">
                <a:solidFill>
                  <a:srgbClr val="9C8375"/>
                </a:solidFill>
                <a:latin typeface="Menlo"/>
              </a:rPr>
              <a:t>  ·  </a:t>
            </a:r>
            <a:r>
              <a:rPr lang="en-US" sz="950" b="0" spc="140" dirty="0">
                <a:solidFill>
                  <a:srgbClr val="9C8375"/>
                </a:solidFill>
                <a:latin typeface="Menlo"/>
              </a:rPr>
              <a:t>23-25</a:t>
            </a:r>
            <a:r>
              <a:rPr sz="950" b="0" spc="140" dirty="0">
                <a:solidFill>
                  <a:srgbClr val="9C8375"/>
                </a:solidFill>
                <a:latin typeface="Menlo"/>
              </a:rPr>
              <a:t> </a:t>
            </a:r>
            <a:r>
              <a:rPr lang="en-US" sz="950" b="0" spc="140" dirty="0">
                <a:solidFill>
                  <a:srgbClr val="9C8375"/>
                </a:solidFill>
                <a:latin typeface="Menlo"/>
              </a:rPr>
              <a:t>SEPTEMBER</a:t>
            </a:r>
            <a:r>
              <a:rPr sz="950" b="0" spc="140" dirty="0">
                <a:solidFill>
                  <a:srgbClr val="9C8375"/>
                </a:solidFill>
                <a:latin typeface="Menlo"/>
              </a:rPr>
              <a:t>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2011680"/>
            <a:ext cx="10873026" cy="87472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8000"/>
              </a:lnSpc>
              <a:spcAft>
                <a:spcPts val="0"/>
              </a:spcAft>
            </a:pPr>
            <a:r>
              <a:rPr sz="5800" b="1" dirty="0">
                <a:solidFill>
                  <a:srgbClr val="F6ECE1"/>
                </a:solidFill>
                <a:latin typeface="Bodoni 72"/>
              </a:rPr>
              <a:t>Run Your Agents</a:t>
            </a:r>
            <a:r>
              <a:rPr lang="en-US" sz="5800" b="1" dirty="0">
                <a:solidFill>
                  <a:srgbClr val="F6ECE1"/>
                </a:solidFill>
                <a:latin typeface="Bodoni 72"/>
              </a:rPr>
              <a:t> </a:t>
            </a:r>
            <a:r>
              <a:rPr sz="5800" b="1" dirty="0">
                <a:solidFill>
                  <a:srgbClr val="F6ECE1"/>
                </a:solidFill>
                <a:latin typeface="Bodoni 72"/>
              </a:rPr>
              <a:t>in Kubernetes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713232" y="4572000"/>
            <a:ext cx="10765231" cy="0"/>
          </a:xfrm>
          <a:prstGeom prst="line">
            <a:avLst/>
          </a:prstGeom>
          <a:ln w="9525">
            <a:solidFill>
              <a:srgbClr val="3A2A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13232" y="4791456"/>
            <a:ext cx="7315200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900" b="1" dirty="0">
                <a:solidFill>
                  <a:srgbClr val="F6ECE1"/>
                </a:solidFill>
                <a:latin typeface="Bodoni 72"/>
              </a:rPr>
              <a:t>Michal Salanc</a:t>
            </a:r>
            <a:r>
              <a:rPr lang="en-US" sz="2900" b="1" dirty="0">
                <a:solidFill>
                  <a:srgbClr val="F6ECE1"/>
                </a:solidFill>
                <a:latin typeface="Bodoni 72"/>
              </a:rPr>
              <a:t>i</a:t>
            </a:r>
          </a:p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lang="en-US" sz="1300" b="1" dirty="0">
                <a:solidFill>
                  <a:srgbClr val="9C8375"/>
                </a:solidFill>
                <a:latin typeface="Bodoni 72"/>
              </a:rPr>
              <a:t>Senior System Engineer @</a:t>
            </a:r>
            <a:r>
              <a:rPr lang="en-US" sz="1300" b="1" dirty="0">
                <a:solidFill>
                  <a:schemeClr val="bg1"/>
                </a:solidFill>
                <a:latin typeface="Bodoni 72"/>
              </a:rPr>
              <a:t>ESET</a:t>
            </a:r>
            <a:endParaRPr lang="en-US" sz="1300" dirty="0">
              <a:solidFill>
                <a:schemeClr val="bg1"/>
              </a:solidFill>
              <a:latin typeface="Bodoni 7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71BFE6-FD8A-2DF9-BAC5-8C21F0A7F4EA}"/>
              </a:ext>
            </a:extLst>
          </p:cNvPr>
          <p:cNvSpPr txBox="1"/>
          <p:nvPr/>
        </p:nvSpPr>
        <p:spPr>
          <a:xfrm>
            <a:off x="713232" y="2828594"/>
            <a:ext cx="10819128" cy="4825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8000"/>
              </a:lnSpc>
              <a:spcAft>
                <a:spcPts val="0"/>
              </a:spcAft>
            </a:pPr>
            <a:r>
              <a:rPr lang="en-US" sz="3200" b="1">
                <a:solidFill>
                  <a:srgbClr val="F6ECE1"/>
                </a:solidFill>
                <a:latin typeface="Bodoni 72"/>
              </a:rPr>
              <a:t>Build once</a:t>
            </a:r>
            <a:r>
              <a:rPr lang="en-US" sz="3200" b="1" dirty="0">
                <a:solidFill>
                  <a:srgbClr val="F6ECE1"/>
                </a:solidFill>
                <a:latin typeface="Bodoni 72"/>
              </a:rPr>
              <a:t>, deploy anywhere. But really?</a:t>
            </a:r>
            <a:endParaRPr sz="3200" b="1" dirty="0">
              <a:solidFill>
                <a:srgbClr val="F6ECE1"/>
              </a:solidFill>
              <a:latin typeface="Bodoni 7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AA55BB-4EEF-9A3E-AA2F-685579C2D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3941D4-453D-6456-16A5-6BE5F5E7DE41}"/>
              </a:ext>
            </a:extLst>
          </p:cNvPr>
          <p:cNvSpPr txBox="1"/>
          <p:nvPr/>
        </p:nvSpPr>
        <p:spPr>
          <a:xfrm>
            <a:off x="119355" y="103077"/>
            <a:ext cx="11907545" cy="9233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defRPr/>
            </a:pPr>
            <a:r>
              <a:rPr lang="en-US" sz="5800" b="1" dirty="0">
                <a:solidFill>
                  <a:srgbClr val="F6ECE1"/>
                </a:solidFill>
                <a:latin typeface="Bodoni 72" pitchFamily="2" charset="0"/>
                <a:ea typeface="Amazon Ember" panose="020B0603020204020204" pitchFamily="34" charset="0"/>
                <a:cs typeface="Amazon Ember" panose="020B0603020204020204" pitchFamily="34" charset="0"/>
              </a:rPr>
              <a:t>Michal Salanci</a:t>
            </a:r>
            <a:endParaRPr kumimoji="0" lang="en-US" sz="5800" b="1" u="none" strike="noStrike" kern="1200" cap="none" spc="0" normalizeH="0" baseline="0" noProof="0" dirty="0">
              <a:ln>
                <a:noFill/>
              </a:ln>
              <a:solidFill>
                <a:srgbClr val="F6ECE1"/>
              </a:solidFill>
              <a:effectLst/>
              <a:uLnTx/>
              <a:uFillTx/>
              <a:latin typeface="Bodoni 72" pitchFamily="2" charset="0"/>
              <a:ea typeface="Amazon Ember" panose="020B0603020204020204" pitchFamily="34" charset="0"/>
              <a:cs typeface="Amazon Ember" panose="020B0603020204020204" pitchFamily="34" charset="0"/>
            </a:endParaRPr>
          </a:p>
        </p:txBody>
      </p:sp>
      <p:pic>
        <p:nvPicPr>
          <p:cNvPr id="3" name="Picture 2" descr="A person with a beard and glasses&#10;&#10;Description automatically generated">
            <a:extLst>
              <a:ext uri="{FF2B5EF4-FFF2-40B4-BE49-F238E27FC236}">
                <a16:creationId xmlns:a16="http://schemas.microsoft.com/office/drawing/2014/main" id="{255ABB29-C6BF-BAD5-E29A-0A39C1EB5D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-249" t="11632" b="15244"/>
          <a:stretch/>
        </p:blipFill>
        <p:spPr>
          <a:xfrm>
            <a:off x="285217" y="1125528"/>
            <a:ext cx="3893083" cy="3846314"/>
          </a:xfrm>
          <a:prstGeom prst="rect">
            <a:avLst/>
          </a:prstGeom>
          <a:ln>
            <a:noFill/>
          </a:ln>
          <a:effectLst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6E5FDE-BAC1-B6A9-6A7C-0DA6748CA6D7}"/>
              </a:ext>
            </a:extLst>
          </p:cNvPr>
          <p:cNvSpPr txBox="1"/>
          <p:nvPr/>
        </p:nvSpPr>
        <p:spPr>
          <a:xfrm>
            <a:off x="4368800" y="1490008"/>
            <a:ext cx="76581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9C8375"/>
                </a:solidFill>
                <a:latin typeface="Bodoni 72 Book" pitchFamily="2" charset="0"/>
                <a:ea typeface="Amazon Ember" panose="020B0603020204020204" pitchFamily="34" charset="0"/>
                <a:cs typeface="Amazon Ember" panose="020B0603020204020204" pitchFamily="34" charset="0"/>
              </a:rPr>
              <a:t>Senior System engineer @</a:t>
            </a:r>
            <a:r>
              <a:rPr lang="en-US" sz="2400" dirty="0">
                <a:solidFill>
                  <a:srgbClr val="F6ECE1"/>
                </a:solidFill>
                <a:latin typeface="Bodoni 72 Book" pitchFamily="2" charset="0"/>
                <a:ea typeface="Amazon Ember" panose="020B0603020204020204" pitchFamily="34" charset="0"/>
                <a:cs typeface="Amazon Ember" panose="020B0603020204020204" pitchFamily="34" charset="0"/>
              </a:rPr>
              <a:t>ESET</a:t>
            </a:r>
            <a:endParaRPr kumimoji="0" lang="en-US" sz="2400" u="none" strike="noStrike" kern="1200" cap="none" spc="0" normalizeH="0" baseline="0" noProof="0" dirty="0">
              <a:ln>
                <a:noFill/>
              </a:ln>
              <a:solidFill>
                <a:srgbClr val="F6ECE1"/>
              </a:solidFill>
              <a:effectLst/>
              <a:uLnTx/>
              <a:uFillTx/>
              <a:latin typeface="Bodoni 72 Book" pitchFamily="2" charset="0"/>
              <a:ea typeface="Amazon Ember" panose="020B0603020204020204" pitchFamily="34" charset="0"/>
              <a:cs typeface="Amazon Ember" panose="020B0603020204020204" pitchFamily="34" charset="0"/>
            </a:endParaRPr>
          </a:p>
          <a:p>
            <a:pPr>
              <a:defRPr/>
            </a:pPr>
            <a:endParaRPr lang="en-US" sz="2400" dirty="0">
              <a:solidFill>
                <a:srgbClr val="9C8375"/>
              </a:solidFill>
              <a:latin typeface="Bodoni 72 Book" pitchFamily="2" charset="0"/>
              <a:ea typeface="Amazon Ember" panose="020B0603020204020204" pitchFamily="34" charset="0"/>
              <a:cs typeface="Amazon Ember" panose="020B0603020204020204" pitchFamily="34" charset="0"/>
            </a:endParaRPr>
          </a:p>
          <a:p>
            <a:pPr>
              <a:defRPr/>
            </a:pPr>
            <a:r>
              <a:rPr lang="en-US" sz="2400" dirty="0">
                <a:solidFill>
                  <a:srgbClr val="9C8375"/>
                </a:solidFill>
                <a:latin typeface="Bodoni 72 Book" pitchFamily="2" charset="0"/>
                <a:ea typeface="Amazon Ember" panose="020B0603020204020204" pitchFamily="34" charset="0"/>
                <a:cs typeface="Amazon Ember" panose="020B0603020204020204" pitchFamily="34" charset="0"/>
              </a:rPr>
              <a:t>AWS Community Builder</a:t>
            </a:r>
          </a:p>
          <a:p>
            <a:pPr>
              <a:defRPr/>
            </a:pPr>
            <a:endParaRPr lang="en-US" sz="2400" dirty="0">
              <a:solidFill>
                <a:srgbClr val="9C8375"/>
              </a:solidFill>
              <a:latin typeface="Bodoni 72 Book" pitchFamily="2" charset="0"/>
              <a:ea typeface="Amazon Ember" panose="020B0603020204020204" pitchFamily="34" charset="0"/>
              <a:cs typeface="Amazon Ember" panose="020B0603020204020204" pitchFamily="34" charset="0"/>
            </a:endParaRPr>
          </a:p>
          <a:p>
            <a:pPr>
              <a:defRPr/>
            </a:pPr>
            <a:r>
              <a:rPr lang="en-US" sz="2400" dirty="0">
                <a:solidFill>
                  <a:srgbClr val="9C8375"/>
                </a:solidFill>
                <a:latin typeface="Bodoni 72 Book" pitchFamily="2" charset="0"/>
                <a:ea typeface="Amazon Ember" panose="020B0603020204020204" pitchFamily="34" charset="0"/>
                <a:cs typeface="Amazon Ember" panose="020B0603020204020204" pitchFamily="34" charset="0"/>
              </a:rPr>
              <a:t>Leader of AWS User Group Kosice</a:t>
            </a:r>
          </a:p>
        </p:txBody>
      </p:sp>
      <p:pic>
        <p:nvPicPr>
          <p:cNvPr id="5" name="Picture 4" descr="A logo of a building&#10;&#10;Description automatically generated">
            <a:extLst>
              <a:ext uri="{FF2B5EF4-FFF2-40B4-BE49-F238E27FC236}">
                <a16:creationId xmlns:a16="http://schemas.microsoft.com/office/drawing/2014/main" id="{9B12C939-F7C9-EFD1-03A0-559AFC169F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4004" y="3894882"/>
            <a:ext cx="1981817" cy="2286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5CA4CF-32C8-A87A-C04A-7B06B0EF6E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0478" y="3902903"/>
            <a:ext cx="2286000" cy="2286000"/>
          </a:xfrm>
          <a:prstGeom prst="rect">
            <a:avLst/>
          </a:prstGeom>
        </p:spPr>
      </p:pic>
      <p:pic>
        <p:nvPicPr>
          <p:cNvPr id="7" name="Picture 6" descr="A logo for a community day&#10;&#10;AI-generated content may be incorrect.">
            <a:extLst>
              <a:ext uri="{FF2B5EF4-FFF2-40B4-BE49-F238E27FC236}">
                <a16:creationId xmlns:a16="http://schemas.microsoft.com/office/drawing/2014/main" id="{F9057685-E607-804C-0629-51119F155C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3394" y="4468387"/>
            <a:ext cx="2053389" cy="1155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102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53FA1E-5B3C-B79F-0919-C94DC1F48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85">
            <a:extLst>
              <a:ext uri="{FF2B5EF4-FFF2-40B4-BE49-F238E27FC236}">
                <a16:creationId xmlns:a16="http://schemas.microsoft.com/office/drawing/2014/main" id="{5DD79342-C924-6B11-2A02-670C8BC9DA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2984" y="1879598"/>
            <a:ext cx="2723031" cy="3098799"/>
          </a:xfrm>
          <a:prstGeom prst="rect">
            <a:avLst/>
          </a:prstGeom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E293BAF0-B259-03F9-4BC6-09CA6882A2F7}"/>
              </a:ext>
            </a:extLst>
          </p:cNvPr>
          <p:cNvSpPr txBox="1"/>
          <p:nvPr/>
        </p:nvSpPr>
        <p:spPr>
          <a:xfrm>
            <a:off x="3921366" y="6465518"/>
            <a:ext cx="43492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6ECE1"/>
                </a:solidFill>
                <a:latin typeface="Bodoni 72" pitchFamily="2" charset="0"/>
              </a:rPr>
              <a:t>https://</a:t>
            </a:r>
            <a:r>
              <a:rPr lang="en-US" sz="1400" b="1" dirty="0" err="1">
                <a:solidFill>
                  <a:srgbClr val="F6ECE1"/>
                </a:solidFill>
                <a:latin typeface="Bodoni 72" pitchFamily="2" charset="0"/>
              </a:rPr>
              <a:t>www.mylifeelsewhere.com</a:t>
            </a:r>
            <a:r>
              <a:rPr lang="en-US" sz="1400" b="1" dirty="0">
                <a:solidFill>
                  <a:srgbClr val="F6ECE1"/>
                </a:solidFill>
                <a:latin typeface="Bodoni 72" pitchFamily="2" charset="0"/>
              </a:rPr>
              <a:t>/state-size-comparison</a:t>
            </a: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1CFB7AD2-1DAA-6CCF-130C-41B30124987C}"/>
              </a:ext>
            </a:extLst>
          </p:cNvPr>
          <p:cNvGrpSpPr>
            <a:grpSpLocks noChangeAspect="1"/>
          </p:cNvGrpSpPr>
          <p:nvPr/>
        </p:nvGrpSpPr>
        <p:grpSpPr>
          <a:xfrm>
            <a:off x="81625" y="1347786"/>
            <a:ext cx="8606255" cy="4162427"/>
            <a:chOff x="716645" y="647699"/>
            <a:chExt cx="9728807" cy="4705351"/>
          </a:xfrm>
        </p:grpSpPr>
        <p:pic>
          <p:nvPicPr>
            <p:cNvPr id="92" name="Picture 91">
              <a:extLst>
                <a:ext uri="{FF2B5EF4-FFF2-40B4-BE49-F238E27FC236}">
                  <a16:creationId xmlns:a16="http://schemas.microsoft.com/office/drawing/2014/main" id="{9DD722D2-D896-76F9-E7D5-7F9A239D1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5134" r="50158" b="18964"/>
            <a:stretch>
              <a:fillRect/>
            </a:stretch>
          </p:blipFill>
          <p:spPr>
            <a:xfrm>
              <a:off x="716645" y="647700"/>
              <a:ext cx="4884055" cy="4705350"/>
            </a:xfrm>
            <a:prstGeom prst="rect">
              <a:avLst/>
            </a:prstGeom>
          </p:spPr>
        </p:pic>
        <p:pic>
          <p:nvPicPr>
            <p:cNvPr id="93" name="Picture 92">
              <a:extLst>
                <a:ext uri="{FF2B5EF4-FFF2-40B4-BE49-F238E27FC236}">
                  <a16:creationId xmlns:a16="http://schemas.microsoft.com/office/drawing/2014/main" id="{52700A3B-CFAD-A5B0-B487-3CACB1FBDA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49798"/>
            <a:stretch>
              <a:fillRect/>
            </a:stretch>
          </p:blipFill>
          <p:spPr>
            <a:xfrm>
              <a:off x="5561397" y="647699"/>
              <a:ext cx="4884055" cy="47053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26332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678550-F7D6-980B-C986-5C3DE96DC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72">
            <a:extLst>
              <a:ext uri="{FF2B5EF4-FFF2-40B4-BE49-F238E27FC236}">
                <a16:creationId xmlns:a16="http://schemas.microsoft.com/office/drawing/2014/main" id="{4F8836F9-E034-EFD7-5DBA-C846B57D0B6A}"/>
              </a:ext>
            </a:extLst>
          </p:cNvPr>
          <p:cNvSpPr txBox="1"/>
          <p:nvPr/>
        </p:nvSpPr>
        <p:spPr>
          <a:xfrm>
            <a:off x="713232" y="2011680"/>
            <a:ext cx="5486400" cy="1461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50" b="0" spc="140" dirty="0">
                <a:solidFill>
                  <a:srgbClr val="9C8375"/>
                </a:solidFill>
                <a:latin typeface="Menlo"/>
              </a:rPr>
              <a:t>PART </a:t>
            </a:r>
            <a:r>
              <a:rPr lang="en-US" sz="950" spc="140" dirty="0">
                <a:solidFill>
                  <a:srgbClr val="9C8375"/>
                </a:solidFill>
                <a:latin typeface="Menlo"/>
              </a:rPr>
              <a:t>ONE</a:t>
            </a:r>
            <a:endParaRPr sz="950" b="0" spc="140" dirty="0">
              <a:solidFill>
                <a:srgbClr val="9C8375"/>
              </a:solidFill>
              <a:latin typeface="Menlo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E17AA9C-D026-550B-752A-C2E9BAB1960B}"/>
              </a:ext>
            </a:extLst>
          </p:cNvPr>
          <p:cNvSpPr txBox="1"/>
          <p:nvPr/>
        </p:nvSpPr>
        <p:spPr>
          <a:xfrm>
            <a:off x="713232" y="2331720"/>
            <a:ext cx="8229600" cy="8309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lang="en-US" sz="5400" b="1" dirty="0">
                <a:solidFill>
                  <a:srgbClr val="F6ECE1"/>
                </a:solidFill>
                <a:latin typeface="Bodoni 72"/>
              </a:rPr>
              <a:t>Build once</a:t>
            </a:r>
            <a:endParaRPr sz="5400" b="1" dirty="0">
              <a:solidFill>
                <a:srgbClr val="F6ECE1"/>
              </a:solidFill>
              <a:latin typeface="Bodoni 72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46C34FC-8EF4-194F-1996-2FE9DEBDEC82}"/>
              </a:ext>
            </a:extLst>
          </p:cNvPr>
          <p:cNvSpPr txBox="1"/>
          <p:nvPr/>
        </p:nvSpPr>
        <p:spPr>
          <a:xfrm>
            <a:off x="713232" y="3794760"/>
            <a:ext cx="6400800" cy="943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600" b="0" dirty="0">
                <a:solidFill>
                  <a:srgbClr val="F6ECE1"/>
                </a:solidFill>
                <a:latin typeface="Menlo"/>
              </a:rPr>
              <a:t>01   —   Build once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600" b="0" dirty="0">
                <a:solidFill>
                  <a:srgbClr val="9C8375"/>
                </a:solidFill>
                <a:latin typeface="Menlo"/>
              </a:rPr>
              <a:t>02   —   Deploy anywhere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600" b="0" dirty="0">
                <a:solidFill>
                  <a:srgbClr val="9C8375"/>
                </a:solidFill>
                <a:latin typeface="Menlo"/>
              </a:rPr>
              <a:t>03   </a:t>
            </a:r>
            <a:r>
              <a:rPr sz="1600" b="0" dirty="0">
                <a:solidFill>
                  <a:srgbClr val="3A2A20"/>
                </a:solidFill>
                <a:latin typeface="Menlo"/>
              </a:rPr>
              <a:t>—   </a:t>
            </a:r>
            <a:r>
              <a:rPr sz="1600" b="0" dirty="0">
                <a:solidFill>
                  <a:srgbClr val="9C8375"/>
                </a:solidFill>
                <a:latin typeface="Menlo"/>
              </a:rPr>
              <a:t>Where it breaks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78E3753-E4A7-C82F-F975-50A26F65A33E}"/>
              </a:ext>
            </a:extLst>
          </p:cNvPr>
          <p:cNvSpPr txBox="1"/>
          <p:nvPr/>
        </p:nvSpPr>
        <p:spPr>
          <a:xfrm>
            <a:off x="8778240" y="1828800"/>
            <a:ext cx="3108960" cy="30777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20000" b="1" dirty="0">
                <a:solidFill>
                  <a:srgbClr val="3A2A20"/>
                </a:solidFill>
                <a:latin typeface="Bodoni 72"/>
              </a:rPr>
              <a:t>0</a:t>
            </a:r>
            <a:r>
              <a:rPr lang="en-US" sz="20000" b="1" dirty="0">
                <a:solidFill>
                  <a:srgbClr val="3A2A20"/>
                </a:solidFill>
                <a:latin typeface="Bodoni 72"/>
              </a:rPr>
              <a:t>1</a:t>
            </a:r>
            <a:endParaRPr sz="20000" b="1" dirty="0">
              <a:solidFill>
                <a:srgbClr val="3A2A20"/>
              </a:solidFill>
              <a:latin typeface="Bodoni 72"/>
            </a:endParaRPr>
          </a:p>
        </p:txBody>
      </p:sp>
    </p:spTree>
    <p:extLst>
      <p:ext uri="{BB962C8B-B14F-4D97-AF65-F5344CB8AC3E}">
        <p14:creationId xmlns:p14="http://schemas.microsoft.com/office/powerpoint/2010/main" val="2743723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014E00-2EDA-6628-83EB-589E1CCAA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1D4EB307-2779-D2D1-98A3-5A4957658880}"/>
              </a:ext>
            </a:extLst>
          </p:cNvPr>
          <p:cNvSpPr>
            <a:spLocks noGrp="1"/>
          </p:cNvSpPr>
          <p:nvPr/>
        </p:nvSpPr>
        <p:spPr>
          <a:xfrm>
            <a:off x="737265" y="721724"/>
            <a:ext cx="1905840" cy="1168971"/>
          </a:xfrm>
          <a:prstGeom prst="rect">
            <a:avLst/>
          </a:prstGeom>
          <a:solidFill>
            <a:srgbClr val="FFFFFF"/>
          </a:solidFill>
          <a:ln w="14288">
            <a:solidFill>
              <a:srgbClr val="B7C9E1"/>
            </a:solidFill>
          </a:ln>
        </p:spPr>
        <p:txBody>
          <a:bodyPr/>
          <a:lstStyle/>
          <a:p>
            <a:endParaRPr sz="2250"/>
          </a:p>
        </p:txBody>
      </p:sp>
      <p:pic>
        <p:nvPicPr>
          <p:cNvPr id="28" name="Picture 27" descr="Mac mini M6 2026 - Mini PC - Hlavný obrázok">
            <a:extLst>
              <a:ext uri="{FF2B5EF4-FFF2-40B4-BE49-F238E27FC236}">
                <a16:creationId xmlns:a16="http://schemas.microsoft.com/office/drawing/2014/main" id="{468A8934-9F8C-4BE6-21D5-78F1FE0ECF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345" y="1167585"/>
            <a:ext cx="1818730" cy="72311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B0452961-7BB2-827B-660E-9027D8B99261}"/>
              </a:ext>
            </a:extLst>
          </p:cNvPr>
          <p:cNvSpPr>
            <a:spLocks noGrp="1"/>
          </p:cNvSpPr>
          <p:nvPr/>
        </p:nvSpPr>
        <p:spPr>
          <a:xfrm>
            <a:off x="841897" y="728778"/>
            <a:ext cx="1677626" cy="373946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 algn="ctr">
              <a:buNone/>
              <a:defRPr sz="21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6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Local workstation</a:t>
            </a:r>
            <a:endParaRPr sz="1600" b="1" dirty="0">
              <a:solidFill>
                <a:srgbClr val="152C45"/>
              </a:solidFill>
              <a:latin typeface="Bodoni 72" pitchFamily="2" charset="0"/>
              <a:ea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400175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9AC0A1-EA4B-281E-86E9-8F6D4F857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raphic 33" descr="Amazon Bedrock service icon.">
            <a:extLst>
              <a:ext uri="{FF2B5EF4-FFF2-40B4-BE49-F238E27FC236}">
                <a16:creationId xmlns:a16="http://schemas.microsoft.com/office/drawing/2014/main" id="{C7C19F49-B1B0-060B-5A74-806C7440E3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95219" y="3048000"/>
            <a:ext cx="762000" cy="762000"/>
          </a:xfrm>
          <a:prstGeom prst="rect">
            <a:avLst/>
          </a:prstGeom>
        </p:spPr>
      </p:pic>
      <p:sp>
        <p:nvSpPr>
          <p:cNvPr id="35" name="TextBox 12">
            <a:extLst>
              <a:ext uri="{FF2B5EF4-FFF2-40B4-BE49-F238E27FC236}">
                <a16:creationId xmlns:a16="http://schemas.microsoft.com/office/drawing/2014/main" id="{827373CB-FCAC-7DC1-3392-D9B94C913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647" y="3811587"/>
            <a:ext cx="22788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Amazon Bedrock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7841D68-0EDF-DA25-D2A0-47E556C8320F}"/>
              </a:ext>
            </a:extLst>
          </p:cNvPr>
          <p:cNvSpPr>
            <a:spLocks noGrp="1"/>
          </p:cNvSpPr>
          <p:nvPr/>
        </p:nvSpPr>
        <p:spPr>
          <a:xfrm>
            <a:off x="737265" y="721724"/>
            <a:ext cx="1905840" cy="1168971"/>
          </a:xfrm>
          <a:prstGeom prst="rect">
            <a:avLst/>
          </a:prstGeom>
          <a:solidFill>
            <a:srgbClr val="FFFFFF"/>
          </a:solidFill>
          <a:ln w="14288">
            <a:solidFill>
              <a:srgbClr val="B7C9E1"/>
            </a:solidFill>
          </a:ln>
        </p:spPr>
        <p:txBody>
          <a:bodyPr/>
          <a:lstStyle/>
          <a:p>
            <a:endParaRPr sz="2250"/>
          </a:p>
        </p:txBody>
      </p:sp>
      <p:pic>
        <p:nvPicPr>
          <p:cNvPr id="28" name="Picture 27" descr="Mac mini M6 2026 - Mini PC - Hlavný obrázok">
            <a:extLst>
              <a:ext uri="{FF2B5EF4-FFF2-40B4-BE49-F238E27FC236}">
                <a16:creationId xmlns:a16="http://schemas.microsoft.com/office/drawing/2014/main" id="{6EDCF927-E0B9-60D8-3517-C5337088C5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345" y="1167585"/>
            <a:ext cx="1818730" cy="72311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FA2C011D-9A4F-36C3-D067-A380157C3B1E}"/>
              </a:ext>
            </a:extLst>
          </p:cNvPr>
          <p:cNvSpPr>
            <a:spLocks noGrp="1"/>
          </p:cNvSpPr>
          <p:nvPr/>
        </p:nvSpPr>
        <p:spPr>
          <a:xfrm>
            <a:off x="841897" y="728778"/>
            <a:ext cx="1677626" cy="373946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 algn="ctr">
              <a:buNone/>
              <a:defRPr sz="21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6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Local workstation</a:t>
            </a:r>
            <a:endParaRPr sz="1600" b="1" dirty="0">
              <a:solidFill>
                <a:srgbClr val="152C45"/>
              </a:solidFill>
              <a:latin typeface="Bodoni 72" pitchFamily="2" charset="0"/>
              <a:ea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76564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83A842-E3F3-4C2B-1B18-D15875EFD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raphic 33" descr="Amazon Bedrock service icon.">
            <a:extLst>
              <a:ext uri="{FF2B5EF4-FFF2-40B4-BE49-F238E27FC236}">
                <a16:creationId xmlns:a16="http://schemas.microsoft.com/office/drawing/2014/main" id="{39B2D057-4C85-99BD-2193-4A630CD2A8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95219" y="3048000"/>
            <a:ext cx="762000" cy="762000"/>
          </a:xfrm>
          <a:prstGeom prst="rect">
            <a:avLst/>
          </a:prstGeom>
        </p:spPr>
      </p:pic>
      <p:sp>
        <p:nvSpPr>
          <p:cNvPr id="35" name="TextBox 12">
            <a:extLst>
              <a:ext uri="{FF2B5EF4-FFF2-40B4-BE49-F238E27FC236}">
                <a16:creationId xmlns:a16="http://schemas.microsoft.com/office/drawing/2014/main" id="{E0ADA2C5-99DE-4BE0-90C8-FACB0C5FC3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647" y="3811587"/>
            <a:ext cx="22788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Amazon Bedrock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18AC971-C654-7480-161A-0724FB71EE10}"/>
              </a:ext>
            </a:extLst>
          </p:cNvPr>
          <p:cNvSpPr>
            <a:spLocks noGrp="1"/>
          </p:cNvSpPr>
          <p:nvPr/>
        </p:nvSpPr>
        <p:spPr>
          <a:xfrm>
            <a:off x="737265" y="721724"/>
            <a:ext cx="1905840" cy="1168971"/>
          </a:xfrm>
          <a:prstGeom prst="rect">
            <a:avLst/>
          </a:prstGeom>
          <a:solidFill>
            <a:srgbClr val="FFFFFF"/>
          </a:solidFill>
          <a:ln w="14288">
            <a:solidFill>
              <a:srgbClr val="B7C9E1"/>
            </a:solidFill>
          </a:ln>
        </p:spPr>
        <p:txBody>
          <a:bodyPr/>
          <a:lstStyle/>
          <a:p>
            <a:endParaRPr sz="2250"/>
          </a:p>
        </p:txBody>
      </p:sp>
      <p:pic>
        <p:nvPicPr>
          <p:cNvPr id="28" name="Picture 27" descr="Mac mini M6 2026 - Mini PC - Hlavný obrázok">
            <a:extLst>
              <a:ext uri="{FF2B5EF4-FFF2-40B4-BE49-F238E27FC236}">
                <a16:creationId xmlns:a16="http://schemas.microsoft.com/office/drawing/2014/main" id="{271DF5E1-0AB6-69A4-DF80-89A1A4CFBC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345" y="1167585"/>
            <a:ext cx="1818730" cy="72311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7605F088-61B8-ED7B-3460-436D11024F5A}"/>
              </a:ext>
            </a:extLst>
          </p:cNvPr>
          <p:cNvSpPr>
            <a:spLocks noGrp="1"/>
          </p:cNvSpPr>
          <p:nvPr/>
        </p:nvSpPr>
        <p:spPr>
          <a:xfrm>
            <a:off x="841897" y="728778"/>
            <a:ext cx="1677626" cy="373946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 algn="ctr">
              <a:buNone/>
              <a:defRPr sz="21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6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Local workstation</a:t>
            </a:r>
            <a:endParaRPr sz="1600" b="1" dirty="0">
              <a:solidFill>
                <a:srgbClr val="152C45"/>
              </a:solidFill>
              <a:latin typeface="Bodoni 72" pitchFamily="2" charset="0"/>
              <a:ea typeface="Helvetica Neue"/>
              <a:cs typeface="Helvetica Neue"/>
            </a:endParaRPr>
          </a:p>
        </p:txBody>
      </p:sp>
      <p:pic>
        <p:nvPicPr>
          <p:cNvPr id="2" name="Graphic 22" descr="Amazon SageMaker AI service icon.">
            <a:extLst>
              <a:ext uri="{FF2B5EF4-FFF2-40B4-BE49-F238E27FC236}">
                <a16:creationId xmlns:a16="http://schemas.microsoft.com/office/drawing/2014/main" id="{DE5B1911-D28F-D10E-88E3-34A8F03052F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1295219" y="4968892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15">
            <a:extLst>
              <a:ext uri="{FF2B5EF4-FFF2-40B4-BE49-F238E27FC236}">
                <a16:creationId xmlns:a16="http://schemas.microsoft.com/office/drawing/2014/main" id="{7C85DE59-DF09-DA3A-F1D4-54F89BE0F4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468" y="5745317"/>
            <a:ext cx="22018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Amazon SageMaker AI</a:t>
            </a:r>
          </a:p>
        </p:txBody>
      </p:sp>
    </p:spTree>
    <p:extLst>
      <p:ext uri="{BB962C8B-B14F-4D97-AF65-F5344CB8AC3E}">
        <p14:creationId xmlns:p14="http://schemas.microsoft.com/office/powerpoint/2010/main" val="1319834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753CBE-6B66-2D02-7BA9-C77074C61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raphic 33" descr="Amazon Bedrock service icon.">
            <a:extLst>
              <a:ext uri="{FF2B5EF4-FFF2-40B4-BE49-F238E27FC236}">
                <a16:creationId xmlns:a16="http://schemas.microsoft.com/office/drawing/2014/main" id="{5A59AE71-9233-3585-957C-C3132533A5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95219" y="3048000"/>
            <a:ext cx="762000" cy="762000"/>
          </a:xfrm>
          <a:prstGeom prst="rect">
            <a:avLst/>
          </a:prstGeom>
        </p:spPr>
      </p:pic>
      <p:sp>
        <p:nvSpPr>
          <p:cNvPr id="35" name="TextBox 12">
            <a:extLst>
              <a:ext uri="{FF2B5EF4-FFF2-40B4-BE49-F238E27FC236}">
                <a16:creationId xmlns:a16="http://schemas.microsoft.com/office/drawing/2014/main" id="{4EEDF813-C0F8-61F0-AD60-B7A22BBA92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647" y="3811587"/>
            <a:ext cx="22788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Amazon Bedrock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2396D90-0CBA-8229-2719-6C56233B2C7B}"/>
              </a:ext>
            </a:extLst>
          </p:cNvPr>
          <p:cNvSpPr>
            <a:spLocks noGrp="1"/>
          </p:cNvSpPr>
          <p:nvPr/>
        </p:nvSpPr>
        <p:spPr>
          <a:xfrm>
            <a:off x="737265" y="721724"/>
            <a:ext cx="1905840" cy="1168971"/>
          </a:xfrm>
          <a:prstGeom prst="rect">
            <a:avLst/>
          </a:prstGeom>
          <a:solidFill>
            <a:srgbClr val="FFFFFF"/>
          </a:solidFill>
          <a:ln w="14288">
            <a:solidFill>
              <a:srgbClr val="B7C9E1"/>
            </a:solidFill>
          </a:ln>
        </p:spPr>
        <p:txBody>
          <a:bodyPr/>
          <a:lstStyle/>
          <a:p>
            <a:endParaRPr sz="2250"/>
          </a:p>
        </p:txBody>
      </p:sp>
      <p:pic>
        <p:nvPicPr>
          <p:cNvPr id="28" name="Picture 27" descr="Mac mini M6 2026 - Mini PC - Hlavný obrázok">
            <a:extLst>
              <a:ext uri="{FF2B5EF4-FFF2-40B4-BE49-F238E27FC236}">
                <a16:creationId xmlns:a16="http://schemas.microsoft.com/office/drawing/2014/main" id="{58EE37B9-0F49-6D77-8B63-392E74269C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345" y="1167585"/>
            <a:ext cx="1818730" cy="72311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FEC777A7-5FBC-194A-F560-D4CDDD83287E}"/>
              </a:ext>
            </a:extLst>
          </p:cNvPr>
          <p:cNvSpPr>
            <a:spLocks noGrp="1"/>
          </p:cNvSpPr>
          <p:nvPr/>
        </p:nvSpPr>
        <p:spPr>
          <a:xfrm>
            <a:off x="841897" y="728778"/>
            <a:ext cx="1677626" cy="373946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 algn="ctr">
              <a:buNone/>
              <a:defRPr sz="21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6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Local workstation</a:t>
            </a:r>
            <a:endParaRPr sz="1600" b="1" dirty="0">
              <a:solidFill>
                <a:srgbClr val="152C45"/>
              </a:solidFill>
              <a:latin typeface="Bodoni 72" pitchFamily="2" charset="0"/>
              <a:ea typeface="Helvetica Neue"/>
              <a:cs typeface="Helvetica Neue"/>
            </a:endParaRPr>
          </a:p>
        </p:txBody>
      </p:sp>
      <p:pic>
        <p:nvPicPr>
          <p:cNvPr id="4" name="Graphic 5" descr="Amazon Elastic Compute Cloud (Amazon EC2) service icon.">
            <a:extLst>
              <a:ext uri="{FF2B5EF4-FFF2-40B4-BE49-F238E27FC236}">
                <a16:creationId xmlns:a16="http://schemas.microsoft.com/office/drawing/2014/main" id="{71FD863F-E99C-14BE-A3F4-FA83D3DFE01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5334000" y="804978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C63F63E9-ED80-2A7E-DB4F-B729C3D03D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5575" y="1566978"/>
            <a:ext cx="22685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Amazon EC2</a:t>
            </a:r>
          </a:p>
        </p:txBody>
      </p:sp>
      <p:pic>
        <p:nvPicPr>
          <p:cNvPr id="6" name="Graphic 22" descr="Amazon SageMaker AI service icon.">
            <a:extLst>
              <a:ext uri="{FF2B5EF4-FFF2-40B4-BE49-F238E27FC236}">
                <a16:creationId xmlns:a16="http://schemas.microsoft.com/office/drawing/2014/main" id="{97104A06-ABB0-6B1C-131A-EC9B37825D4D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1295219" y="4968892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5">
            <a:extLst>
              <a:ext uri="{FF2B5EF4-FFF2-40B4-BE49-F238E27FC236}">
                <a16:creationId xmlns:a16="http://schemas.microsoft.com/office/drawing/2014/main" id="{B904A5BE-FEA8-3677-40B9-B69B93DE99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468" y="5745317"/>
            <a:ext cx="22018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Amazon SageMaker AI</a:t>
            </a:r>
          </a:p>
        </p:txBody>
      </p:sp>
    </p:spTree>
    <p:extLst>
      <p:ext uri="{BB962C8B-B14F-4D97-AF65-F5344CB8AC3E}">
        <p14:creationId xmlns:p14="http://schemas.microsoft.com/office/powerpoint/2010/main" val="2988827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9E9C0D-1BEB-0876-4AFB-DEFE419E7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raphic 33" descr="Amazon Bedrock service icon.">
            <a:extLst>
              <a:ext uri="{FF2B5EF4-FFF2-40B4-BE49-F238E27FC236}">
                <a16:creationId xmlns:a16="http://schemas.microsoft.com/office/drawing/2014/main" id="{4AC14DED-0387-DE11-EB1A-782E16A201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95219" y="3048000"/>
            <a:ext cx="762000" cy="762000"/>
          </a:xfrm>
          <a:prstGeom prst="rect">
            <a:avLst/>
          </a:prstGeom>
        </p:spPr>
      </p:pic>
      <p:sp>
        <p:nvSpPr>
          <p:cNvPr id="35" name="TextBox 12">
            <a:extLst>
              <a:ext uri="{FF2B5EF4-FFF2-40B4-BE49-F238E27FC236}">
                <a16:creationId xmlns:a16="http://schemas.microsoft.com/office/drawing/2014/main" id="{1DB87E03-D4D3-814A-EB7F-B48A5A0AC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647" y="3811587"/>
            <a:ext cx="22788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Amazon Bedrock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067CB61-1501-FCAF-6A7F-38D667CC8BB1}"/>
              </a:ext>
            </a:extLst>
          </p:cNvPr>
          <p:cNvSpPr>
            <a:spLocks noGrp="1"/>
          </p:cNvSpPr>
          <p:nvPr/>
        </p:nvSpPr>
        <p:spPr>
          <a:xfrm>
            <a:off x="737265" y="721724"/>
            <a:ext cx="1905840" cy="1168971"/>
          </a:xfrm>
          <a:prstGeom prst="rect">
            <a:avLst/>
          </a:prstGeom>
          <a:solidFill>
            <a:srgbClr val="FFFFFF"/>
          </a:solidFill>
          <a:ln w="14288">
            <a:solidFill>
              <a:srgbClr val="B7C9E1"/>
            </a:solidFill>
          </a:ln>
        </p:spPr>
        <p:txBody>
          <a:bodyPr/>
          <a:lstStyle/>
          <a:p>
            <a:endParaRPr sz="2250"/>
          </a:p>
        </p:txBody>
      </p:sp>
      <p:pic>
        <p:nvPicPr>
          <p:cNvPr id="28" name="Picture 27" descr="Mac mini M6 2026 - Mini PC - Hlavný obrázok">
            <a:extLst>
              <a:ext uri="{FF2B5EF4-FFF2-40B4-BE49-F238E27FC236}">
                <a16:creationId xmlns:a16="http://schemas.microsoft.com/office/drawing/2014/main" id="{117ADB0F-745A-7F9E-C476-E588A5B8DB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345" y="1167585"/>
            <a:ext cx="1818730" cy="72311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AC29B15D-61D5-8787-D1DD-3A33EC4A264B}"/>
              </a:ext>
            </a:extLst>
          </p:cNvPr>
          <p:cNvSpPr>
            <a:spLocks noGrp="1"/>
          </p:cNvSpPr>
          <p:nvPr/>
        </p:nvSpPr>
        <p:spPr>
          <a:xfrm>
            <a:off x="841897" y="728778"/>
            <a:ext cx="1677626" cy="373946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 algn="ctr">
              <a:buNone/>
              <a:defRPr sz="21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6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Local workstation</a:t>
            </a:r>
            <a:endParaRPr sz="1600" b="1" dirty="0">
              <a:solidFill>
                <a:srgbClr val="152C45"/>
              </a:solidFill>
              <a:latin typeface="Bodoni 72" pitchFamily="2" charset="0"/>
              <a:ea typeface="Helvetica Neue"/>
              <a:cs typeface="Helvetica Neue"/>
            </a:endParaRPr>
          </a:p>
        </p:txBody>
      </p:sp>
      <p:pic>
        <p:nvPicPr>
          <p:cNvPr id="4" name="Graphic 5" descr="Amazon Elastic Compute Cloud (Amazon EC2) service icon.">
            <a:extLst>
              <a:ext uri="{FF2B5EF4-FFF2-40B4-BE49-F238E27FC236}">
                <a16:creationId xmlns:a16="http://schemas.microsoft.com/office/drawing/2014/main" id="{1D10053F-1038-8920-6A5B-80E3C4FB0A2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5334000" y="804978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DB9029FD-89A1-3DA1-6F5B-D512F4EA48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5575" y="1566978"/>
            <a:ext cx="22685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Amazon EC2</a:t>
            </a:r>
          </a:p>
        </p:txBody>
      </p:sp>
      <p:pic>
        <p:nvPicPr>
          <p:cNvPr id="6" name="Graphic 22" descr="Amazon SageMaker AI service icon.">
            <a:extLst>
              <a:ext uri="{FF2B5EF4-FFF2-40B4-BE49-F238E27FC236}">
                <a16:creationId xmlns:a16="http://schemas.microsoft.com/office/drawing/2014/main" id="{795BEE3E-2989-A29F-8080-DDDD4D6C480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1295219" y="4968892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5">
            <a:extLst>
              <a:ext uri="{FF2B5EF4-FFF2-40B4-BE49-F238E27FC236}">
                <a16:creationId xmlns:a16="http://schemas.microsoft.com/office/drawing/2014/main" id="{3A296153-141F-FEF2-3E1A-68D3C29B8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468" y="5745317"/>
            <a:ext cx="22018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Amazon SageMaker AI</a:t>
            </a:r>
          </a:p>
        </p:txBody>
      </p:sp>
      <p:pic>
        <p:nvPicPr>
          <p:cNvPr id="2" name="lambda" descr="Lambda service icon.">
            <a:extLst>
              <a:ext uri="{FF2B5EF4-FFF2-40B4-BE49-F238E27FC236}">
                <a16:creationId xmlns:a16="http://schemas.microsoft.com/office/drawing/2014/main" id="{42C083F3-DF0D-9839-D736-B84ED865890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5334000" y="30480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label5">
            <a:extLst>
              <a:ext uri="{FF2B5EF4-FFF2-40B4-BE49-F238E27FC236}">
                <a16:creationId xmlns:a16="http://schemas.microsoft.com/office/drawing/2014/main" id="{D81D071A-A877-4216-E7D9-BF7772977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6574" y="3810000"/>
            <a:ext cx="15065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AWS Lambda</a:t>
            </a:r>
          </a:p>
        </p:txBody>
      </p:sp>
    </p:spTree>
    <p:extLst>
      <p:ext uri="{BB962C8B-B14F-4D97-AF65-F5344CB8AC3E}">
        <p14:creationId xmlns:p14="http://schemas.microsoft.com/office/powerpoint/2010/main" val="2831813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895E54-DCF2-2E43-53A0-B0874F263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raphic 33" descr="Amazon Bedrock service icon.">
            <a:extLst>
              <a:ext uri="{FF2B5EF4-FFF2-40B4-BE49-F238E27FC236}">
                <a16:creationId xmlns:a16="http://schemas.microsoft.com/office/drawing/2014/main" id="{98E289B8-6B2F-35C6-66F5-064AD8C06B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95219" y="3048000"/>
            <a:ext cx="762000" cy="762000"/>
          </a:xfrm>
          <a:prstGeom prst="rect">
            <a:avLst/>
          </a:prstGeom>
        </p:spPr>
      </p:pic>
      <p:sp>
        <p:nvSpPr>
          <p:cNvPr id="35" name="TextBox 12">
            <a:extLst>
              <a:ext uri="{FF2B5EF4-FFF2-40B4-BE49-F238E27FC236}">
                <a16:creationId xmlns:a16="http://schemas.microsoft.com/office/drawing/2014/main" id="{E2D74F2D-A95B-8CF7-8287-529A324018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647" y="3811587"/>
            <a:ext cx="22788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Amazon Bedrock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26FDA3A-B251-68B9-36F4-40CCF8B9A8E0}"/>
              </a:ext>
            </a:extLst>
          </p:cNvPr>
          <p:cNvSpPr>
            <a:spLocks noGrp="1"/>
          </p:cNvSpPr>
          <p:nvPr/>
        </p:nvSpPr>
        <p:spPr>
          <a:xfrm>
            <a:off x="737265" y="721724"/>
            <a:ext cx="1905840" cy="1168971"/>
          </a:xfrm>
          <a:prstGeom prst="rect">
            <a:avLst/>
          </a:prstGeom>
          <a:solidFill>
            <a:srgbClr val="FFFFFF"/>
          </a:solidFill>
          <a:ln w="14288">
            <a:solidFill>
              <a:srgbClr val="B7C9E1"/>
            </a:solidFill>
          </a:ln>
        </p:spPr>
        <p:txBody>
          <a:bodyPr/>
          <a:lstStyle/>
          <a:p>
            <a:endParaRPr sz="2250"/>
          </a:p>
        </p:txBody>
      </p:sp>
      <p:pic>
        <p:nvPicPr>
          <p:cNvPr id="28" name="Picture 27" descr="Mac mini M6 2026 - Mini PC - Hlavný obrázok">
            <a:extLst>
              <a:ext uri="{FF2B5EF4-FFF2-40B4-BE49-F238E27FC236}">
                <a16:creationId xmlns:a16="http://schemas.microsoft.com/office/drawing/2014/main" id="{C99655F6-39D2-7093-6021-9FD0D73EA6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345" y="1167585"/>
            <a:ext cx="1818730" cy="72311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1045283-CD34-1DBA-5893-CAE59EA0BF20}"/>
              </a:ext>
            </a:extLst>
          </p:cNvPr>
          <p:cNvSpPr>
            <a:spLocks noGrp="1"/>
          </p:cNvSpPr>
          <p:nvPr/>
        </p:nvSpPr>
        <p:spPr>
          <a:xfrm>
            <a:off x="841897" y="728778"/>
            <a:ext cx="1677626" cy="373946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 algn="ctr">
              <a:buNone/>
              <a:defRPr sz="21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6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Local workstation</a:t>
            </a:r>
            <a:endParaRPr sz="1600" b="1" dirty="0">
              <a:solidFill>
                <a:srgbClr val="152C45"/>
              </a:solidFill>
              <a:latin typeface="Bodoni 72" pitchFamily="2" charset="0"/>
              <a:ea typeface="Helvetica Neue"/>
              <a:cs typeface="Helvetica Neue"/>
            </a:endParaRPr>
          </a:p>
        </p:txBody>
      </p:sp>
      <p:pic>
        <p:nvPicPr>
          <p:cNvPr id="4" name="Graphic 5" descr="Amazon Elastic Compute Cloud (Amazon EC2) service icon.">
            <a:extLst>
              <a:ext uri="{FF2B5EF4-FFF2-40B4-BE49-F238E27FC236}">
                <a16:creationId xmlns:a16="http://schemas.microsoft.com/office/drawing/2014/main" id="{680AFAAD-8130-3AD0-90DA-B2CEC71C1D9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5334000" y="804978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1A0B95E3-F8F9-F7FB-5DA4-CE5ED7424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5575" y="1566978"/>
            <a:ext cx="22685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Amazon EC2</a:t>
            </a:r>
          </a:p>
        </p:txBody>
      </p:sp>
      <p:pic>
        <p:nvPicPr>
          <p:cNvPr id="6" name="Graphic 22" descr="Amazon SageMaker AI service icon.">
            <a:extLst>
              <a:ext uri="{FF2B5EF4-FFF2-40B4-BE49-F238E27FC236}">
                <a16:creationId xmlns:a16="http://schemas.microsoft.com/office/drawing/2014/main" id="{091F47D6-7854-7B39-7047-8672DBAB879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1295219" y="4968892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5">
            <a:extLst>
              <a:ext uri="{FF2B5EF4-FFF2-40B4-BE49-F238E27FC236}">
                <a16:creationId xmlns:a16="http://schemas.microsoft.com/office/drawing/2014/main" id="{01E7DCDA-190A-9B31-B965-C9D55A1FD3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468" y="5745317"/>
            <a:ext cx="22018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Amazon SageMaker AI</a:t>
            </a:r>
          </a:p>
        </p:txBody>
      </p:sp>
      <p:pic>
        <p:nvPicPr>
          <p:cNvPr id="2" name="lambda" descr="Lambda service icon.">
            <a:extLst>
              <a:ext uri="{FF2B5EF4-FFF2-40B4-BE49-F238E27FC236}">
                <a16:creationId xmlns:a16="http://schemas.microsoft.com/office/drawing/2014/main" id="{28715E65-FA71-B174-C0DA-860B5A81625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5334000" y="30480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label5">
            <a:extLst>
              <a:ext uri="{FF2B5EF4-FFF2-40B4-BE49-F238E27FC236}">
                <a16:creationId xmlns:a16="http://schemas.microsoft.com/office/drawing/2014/main" id="{AD0DC2B2-B205-13C1-F3CF-99E60F313B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6574" y="3810000"/>
            <a:ext cx="15065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AWS Lambda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5AF2AF-960C-9426-580B-3BA365EF4D77}"/>
              </a:ext>
            </a:extLst>
          </p:cNvPr>
          <p:cNvSpPr>
            <a:spLocks noGrp="1"/>
          </p:cNvSpPr>
          <p:nvPr/>
        </p:nvSpPr>
        <p:spPr>
          <a:xfrm>
            <a:off x="4720097" y="4829923"/>
            <a:ext cx="1905840" cy="1168971"/>
          </a:xfrm>
          <a:prstGeom prst="rect">
            <a:avLst/>
          </a:prstGeom>
          <a:solidFill>
            <a:srgbClr val="FFFFFF"/>
          </a:solidFill>
          <a:ln w="14288">
            <a:solidFill>
              <a:srgbClr val="B7C9E1"/>
            </a:solidFill>
          </a:ln>
        </p:spPr>
        <p:txBody>
          <a:bodyPr/>
          <a:lstStyle/>
          <a:p>
            <a:endParaRPr sz="2250"/>
          </a:p>
        </p:txBody>
      </p:sp>
      <p:pic>
        <p:nvPicPr>
          <p:cNvPr id="9" name="Picture 8" descr="NVIDIA HGX H100 640GB - 935-24287-0001-000 | smicro.sk">
            <a:extLst>
              <a:ext uri="{FF2B5EF4-FFF2-40B4-BE49-F238E27FC236}">
                <a16:creationId xmlns:a16="http://schemas.microsoft.com/office/drawing/2014/main" id="{5CEB170D-1BF5-577A-0868-036AA2E033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1529" y="5156229"/>
            <a:ext cx="1082975" cy="8660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8C47DF0-37D6-AA21-9E81-B5F5D628D676}"/>
              </a:ext>
            </a:extLst>
          </p:cNvPr>
          <p:cNvSpPr>
            <a:spLocks noGrp="1"/>
          </p:cNvSpPr>
          <p:nvPr/>
        </p:nvSpPr>
        <p:spPr>
          <a:xfrm>
            <a:off x="4720097" y="4829923"/>
            <a:ext cx="1905840" cy="373946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 algn="ctr">
              <a:buNone/>
              <a:defRPr sz="21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6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GPU server</a:t>
            </a:r>
            <a:endParaRPr sz="1600" b="1" dirty="0">
              <a:solidFill>
                <a:srgbClr val="152C45"/>
              </a:solidFill>
              <a:latin typeface="Bodoni 72" pitchFamily="2" charset="0"/>
              <a:ea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99982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666B1B-DBE2-A847-CF41-EF41D546F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raphic 33" descr="Amazon Bedrock service icon.">
            <a:extLst>
              <a:ext uri="{FF2B5EF4-FFF2-40B4-BE49-F238E27FC236}">
                <a16:creationId xmlns:a16="http://schemas.microsoft.com/office/drawing/2014/main" id="{0B9ED866-7768-1C30-0E52-8618C9B4C2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95219" y="3048000"/>
            <a:ext cx="762000" cy="762000"/>
          </a:xfrm>
          <a:prstGeom prst="rect">
            <a:avLst/>
          </a:prstGeom>
        </p:spPr>
      </p:pic>
      <p:sp>
        <p:nvSpPr>
          <p:cNvPr id="35" name="TextBox 12">
            <a:extLst>
              <a:ext uri="{FF2B5EF4-FFF2-40B4-BE49-F238E27FC236}">
                <a16:creationId xmlns:a16="http://schemas.microsoft.com/office/drawing/2014/main" id="{65152241-E974-F056-D145-741E4F9282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647" y="3811587"/>
            <a:ext cx="22788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Amazon Bedrock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D05C817-345E-E1C2-E76F-DE15B3A33010}"/>
              </a:ext>
            </a:extLst>
          </p:cNvPr>
          <p:cNvSpPr>
            <a:spLocks noGrp="1"/>
          </p:cNvSpPr>
          <p:nvPr/>
        </p:nvSpPr>
        <p:spPr>
          <a:xfrm>
            <a:off x="737265" y="721724"/>
            <a:ext cx="1905840" cy="1168971"/>
          </a:xfrm>
          <a:prstGeom prst="rect">
            <a:avLst/>
          </a:prstGeom>
          <a:solidFill>
            <a:srgbClr val="FFFFFF"/>
          </a:solidFill>
          <a:ln w="14288">
            <a:solidFill>
              <a:srgbClr val="B7C9E1"/>
            </a:solidFill>
          </a:ln>
        </p:spPr>
        <p:txBody>
          <a:bodyPr/>
          <a:lstStyle/>
          <a:p>
            <a:endParaRPr sz="2250"/>
          </a:p>
        </p:txBody>
      </p:sp>
      <p:pic>
        <p:nvPicPr>
          <p:cNvPr id="28" name="Picture 27" descr="Mac mini M6 2026 - Mini PC - Hlavný obrázok">
            <a:extLst>
              <a:ext uri="{FF2B5EF4-FFF2-40B4-BE49-F238E27FC236}">
                <a16:creationId xmlns:a16="http://schemas.microsoft.com/office/drawing/2014/main" id="{E747CBA5-422A-D53D-45EC-9976FFD4EA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345" y="1167585"/>
            <a:ext cx="1818730" cy="72311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A7D6F658-AD39-F523-9178-04ECFC0DAEA1}"/>
              </a:ext>
            </a:extLst>
          </p:cNvPr>
          <p:cNvSpPr>
            <a:spLocks noGrp="1"/>
          </p:cNvSpPr>
          <p:nvPr/>
        </p:nvSpPr>
        <p:spPr>
          <a:xfrm>
            <a:off x="841897" y="728778"/>
            <a:ext cx="1677626" cy="373946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 algn="ctr">
              <a:buNone/>
              <a:defRPr sz="21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6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Local workstation</a:t>
            </a:r>
            <a:endParaRPr sz="1600" b="1" dirty="0">
              <a:solidFill>
                <a:srgbClr val="152C45"/>
              </a:solidFill>
              <a:latin typeface="Bodoni 72" pitchFamily="2" charset="0"/>
              <a:ea typeface="Helvetica Neue"/>
              <a:cs typeface="Helvetica Neue"/>
            </a:endParaRPr>
          </a:p>
        </p:txBody>
      </p:sp>
      <p:pic>
        <p:nvPicPr>
          <p:cNvPr id="4" name="Graphic 5" descr="Amazon Elastic Compute Cloud (Amazon EC2) service icon.">
            <a:extLst>
              <a:ext uri="{FF2B5EF4-FFF2-40B4-BE49-F238E27FC236}">
                <a16:creationId xmlns:a16="http://schemas.microsoft.com/office/drawing/2014/main" id="{80E7ECC1-7D07-C6B9-0977-0660E484B3A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5334000" y="804978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1A3F199A-A1DC-759B-766C-5F2DE77CE2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5575" y="1566978"/>
            <a:ext cx="22685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Amazon EC2</a:t>
            </a:r>
          </a:p>
        </p:txBody>
      </p:sp>
      <p:pic>
        <p:nvPicPr>
          <p:cNvPr id="6" name="Graphic 22" descr="Amazon SageMaker AI service icon.">
            <a:extLst>
              <a:ext uri="{FF2B5EF4-FFF2-40B4-BE49-F238E27FC236}">
                <a16:creationId xmlns:a16="http://schemas.microsoft.com/office/drawing/2014/main" id="{F43245CF-BD87-3A39-5AC0-D8B21396EB8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1295219" y="4968892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5">
            <a:extLst>
              <a:ext uri="{FF2B5EF4-FFF2-40B4-BE49-F238E27FC236}">
                <a16:creationId xmlns:a16="http://schemas.microsoft.com/office/drawing/2014/main" id="{6F4CD05F-9F0B-52CE-EF07-77E3B27237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468" y="5745317"/>
            <a:ext cx="22018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Amazon SageMaker AI</a:t>
            </a:r>
          </a:p>
        </p:txBody>
      </p:sp>
      <p:pic>
        <p:nvPicPr>
          <p:cNvPr id="2" name="lambda" descr="Lambda service icon.">
            <a:extLst>
              <a:ext uri="{FF2B5EF4-FFF2-40B4-BE49-F238E27FC236}">
                <a16:creationId xmlns:a16="http://schemas.microsoft.com/office/drawing/2014/main" id="{706FB7F7-E126-E8E8-564D-D8B595ED0A4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5334000" y="30480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label5">
            <a:extLst>
              <a:ext uri="{FF2B5EF4-FFF2-40B4-BE49-F238E27FC236}">
                <a16:creationId xmlns:a16="http://schemas.microsoft.com/office/drawing/2014/main" id="{49433FA5-0C6B-5496-75A7-4848DD2D7D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6574" y="3810000"/>
            <a:ext cx="15065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AWS Lambda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8E8A85-208F-01F4-9FAB-CFCDA9B53AB6}"/>
              </a:ext>
            </a:extLst>
          </p:cNvPr>
          <p:cNvSpPr>
            <a:spLocks noGrp="1"/>
          </p:cNvSpPr>
          <p:nvPr/>
        </p:nvSpPr>
        <p:spPr>
          <a:xfrm>
            <a:off x="4720097" y="4829923"/>
            <a:ext cx="1905840" cy="1168971"/>
          </a:xfrm>
          <a:prstGeom prst="rect">
            <a:avLst/>
          </a:prstGeom>
          <a:solidFill>
            <a:srgbClr val="FFFFFF"/>
          </a:solidFill>
          <a:ln w="14288">
            <a:solidFill>
              <a:srgbClr val="B7C9E1"/>
            </a:solidFill>
          </a:ln>
        </p:spPr>
        <p:txBody>
          <a:bodyPr/>
          <a:lstStyle/>
          <a:p>
            <a:endParaRPr sz="2250"/>
          </a:p>
        </p:txBody>
      </p:sp>
      <p:pic>
        <p:nvPicPr>
          <p:cNvPr id="9" name="Picture 8" descr="NVIDIA HGX H100 640GB - 935-24287-0001-000 | smicro.sk">
            <a:extLst>
              <a:ext uri="{FF2B5EF4-FFF2-40B4-BE49-F238E27FC236}">
                <a16:creationId xmlns:a16="http://schemas.microsoft.com/office/drawing/2014/main" id="{82DFA777-B907-6ADC-E952-EC97C6BC67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1529" y="5156229"/>
            <a:ext cx="1082975" cy="8660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3FE093B-1EA8-2253-066C-E433C748AFCD}"/>
              </a:ext>
            </a:extLst>
          </p:cNvPr>
          <p:cNvSpPr>
            <a:spLocks noGrp="1"/>
          </p:cNvSpPr>
          <p:nvPr/>
        </p:nvSpPr>
        <p:spPr>
          <a:xfrm>
            <a:off x="4720097" y="4829923"/>
            <a:ext cx="1905840" cy="373946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 algn="ctr">
              <a:buNone/>
              <a:defRPr sz="21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6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GPU server</a:t>
            </a:r>
            <a:endParaRPr sz="1600" b="1" dirty="0">
              <a:solidFill>
                <a:srgbClr val="152C45"/>
              </a:solidFill>
              <a:latin typeface="Bodoni 72" pitchFamily="2" charset="0"/>
              <a:ea typeface="Helvetica Neue"/>
              <a:cs typeface="Helvetica Neue"/>
            </a:endParaRPr>
          </a:p>
        </p:txBody>
      </p:sp>
      <p:pic>
        <p:nvPicPr>
          <p:cNvPr id="11" name="Picture 54">
            <a:extLst>
              <a:ext uri="{FF2B5EF4-FFF2-40B4-BE49-F238E27FC236}">
                <a16:creationId xmlns:a16="http://schemas.microsoft.com/office/drawing/2014/main" id="{0FEDF79F-4C61-1244-F377-46D5B95C28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9087643" y="2598266"/>
            <a:ext cx="1442425" cy="140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628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2E95A1-1186-DCC6-EE4E-1A6D8EDC1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72">
            <a:extLst>
              <a:ext uri="{FF2B5EF4-FFF2-40B4-BE49-F238E27FC236}">
                <a16:creationId xmlns:a16="http://schemas.microsoft.com/office/drawing/2014/main" id="{B5C94238-BB8C-E3E6-541B-51846F2294CC}"/>
              </a:ext>
            </a:extLst>
          </p:cNvPr>
          <p:cNvSpPr txBox="1"/>
          <p:nvPr/>
        </p:nvSpPr>
        <p:spPr>
          <a:xfrm>
            <a:off x="713232" y="2011680"/>
            <a:ext cx="5486400" cy="1461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50" b="0" spc="140" dirty="0">
                <a:solidFill>
                  <a:srgbClr val="9C8375"/>
                </a:solidFill>
                <a:latin typeface="Menlo"/>
              </a:rPr>
              <a:t>PART </a:t>
            </a:r>
            <a:r>
              <a:rPr lang="en-US" sz="950" b="0" spc="140" dirty="0">
                <a:solidFill>
                  <a:srgbClr val="9C8375"/>
                </a:solidFill>
                <a:latin typeface="Menlo"/>
              </a:rPr>
              <a:t>ONE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FD456BD-5158-A93C-31B3-5D925C9696F0}"/>
              </a:ext>
            </a:extLst>
          </p:cNvPr>
          <p:cNvSpPr txBox="1"/>
          <p:nvPr/>
        </p:nvSpPr>
        <p:spPr>
          <a:xfrm>
            <a:off x="713232" y="2331720"/>
            <a:ext cx="8229600" cy="8309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lang="en-US" sz="5400" b="1" dirty="0">
                <a:solidFill>
                  <a:srgbClr val="F6ECE1"/>
                </a:solidFill>
                <a:latin typeface="Bodoni 72"/>
              </a:rPr>
              <a:t>Build once</a:t>
            </a:r>
            <a:endParaRPr sz="5400" b="1" dirty="0">
              <a:solidFill>
                <a:srgbClr val="F6ECE1"/>
              </a:solidFill>
              <a:latin typeface="Bodoni 72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0623FF2-1FBC-2FBD-D9AC-CF378D72F09D}"/>
              </a:ext>
            </a:extLst>
          </p:cNvPr>
          <p:cNvSpPr txBox="1"/>
          <p:nvPr/>
        </p:nvSpPr>
        <p:spPr>
          <a:xfrm>
            <a:off x="713232" y="3794760"/>
            <a:ext cx="6400800" cy="943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600" b="0" dirty="0">
                <a:solidFill>
                  <a:schemeClr val="bg1"/>
                </a:solidFill>
                <a:latin typeface="Menlo"/>
              </a:rPr>
              <a:t>01   —   Build once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600" b="0" dirty="0">
                <a:solidFill>
                  <a:srgbClr val="9C8375"/>
                </a:solidFill>
                <a:latin typeface="Menlo"/>
              </a:rPr>
              <a:t>02   —   Deploy anywhere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600" b="0" dirty="0">
                <a:solidFill>
                  <a:srgbClr val="9C8375"/>
                </a:solidFill>
                <a:latin typeface="Menlo"/>
              </a:rPr>
              <a:t>03   </a:t>
            </a:r>
            <a:r>
              <a:rPr sz="1600" b="0" dirty="0">
                <a:solidFill>
                  <a:srgbClr val="3A2A20"/>
                </a:solidFill>
                <a:latin typeface="Menlo"/>
              </a:rPr>
              <a:t>—   </a:t>
            </a:r>
            <a:r>
              <a:rPr sz="1600" b="0" dirty="0">
                <a:solidFill>
                  <a:srgbClr val="9C8375"/>
                </a:solidFill>
                <a:latin typeface="Menlo"/>
              </a:rPr>
              <a:t>Where it breaks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0F08ED3-C4A4-5C13-806F-CCE41E7493A5}"/>
              </a:ext>
            </a:extLst>
          </p:cNvPr>
          <p:cNvSpPr txBox="1"/>
          <p:nvPr/>
        </p:nvSpPr>
        <p:spPr>
          <a:xfrm>
            <a:off x="8778240" y="1828800"/>
            <a:ext cx="3108960" cy="30777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20000" b="1" dirty="0">
                <a:solidFill>
                  <a:srgbClr val="3A2A20"/>
                </a:solidFill>
                <a:latin typeface="Bodoni 72"/>
              </a:rPr>
              <a:t>0</a:t>
            </a:r>
            <a:r>
              <a:rPr lang="en-US" sz="20000" b="1" dirty="0">
                <a:solidFill>
                  <a:srgbClr val="3A2A20"/>
                </a:solidFill>
                <a:latin typeface="Bodoni 72"/>
              </a:rPr>
              <a:t>1</a:t>
            </a:r>
            <a:endParaRPr sz="20000" b="1" dirty="0">
              <a:solidFill>
                <a:srgbClr val="3A2A20"/>
              </a:solidFill>
              <a:latin typeface="Bodoni 72"/>
            </a:endParaRPr>
          </a:p>
        </p:txBody>
      </p:sp>
    </p:spTree>
    <p:extLst>
      <p:ext uri="{BB962C8B-B14F-4D97-AF65-F5344CB8AC3E}">
        <p14:creationId xmlns:p14="http://schemas.microsoft.com/office/powerpoint/2010/main" val="9385975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DDEF37-7590-1BCF-D6D4-4B76F7203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Box 73">
            <a:extLst>
              <a:ext uri="{FF2B5EF4-FFF2-40B4-BE49-F238E27FC236}">
                <a16:creationId xmlns:a16="http://schemas.microsoft.com/office/drawing/2014/main" id="{532B26F4-4D7C-C36F-CD22-A808B6DF40D7}"/>
              </a:ext>
            </a:extLst>
          </p:cNvPr>
          <p:cNvSpPr txBox="1"/>
          <p:nvPr/>
        </p:nvSpPr>
        <p:spPr>
          <a:xfrm>
            <a:off x="1353001" y="303782"/>
            <a:ext cx="8229600" cy="8309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en-US" sz="5400" b="1" dirty="0">
                <a:solidFill>
                  <a:srgbClr val="F6ECE1"/>
                </a:solidFill>
                <a:latin typeface="Bodoni 72"/>
              </a:rPr>
              <a:t>(Bad) Auntie</a:t>
            </a:r>
            <a:endParaRPr sz="5400" b="1" dirty="0">
              <a:solidFill>
                <a:srgbClr val="F6ECE1"/>
              </a:solidFill>
              <a:latin typeface="Bodoni 72"/>
            </a:endParaRPr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EFF0D342-25EF-BB04-E5B3-2970C9C4B1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001" y="1450189"/>
            <a:ext cx="9485997" cy="5333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110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804A55-3C0A-BB62-53CB-9EB8F4A51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D07277C-54AF-5CC4-35FD-4DB3CAC6BF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2030343"/>
            <a:ext cx="7772400" cy="279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0218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E9416C-C771-E800-8039-4FB72F673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7564791-8506-7771-2CAF-AA62787B17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4317"/>
          <a:stretch>
            <a:fillRect/>
          </a:stretch>
        </p:blipFill>
        <p:spPr>
          <a:xfrm>
            <a:off x="2209800" y="781633"/>
            <a:ext cx="7772400" cy="2418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594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931F2B-35EF-D4DA-82BD-024271AA2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C2D36B9-F990-2A27-B4BD-948CC51B6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781632"/>
            <a:ext cx="7772400" cy="5294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2167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45B9B8-D728-43D3-0AB3-4B96C6A11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76">
            <a:extLst>
              <a:ext uri="{FF2B5EF4-FFF2-40B4-BE49-F238E27FC236}">
                <a16:creationId xmlns:a16="http://schemas.microsoft.com/office/drawing/2014/main" id="{2833060B-3AD0-C69D-78B9-7DA84C2830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4587" y="0"/>
            <a:ext cx="94828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950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CAF484-F97A-6F74-A126-2E76A89C5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40C39B6-06EB-5F82-4FEC-66BDBB1C64A3}"/>
              </a:ext>
            </a:extLst>
          </p:cNvPr>
          <p:cNvSpPr>
            <a:spLocks noGrp="1"/>
          </p:cNvSpPr>
          <p:nvPr/>
        </p:nvSpPr>
        <p:spPr>
          <a:xfrm>
            <a:off x="3142296" y="2940042"/>
            <a:ext cx="2246373" cy="1800000"/>
          </a:xfrm>
          <a:prstGeom prst="rect">
            <a:avLst/>
          </a:prstGeom>
          <a:solidFill>
            <a:srgbClr val="FFFFFF"/>
          </a:solidFill>
          <a:ln w="14288">
            <a:solidFill>
              <a:srgbClr val="B7C9E1"/>
            </a:solidFill>
          </a:ln>
        </p:spPr>
        <p:txBody>
          <a:bodyPr/>
          <a:lstStyle/>
          <a:p>
            <a:endParaRPr sz="2250"/>
          </a:p>
        </p:txBody>
      </p:sp>
      <p:pic>
        <p:nvPicPr>
          <p:cNvPr id="20" name="Picture 50">
            <a:extLst>
              <a:ext uri="{FF2B5EF4-FFF2-40B4-BE49-F238E27FC236}">
                <a16:creationId xmlns:a16="http://schemas.microsoft.com/office/drawing/2014/main" id="{F0695B0E-7BA3-81DE-F55B-C653A68F04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297077" y="3138913"/>
            <a:ext cx="714375" cy="69763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135D94D-BAFD-7B9F-7C63-25E9CB18E44E}"/>
              </a:ext>
            </a:extLst>
          </p:cNvPr>
          <p:cNvSpPr>
            <a:spLocks noGrp="1"/>
          </p:cNvSpPr>
          <p:nvPr/>
        </p:nvSpPr>
        <p:spPr>
          <a:xfrm>
            <a:off x="4073575" y="3271627"/>
            <a:ext cx="877568" cy="47625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Agent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7D156EB-EE09-AA9C-6F64-C70C15A35F96}"/>
              </a:ext>
            </a:extLst>
          </p:cNvPr>
          <p:cNvSpPr>
            <a:spLocks noGrp="1"/>
          </p:cNvSpPr>
          <p:nvPr/>
        </p:nvSpPr>
        <p:spPr>
          <a:xfrm>
            <a:off x="3349443" y="3958243"/>
            <a:ext cx="2109999" cy="585065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650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Validates decisions</a:t>
            </a:r>
          </a:p>
          <a:p>
            <a:pPr>
              <a:buNone/>
              <a:defRPr sz="1650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Coordinates model calls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9190BB2-3D34-057A-1034-646CAA333C1B}"/>
              </a:ext>
            </a:extLst>
          </p:cNvPr>
          <p:cNvCxnSpPr>
            <a:cxnSpLocks/>
          </p:cNvCxnSpPr>
          <p:nvPr/>
        </p:nvCxnSpPr>
        <p:spPr>
          <a:xfrm>
            <a:off x="5898513" y="2776376"/>
            <a:ext cx="580748" cy="0"/>
          </a:xfrm>
          <a:prstGeom prst="straightConnector1">
            <a:avLst/>
          </a:prstGeom>
          <a:ln>
            <a:solidFill>
              <a:srgbClr val="316CE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AD2BB5BA-269F-DA56-4E8B-8725974BA3C5}"/>
              </a:ext>
            </a:extLst>
          </p:cNvPr>
          <p:cNvSpPr>
            <a:spLocks noGrp="1"/>
          </p:cNvSpPr>
          <p:nvPr/>
        </p:nvSpPr>
        <p:spPr>
          <a:xfrm>
            <a:off x="6479261" y="1815434"/>
            <a:ext cx="2250000" cy="1800000"/>
          </a:xfrm>
          <a:prstGeom prst="rect">
            <a:avLst/>
          </a:prstGeom>
          <a:solidFill>
            <a:srgbClr val="FFFFFF"/>
          </a:solidFill>
          <a:ln w="14288">
            <a:solidFill>
              <a:srgbClr val="B7C9E1"/>
            </a:solidFill>
          </a:ln>
        </p:spPr>
        <p:txBody>
          <a:bodyPr/>
          <a:lstStyle/>
          <a:p>
            <a:endParaRPr sz="2250"/>
          </a:p>
        </p:txBody>
      </p:sp>
      <p:pic>
        <p:nvPicPr>
          <p:cNvPr id="27" name="Picture 54">
            <a:extLst>
              <a:ext uri="{FF2B5EF4-FFF2-40B4-BE49-F238E27FC236}">
                <a16:creationId xmlns:a16="http://schemas.microsoft.com/office/drawing/2014/main" id="{D3ECC6F4-231D-9A1B-F778-2129D6101C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622136" y="2002401"/>
            <a:ext cx="714375" cy="697631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8BDC3753-378E-99E5-46BE-5B027EFC3D59}"/>
              </a:ext>
            </a:extLst>
          </p:cNvPr>
          <p:cNvSpPr>
            <a:spLocks noGrp="1"/>
          </p:cNvSpPr>
          <p:nvPr/>
        </p:nvSpPr>
        <p:spPr>
          <a:xfrm>
            <a:off x="7389236" y="2217750"/>
            <a:ext cx="1349850" cy="47625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8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Model </a:t>
            </a:r>
            <a:endParaRPr lang="en-US" sz="2000" b="1" dirty="0">
              <a:solidFill>
                <a:srgbClr val="152C45"/>
              </a:solidFill>
              <a:latin typeface="Bodoni 72" pitchFamily="2" charset="0"/>
              <a:ea typeface="Helvetica Neue"/>
              <a:cs typeface="Helvetica Neue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8D5A7F8-66F7-8DE5-2565-6A4F19FDDE0B}"/>
              </a:ext>
            </a:extLst>
          </p:cNvPr>
          <p:cNvSpPr>
            <a:spLocks noGrp="1"/>
          </p:cNvSpPr>
          <p:nvPr/>
        </p:nvSpPr>
        <p:spPr>
          <a:xfrm>
            <a:off x="6681668" y="2779841"/>
            <a:ext cx="2497593" cy="833438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 err="1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Ollama</a:t>
            </a: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 + Qwen3</a:t>
            </a:r>
          </a:p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Decision making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7FA3982-A371-21B4-3E17-08A01F94A42A}"/>
              </a:ext>
            </a:extLst>
          </p:cNvPr>
          <p:cNvSpPr>
            <a:spLocks noGrp="1"/>
          </p:cNvSpPr>
          <p:nvPr/>
        </p:nvSpPr>
        <p:spPr>
          <a:xfrm>
            <a:off x="6517359" y="3840042"/>
            <a:ext cx="2250000" cy="1800000"/>
          </a:xfrm>
          <a:prstGeom prst="rect">
            <a:avLst/>
          </a:prstGeom>
          <a:solidFill>
            <a:srgbClr val="FFFFFF"/>
          </a:solidFill>
          <a:ln w="14288">
            <a:solidFill>
              <a:srgbClr val="B7C9E1"/>
            </a:solidFill>
          </a:ln>
        </p:spPr>
        <p:txBody>
          <a:bodyPr/>
          <a:lstStyle/>
          <a:p>
            <a:endParaRPr sz="225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4E1020C-9A17-7B03-45AC-5AD7FDE8DF41}"/>
              </a:ext>
            </a:extLst>
          </p:cNvPr>
          <p:cNvSpPr>
            <a:spLocks noGrp="1"/>
          </p:cNvSpPr>
          <p:nvPr/>
        </p:nvSpPr>
        <p:spPr>
          <a:xfrm>
            <a:off x="7332082" y="4155808"/>
            <a:ext cx="1435277" cy="452438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Memory DB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A3B81F7-F029-939E-21DF-50A053FA7304}"/>
              </a:ext>
            </a:extLst>
          </p:cNvPr>
          <p:cNvSpPr>
            <a:spLocks noGrp="1"/>
          </p:cNvSpPr>
          <p:nvPr/>
        </p:nvSpPr>
        <p:spPr>
          <a:xfrm>
            <a:off x="6719766" y="4768728"/>
            <a:ext cx="2497594" cy="738188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PostgreSQL</a:t>
            </a:r>
          </a:p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Stores past exchanges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ADFB759-C06E-5AAF-7952-15C1E0D5C5E8}"/>
              </a:ext>
            </a:extLst>
          </p:cNvPr>
          <p:cNvCxnSpPr>
            <a:cxnSpLocks/>
          </p:cNvCxnSpPr>
          <p:nvPr/>
        </p:nvCxnSpPr>
        <p:spPr>
          <a:xfrm>
            <a:off x="5936611" y="5083020"/>
            <a:ext cx="580748" cy="0"/>
          </a:xfrm>
          <a:prstGeom prst="straightConnector1">
            <a:avLst/>
          </a:prstGeom>
          <a:ln>
            <a:solidFill>
              <a:srgbClr val="15817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769AC4B-F257-D8E7-08CC-8DA862A12109}"/>
              </a:ext>
            </a:extLst>
          </p:cNvPr>
          <p:cNvCxnSpPr>
            <a:cxnSpLocks/>
          </p:cNvCxnSpPr>
          <p:nvPr/>
        </p:nvCxnSpPr>
        <p:spPr>
          <a:xfrm flipH="1">
            <a:off x="5401143" y="3359042"/>
            <a:ext cx="497370" cy="0"/>
          </a:xfrm>
          <a:prstGeom prst="straightConnector1">
            <a:avLst/>
          </a:prstGeom>
          <a:ln>
            <a:solidFill>
              <a:srgbClr val="316CE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E94A22F-1A6D-859E-FD31-529249C3EA98}"/>
              </a:ext>
            </a:extLst>
          </p:cNvPr>
          <p:cNvCxnSpPr>
            <a:cxnSpLocks/>
          </p:cNvCxnSpPr>
          <p:nvPr/>
        </p:nvCxnSpPr>
        <p:spPr>
          <a:xfrm flipH="1">
            <a:off x="5401143" y="4356711"/>
            <a:ext cx="535468" cy="0"/>
          </a:xfrm>
          <a:prstGeom prst="straightConnector1">
            <a:avLst/>
          </a:prstGeom>
          <a:ln>
            <a:solidFill>
              <a:srgbClr val="15817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467C061-1D70-E3ED-6F98-7AAE00FFBD9B}"/>
              </a:ext>
            </a:extLst>
          </p:cNvPr>
          <p:cNvCxnSpPr>
            <a:cxnSpLocks/>
          </p:cNvCxnSpPr>
          <p:nvPr/>
        </p:nvCxnSpPr>
        <p:spPr>
          <a:xfrm>
            <a:off x="5898513" y="2776376"/>
            <a:ext cx="0" cy="603661"/>
          </a:xfrm>
          <a:prstGeom prst="line">
            <a:avLst/>
          </a:prstGeom>
          <a:ln>
            <a:solidFill>
              <a:srgbClr val="316C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78A8C0B-D34C-9C50-7A8C-0F69A1B0310E}"/>
              </a:ext>
            </a:extLst>
          </p:cNvPr>
          <p:cNvCxnSpPr>
            <a:cxnSpLocks/>
          </p:cNvCxnSpPr>
          <p:nvPr/>
        </p:nvCxnSpPr>
        <p:spPr>
          <a:xfrm>
            <a:off x="5936611" y="4370037"/>
            <a:ext cx="0" cy="712983"/>
          </a:xfrm>
          <a:prstGeom prst="line">
            <a:avLst/>
          </a:prstGeom>
          <a:ln>
            <a:solidFill>
              <a:srgbClr val="1581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D6A472DD-E998-C3ED-144C-5D73C7A2D57C}"/>
              </a:ext>
            </a:extLst>
          </p:cNvPr>
          <p:cNvSpPr>
            <a:spLocks noGrp="1"/>
          </p:cNvSpPr>
          <p:nvPr/>
        </p:nvSpPr>
        <p:spPr>
          <a:xfrm>
            <a:off x="5129411" y="2296694"/>
            <a:ext cx="2238375" cy="500063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500" b="0">
                <a:solidFill>
                  <a:srgbClr val="326C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326CE5"/>
                </a:solidFill>
                <a:latin typeface="Bodoni 72 Book" pitchFamily="2" charset="0"/>
                <a:ea typeface="Helvetica Neue"/>
                <a:cs typeface="Helvetica Neue"/>
              </a:rPr>
              <a:t>Prompts / </a:t>
            </a:r>
            <a:r>
              <a:rPr lang="en-US" sz="1400" dirty="0">
                <a:solidFill>
                  <a:srgbClr val="326CE5"/>
                </a:solidFill>
                <a:latin typeface="Bodoni 72 Book" pitchFamily="2" charset="0"/>
                <a:ea typeface="Helvetica Neue"/>
                <a:cs typeface="Helvetica Neue"/>
              </a:rPr>
              <a:t>R</a:t>
            </a:r>
            <a:r>
              <a:rPr sz="1400" dirty="0">
                <a:solidFill>
                  <a:srgbClr val="326CE5"/>
                </a:solidFill>
                <a:latin typeface="Bodoni 72 Book" pitchFamily="2" charset="0"/>
                <a:ea typeface="Helvetica Neue"/>
                <a:cs typeface="Helvetica Neue"/>
              </a:rPr>
              <a:t>eplies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F05699C-00E5-5508-0BF9-A0597BEBEF13}"/>
              </a:ext>
            </a:extLst>
          </p:cNvPr>
          <p:cNvSpPr>
            <a:spLocks noGrp="1"/>
          </p:cNvSpPr>
          <p:nvPr/>
        </p:nvSpPr>
        <p:spPr>
          <a:xfrm>
            <a:off x="5294796" y="5152142"/>
            <a:ext cx="1272908" cy="50131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1681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168178"/>
                </a:solidFill>
                <a:latin typeface="Bodoni 72 Book" pitchFamily="2" charset="0"/>
                <a:ea typeface="Helvetica Neue"/>
                <a:cs typeface="Helvetica Neue"/>
              </a:rPr>
              <a:t>Read history</a:t>
            </a:r>
          </a:p>
          <a:p>
            <a:pPr>
              <a:buNone/>
              <a:defRPr sz="1350" b="0">
                <a:solidFill>
                  <a:srgbClr val="1681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168178"/>
                </a:solidFill>
                <a:latin typeface="Bodoni 72 Book" pitchFamily="2" charset="0"/>
                <a:ea typeface="Helvetica Neue"/>
                <a:cs typeface="Helvetica Neue"/>
              </a:rPr>
              <a:t>Save exchange</a:t>
            </a:r>
          </a:p>
        </p:txBody>
      </p:sp>
      <p:pic>
        <p:nvPicPr>
          <p:cNvPr id="101" name="Picture 54">
            <a:extLst>
              <a:ext uri="{FF2B5EF4-FFF2-40B4-BE49-F238E27FC236}">
                <a16:creationId xmlns:a16="http://schemas.microsoft.com/office/drawing/2014/main" id="{A98E517C-F839-912D-2D0C-022173981E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617707" y="3984126"/>
            <a:ext cx="714375" cy="69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873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/>
      <p:bldP spid="22" grpId="0"/>
      <p:bldP spid="26" grpId="0" animBg="1"/>
      <p:bldP spid="28" grpId="0"/>
      <p:bldP spid="29" grpId="0"/>
      <p:bldP spid="30" grpId="0" animBg="1"/>
      <p:bldP spid="32" grpId="0"/>
      <p:bldP spid="33" grpId="0"/>
      <p:bldP spid="43" grpId="0"/>
      <p:bldP spid="4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8043F8-6DFF-0FD2-F4DD-748B303A3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FB0AF1FA-1D06-A5D0-0F70-8AC81DEEB5CF}"/>
              </a:ext>
            </a:extLst>
          </p:cNvPr>
          <p:cNvSpPr>
            <a:spLocks noGrp="1"/>
          </p:cNvSpPr>
          <p:nvPr/>
        </p:nvSpPr>
        <p:spPr>
          <a:xfrm>
            <a:off x="825052" y="3189961"/>
            <a:ext cx="1666875" cy="47625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2025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 b="1" dirty="0">
                <a:solidFill>
                  <a:srgbClr val="130E0C"/>
                </a:solidFill>
                <a:latin typeface="Bodoni 72" pitchFamily="2" charset="0"/>
                <a:ea typeface="Helvetica Neue"/>
                <a:cs typeface="Helvetica Neue"/>
              </a:rPr>
              <a:t>Browser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B0A89FF-C890-D08D-D352-50DB340B490D}"/>
              </a:ext>
            </a:extLst>
          </p:cNvPr>
          <p:cNvSpPr>
            <a:spLocks noGrp="1"/>
          </p:cNvSpPr>
          <p:nvPr/>
        </p:nvSpPr>
        <p:spPr>
          <a:xfrm>
            <a:off x="2903631" y="1442564"/>
            <a:ext cx="6199152" cy="4463562"/>
          </a:xfrm>
          <a:prstGeom prst="rect">
            <a:avLst/>
          </a:prstGeom>
          <a:solidFill>
            <a:srgbClr val="FFF9F0"/>
          </a:solidFill>
          <a:ln w="14288">
            <a:solidFill>
              <a:srgbClr val="DEA965"/>
            </a:solidFill>
          </a:ln>
        </p:spPr>
        <p:txBody>
          <a:bodyPr/>
          <a:lstStyle/>
          <a:p>
            <a:endParaRPr sz="225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89047A-9322-B1EC-4CBF-34BC45D1C8F8}"/>
              </a:ext>
            </a:extLst>
          </p:cNvPr>
          <p:cNvSpPr>
            <a:spLocks noGrp="1"/>
          </p:cNvSpPr>
          <p:nvPr/>
        </p:nvSpPr>
        <p:spPr>
          <a:xfrm>
            <a:off x="3142296" y="2940042"/>
            <a:ext cx="2246373" cy="1800000"/>
          </a:xfrm>
          <a:prstGeom prst="rect">
            <a:avLst/>
          </a:prstGeom>
          <a:solidFill>
            <a:srgbClr val="FFFFFF"/>
          </a:solidFill>
          <a:ln w="14288">
            <a:solidFill>
              <a:srgbClr val="B7C9E1"/>
            </a:solidFill>
          </a:ln>
        </p:spPr>
        <p:txBody>
          <a:bodyPr/>
          <a:lstStyle/>
          <a:p>
            <a:endParaRPr sz="2250"/>
          </a:p>
        </p:txBody>
      </p:sp>
      <p:pic>
        <p:nvPicPr>
          <p:cNvPr id="20" name="Picture 50">
            <a:extLst>
              <a:ext uri="{FF2B5EF4-FFF2-40B4-BE49-F238E27FC236}">
                <a16:creationId xmlns:a16="http://schemas.microsoft.com/office/drawing/2014/main" id="{771BB474-B009-C80E-2C7C-479FD6F156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297077" y="3138913"/>
            <a:ext cx="714375" cy="69763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AF917CF-C99C-8387-1492-A881DC8C8617}"/>
              </a:ext>
            </a:extLst>
          </p:cNvPr>
          <p:cNvSpPr>
            <a:spLocks noGrp="1"/>
          </p:cNvSpPr>
          <p:nvPr/>
        </p:nvSpPr>
        <p:spPr>
          <a:xfrm>
            <a:off x="3349443" y="3958243"/>
            <a:ext cx="2109999" cy="585065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650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Validates decisions</a:t>
            </a:r>
          </a:p>
          <a:p>
            <a:pPr>
              <a:buNone/>
              <a:defRPr sz="1650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Coordinates model calls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61BF3CC-5FD2-63FD-0EAB-666DDBE07409}"/>
              </a:ext>
            </a:extLst>
          </p:cNvPr>
          <p:cNvCxnSpPr>
            <a:cxnSpLocks/>
          </p:cNvCxnSpPr>
          <p:nvPr/>
        </p:nvCxnSpPr>
        <p:spPr>
          <a:xfrm>
            <a:off x="5898513" y="2776376"/>
            <a:ext cx="580748" cy="0"/>
          </a:xfrm>
          <a:prstGeom prst="straightConnector1">
            <a:avLst/>
          </a:prstGeom>
          <a:ln>
            <a:solidFill>
              <a:srgbClr val="316CE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D5109B0F-CFA9-AADC-B1EA-5E34FC77EAE1}"/>
              </a:ext>
            </a:extLst>
          </p:cNvPr>
          <p:cNvSpPr>
            <a:spLocks noGrp="1"/>
          </p:cNvSpPr>
          <p:nvPr/>
        </p:nvSpPr>
        <p:spPr>
          <a:xfrm>
            <a:off x="6479261" y="1815434"/>
            <a:ext cx="2250000" cy="1800000"/>
          </a:xfrm>
          <a:prstGeom prst="rect">
            <a:avLst/>
          </a:prstGeom>
          <a:solidFill>
            <a:srgbClr val="FFFFFF"/>
          </a:solidFill>
          <a:ln w="14288">
            <a:solidFill>
              <a:srgbClr val="B7C9E1"/>
            </a:solidFill>
          </a:ln>
        </p:spPr>
        <p:txBody>
          <a:bodyPr/>
          <a:lstStyle/>
          <a:p>
            <a:endParaRPr sz="2250"/>
          </a:p>
        </p:txBody>
      </p:sp>
      <p:pic>
        <p:nvPicPr>
          <p:cNvPr id="27" name="Picture 54">
            <a:extLst>
              <a:ext uri="{FF2B5EF4-FFF2-40B4-BE49-F238E27FC236}">
                <a16:creationId xmlns:a16="http://schemas.microsoft.com/office/drawing/2014/main" id="{AFBBBD6A-E375-0C60-11A3-89FC1003A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622136" y="2002401"/>
            <a:ext cx="714375" cy="69763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0DA85AD-0535-C075-E01A-239385FD7196}"/>
              </a:ext>
            </a:extLst>
          </p:cNvPr>
          <p:cNvSpPr>
            <a:spLocks noGrp="1"/>
          </p:cNvSpPr>
          <p:nvPr/>
        </p:nvSpPr>
        <p:spPr>
          <a:xfrm>
            <a:off x="6681668" y="2779841"/>
            <a:ext cx="2497593" cy="833438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 err="1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Ollama</a:t>
            </a: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 + Qwen3</a:t>
            </a:r>
          </a:p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Decision making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8FEB063-B134-1C68-5DFC-346F9732EB48}"/>
              </a:ext>
            </a:extLst>
          </p:cNvPr>
          <p:cNvSpPr>
            <a:spLocks noGrp="1"/>
          </p:cNvSpPr>
          <p:nvPr/>
        </p:nvSpPr>
        <p:spPr>
          <a:xfrm>
            <a:off x="6517359" y="3840042"/>
            <a:ext cx="2250000" cy="1800000"/>
          </a:xfrm>
          <a:prstGeom prst="rect">
            <a:avLst/>
          </a:prstGeom>
          <a:solidFill>
            <a:srgbClr val="FFFFFF"/>
          </a:solidFill>
          <a:ln w="14288">
            <a:solidFill>
              <a:srgbClr val="B7C9E1"/>
            </a:solidFill>
          </a:ln>
        </p:spPr>
        <p:txBody>
          <a:bodyPr/>
          <a:lstStyle/>
          <a:p>
            <a:endParaRPr sz="225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89C49A3-AF40-B616-C615-CA1D6C505F1D}"/>
              </a:ext>
            </a:extLst>
          </p:cNvPr>
          <p:cNvSpPr>
            <a:spLocks noGrp="1"/>
          </p:cNvSpPr>
          <p:nvPr/>
        </p:nvSpPr>
        <p:spPr>
          <a:xfrm>
            <a:off x="7332082" y="4155808"/>
            <a:ext cx="1435277" cy="452438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Memory DB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A5F6B6C-4335-CC9D-5B77-66CF40DFB79C}"/>
              </a:ext>
            </a:extLst>
          </p:cNvPr>
          <p:cNvSpPr>
            <a:spLocks noGrp="1"/>
          </p:cNvSpPr>
          <p:nvPr/>
        </p:nvSpPr>
        <p:spPr>
          <a:xfrm>
            <a:off x="6719766" y="4768728"/>
            <a:ext cx="2497594" cy="738188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PostgreSQL</a:t>
            </a:r>
          </a:p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Stores past exchanges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C4BA4FC-9788-4375-EB69-A24ECF0275DA}"/>
              </a:ext>
            </a:extLst>
          </p:cNvPr>
          <p:cNvCxnSpPr>
            <a:cxnSpLocks/>
          </p:cNvCxnSpPr>
          <p:nvPr/>
        </p:nvCxnSpPr>
        <p:spPr>
          <a:xfrm>
            <a:off x="5936611" y="5083020"/>
            <a:ext cx="580748" cy="0"/>
          </a:xfrm>
          <a:prstGeom prst="straightConnector1">
            <a:avLst/>
          </a:prstGeom>
          <a:ln>
            <a:solidFill>
              <a:srgbClr val="15817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14A352F-D4B0-9D2F-120C-55C99E651B3E}"/>
              </a:ext>
            </a:extLst>
          </p:cNvPr>
          <p:cNvCxnSpPr>
            <a:cxnSpLocks/>
          </p:cNvCxnSpPr>
          <p:nvPr/>
        </p:nvCxnSpPr>
        <p:spPr>
          <a:xfrm flipH="1">
            <a:off x="5401143" y="3359042"/>
            <a:ext cx="497370" cy="0"/>
          </a:xfrm>
          <a:prstGeom prst="straightConnector1">
            <a:avLst/>
          </a:prstGeom>
          <a:ln>
            <a:solidFill>
              <a:srgbClr val="316CE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B583056-A6F7-A297-8E63-D165346BB71E}"/>
              </a:ext>
            </a:extLst>
          </p:cNvPr>
          <p:cNvCxnSpPr>
            <a:cxnSpLocks/>
          </p:cNvCxnSpPr>
          <p:nvPr/>
        </p:nvCxnSpPr>
        <p:spPr>
          <a:xfrm flipH="1">
            <a:off x="5401143" y="4356711"/>
            <a:ext cx="535468" cy="0"/>
          </a:xfrm>
          <a:prstGeom prst="straightConnector1">
            <a:avLst/>
          </a:prstGeom>
          <a:ln>
            <a:solidFill>
              <a:srgbClr val="15817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DC0F22D-23D3-0022-8B38-0F9A8394540A}"/>
              </a:ext>
            </a:extLst>
          </p:cNvPr>
          <p:cNvCxnSpPr>
            <a:cxnSpLocks/>
          </p:cNvCxnSpPr>
          <p:nvPr/>
        </p:nvCxnSpPr>
        <p:spPr>
          <a:xfrm>
            <a:off x="5898513" y="2776376"/>
            <a:ext cx="0" cy="603661"/>
          </a:xfrm>
          <a:prstGeom prst="line">
            <a:avLst/>
          </a:prstGeom>
          <a:ln>
            <a:solidFill>
              <a:srgbClr val="316C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074725E-7667-DA77-6989-15D523FEF338}"/>
              </a:ext>
            </a:extLst>
          </p:cNvPr>
          <p:cNvCxnSpPr>
            <a:cxnSpLocks/>
          </p:cNvCxnSpPr>
          <p:nvPr/>
        </p:nvCxnSpPr>
        <p:spPr>
          <a:xfrm>
            <a:off x="5936611" y="4370037"/>
            <a:ext cx="0" cy="712983"/>
          </a:xfrm>
          <a:prstGeom prst="line">
            <a:avLst/>
          </a:prstGeom>
          <a:ln>
            <a:solidFill>
              <a:srgbClr val="1581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497239D5-FFA1-0F16-1F02-28DFB6125E1E}"/>
              </a:ext>
            </a:extLst>
          </p:cNvPr>
          <p:cNvSpPr>
            <a:spLocks noGrp="1"/>
          </p:cNvSpPr>
          <p:nvPr/>
        </p:nvSpPr>
        <p:spPr>
          <a:xfrm>
            <a:off x="5129411" y="2296694"/>
            <a:ext cx="2238375" cy="500063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500" b="0">
                <a:solidFill>
                  <a:srgbClr val="326C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326CE5"/>
                </a:solidFill>
                <a:latin typeface="Bodoni 72 Book" pitchFamily="2" charset="0"/>
                <a:ea typeface="Helvetica Neue"/>
                <a:cs typeface="Helvetica Neue"/>
              </a:rPr>
              <a:t>Prompts / </a:t>
            </a:r>
            <a:r>
              <a:rPr lang="en-US" sz="1400" dirty="0">
                <a:solidFill>
                  <a:srgbClr val="326CE5"/>
                </a:solidFill>
                <a:latin typeface="Bodoni 72 Book" pitchFamily="2" charset="0"/>
                <a:ea typeface="Helvetica Neue"/>
                <a:cs typeface="Helvetica Neue"/>
              </a:rPr>
              <a:t>R</a:t>
            </a:r>
            <a:r>
              <a:rPr sz="1400" dirty="0">
                <a:solidFill>
                  <a:srgbClr val="326CE5"/>
                </a:solidFill>
                <a:latin typeface="Bodoni 72 Book" pitchFamily="2" charset="0"/>
                <a:ea typeface="Helvetica Neue"/>
                <a:cs typeface="Helvetica Neue"/>
              </a:rPr>
              <a:t>eplies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2FAE190-94FD-1E90-D8B1-AB25199AF5E8}"/>
              </a:ext>
            </a:extLst>
          </p:cNvPr>
          <p:cNvSpPr>
            <a:spLocks noGrp="1"/>
          </p:cNvSpPr>
          <p:nvPr/>
        </p:nvSpPr>
        <p:spPr>
          <a:xfrm>
            <a:off x="5294796" y="5152142"/>
            <a:ext cx="1272908" cy="50131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1681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168178"/>
                </a:solidFill>
                <a:latin typeface="Bodoni 72 Book" pitchFamily="2" charset="0"/>
                <a:ea typeface="Helvetica Neue"/>
                <a:cs typeface="Helvetica Neue"/>
              </a:rPr>
              <a:t>Read history</a:t>
            </a:r>
          </a:p>
          <a:p>
            <a:pPr>
              <a:buNone/>
              <a:defRPr sz="1350" b="0">
                <a:solidFill>
                  <a:srgbClr val="1681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168178"/>
                </a:solidFill>
                <a:latin typeface="Bodoni 72 Book" pitchFamily="2" charset="0"/>
                <a:ea typeface="Helvetica Neue"/>
                <a:cs typeface="Helvetica Neue"/>
              </a:rPr>
              <a:t>Save exchange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6909BC9-7062-1DCF-E630-AAEF1D41CCF8}"/>
              </a:ext>
            </a:extLst>
          </p:cNvPr>
          <p:cNvSpPr>
            <a:spLocks noGrp="1"/>
          </p:cNvSpPr>
          <p:nvPr/>
        </p:nvSpPr>
        <p:spPr>
          <a:xfrm>
            <a:off x="2968177" y="1477936"/>
            <a:ext cx="5720882" cy="357899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8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Local kind</a:t>
            </a:r>
            <a:endParaRPr b="1" dirty="0">
              <a:solidFill>
                <a:srgbClr val="152C45"/>
              </a:solidFill>
              <a:latin typeface="Bodoni 72" pitchFamily="2" charset="0"/>
              <a:ea typeface="Helvetica Neue"/>
              <a:cs typeface="Helvetica Neue"/>
            </a:endParaRPr>
          </a:p>
        </p:txBody>
      </p:sp>
      <p:pic>
        <p:nvPicPr>
          <p:cNvPr id="101" name="Picture 54">
            <a:extLst>
              <a:ext uri="{FF2B5EF4-FFF2-40B4-BE49-F238E27FC236}">
                <a16:creationId xmlns:a16="http://schemas.microsoft.com/office/drawing/2014/main" id="{6A3DE7D6-B3F6-38A1-8E16-E2C2F1D2D7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617707" y="3984126"/>
            <a:ext cx="714375" cy="69763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7EC84DF-9076-5EA7-0BE8-40561BC38AC7}"/>
              </a:ext>
            </a:extLst>
          </p:cNvPr>
          <p:cNvSpPr>
            <a:spLocks noGrp="1"/>
          </p:cNvSpPr>
          <p:nvPr/>
        </p:nvSpPr>
        <p:spPr>
          <a:xfrm>
            <a:off x="10314683" y="4221041"/>
            <a:ext cx="1257724" cy="322268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1681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 b="1" dirty="0">
                <a:solidFill>
                  <a:srgbClr val="130E0C"/>
                </a:solidFill>
                <a:latin typeface="Bodoni 72" pitchFamily="2" charset="0"/>
                <a:ea typeface="Helvetica Neue"/>
                <a:cs typeface="Helvetica Neue"/>
              </a:rPr>
              <a:t> </a:t>
            </a:r>
            <a:r>
              <a:rPr lang="en-US" sz="2000" b="1" dirty="0">
                <a:solidFill>
                  <a:srgbClr val="130E0C"/>
                </a:solidFill>
                <a:latin typeface="Bodoni 72" pitchFamily="2" charset="0"/>
                <a:ea typeface="Helvetica Neue"/>
                <a:cs typeface="Helvetica Neue"/>
              </a:rPr>
              <a:t>MAC SSD</a:t>
            </a:r>
            <a:endParaRPr sz="2000" b="1" dirty="0">
              <a:solidFill>
                <a:srgbClr val="130E0C"/>
              </a:solidFill>
              <a:latin typeface="Bodoni 72" pitchFamily="2" charset="0"/>
              <a:ea typeface="Helvetica Neue"/>
              <a:cs typeface="Helvetica Neue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2499B6-0127-A966-DE19-7F2F486C487E}"/>
              </a:ext>
            </a:extLst>
          </p:cNvPr>
          <p:cNvSpPr>
            <a:spLocks noGrp="1"/>
          </p:cNvSpPr>
          <p:nvPr/>
        </p:nvSpPr>
        <p:spPr>
          <a:xfrm>
            <a:off x="4073575" y="3271627"/>
            <a:ext cx="877568" cy="47625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Agent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32C314-0F1D-4ECB-9D75-55A2E4A489B3}"/>
              </a:ext>
            </a:extLst>
          </p:cNvPr>
          <p:cNvSpPr>
            <a:spLocks noGrp="1"/>
          </p:cNvSpPr>
          <p:nvPr/>
        </p:nvSpPr>
        <p:spPr>
          <a:xfrm>
            <a:off x="7389236" y="2217750"/>
            <a:ext cx="1349850" cy="47625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8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Model </a:t>
            </a:r>
            <a:endParaRPr lang="en-US" sz="2000" b="1" dirty="0">
              <a:solidFill>
                <a:srgbClr val="152C45"/>
              </a:solidFill>
              <a:latin typeface="Bodoni 72" pitchFamily="2" charset="0"/>
              <a:ea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3282648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584071-BB06-AFB9-3F84-B9921A5DD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2E89259-3D34-B802-9C4A-F7C929C29E2C}"/>
              </a:ext>
            </a:extLst>
          </p:cNvPr>
          <p:cNvSpPr>
            <a:spLocks noGrp="1"/>
          </p:cNvSpPr>
          <p:nvPr/>
        </p:nvSpPr>
        <p:spPr>
          <a:xfrm>
            <a:off x="2796052" y="715624"/>
            <a:ext cx="9276312" cy="5436201"/>
          </a:xfrm>
          <a:prstGeom prst="rect">
            <a:avLst/>
          </a:prstGeom>
          <a:solidFill>
            <a:srgbClr val="EEF3FC"/>
          </a:solidFill>
          <a:ln w="14288">
            <a:solidFill>
              <a:srgbClr val="A8BDDE"/>
            </a:solidFill>
          </a:ln>
        </p:spPr>
        <p:txBody>
          <a:bodyPr/>
          <a:lstStyle/>
          <a:p>
            <a:endParaRPr sz="2250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0C217955-1E7E-BC5D-2F19-5AE512B256BC}"/>
              </a:ext>
            </a:extLst>
          </p:cNvPr>
          <p:cNvSpPr>
            <a:spLocks noGrp="1"/>
          </p:cNvSpPr>
          <p:nvPr/>
        </p:nvSpPr>
        <p:spPr>
          <a:xfrm>
            <a:off x="2903631" y="1442564"/>
            <a:ext cx="6199152" cy="4463562"/>
          </a:xfrm>
          <a:prstGeom prst="rect">
            <a:avLst/>
          </a:prstGeom>
          <a:solidFill>
            <a:srgbClr val="FFF9F0"/>
          </a:solidFill>
          <a:ln w="14288">
            <a:solidFill>
              <a:srgbClr val="DEA965"/>
            </a:solidFill>
          </a:ln>
        </p:spPr>
        <p:txBody>
          <a:bodyPr/>
          <a:lstStyle/>
          <a:p>
            <a:endParaRPr sz="225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6C0C937-7363-ED16-14E6-D013C75C8052}"/>
              </a:ext>
            </a:extLst>
          </p:cNvPr>
          <p:cNvSpPr>
            <a:spLocks noGrp="1"/>
          </p:cNvSpPr>
          <p:nvPr/>
        </p:nvSpPr>
        <p:spPr>
          <a:xfrm>
            <a:off x="3142296" y="2940042"/>
            <a:ext cx="2246373" cy="1800000"/>
          </a:xfrm>
          <a:prstGeom prst="rect">
            <a:avLst/>
          </a:prstGeom>
          <a:solidFill>
            <a:srgbClr val="FFFFFF"/>
          </a:solidFill>
          <a:ln w="14288">
            <a:solidFill>
              <a:srgbClr val="B7C9E1"/>
            </a:solidFill>
          </a:ln>
        </p:spPr>
        <p:txBody>
          <a:bodyPr/>
          <a:lstStyle/>
          <a:p>
            <a:endParaRPr sz="2250"/>
          </a:p>
        </p:txBody>
      </p:sp>
      <p:pic>
        <p:nvPicPr>
          <p:cNvPr id="20" name="Picture 50">
            <a:extLst>
              <a:ext uri="{FF2B5EF4-FFF2-40B4-BE49-F238E27FC236}">
                <a16:creationId xmlns:a16="http://schemas.microsoft.com/office/drawing/2014/main" id="{B892D861-DDBE-7B01-A364-EDCEED1ED3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297077" y="3138913"/>
            <a:ext cx="714375" cy="69763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3C4ABBC-B766-DB27-B6BC-E056BC31B377}"/>
              </a:ext>
            </a:extLst>
          </p:cNvPr>
          <p:cNvSpPr>
            <a:spLocks noGrp="1"/>
          </p:cNvSpPr>
          <p:nvPr/>
        </p:nvSpPr>
        <p:spPr>
          <a:xfrm>
            <a:off x="3349443" y="3958243"/>
            <a:ext cx="2109999" cy="585065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650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Validates decisions</a:t>
            </a:r>
          </a:p>
          <a:p>
            <a:pPr>
              <a:buNone/>
              <a:defRPr sz="1650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Coordinates model calls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CC03BB9-8DC1-C6CA-06A7-F9640F92D05F}"/>
              </a:ext>
            </a:extLst>
          </p:cNvPr>
          <p:cNvCxnSpPr>
            <a:cxnSpLocks/>
          </p:cNvCxnSpPr>
          <p:nvPr/>
        </p:nvCxnSpPr>
        <p:spPr>
          <a:xfrm>
            <a:off x="5898513" y="2776376"/>
            <a:ext cx="580748" cy="0"/>
          </a:xfrm>
          <a:prstGeom prst="straightConnector1">
            <a:avLst/>
          </a:prstGeom>
          <a:ln>
            <a:solidFill>
              <a:srgbClr val="316CE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F3A55C10-B20A-DAD1-10F1-936AD47D35AC}"/>
              </a:ext>
            </a:extLst>
          </p:cNvPr>
          <p:cNvSpPr>
            <a:spLocks noGrp="1"/>
          </p:cNvSpPr>
          <p:nvPr/>
        </p:nvSpPr>
        <p:spPr>
          <a:xfrm>
            <a:off x="6479261" y="1815434"/>
            <a:ext cx="2250000" cy="1800000"/>
          </a:xfrm>
          <a:prstGeom prst="rect">
            <a:avLst/>
          </a:prstGeom>
          <a:solidFill>
            <a:srgbClr val="FFFFFF"/>
          </a:solidFill>
          <a:ln w="14288">
            <a:solidFill>
              <a:srgbClr val="B7C9E1"/>
            </a:solidFill>
          </a:ln>
        </p:spPr>
        <p:txBody>
          <a:bodyPr/>
          <a:lstStyle/>
          <a:p>
            <a:endParaRPr sz="2250"/>
          </a:p>
        </p:txBody>
      </p:sp>
      <p:pic>
        <p:nvPicPr>
          <p:cNvPr id="27" name="Picture 54">
            <a:extLst>
              <a:ext uri="{FF2B5EF4-FFF2-40B4-BE49-F238E27FC236}">
                <a16:creationId xmlns:a16="http://schemas.microsoft.com/office/drawing/2014/main" id="{C73C9045-E70E-0F5F-994C-6E72F0838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622136" y="2002401"/>
            <a:ext cx="714375" cy="69763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59D7E93-84F4-3443-594C-646718B52C27}"/>
              </a:ext>
            </a:extLst>
          </p:cNvPr>
          <p:cNvSpPr>
            <a:spLocks noGrp="1"/>
          </p:cNvSpPr>
          <p:nvPr/>
        </p:nvSpPr>
        <p:spPr>
          <a:xfrm>
            <a:off x="6681668" y="2779841"/>
            <a:ext cx="2497593" cy="833438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 err="1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Ollama</a:t>
            </a: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 + Qwen3</a:t>
            </a:r>
          </a:p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Decision making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5C9FCEA-C954-BA21-829D-A4BFF4B720AA}"/>
              </a:ext>
            </a:extLst>
          </p:cNvPr>
          <p:cNvSpPr>
            <a:spLocks noGrp="1"/>
          </p:cNvSpPr>
          <p:nvPr/>
        </p:nvSpPr>
        <p:spPr>
          <a:xfrm>
            <a:off x="6517359" y="3840042"/>
            <a:ext cx="2250000" cy="1800000"/>
          </a:xfrm>
          <a:prstGeom prst="rect">
            <a:avLst/>
          </a:prstGeom>
          <a:solidFill>
            <a:srgbClr val="FFFFFF"/>
          </a:solidFill>
          <a:ln w="14288">
            <a:solidFill>
              <a:srgbClr val="B7C9E1"/>
            </a:solidFill>
          </a:ln>
        </p:spPr>
        <p:txBody>
          <a:bodyPr/>
          <a:lstStyle/>
          <a:p>
            <a:endParaRPr sz="225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8CEDD74-845F-D9ED-AB55-95E3C2D12092}"/>
              </a:ext>
            </a:extLst>
          </p:cNvPr>
          <p:cNvSpPr>
            <a:spLocks noGrp="1"/>
          </p:cNvSpPr>
          <p:nvPr/>
        </p:nvSpPr>
        <p:spPr>
          <a:xfrm>
            <a:off x="7332082" y="4155808"/>
            <a:ext cx="1435277" cy="452438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Memory DB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C3A2CC2-6007-DE1D-D903-04E0AA181A30}"/>
              </a:ext>
            </a:extLst>
          </p:cNvPr>
          <p:cNvSpPr>
            <a:spLocks noGrp="1"/>
          </p:cNvSpPr>
          <p:nvPr/>
        </p:nvSpPr>
        <p:spPr>
          <a:xfrm>
            <a:off x="6719766" y="4768728"/>
            <a:ext cx="2497594" cy="738188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PostgreSQL</a:t>
            </a:r>
          </a:p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Stores past exchanges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B7A1770-F261-089B-879C-42BFFE502E0C}"/>
              </a:ext>
            </a:extLst>
          </p:cNvPr>
          <p:cNvCxnSpPr>
            <a:cxnSpLocks/>
          </p:cNvCxnSpPr>
          <p:nvPr/>
        </p:nvCxnSpPr>
        <p:spPr>
          <a:xfrm>
            <a:off x="5936611" y="5083020"/>
            <a:ext cx="580748" cy="0"/>
          </a:xfrm>
          <a:prstGeom prst="straightConnector1">
            <a:avLst/>
          </a:prstGeom>
          <a:ln>
            <a:solidFill>
              <a:srgbClr val="15817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C4B5236-FE3F-FB6E-2BDA-4B755705C2B1}"/>
              </a:ext>
            </a:extLst>
          </p:cNvPr>
          <p:cNvCxnSpPr>
            <a:cxnSpLocks/>
          </p:cNvCxnSpPr>
          <p:nvPr/>
        </p:nvCxnSpPr>
        <p:spPr>
          <a:xfrm flipH="1">
            <a:off x="5401143" y="3359042"/>
            <a:ext cx="497370" cy="0"/>
          </a:xfrm>
          <a:prstGeom prst="straightConnector1">
            <a:avLst/>
          </a:prstGeom>
          <a:ln>
            <a:solidFill>
              <a:srgbClr val="316CE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7F72563-BFF5-35A5-8AE6-528CCADBE9C8}"/>
              </a:ext>
            </a:extLst>
          </p:cNvPr>
          <p:cNvCxnSpPr>
            <a:cxnSpLocks/>
          </p:cNvCxnSpPr>
          <p:nvPr/>
        </p:nvCxnSpPr>
        <p:spPr>
          <a:xfrm flipH="1">
            <a:off x="5401143" y="4356711"/>
            <a:ext cx="535468" cy="0"/>
          </a:xfrm>
          <a:prstGeom prst="straightConnector1">
            <a:avLst/>
          </a:prstGeom>
          <a:ln>
            <a:solidFill>
              <a:srgbClr val="15817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5DFA320-0051-FFD8-28C0-0B52B49C90DE}"/>
              </a:ext>
            </a:extLst>
          </p:cNvPr>
          <p:cNvCxnSpPr>
            <a:cxnSpLocks/>
          </p:cNvCxnSpPr>
          <p:nvPr/>
        </p:nvCxnSpPr>
        <p:spPr>
          <a:xfrm>
            <a:off x="5898513" y="2776376"/>
            <a:ext cx="0" cy="603661"/>
          </a:xfrm>
          <a:prstGeom prst="line">
            <a:avLst/>
          </a:prstGeom>
          <a:ln>
            <a:solidFill>
              <a:srgbClr val="316C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306780D-A488-5658-31EB-4C774FC1CEFB}"/>
              </a:ext>
            </a:extLst>
          </p:cNvPr>
          <p:cNvCxnSpPr>
            <a:cxnSpLocks/>
          </p:cNvCxnSpPr>
          <p:nvPr/>
        </p:nvCxnSpPr>
        <p:spPr>
          <a:xfrm>
            <a:off x="5936611" y="4370037"/>
            <a:ext cx="0" cy="712983"/>
          </a:xfrm>
          <a:prstGeom prst="line">
            <a:avLst/>
          </a:prstGeom>
          <a:ln>
            <a:solidFill>
              <a:srgbClr val="1581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CE641205-A9FA-E429-39E3-618AB86AD323}"/>
              </a:ext>
            </a:extLst>
          </p:cNvPr>
          <p:cNvSpPr>
            <a:spLocks noGrp="1"/>
          </p:cNvSpPr>
          <p:nvPr/>
        </p:nvSpPr>
        <p:spPr>
          <a:xfrm>
            <a:off x="5129411" y="2296694"/>
            <a:ext cx="2238375" cy="500063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500" b="0">
                <a:solidFill>
                  <a:srgbClr val="326C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326CE5"/>
                </a:solidFill>
                <a:latin typeface="Bodoni 72 Book" pitchFamily="2" charset="0"/>
                <a:ea typeface="Helvetica Neue"/>
                <a:cs typeface="Helvetica Neue"/>
              </a:rPr>
              <a:t>Prompts / </a:t>
            </a:r>
            <a:r>
              <a:rPr lang="en-US" sz="1400" dirty="0">
                <a:solidFill>
                  <a:srgbClr val="326CE5"/>
                </a:solidFill>
                <a:latin typeface="Bodoni 72 Book" pitchFamily="2" charset="0"/>
                <a:ea typeface="Helvetica Neue"/>
                <a:cs typeface="Helvetica Neue"/>
              </a:rPr>
              <a:t>R</a:t>
            </a:r>
            <a:r>
              <a:rPr sz="1400" dirty="0">
                <a:solidFill>
                  <a:srgbClr val="326CE5"/>
                </a:solidFill>
                <a:latin typeface="Bodoni 72 Book" pitchFamily="2" charset="0"/>
                <a:ea typeface="Helvetica Neue"/>
                <a:cs typeface="Helvetica Neue"/>
              </a:rPr>
              <a:t>eplies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C42D768-E36C-37A1-C0D9-21CE1002E46F}"/>
              </a:ext>
            </a:extLst>
          </p:cNvPr>
          <p:cNvSpPr>
            <a:spLocks noGrp="1"/>
          </p:cNvSpPr>
          <p:nvPr/>
        </p:nvSpPr>
        <p:spPr>
          <a:xfrm>
            <a:off x="5294796" y="5152142"/>
            <a:ext cx="1272908" cy="50131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1681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168178"/>
                </a:solidFill>
                <a:latin typeface="Bodoni 72 Book" pitchFamily="2" charset="0"/>
                <a:ea typeface="Helvetica Neue"/>
                <a:cs typeface="Helvetica Neue"/>
              </a:rPr>
              <a:t>Read history</a:t>
            </a:r>
          </a:p>
          <a:p>
            <a:pPr>
              <a:buNone/>
              <a:defRPr sz="1350" b="0">
                <a:solidFill>
                  <a:srgbClr val="1681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168178"/>
                </a:solidFill>
                <a:latin typeface="Bodoni 72 Book" pitchFamily="2" charset="0"/>
                <a:ea typeface="Helvetica Neue"/>
                <a:cs typeface="Helvetica Neue"/>
              </a:rPr>
              <a:t>Save exchange</a:t>
            </a: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84378179-46CB-F410-2E68-2BF1AEC3FF28}"/>
              </a:ext>
            </a:extLst>
          </p:cNvPr>
          <p:cNvCxnSpPr>
            <a:cxnSpLocks/>
            <a:stCxn id="30" idx="3"/>
          </p:cNvCxnSpPr>
          <p:nvPr/>
        </p:nvCxnSpPr>
        <p:spPr>
          <a:xfrm flipV="1">
            <a:off x="8767359" y="4738293"/>
            <a:ext cx="866715" cy="1749"/>
          </a:xfrm>
          <a:prstGeom prst="straightConnector1">
            <a:avLst/>
          </a:prstGeom>
          <a:ln>
            <a:solidFill>
              <a:srgbClr val="15817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Rectangle 83">
            <a:extLst>
              <a:ext uri="{FF2B5EF4-FFF2-40B4-BE49-F238E27FC236}">
                <a16:creationId xmlns:a16="http://schemas.microsoft.com/office/drawing/2014/main" id="{BDC019BA-FC17-301B-FCBD-F16F694B0D65}"/>
              </a:ext>
            </a:extLst>
          </p:cNvPr>
          <p:cNvSpPr>
            <a:spLocks noGrp="1"/>
          </p:cNvSpPr>
          <p:nvPr/>
        </p:nvSpPr>
        <p:spPr>
          <a:xfrm>
            <a:off x="2968177" y="1477936"/>
            <a:ext cx="5720882" cy="357899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8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Local kind | 8x CPU, 16 GiB RAM, 1 GB of storage (SSD)</a:t>
            </a:r>
            <a:endParaRPr b="1" dirty="0">
              <a:solidFill>
                <a:srgbClr val="152C45"/>
              </a:solidFill>
              <a:latin typeface="Bodoni 72" pitchFamily="2" charset="0"/>
              <a:ea typeface="Helvetica Neue"/>
              <a:cs typeface="Helvetica Neue"/>
            </a:endParaRPr>
          </a:p>
        </p:txBody>
      </p:sp>
      <p:pic>
        <p:nvPicPr>
          <p:cNvPr id="101" name="Picture 54">
            <a:extLst>
              <a:ext uri="{FF2B5EF4-FFF2-40B4-BE49-F238E27FC236}">
                <a16:creationId xmlns:a16="http://schemas.microsoft.com/office/drawing/2014/main" id="{1EA7CFC6-C4F8-9411-5C0B-118DB5F79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617707" y="3984126"/>
            <a:ext cx="714375" cy="69763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131128D-50A8-1506-9C21-2F895F4E9D5F}"/>
              </a:ext>
            </a:extLst>
          </p:cNvPr>
          <p:cNvSpPr>
            <a:spLocks noGrp="1"/>
          </p:cNvSpPr>
          <p:nvPr/>
        </p:nvSpPr>
        <p:spPr>
          <a:xfrm>
            <a:off x="9657458" y="4087690"/>
            <a:ext cx="2266286" cy="1362075"/>
          </a:xfrm>
          <a:prstGeom prst="rect">
            <a:avLst/>
          </a:prstGeom>
          <a:solidFill>
            <a:srgbClr val="E7F3F0"/>
          </a:solidFill>
          <a:ln w="14288">
            <a:solidFill>
              <a:srgbClr val="86BEB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Can 2">
            <a:extLst>
              <a:ext uri="{FF2B5EF4-FFF2-40B4-BE49-F238E27FC236}">
                <a16:creationId xmlns:a16="http://schemas.microsoft.com/office/drawing/2014/main" id="{7A920A17-3E26-60DA-A326-A381192CAB1B}"/>
              </a:ext>
            </a:extLst>
          </p:cNvPr>
          <p:cNvSpPr>
            <a:spLocks noGrp="1"/>
          </p:cNvSpPr>
          <p:nvPr/>
        </p:nvSpPr>
        <p:spPr>
          <a:xfrm>
            <a:off x="9828908" y="4287715"/>
            <a:ext cx="400050" cy="457200"/>
          </a:xfrm>
          <a:prstGeom prst="can">
            <a:avLst/>
          </a:prstGeom>
          <a:solidFill>
            <a:srgbClr val="FFFFFF"/>
          </a:solidFill>
          <a:ln w="14288">
            <a:solidFill>
              <a:srgbClr val="168178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CB09EB-BF02-CABD-27A1-8283ACD5AF9D}"/>
              </a:ext>
            </a:extLst>
          </p:cNvPr>
          <p:cNvSpPr>
            <a:spLocks noGrp="1"/>
          </p:cNvSpPr>
          <p:nvPr/>
        </p:nvSpPr>
        <p:spPr>
          <a:xfrm>
            <a:off x="10314683" y="4221041"/>
            <a:ext cx="1257724" cy="322268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1681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 b="1" dirty="0">
                <a:solidFill>
                  <a:srgbClr val="130E0C"/>
                </a:solidFill>
                <a:latin typeface="Bodoni 72" pitchFamily="2" charset="0"/>
                <a:ea typeface="Helvetica Neue"/>
                <a:cs typeface="Helvetica Neue"/>
              </a:rPr>
              <a:t> </a:t>
            </a:r>
            <a:r>
              <a:rPr lang="en-US" sz="2000" b="1" dirty="0">
                <a:solidFill>
                  <a:srgbClr val="130E0C"/>
                </a:solidFill>
                <a:latin typeface="Bodoni 72" pitchFamily="2" charset="0"/>
                <a:ea typeface="Helvetica Neue"/>
                <a:cs typeface="Helvetica Neue"/>
              </a:rPr>
              <a:t>MAC SSD</a:t>
            </a:r>
            <a:endParaRPr sz="2000" b="1" dirty="0">
              <a:solidFill>
                <a:srgbClr val="130E0C"/>
              </a:solidFill>
              <a:latin typeface="Bodoni 72" pitchFamily="2" charset="0"/>
              <a:ea typeface="Helvetica Neue"/>
              <a:cs typeface="Helvetica Neue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65A09C-77E0-6B2B-FDB7-278699741D2F}"/>
              </a:ext>
            </a:extLst>
          </p:cNvPr>
          <p:cNvSpPr>
            <a:spLocks noGrp="1"/>
          </p:cNvSpPr>
          <p:nvPr/>
        </p:nvSpPr>
        <p:spPr>
          <a:xfrm>
            <a:off x="9819383" y="4773490"/>
            <a:ext cx="2686050" cy="57150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Docker Desktop VM disk</a:t>
            </a:r>
          </a:p>
          <a:p>
            <a:pPr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backs PostgreSQL data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867B79-6953-F7B7-2966-20377114243D}"/>
              </a:ext>
            </a:extLst>
          </p:cNvPr>
          <p:cNvSpPr>
            <a:spLocks noGrp="1"/>
          </p:cNvSpPr>
          <p:nvPr/>
        </p:nvSpPr>
        <p:spPr>
          <a:xfrm>
            <a:off x="4073575" y="3271627"/>
            <a:ext cx="877568" cy="47625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Agent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93B75B-6104-615D-451A-4D798D3C6D3C}"/>
              </a:ext>
            </a:extLst>
          </p:cNvPr>
          <p:cNvSpPr>
            <a:spLocks noGrp="1"/>
          </p:cNvSpPr>
          <p:nvPr/>
        </p:nvSpPr>
        <p:spPr>
          <a:xfrm>
            <a:off x="7389236" y="2217750"/>
            <a:ext cx="1349850" cy="47625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8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Model </a:t>
            </a:r>
            <a:endParaRPr lang="en-US" sz="2000" b="1" dirty="0">
              <a:solidFill>
                <a:srgbClr val="152C45"/>
              </a:solidFill>
              <a:latin typeface="Bodoni 72" pitchFamily="2" charset="0"/>
              <a:ea typeface="Helvetica Neue"/>
              <a:cs typeface="Helvetica Neue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587707-32E9-C7E9-CA61-B02EFBDEAA75}"/>
              </a:ext>
            </a:extLst>
          </p:cNvPr>
          <p:cNvSpPr>
            <a:spLocks noGrp="1"/>
          </p:cNvSpPr>
          <p:nvPr/>
        </p:nvSpPr>
        <p:spPr>
          <a:xfrm>
            <a:off x="2903631" y="848667"/>
            <a:ext cx="6863824" cy="383531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500" b="1">
                <a:solidFill>
                  <a:srgbClr val="326CE5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2000" b="1" dirty="0">
                <a:solidFill>
                  <a:srgbClr val="326CE5"/>
                </a:solidFill>
                <a:latin typeface="Bodoni 72" pitchFamily="2" charset="0"/>
                <a:ea typeface="Helvetica Neue"/>
                <a:cs typeface="Helvetica Neue"/>
              </a:rPr>
              <a:t>Apple MacBook Air | M4 (arm64) | 10 CPU cores | 24 GiB RAM</a:t>
            </a:r>
            <a:endParaRPr sz="2000" b="1" dirty="0">
              <a:solidFill>
                <a:srgbClr val="326CE5"/>
              </a:solidFill>
              <a:latin typeface="Bodoni 72" pitchFamily="2" charset="0"/>
              <a:ea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0314184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F27A14-F0BF-E51F-0E3F-4FED1CE59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5B6F11D-2741-8F15-D5EC-DCC5C4C5FDF6}"/>
              </a:ext>
            </a:extLst>
          </p:cNvPr>
          <p:cNvSpPr>
            <a:spLocks noGrp="1"/>
          </p:cNvSpPr>
          <p:nvPr/>
        </p:nvSpPr>
        <p:spPr>
          <a:xfrm>
            <a:off x="2796052" y="715624"/>
            <a:ext cx="9276312" cy="5436201"/>
          </a:xfrm>
          <a:prstGeom prst="rect">
            <a:avLst/>
          </a:prstGeom>
          <a:solidFill>
            <a:srgbClr val="EEF3FC"/>
          </a:solidFill>
          <a:ln w="14288">
            <a:solidFill>
              <a:srgbClr val="A8BDDE"/>
            </a:solidFill>
          </a:ln>
        </p:spPr>
        <p:txBody>
          <a:bodyPr/>
          <a:lstStyle/>
          <a:p>
            <a:endParaRPr sz="2250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78F4DC0-2AFE-C779-6A7D-0E0AD8491021}"/>
              </a:ext>
            </a:extLst>
          </p:cNvPr>
          <p:cNvSpPr>
            <a:spLocks noGrp="1"/>
          </p:cNvSpPr>
          <p:nvPr/>
        </p:nvSpPr>
        <p:spPr>
          <a:xfrm>
            <a:off x="205420" y="181850"/>
            <a:ext cx="2052005" cy="990000"/>
          </a:xfrm>
          <a:prstGeom prst="rect">
            <a:avLst/>
          </a:prstGeom>
          <a:solidFill>
            <a:srgbClr val="FFF5E9"/>
          </a:solidFill>
          <a:ln w="14288">
            <a:solidFill>
              <a:srgbClr val="D5A06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1233F95-C9BE-828E-ECE2-9B91DC48A500}"/>
              </a:ext>
            </a:extLst>
          </p:cNvPr>
          <p:cNvSpPr>
            <a:spLocks noGrp="1"/>
          </p:cNvSpPr>
          <p:nvPr/>
        </p:nvSpPr>
        <p:spPr>
          <a:xfrm>
            <a:off x="682120" y="238999"/>
            <a:ext cx="1575305" cy="329496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B85C14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 b="1" dirty="0">
                <a:solidFill>
                  <a:srgbClr val="130E0C"/>
                </a:solidFill>
                <a:latin typeface="Bodoni 72" pitchFamily="2" charset="0"/>
                <a:ea typeface="Helvetica Neue"/>
                <a:cs typeface="Helvetica Neue"/>
              </a:rPr>
              <a:t>Amazon ECR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D53A6C0-1F54-1846-304A-A85DE697FB0B}"/>
              </a:ext>
            </a:extLst>
          </p:cNvPr>
          <p:cNvSpPr>
            <a:spLocks noGrp="1"/>
          </p:cNvSpPr>
          <p:nvPr/>
        </p:nvSpPr>
        <p:spPr>
          <a:xfrm>
            <a:off x="300668" y="706175"/>
            <a:ext cx="2524125" cy="28575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Container images</a:t>
            </a:r>
          </a:p>
        </p:txBody>
      </p:sp>
      <p:pic>
        <p:nvPicPr>
          <p:cNvPr id="57" name="Graphic 20" descr="Amazon Elastic Container Registry (Amazon ECR) Service icon.">
            <a:extLst>
              <a:ext uri="{FF2B5EF4-FFF2-40B4-BE49-F238E27FC236}">
                <a16:creationId xmlns:a16="http://schemas.microsoft.com/office/drawing/2014/main" id="{40F66450-3B9E-8F35-2D43-5AF36817680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300220" y="248075"/>
            <a:ext cx="381900" cy="38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00F333BF-A17A-4C99-BAE7-906661AFF518}"/>
              </a:ext>
            </a:extLst>
          </p:cNvPr>
          <p:cNvSpPr>
            <a:spLocks noGrp="1"/>
          </p:cNvSpPr>
          <p:nvPr/>
        </p:nvSpPr>
        <p:spPr>
          <a:xfrm>
            <a:off x="2903631" y="1442564"/>
            <a:ext cx="6199152" cy="4463562"/>
          </a:xfrm>
          <a:prstGeom prst="rect">
            <a:avLst/>
          </a:prstGeom>
          <a:solidFill>
            <a:srgbClr val="FFF9F0"/>
          </a:solidFill>
          <a:ln w="14288">
            <a:solidFill>
              <a:srgbClr val="DEA965"/>
            </a:solidFill>
          </a:ln>
        </p:spPr>
        <p:txBody>
          <a:bodyPr/>
          <a:lstStyle/>
          <a:p>
            <a:endParaRPr sz="225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A220A3-FFCD-0FB0-BE60-7EABDF60DF5B}"/>
              </a:ext>
            </a:extLst>
          </p:cNvPr>
          <p:cNvSpPr>
            <a:spLocks noGrp="1"/>
          </p:cNvSpPr>
          <p:nvPr/>
        </p:nvSpPr>
        <p:spPr>
          <a:xfrm>
            <a:off x="3142296" y="2940042"/>
            <a:ext cx="2246373" cy="1800000"/>
          </a:xfrm>
          <a:prstGeom prst="rect">
            <a:avLst/>
          </a:prstGeom>
          <a:solidFill>
            <a:srgbClr val="FFFFFF"/>
          </a:solidFill>
          <a:ln w="14288">
            <a:solidFill>
              <a:srgbClr val="B7C9E1"/>
            </a:solidFill>
          </a:ln>
        </p:spPr>
        <p:txBody>
          <a:bodyPr/>
          <a:lstStyle/>
          <a:p>
            <a:endParaRPr sz="2250"/>
          </a:p>
        </p:txBody>
      </p:sp>
      <p:pic>
        <p:nvPicPr>
          <p:cNvPr id="20" name="Picture 50">
            <a:extLst>
              <a:ext uri="{FF2B5EF4-FFF2-40B4-BE49-F238E27FC236}">
                <a16:creationId xmlns:a16="http://schemas.microsoft.com/office/drawing/2014/main" id="{B18BB005-45C7-8168-F8F5-C663D7291D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3297077" y="3138913"/>
            <a:ext cx="714375" cy="69763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01D7262-D795-8507-2C7D-24A90553C693}"/>
              </a:ext>
            </a:extLst>
          </p:cNvPr>
          <p:cNvSpPr>
            <a:spLocks noGrp="1"/>
          </p:cNvSpPr>
          <p:nvPr/>
        </p:nvSpPr>
        <p:spPr>
          <a:xfrm>
            <a:off x="3349443" y="3958243"/>
            <a:ext cx="2109999" cy="585065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650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Validates decisions</a:t>
            </a:r>
          </a:p>
          <a:p>
            <a:pPr>
              <a:buNone/>
              <a:defRPr sz="1650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Coordinates model calls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7A4FE9C-A2FE-D44A-2625-1DD839DA6681}"/>
              </a:ext>
            </a:extLst>
          </p:cNvPr>
          <p:cNvCxnSpPr>
            <a:cxnSpLocks/>
          </p:cNvCxnSpPr>
          <p:nvPr/>
        </p:nvCxnSpPr>
        <p:spPr>
          <a:xfrm>
            <a:off x="5898513" y="2776376"/>
            <a:ext cx="580748" cy="0"/>
          </a:xfrm>
          <a:prstGeom prst="straightConnector1">
            <a:avLst/>
          </a:prstGeom>
          <a:ln>
            <a:solidFill>
              <a:srgbClr val="316CE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C29101A7-5736-D051-1408-A82AEB9412F2}"/>
              </a:ext>
            </a:extLst>
          </p:cNvPr>
          <p:cNvSpPr>
            <a:spLocks noGrp="1"/>
          </p:cNvSpPr>
          <p:nvPr/>
        </p:nvSpPr>
        <p:spPr>
          <a:xfrm>
            <a:off x="6479261" y="1815434"/>
            <a:ext cx="2250000" cy="1800000"/>
          </a:xfrm>
          <a:prstGeom prst="rect">
            <a:avLst/>
          </a:prstGeom>
          <a:solidFill>
            <a:srgbClr val="FFFFFF"/>
          </a:solidFill>
          <a:ln w="14288">
            <a:solidFill>
              <a:srgbClr val="B7C9E1"/>
            </a:solidFill>
          </a:ln>
        </p:spPr>
        <p:txBody>
          <a:bodyPr/>
          <a:lstStyle/>
          <a:p>
            <a:endParaRPr sz="2250"/>
          </a:p>
        </p:txBody>
      </p:sp>
      <p:pic>
        <p:nvPicPr>
          <p:cNvPr id="27" name="Picture 54">
            <a:extLst>
              <a:ext uri="{FF2B5EF4-FFF2-40B4-BE49-F238E27FC236}">
                <a16:creationId xmlns:a16="http://schemas.microsoft.com/office/drawing/2014/main" id="{E7FCDFFA-48E1-AEDF-884E-81F3C88648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622136" y="2002401"/>
            <a:ext cx="714375" cy="69763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DFC1882-DAB5-01B3-3C11-F12D878C7A97}"/>
              </a:ext>
            </a:extLst>
          </p:cNvPr>
          <p:cNvSpPr>
            <a:spLocks noGrp="1"/>
          </p:cNvSpPr>
          <p:nvPr/>
        </p:nvSpPr>
        <p:spPr>
          <a:xfrm>
            <a:off x="6681668" y="2779841"/>
            <a:ext cx="2497593" cy="833438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 err="1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Ollama</a:t>
            </a: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 + Qwen3</a:t>
            </a:r>
          </a:p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Decision making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338E393-58C5-815D-751A-8AC53AF83DED}"/>
              </a:ext>
            </a:extLst>
          </p:cNvPr>
          <p:cNvSpPr>
            <a:spLocks noGrp="1"/>
          </p:cNvSpPr>
          <p:nvPr/>
        </p:nvSpPr>
        <p:spPr>
          <a:xfrm>
            <a:off x="6517359" y="3840042"/>
            <a:ext cx="2250000" cy="1800000"/>
          </a:xfrm>
          <a:prstGeom prst="rect">
            <a:avLst/>
          </a:prstGeom>
          <a:solidFill>
            <a:srgbClr val="FFFFFF"/>
          </a:solidFill>
          <a:ln w="14288">
            <a:solidFill>
              <a:srgbClr val="B7C9E1"/>
            </a:solidFill>
          </a:ln>
        </p:spPr>
        <p:txBody>
          <a:bodyPr/>
          <a:lstStyle/>
          <a:p>
            <a:endParaRPr sz="225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EC579F7-FAE2-48AB-FC94-1E9716F8E032}"/>
              </a:ext>
            </a:extLst>
          </p:cNvPr>
          <p:cNvSpPr>
            <a:spLocks noGrp="1"/>
          </p:cNvSpPr>
          <p:nvPr/>
        </p:nvSpPr>
        <p:spPr>
          <a:xfrm>
            <a:off x="7332082" y="4155808"/>
            <a:ext cx="1435277" cy="452438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Memory DB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6C9637B-FBB2-9EAD-A4F7-C83B3E594FD9}"/>
              </a:ext>
            </a:extLst>
          </p:cNvPr>
          <p:cNvSpPr>
            <a:spLocks noGrp="1"/>
          </p:cNvSpPr>
          <p:nvPr/>
        </p:nvSpPr>
        <p:spPr>
          <a:xfrm>
            <a:off x="6719766" y="4768728"/>
            <a:ext cx="2497594" cy="738188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PostgreSQL</a:t>
            </a:r>
          </a:p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Stores past exchanges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51F3AD2-8344-01F4-A10A-7353F1EA96BA}"/>
              </a:ext>
            </a:extLst>
          </p:cNvPr>
          <p:cNvCxnSpPr>
            <a:cxnSpLocks/>
          </p:cNvCxnSpPr>
          <p:nvPr/>
        </p:nvCxnSpPr>
        <p:spPr>
          <a:xfrm>
            <a:off x="5936611" y="5083020"/>
            <a:ext cx="580748" cy="0"/>
          </a:xfrm>
          <a:prstGeom prst="straightConnector1">
            <a:avLst/>
          </a:prstGeom>
          <a:ln>
            <a:solidFill>
              <a:srgbClr val="15817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98EC49F-6F93-BE63-C02D-2D4C1BBA5FD1}"/>
              </a:ext>
            </a:extLst>
          </p:cNvPr>
          <p:cNvCxnSpPr>
            <a:cxnSpLocks/>
          </p:cNvCxnSpPr>
          <p:nvPr/>
        </p:nvCxnSpPr>
        <p:spPr>
          <a:xfrm flipH="1">
            <a:off x="5401143" y="3359042"/>
            <a:ext cx="497370" cy="0"/>
          </a:xfrm>
          <a:prstGeom prst="straightConnector1">
            <a:avLst/>
          </a:prstGeom>
          <a:ln>
            <a:solidFill>
              <a:srgbClr val="316CE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D0E37B4-4B17-C5FE-3582-B16581F0B1A5}"/>
              </a:ext>
            </a:extLst>
          </p:cNvPr>
          <p:cNvCxnSpPr>
            <a:cxnSpLocks/>
          </p:cNvCxnSpPr>
          <p:nvPr/>
        </p:nvCxnSpPr>
        <p:spPr>
          <a:xfrm flipH="1">
            <a:off x="5401143" y="4356711"/>
            <a:ext cx="535468" cy="0"/>
          </a:xfrm>
          <a:prstGeom prst="straightConnector1">
            <a:avLst/>
          </a:prstGeom>
          <a:ln>
            <a:solidFill>
              <a:srgbClr val="15817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A18ED3C-5299-494B-6F5C-64164145719A}"/>
              </a:ext>
            </a:extLst>
          </p:cNvPr>
          <p:cNvCxnSpPr>
            <a:cxnSpLocks/>
          </p:cNvCxnSpPr>
          <p:nvPr/>
        </p:nvCxnSpPr>
        <p:spPr>
          <a:xfrm>
            <a:off x="5898513" y="2776376"/>
            <a:ext cx="0" cy="603661"/>
          </a:xfrm>
          <a:prstGeom prst="line">
            <a:avLst/>
          </a:prstGeom>
          <a:ln>
            <a:solidFill>
              <a:srgbClr val="316C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7849B87-C351-A18A-588F-DA0468151242}"/>
              </a:ext>
            </a:extLst>
          </p:cNvPr>
          <p:cNvCxnSpPr>
            <a:cxnSpLocks/>
          </p:cNvCxnSpPr>
          <p:nvPr/>
        </p:nvCxnSpPr>
        <p:spPr>
          <a:xfrm>
            <a:off x="5936611" y="4370037"/>
            <a:ext cx="0" cy="712983"/>
          </a:xfrm>
          <a:prstGeom prst="line">
            <a:avLst/>
          </a:prstGeom>
          <a:ln>
            <a:solidFill>
              <a:srgbClr val="1581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E8C092AD-DFCA-3B55-FC86-6ABE9860CAC7}"/>
              </a:ext>
            </a:extLst>
          </p:cNvPr>
          <p:cNvSpPr>
            <a:spLocks noGrp="1"/>
          </p:cNvSpPr>
          <p:nvPr/>
        </p:nvSpPr>
        <p:spPr>
          <a:xfrm>
            <a:off x="5129411" y="2296694"/>
            <a:ext cx="2238375" cy="500063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500" b="0">
                <a:solidFill>
                  <a:srgbClr val="326C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326CE5"/>
                </a:solidFill>
                <a:latin typeface="Bodoni 72 Book" pitchFamily="2" charset="0"/>
                <a:ea typeface="Helvetica Neue"/>
                <a:cs typeface="Helvetica Neue"/>
              </a:rPr>
              <a:t>Prompts / </a:t>
            </a:r>
            <a:r>
              <a:rPr lang="en-US" sz="1400" dirty="0">
                <a:solidFill>
                  <a:srgbClr val="326CE5"/>
                </a:solidFill>
                <a:latin typeface="Bodoni 72 Book" pitchFamily="2" charset="0"/>
                <a:ea typeface="Helvetica Neue"/>
                <a:cs typeface="Helvetica Neue"/>
              </a:rPr>
              <a:t>R</a:t>
            </a:r>
            <a:r>
              <a:rPr sz="1400" dirty="0">
                <a:solidFill>
                  <a:srgbClr val="326CE5"/>
                </a:solidFill>
                <a:latin typeface="Bodoni 72 Book" pitchFamily="2" charset="0"/>
                <a:ea typeface="Helvetica Neue"/>
                <a:cs typeface="Helvetica Neue"/>
              </a:rPr>
              <a:t>eplies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7FF3483-2655-A0A4-F3F0-853BAF35B77C}"/>
              </a:ext>
            </a:extLst>
          </p:cNvPr>
          <p:cNvSpPr>
            <a:spLocks noGrp="1"/>
          </p:cNvSpPr>
          <p:nvPr/>
        </p:nvSpPr>
        <p:spPr>
          <a:xfrm>
            <a:off x="5294796" y="5152142"/>
            <a:ext cx="1272908" cy="50131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1681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168178"/>
                </a:solidFill>
                <a:latin typeface="Bodoni 72 Book" pitchFamily="2" charset="0"/>
                <a:ea typeface="Helvetica Neue"/>
                <a:cs typeface="Helvetica Neue"/>
              </a:rPr>
              <a:t>Read history</a:t>
            </a:r>
          </a:p>
          <a:p>
            <a:pPr>
              <a:buNone/>
              <a:defRPr sz="1350" b="0">
                <a:solidFill>
                  <a:srgbClr val="1681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168178"/>
                </a:solidFill>
                <a:latin typeface="Bodoni 72 Book" pitchFamily="2" charset="0"/>
                <a:ea typeface="Helvetica Neue"/>
                <a:cs typeface="Helvetica Neue"/>
              </a:rPr>
              <a:t>Save exchange</a:t>
            </a: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E620AA27-4EB0-C7DA-4DB9-F5E03A8A669A}"/>
              </a:ext>
            </a:extLst>
          </p:cNvPr>
          <p:cNvCxnSpPr>
            <a:cxnSpLocks/>
            <a:stCxn id="30" idx="3"/>
          </p:cNvCxnSpPr>
          <p:nvPr/>
        </p:nvCxnSpPr>
        <p:spPr>
          <a:xfrm flipV="1">
            <a:off x="8767359" y="4738293"/>
            <a:ext cx="866715" cy="1749"/>
          </a:xfrm>
          <a:prstGeom prst="straightConnector1">
            <a:avLst/>
          </a:prstGeom>
          <a:ln>
            <a:solidFill>
              <a:srgbClr val="15817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Rectangle 83">
            <a:extLst>
              <a:ext uri="{FF2B5EF4-FFF2-40B4-BE49-F238E27FC236}">
                <a16:creationId xmlns:a16="http://schemas.microsoft.com/office/drawing/2014/main" id="{F4265D66-BEF3-D2A7-08FC-0318A3F2C691}"/>
              </a:ext>
            </a:extLst>
          </p:cNvPr>
          <p:cNvSpPr>
            <a:spLocks noGrp="1"/>
          </p:cNvSpPr>
          <p:nvPr/>
        </p:nvSpPr>
        <p:spPr>
          <a:xfrm>
            <a:off x="2968177" y="1477936"/>
            <a:ext cx="5720882" cy="357899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8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Local kind | 8x CPU, 16 GiB RAM, 1 GB of storage (SSD)</a:t>
            </a:r>
            <a:endParaRPr b="1" dirty="0">
              <a:solidFill>
                <a:srgbClr val="152C45"/>
              </a:solidFill>
              <a:latin typeface="Bodoni 72" pitchFamily="2" charset="0"/>
              <a:ea typeface="Helvetica Neue"/>
              <a:cs typeface="Helvetica Neue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4045E166-C1ED-76DD-FCF4-9975F309BF21}"/>
              </a:ext>
            </a:extLst>
          </p:cNvPr>
          <p:cNvSpPr>
            <a:spLocks noGrp="1"/>
          </p:cNvSpPr>
          <p:nvPr/>
        </p:nvSpPr>
        <p:spPr>
          <a:xfrm>
            <a:off x="1491802" y="1489619"/>
            <a:ext cx="1476375" cy="30480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defRPr sz="1350" b="0">
                <a:solidFill>
                  <a:srgbClr val="B85C1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B85C14"/>
                </a:solidFill>
                <a:latin typeface="Bodoni 72 Book" pitchFamily="2" charset="0"/>
                <a:ea typeface="Helvetica Neue"/>
                <a:cs typeface="Helvetica Neue"/>
              </a:rPr>
              <a:t>Image pulls</a:t>
            </a: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201ED6C3-494B-5E41-0169-3B9B4F904812}"/>
              </a:ext>
            </a:extLst>
          </p:cNvPr>
          <p:cNvCxnSpPr>
            <a:cxnSpLocks/>
          </p:cNvCxnSpPr>
          <p:nvPr/>
        </p:nvCxnSpPr>
        <p:spPr>
          <a:xfrm>
            <a:off x="1231422" y="1815434"/>
            <a:ext cx="1683734" cy="0"/>
          </a:xfrm>
          <a:prstGeom prst="straightConnector1">
            <a:avLst/>
          </a:prstGeom>
          <a:ln>
            <a:solidFill>
              <a:srgbClr val="B85C1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F87F70CB-83A6-9E97-33D7-724C8EF5928F}"/>
              </a:ext>
            </a:extLst>
          </p:cNvPr>
          <p:cNvCxnSpPr>
            <a:cxnSpLocks/>
            <a:stCxn id="53" idx="2"/>
          </p:cNvCxnSpPr>
          <p:nvPr/>
        </p:nvCxnSpPr>
        <p:spPr>
          <a:xfrm flipH="1">
            <a:off x="1231422" y="1171850"/>
            <a:ext cx="1" cy="643584"/>
          </a:xfrm>
          <a:prstGeom prst="line">
            <a:avLst/>
          </a:prstGeom>
          <a:ln>
            <a:solidFill>
              <a:srgbClr val="B85C1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1" name="Picture 54">
            <a:extLst>
              <a:ext uri="{FF2B5EF4-FFF2-40B4-BE49-F238E27FC236}">
                <a16:creationId xmlns:a16="http://schemas.microsoft.com/office/drawing/2014/main" id="{711E87BF-E156-9E8A-29B2-5514ABD566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617707" y="3984126"/>
            <a:ext cx="714375" cy="69763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CA9604C-C5C4-5526-1CBF-2C7CC77AD920}"/>
              </a:ext>
            </a:extLst>
          </p:cNvPr>
          <p:cNvSpPr>
            <a:spLocks noGrp="1"/>
          </p:cNvSpPr>
          <p:nvPr/>
        </p:nvSpPr>
        <p:spPr>
          <a:xfrm>
            <a:off x="9657458" y="4087690"/>
            <a:ext cx="2266286" cy="1362075"/>
          </a:xfrm>
          <a:prstGeom prst="rect">
            <a:avLst/>
          </a:prstGeom>
          <a:solidFill>
            <a:srgbClr val="E7F3F0"/>
          </a:solidFill>
          <a:ln w="14288">
            <a:solidFill>
              <a:srgbClr val="86BEB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Can 2">
            <a:extLst>
              <a:ext uri="{FF2B5EF4-FFF2-40B4-BE49-F238E27FC236}">
                <a16:creationId xmlns:a16="http://schemas.microsoft.com/office/drawing/2014/main" id="{4926386D-9512-4E5F-8649-6BBA4B3FD530}"/>
              </a:ext>
            </a:extLst>
          </p:cNvPr>
          <p:cNvSpPr>
            <a:spLocks noGrp="1"/>
          </p:cNvSpPr>
          <p:nvPr/>
        </p:nvSpPr>
        <p:spPr>
          <a:xfrm>
            <a:off x="9828908" y="4287715"/>
            <a:ext cx="400050" cy="457200"/>
          </a:xfrm>
          <a:prstGeom prst="can">
            <a:avLst/>
          </a:prstGeom>
          <a:solidFill>
            <a:srgbClr val="FFFFFF"/>
          </a:solidFill>
          <a:ln w="14288">
            <a:solidFill>
              <a:srgbClr val="168178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E87EA5-94F1-EC7D-A0C9-8AC8FD82FEA7}"/>
              </a:ext>
            </a:extLst>
          </p:cNvPr>
          <p:cNvSpPr>
            <a:spLocks noGrp="1"/>
          </p:cNvSpPr>
          <p:nvPr/>
        </p:nvSpPr>
        <p:spPr>
          <a:xfrm>
            <a:off x="10314683" y="4221041"/>
            <a:ext cx="1257724" cy="322268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1681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 b="1" dirty="0">
                <a:solidFill>
                  <a:srgbClr val="130E0C"/>
                </a:solidFill>
                <a:latin typeface="Bodoni 72" pitchFamily="2" charset="0"/>
                <a:ea typeface="Helvetica Neue"/>
                <a:cs typeface="Helvetica Neue"/>
              </a:rPr>
              <a:t> </a:t>
            </a:r>
            <a:r>
              <a:rPr lang="en-US" sz="2000" b="1" dirty="0">
                <a:solidFill>
                  <a:srgbClr val="130E0C"/>
                </a:solidFill>
                <a:latin typeface="Bodoni 72" pitchFamily="2" charset="0"/>
                <a:ea typeface="Helvetica Neue"/>
                <a:cs typeface="Helvetica Neue"/>
              </a:rPr>
              <a:t>MAC SSD</a:t>
            </a:r>
            <a:endParaRPr sz="2000" b="1" dirty="0">
              <a:solidFill>
                <a:srgbClr val="130E0C"/>
              </a:solidFill>
              <a:latin typeface="Bodoni 72" pitchFamily="2" charset="0"/>
              <a:ea typeface="Helvetica Neue"/>
              <a:cs typeface="Helvetica Neue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D9CD56-646F-B2FF-5628-DA57655BAF91}"/>
              </a:ext>
            </a:extLst>
          </p:cNvPr>
          <p:cNvSpPr>
            <a:spLocks noGrp="1"/>
          </p:cNvSpPr>
          <p:nvPr/>
        </p:nvSpPr>
        <p:spPr>
          <a:xfrm>
            <a:off x="9819383" y="4773490"/>
            <a:ext cx="2686050" cy="57150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Docker Desktop VM disk</a:t>
            </a:r>
          </a:p>
          <a:p>
            <a:pPr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backs PostgreSQL data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5B1447-356E-A828-AFF6-906BD262A255}"/>
              </a:ext>
            </a:extLst>
          </p:cNvPr>
          <p:cNvSpPr>
            <a:spLocks noGrp="1"/>
          </p:cNvSpPr>
          <p:nvPr/>
        </p:nvSpPr>
        <p:spPr>
          <a:xfrm>
            <a:off x="4073575" y="3271627"/>
            <a:ext cx="877568" cy="47625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Agent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D16D47-B302-C193-D6AA-E1F5C16D1038}"/>
              </a:ext>
            </a:extLst>
          </p:cNvPr>
          <p:cNvSpPr>
            <a:spLocks noGrp="1"/>
          </p:cNvSpPr>
          <p:nvPr/>
        </p:nvSpPr>
        <p:spPr>
          <a:xfrm>
            <a:off x="7389236" y="2217750"/>
            <a:ext cx="1349850" cy="47625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8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Model </a:t>
            </a:r>
            <a:endParaRPr lang="en-US" sz="2000" b="1" dirty="0">
              <a:solidFill>
                <a:srgbClr val="152C45"/>
              </a:solidFill>
              <a:latin typeface="Bodoni 72" pitchFamily="2" charset="0"/>
              <a:ea typeface="Helvetica Neue"/>
              <a:cs typeface="Helvetica Neue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57EA3C-E005-6CA6-1469-B2423E95881C}"/>
              </a:ext>
            </a:extLst>
          </p:cNvPr>
          <p:cNvSpPr>
            <a:spLocks noGrp="1"/>
          </p:cNvSpPr>
          <p:nvPr/>
        </p:nvSpPr>
        <p:spPr>
          <a:xfrm>
            <a:off x="2903631" y="848667"/>
            <a:ext cx="6863824" cy="383531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500" b="1">
                <a:solidFill>
                  <a:srgbClr val="326CE5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2000" b="1" dirty="0">
                <a:solidFill>
                  <a:srgbClr val="326CE5"/>
                </a:solidFill>
                <a:latin typeface="Bodoni 72" pitchFamily="2" charset="0"/>
                <a:ea typeface="Helvetica Neue"/>
                <a:cs typeface="Helvetica Neue"/>
              </a:rPr>
              <a:t>Apple MacBook Air | M4 (arm64) | 10 CPU cores | 24 GiB RAM</a:t>
            </a:r>
            <a:endParaRPr sz="2000" b="1" dirty="0">
              <a:solidFill>
                <a:srgbClr val="326CE5"/>
              </a:solidFill>
              <a:latin typeface="Bodoni 72" pitchFamily="2" charset="0"/>
              <a:ea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7919569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DBFE19-EC38-DE15-162D-688676594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542E8AA-C774-4492-B812-6BAD3A51DE29}"/>
              </a:ext>
            </a:extLst>
          </p:cNvPr>
          <p:cNvSpPr>
            <a:spLocks noGrp="1"/>
          </p:cNvSpPr>
          <p:nvPr/>
        </p:nvSpPr>
        <p:spPr>
          <a:xfrm>
            <a:off x="2796052" y="715624"/>
            <a:ext cx="9276312" cy="5436201"/>
          </a:xfrm>
          <a:prstGeom prst="rect">
            <a:avLst/>
          </a:prstGeom>
          <a:solidFill>
            <a:srgbClr val="EEF3FC"/>
          </a:solidFill>
          <a:ln w="14288">
            <a:solidFill>
              <a:srgbClr val="A8BDDE"/>
            </a:solidFill>
          </a:ln>
        </p:spPr>
        <p:txBody>
          <a:bodyPr/>
          <a:lstStyle/>
          <a:p>
            <a:endParaRPr sz="225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7A33B5-B4DB-BF85-EE76-C9F3C28A217F}"/>
              </a:ext>
            </a:extLst>
          </p:cNvPr>
          <p:cNvSpPr>
            <a:spLocks noGrp="1"/>
          </p:cNvSpPr>
          <p:nvPr/>
        </p:nvSpPr>
        <p:spPr>
          <a:xfrm>
            <a:off x="2903631" y="848667"/>
            <a:ext cx="4393230" cy="383531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500" b="1">
                <a:solidFill>
                  <a:srgbClr val="326CE5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2000" b="1" dirty="0">
                <a:solidFill>
                  <a:srgbClr val="326CE5"/>
                </a:solidFill>
                <a:latin typeface="Bodoni 72" pitchFamily="2" charset="0"/>
                <a:ea typeface="Helvetica Neue"/>
                <a:cs typeface="Helvetica Neue"/>
              </a:rPr>
              <a:t>Apple MacBook Air | M4 (arm64)</a:t>
            </a:r>
            <a:endParaRPr sz="2000" b="1" dirty="0">
              <a:solidFill>
                <a:srgbClr val="326CE5"/>
              </a:solidFill>
              <a:latin typeface="Bodoni 72" pitchFamily="2" charset="0"/>
              <a:ea typeface="Helvetica Neue"/>
              <a:cs typeface="Helvetica Neue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D6A2B4A-3611-E8CB-BDFD-D784167D5B04}"/>
              </a:ext>
            </a:extLst>
          </p:cNvPr>
          <p:cNvSpPr>
            <a:spLocks noGrp="1"/>
          </p:cNvSpPr>
          <p:nvPr/>
        </p:nvSpPr>
        <p:spPr>
          <a:xfrm>
            <a:off x="98773" y="3174325"/>
            <a:ext cx="2069831" cy="990000"/>
          </a:xfrm>
          <a:prstGeom prst="rect">
            <a:avLst/>
          </a:prstGeom>
          <a:solidFill>
            <a:srgbClr val="FFFFFF"/>
          </a:solidFill>
          <a:ln w="14288">
            <a:solidFill>
              <a:srgbClr val="B7C9E1"/>
            </a:solidFill>
          </a:ln>
        </p:spPr>
        <p:txBody>
          <a:bodyPr/>
          <a:lstStyle/>
          <a:p>
            <a:endParaRPr sz="225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BA5B556-2D54-638A-E7BA-6194B0EF0004}"/>
              </a:ext>
            </a:extLst>
          </p:cNvPr>
          <p:cNvSpPr>
            <a:spLocks noGrp="1"/>
          </p:cNvSpPr>
          <p:nvPr/>
        </p:nvSpPr>
        <p:spPr>
          <a:xfrm>
            <a:off x="313087" y="3237586"/>
            <a:ext cx="428625" cy="285750"/>
          </a:xfrm>
          <a:prstGeom prst="rect">
            <a:avLst/>
          </a:prstGeom>
          <a:solidFill>
            <a:srgbClr val="EAF0FA"/>
          </a:solidFill>
          <a:ln w="14288">
            <a:solidFill>
              <a:srgbClr val="326CE5"/>
            </a:solidFill>
          </a:ln>
        </p:spPr>
        <p:txBody>
          <a:bodyPr/>
          <a:lstStyle/>
          <a:p>
            <a:endParaRPr sz="225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DC1FEA6-2756-EDDE-1809-B1EEA82B20FE}"/>
              </a:ext>
            </a:extLst>
          </p:cNvPr>
          <p:cNvSpPr>
            <a:spLocks noGrp="1"/>
          </p:cNvSpPr>
          <p:nvPr/>
        </p:nvSpPr>
        <p:spPr>
          <a:xfrm>
            <a:off x="313087" y="3320771"/>
            <a:ext cx="428625" cy="23813"/>
          </a:xfrm>
          <a:prstGeom prst="rect">
            <a:avLst/>
          </a:prstGeom>
          <a:solidFill>
            <a:srgbClr val="326CE5"/>
          </a:solidFill>
          <a:ln w="14288">
            <a:noFill/>
          </a:ln>
        </p:spPr>
        <p:txBody>
          <a:bodyPr/>
          <a:lstStyle/>
          <a:p>
            <a:endParaRPr sz="225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E153AA1-B039-CE14-AD19-05F02F332092}"/>
              </a:ext>
            </a:extLst>
          </p:cNvPr>
          <p:cNvSpPr>
            <a:spLocks noGrp="1"/>
          </p:cNvSpPr>
          <p:nvPr/>
        </p:nvSpPr>
        <p:spPr>
          <a:xfrm>
            <a:off x="825052" y="3189961"/>
            <a:ext cx="1666875" cy="47625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2025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 b="1" dirty="0">
                <a:solidFill>
                  <a:srgbClr val="130E0C"/>
                </a:solidFill>
                <a:latin typeface="Bodoni 72" pitchFamily="2" charset="0"/>
                <a:ea typeface="Helvetica Neue"/>
                <a:cs typeface="Helvetica Neue"/>
              </a:rPr>
              <a:t>Browser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C5E989B-DE5C-8802-421A-81661335496E}"/>
              </a:ext>
            </a:extLst>
          </p:cNvPr>
          <p:cNvSpPr>
            <a:spLocks noGrp="1"/>
          </p:cNvSpPr>
          <p:nvPr/>
        </p:nvSpPr>
        <p:spPr>
          <a:xfrm>
            <a:off x="193574" y="3551911"/>
            <a:ext cx="2202656" cy="750094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Complaint in</a:t>
            </a:r>
            <a:endParaRPr lang="en-US" sz="1600" dirty="0">
              <a:solidFill>
                <a:srgbClr val="53687D"/>
              </a:solidFill>
              <a:latin typeface="Bodoni 72 Book" pitchFamily="2" charset="0"/>
              <a:ea typeface="Helvetica Neue"/>
              <a:cs typeface="Helvetica Neue"/>
            </a:endParaRPr>
          </a:p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Response out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E93C85B-2C79-EBEF-8629-0B0ABC6DA62C}"/>
              </a:ext>
            </a:extLst>
          </p:cNvPr>
          <p:cNvSpPr>
            <a:spLocks noGrp="1"/>
          </p:cNvSpPr>
          <p:nvPr/>
        </p:nvSpPr>
        <p:spPr>
          <a:xfrm>
            <a:off x="205420" y="181850"/>
            <a:ext cx="2052005" cy="990000"/>
          </a:xfrm>
          <a:prstGeom prst="rect">
            <a:avLst/>
          </a:prstGeom>
          <a:solidFill>
            <a:srgbClr val="FFF5E9"/>
          </a:solidFill>
          <a:ln w="14288">
            <a:solidFill>
              <a:srgbClr val="D5A06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2B9FB03-395A-247A-2769-F3AB288B0EDE}"/>
              </a:ext>
            </a:extLst>
          </p:cNvPr>
          <p:cNvSpPr>
            <a:spLocks noGrp="1"/>
          </p:cNvSpPr>
          <p:nvPr/>
        </p:nvSpPr>
        <p:spPr>
          <a:xfrm>
            <a:off x="682120" y="238999"/>
            <a:ext cx="1575305" cy="329496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B85C14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 b="1" dirty="0">
                <a:solidFill>
                  <a:srgbClr val="130E0C"/>
                </a:solidFill>
                <a:latin typeface="Bodoni 72" pitchFamily="2" charset="0"/>
                <a:ea typeface="Helvetica Neue"/>
                <a:cs typeface="Helvetica Neue"/>
              </a:rPr>
              <a:t>Amazon ECR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0B66813-FC54-E3CE-C123-B8C6D12209D7}"/>
              </a:ext>
            </a:extLst>
          </p:cNvPr>
          <p:cNvSpPr>
            <a:spLocks noGrp="1"/>
          </p:cNvSpPr>
          <p:nvPr/>
        </p:nvSpPr>
        <p:spPr>
          <a:xfrm>
            <a:off x="300668" y="706175"/>
            <a:ext cx="2524125" cy="28575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Container images</a:t>
            </a:r>
          </a:p>
        </p:txBody>
      </p:sp>
      <p:pic>
        <p:nvPicPr>
          <p:cNvPr id="57" name="Graphic 20" descr="Amazon Elastic Container Registry (Amazon ECR) Service icon.">
            <a:extLst>
              <a:ext uri="{FF2B5EF4-FFF2-40B4-BE49-F238E27FC236}">
                <a16:creationId xmlns:a16="http://schemas.microsoft.com/office/drawing/2014/main" id="{49B2B39C-4966-E93B-4E47-EF45D417346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300220" y="248075"/>
            <a:ext cx="381900" cy="38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B0316BD4-477D-A7CB-1E0A-41908F62FB9A}"/>
              </a:ext>
            </a:extLst>
          </p:cNvPr>
          <p:cNvSpPr>
            <a:spLocks noGrp="1"/>
          </p:cNvSpPr>
          <p:nvPr/>
        </p:nvSpPr>
        <p:spPr>
          <a:xfrm>
            <a:off x="2903631" y="1442564"/>
            <a:ext cx="6199152" cy="4463562"/>
          </a:xfrm>
          <a:prstGeom prst="rect">
            <a:avLst/>
          </a:prstGeom>
          <a:solidFill>
            <a:srgbClr val="FFF9F0"/>
          </a:solidFill>
          <a:ln w="14288">
            <a:solidFill>
              <a:srgbClr val="DEA965"/>
            </a:solidFill>
          </a:ln>
        </p:spPr>
        <p:txBody>
          <a:bodyPr/>
          <a:lstStyle/>
          <a:p>
            <a:endParaRPr sz="225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5F672DE-C444-7005-6590-13234CB717BF}"/>
              </a:ext>
            </a:extLst>
          </p:cNvPr>
          <p:cNvSpPr>
            <a:spLocks noGrp="1"/>
          </p:cNvSpPr>
          <p:nvPr/>
        </p:nvSpPr>
        <p:spPr>
          <a:xfrm>
            <a:off x="3142296" y="2940042"/>
            <a:ext cx="2246373" cy="1800000"/>
          </a:xfrm>
          <a:prstGeom prst="rect">
            <a:avLst/>
          </a:prstGeom>
          <a:solidFill>
            <a:srgbClr val="FFFFFF"/>
          </a:solidFill>
          <a:ln w="14288">
            <a:solidFill>
              <a:srgbClr val="B7C9E1"/>
            </a:solidFill>
          </a:ln>
        </p:spPr>
        <p:txBody>
          <a:bodyPr/>
          <a:lstStyle/>
          <a:p>
            <a:endParaRPr sz="2250"/>
          </a:p>
        </p:txBody>
      </p:sp>
      <p:pic>
        <p:nvPicPr>
          <p:cNvPr id="20" name="Picture 50">
            <a:extLst>
              <a:ext uri="{FF2B5EF4-FFF2-40B4-BE49-F238E27FC236}">
                <a16:creationId xmlns:a16="http://schemas.microsoft.com/office/drawing/2014/main" id="{108A2A23-8522-0742-F70A-0F47EA04FF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3297077" y="3138913"/>
            <a:ext cx="714375" cy="69763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2349257-B897-DD8B-F53D-679E328F5F87}"/>
              </a:ext>
            </a:extLst>
          </p:cNvPr>
          <p:cNvSpPr>
            <a:spLocks noGrp="1"/>
          </p:cNvSpPr>
          <p:nvPr/>
        </p:nvSpPr>
        <p:spPr>
          <a:xfrm>
            <a:off x="3349443" y="3958243"/>
            <a:ext cx="2109999" cy="585065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650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Validates decisions</a:t>
            </a:r>
          </a:p>
          <a:p>
            <a:pPr>
              <a:buNone/>
              <a:defRPr sz="1650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Coordinates model calls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C246B8E-E2F0-C19D-4263-9036167853C2}"/>
              </a:ext>
            </a:extLst>
          </p:cNvPr>
          <p:cNvCxnSpPr>
            <a:cxnSpLocks/>
          </p:cNvCxnSpPr>
          <p:nvPr/>
        </p:nvCxnSpPr>
        <p:spPr>
          <a:xfrm>
            <a:off x="5898513" y="2776376"/>
            <a:ext cx="580748" cy="0"/>
          </a:xfrm>
          <a:prstGeom prst="straightConnector1">
            <a:avLst/>
          </a:prstGeom>
          <a:ln>
            <a:solidFill>
              <a:srgbClr val="316CE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26042F4A-7FD3-26F9-3EA3-7DDB503C8F55}"/>
              </a:ext>
            </a:extLst>
          </p:cNvPr>
          <p:cNvSpPr>
            <a:spLocks noGrp="1"/>
          </p:cNvSpPr>
          <p:nvPr/>
        </p:nvSpPr>
        <p:spPr>
          <a:xfrm>
            <a:off x="6479261" y="1815434"/>
            <a:ext cx="2250000" cy="1800000"/>
          </a:xfrm>
          <a:prstGeom prst="rect">
            <a:avLst/>
          </a:prstGeom>
          <a:solidFill>
            <a:srgbClr val="FFFFFF"/>
          </a:solidFill>
          <a:ln w="14288">
            <a:solidFill>
              <a:srgbClr val="B7C9E1"/>
            </a:solidFill>
          </a:ln>
        </p:spPr>
        <p:txBody>
          <a:bodyPr/>
          <a:lstStyle/>
          <a:p>
            <a:endParaRPr sz="2250"/>
          </a:p>
        </p:txBody>
      </p:sp>
      <p:pic>
        <p:nvPicPr>
          <p:cNvPr id="27" name="Picture 54">
            <a:extLst>
              <a:ext uri="{FF2B5EF4-FFF2-40B4-BE49-F238E27FC236}">
                <a16:creationId xmlns:a16="http://schemas.microsoft.com/office/drawing/2014/main" id="{FD72DE78-778E-D33F-0C15-3410338BAE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622136" y="2002401"/>
            <a:ext cx="714375" cy="69763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C7007E0-6FDD-6C7C-964E-0FC6ADCE6E43}"/>
              </a:ext>
            </a:extLst>
          </p:cNvPr>
          <p:cNvSpPr>
            <a:spLocks noGrp="1"/>
          </p:cNvSpPr>
          <p:nvPr/>
        </p:nvSpPr>
        <p:spPr>
          <a:xfrm>
            <a:off x="6681668" y="2779841"/>
            <a:ext cx="2497593" cy="833438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 err="1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Ollama</a:t>
            </a: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 + Qwen3</a:t>
            </a:r>
          </a:p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Decision making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DD16337-3519-1A69-C5E8-73D925AA711E}"/>
              </a:ext>
            </a:extLst>
          </p:cNvPr>
          <p:cNvSpPr>
            <a:spLocks noGrp="1"/>
          </p:cNvSpPr>
          <p:nvPr/>
        </p:nvSpPr>
        <p:spPr>
          <a:xfrm>
            <a:off x="6517359" y="3840042"/>
            <a:ext cx="2250000" cy="1800000"/>
          </a:xfrm>
          <a:prstGeom prst="rect">
            <a:avLst/>
          </a:prstGeom>
          <a:solidFill>
            <a:srgbClr val="FFFFFF"/>
          </a:solidFill>
          <a:ln w="14288">
            <a:solidFill>
              <a:srgbClr val="B7C9E1"/>
            </a:solidFill>
          </a:ln>
        </p:spPr>
        <p:txBody>
          <a:bodyPr/>
          <a:lstStyle/>
          <a:p>
            <a:endParaRPr sz="225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31D5AA2-D4FA-92EB-1CFF-A71DFA41260C}"/>
              </a:ext>
            </a:extLst>
          </p:cNvPr>
          <p:cNvSpPr>
            <a:spLocks noGrp="1"/>
          </p:cNvSpPr>
          <p:nvPr/>
        </p:nvSpPr>
        <p:spPr>
          <a:xfrm>
            <a:off x="7332082" y="4155808"/>
            <a:ext cx="1435277" cy="452438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Memory DB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DAB9BF5-CB68-9E46-2774-C0E59339583F}"/>
              </a:ext>
            </a:extLst>
          </p:cNvPr>
          <p:cNvSpPr>
            <a:spLocks noGrp="1"/>
          </p:cNvSpPr>
          <p:nvPr/>
        </p:nvSpPr>
        <p:spPr>
          <a:xfrm>
            <a:off x="6719766" y="4768728"/>
            <a:ext cx="2497594" cy="738188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PostgreSQL</a:t>
            </a:r>
          </a:p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Stores past exchanges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7275909-CC36-B95E-1B2F-B0D99CF32014}"/>
              </a:ext>
            </a:extLst>
          </p:cNvPr>
          <p:cNvCxnSpPr>
            <a:cxnSpLocks/>
          </p:cNvCxnSpPr>
          <p:nvPr/>
        </p:nvCxnSpPr>
        <p:spPr>
          <a:xfrm>
            <a:off x="5936611" y="5083020"/>
            <a:ext cx="580748" cy="0"/>
          </a:xfrm>
          <a:prstGeom prst="straightConnector1">
            <a:avLst/>
          </a:prstGeom>
          <a:ln>
            <a:solidFill>
              <a:srgbClr val="15817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23E87709-37E5-EB15-77AD-67D9F0259B34}"/>
              </a:ext>
            </a:extLst>
          </p:cNvPr>
          <p:cNvCxnSpPr>
            <a:cxnSpLocks/>
          </p:cNvCxnSpPr>
          <p:nvPr/>
        </p:nvCxnSpPr>
        <p:spPr>
          <a:xfrm flipH="1">
            <a:off x="5401143" y="3359042"/>
            <a:ext cx="497370" cy="0"/>
          </a:xfrm>
          <a:prstGeom prst="straightConnector1">
            <a:avLst/>
          </a:prstGeom>
          <a:ln>
            <a:solidFill>
              <a:srgbClr val="316CE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D1CB52AE-83AD-7AD4-E954-68D919D0B3B5}"/>
              </a:ext>
            </a:extLst>
          </p:cNvPr>
          <p:cNvCxnSpPr>
            <a:cxnSpLocks/>
          </p:cNvCxnSpPr>
          <p:nvPr/>
        </p:nvCxnSpPr>
        <p:spPr>
          <a:xfrm flipH="1">
            <a:off x="5401143" y="4356711"/>
            <a:ext cx="535468" cy="0"/>
          </a:xfrm>
          <a:prstGeom prst="straightConnector1">
            <a:avLst/>
          </a:prstGeom>
          <a:ln>
            <a:solidFill>
              <a:srgbClr val="15817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A4BB197-3603-DFDC-E259-979D34507271}"/>
              </a:ext>
            </a:extLst>
          </p:cNvPr>
          <p:cNvCxnSpPr>
            <a:cxnSpLocks/>
          </p:cNvCxnSpPr>
          <p:nvPr/>
        </p:nvCxnSpPr>
        <p:spPr>
          <a:xfrm>
            <a:off x="5898513" y="2776376"/>
            <a:ext cx="0" cy="603661"/>
          </a:xfrm>
          <a:prstGeom prst="line">
            <a:avLst/>
          </a:prstGeom>
          <a:ln>
            <a:solidFill>
              <a:srgbClr val="316C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2E40F27-F73D-11C0-B212-0495A9C8952D}"/>
              </a:ext>
            </a:extLst>
          </p:cNvPr>
          <p:cNvCxnSpPr>
            <a:cxnSpLocks/>
          </p:cNvCxnSpPr>
          <p:nvPr/>
        </p:nvCxnSpPr>
        <p:spPr>
          <a:xfrm>
            <a:off x="5936611" y="4370037"/>
            <a:ext cx="0" cy="712983"/>
          </a:xfrm>
          <a:prstGeom prst="line">
            <a:avLst/>
          </a:prstGeom>
          <a:ln>
            <a:solidFill>
              <a:srgbClr val="1581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A69E354B-267E-0D9A-1FD5-F6940BA4E2FF}"/>
              </a:ext>
            </a:extLst>
          </p:cNvPr>
          <p:cNvSpPr>
            <a:spLocks noGrp="1"/>
          </p:cNvSpPr>
          <p:nvPr/>
        </p:nvSpPr>
        <p:spPr>
          <a:xfrm>
            <a:off x="5129411" y="2296694"/>
            <a:ext cx="2238375" cy="500063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500" b="0">
                <a:solidFill>
                  <a:srgbClr val="326C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326CE5"/>
                </a:solidFill>
                <a:latin typeface="Bodoni 72 Book" pitchFamily="2" charset="0"/>
                <a:ea typeface="Helvetica Neue"/>
                <a:cs typeface="Helvetica Neue"/>
              </a:rPr>
              <a:t>Prompts / </a:t>
            </a:r>
            <a:r>
              <a:rPr lang="en-US" sz="1400" dirty="0">
                <a:solidFill>
                  <a:srgbClr val="326CE5"/>
                </a:solidFill>
                <a:latin typeface="Bodoni 72 Book" pitchFamily="2" charset="0"/>
                <a:ea typeface="Helvetica Neue"/>
                <a:cs typeface="Helvetica Neue"/>
              </a:rPr>
              <a:t>R</a:t>
            </a:r>
            <a:r>
              <a:rPr sz="1400" dirty="0">
                <a:solidFill>
                  <a:srgbClr val="326CE5"/>
                </a:solidFill>
                <a:latin typeface="Bodoni 72 Book" pitchFamily="2" charset="0"/>
                <a:ea typeface="Helvetica Neue"/>
                <a:cs typeface="Helvetica Neue"/>
              </a:rPr>
              <a:t>eplies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122468A-E741-D3DF-ACD3-E7647D4D88F0}"/>
              </a:ext>
            </a:extLst>
          </p:cNvPr>
          <p:cNvSpPr>
            <a:spLocks noGrp="1"/>
          </p:cNvSpPr>
          <p:nvPr/>
        </p:nvSpPr>
        <p:spPr>
          <a:xfrm>
            <a:off x="5294796" y="5152142"/>
            <a:ext cx="1272908" cy="50131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1681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168178"/>
                </a:solidFill>
                <a:latin typeface="Bodoni 72 Book" pitchFamily="2" charset="0"/>
                <a:ea typeface="Helvetica Neue"/>
                <a:cs typeface="Helvetica Neue"/>
              </a:rPr>
              <a:t>Read history</a:t>
            </a:r>
          </a:p>
          <a:p>
            <a:pPr>
              <a:buNone/>
              <a:defRPr sz="1350" b="0">
                <a:solidFill>
                  <a:srgbClr val="1681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168178"/>
                </a:solidFill>
                <a:latin typeface="Bodoni 72 Book" pitchFamily="2" charset="0"/>
                <a:ea typeface="Helvetica Neue"/>
                <a:cs typeface="Helvetica Neue"/>
              </a:rPr>
              <a:t>Save exchange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1306D8FD-E25F-CF7F-05E0-E1943204F6D1}"/>
              </a:ext>
            </a:extLst>
          </p:cNvPr>
          <p:cNvCxnSpPr>
            <a:cxnSpLocks/>
          </p:cNvCxnSpPr>
          <p:nvPr/>
        </p:nvCxnSpPr>
        <p:spPr>
          <a:xfrm flipH="1">
            <a:off x="2167125" y="3960356"/>
            <a:ext cx="959894" cy="0"/>
          </a:xfrm>
          <a:prstGeom prst="straightConnector1">
            <a:avLst/>
          </a:prstGeom>
          <a:ln>
            <a:solidFill>
              <a:srgbClr val="53677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E31360D4-2440-2AC1-59AE-BDB73026AE93}"/>
              </a:ext>
            </a:extLst>
          </p:cNvPr>
          <p:cNvCxnSpPr>
            <a:cxnSpLocks/>
          </p:cNvCxnSpPr>
          <p:nvPr/>
        </p:nvCxnSpPr>
        <p:spPr>
          <a:xfrm>
            <a:off x="2168604" y="3444422"/>
            <a:ext cx="973692" cy="0"/>
          </a:xfrm>
          <a:prstGeom prst="straightConnector1">
            <a:avLst/>
          </a:prstGeom>
          <a:ln>
            <a:solidFill>
              <a:srgbClr val="316CE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B956644B-6CF4-9FA1-E19E-3AB9B7A069F5}"/>
              </a:ext>
            </a:extLst>
          </p:cNvPr>
          <p:cNvCxnSpPr>
            <a:cxnSpLocks/>
            <a:stCxn id="30" idx="3"/>
          </p:cNvCxnSpPr>
          <p:nvPr/>
        </p:nvCxnSpPr>
        <p:spPr>
          <a:xfrm flipV="1">
            <a:off x="8767359" y="4738293"/>
            <a:ext cx="866715" cy="1749"/>
          </a:xfrm>
          <a:prstGeom prst="straightConnector1">
            <a:avLst/>
          </a:prstGeom>
          <a:ln>
            <a:solidFill>
              <a:srgbClr val="15817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Rectangle 83">
            <a:extLst>
              <a:ext uri="{FF2B5EF4-FFF2-40B4-BE49-F238E27FC236}">
                <a16:creationId xmlns:a16="http://schemas.microsoft.com/office/drawing/2014/main" id="{73E14CE0-B93C-3972-4107-4320A571671C}"/>
              </a:ext>
            </a:extLst>
          </p:cNvPr>
          <p:cNvSpPr>
            <a:spLocks noGrp="1"/>
          </p:cNvSpPr>
          <p:nvPr/>
        </p:nvSpPr>
        <p:spPr>
          <a:xfrm>
            <a:off x="2968177" y="1477936"/>
            <a:ext cx="5720882" cy="357899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8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Local kind | 8x CPU, 16 GiB RAM, 1 GB of storage (SSD)</a:t>
            </a:r>
            <a:endParaRPr b="1" dirty="0">
              <a:solidFill>
                <a:srgbClr val="152C45"/>
              </a:solidFill>
              <a:latin typeface="Bodoni 72" pitchFamily="2" charset="0"/>
              <a:ea typeface="Helvetica Neue"/>
              <a:cs typeface="Helvetica Neue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CB0FA65B-7BC4-AD21-9CE3-72A9BF5F5F57}"/>
              </a:ext>
            </a:extLst>
          </p:cNvPr>
          <p:cNvSpPr>
            <a:spLocks noGrp="1"/>
          </p:cNvSpPr>
          <p:nvPr/>
        </p:nvSpPr>
        <p:spPr>
          <a:xfrm>
            <a:off x="2271185" y="3084819"/>
            <a:ext cx="1559719" cy="369094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326C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326CE5"/>
                </a:solidFill>
                <a:latin typeface="Bodoni 72 Book" pitchFamily="2" charset="0"/>
                <a:ea typeface="Helvetica Neue"/>
                <a:cs typeface="Helvetica Neue"/>
              </a:rPr>
              <a:t>complaint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839D9C5A-2C14-583D-0EB6-67B0E4C41CAC}"/>
              </a:ext>
            </a:extLst>
          </p:cNvPr>
          <p:cNvSpPr>
            <a:spLocks noGrp="1"/>
          </p:cNvSpPr>
          <p:nvPr/>
        </p:nvSpPr>
        <p:spPr>
          <a:xfrm>
            <a:off x="1491802" y="1489619"/>
            <a:ext cx="1476375" cy="30480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defRPr sz="1350" b="0">
                <a:solidFill>
                  <a:srgbClr val="B85C1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B85C14"/>
                </a:solidFill>
                <a:latin typeface="Bodoni 72 Book" pitchFamily="2" charset="0"/>
                <a:ea typeface="Helvetica Neue"/>
                <a:cs typeface="Helvetica Neue"/>
              </a:rPr>
              <a:t>Image pulls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77C740DD-C3FB-9240-C457-1FE3E9E27504}"/>
              </a:ext>
            </a:extLst>
          </p:cNvPr>
          <p:cNvSpPr>
            <a:spLocks noGrp="1"/>
          </p:cNvSpPr>
          <p:nvPr/>
        </p:nvSpPr>
        <p:spPr>
          <a:xfrm>
            <a:off x="2271184" y="3951942"/>
            <a:ext cx="1559719" cy="38100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response</a:t>
            </a: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B44E2C55-773B-62F9-3CF4-51F69B834E4B}"/>
              </a:ext>
            </a:extLst>
          </p:cNvPr>
          <p:cNvCxnSpPr>
            <a:cxnSpLocks/>
          </p:cNvCxnSpPr>
          <p:nvPr/>
        </p:nvCxnSpPr>
        <p:spPr>
          <a:xfrm>
            <a:off x="1231422" y="1815434"/>
            <a:ext cx="1683734" cy="0"/>
          </a:xfrm>
          <a:prstGeom prst="straightConnector1">
            <a:avLst/>
          </a:prstGeom>
          <a:ln>
            <a:solidFill>
              <a:srgbClr val="B85C1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167D7041-588F-4CD7-A2D8-5847F70F6170}"/>
              </a:ext>
            </a:extLst>
          </p:cNvPr>
          <p:cNvCxnSpPr>
            <a:cxnSpLocks/>
            <a:stCxn id="53" idx="2"/>
          </p:cNvCxnSpPr>
          <p:nvPr/>
        </p:nvCxnSpPr>
        <p:spPr>
          <a:xfrm flipH="1">
            <a:off x="1231422" y="1171850"/>
            <a:ext cx="1" cy="643584"/>
          </a:xfrm>
          <a:prstGeom prst="line">
            <a:avLst/>
          </a:prstGeom>
          <a:ln>
            <a:solidFill>
              <a:srgbClr val="B85C1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1" name="Picture 54">
            <a:extLst>
              <a:ext uri="{FF2B5EF4-FFF2-40B4-BE49-F238E27FC236}">
                <a16:creationId xmlns:a16="http://schemas.microsoft.com/office/drawing/2014/main" id="{A3152331-075A-48F2-1AD9-41A5934A83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617707" y="3984126"/>
            <a:ext cx="714375" cy="69763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97637BC-6782-0385-CC57-6D4B067A6226}"/>
              </a:ext>
            </a:extLst>
          </p:cNvPr>
          <p:cNvSpPr>
            <a:spLocks noGrp="1"/>
          </p:cNvSpPr>
          <p:nvPr/>
        </p:nvSpPr>
        <p:spPr>
          <a:xfrm>
            <a:off x="9657458" y="4087690"/>
            <a:ext cx="2266286" cy="1362075"/>
          </a:xfrm>
          <a:prstGeom prst="rect">
            <a:avLst/>
          </a:prstGeom>
          <a:solidFill>
            <a:srgbClr val="E7F3F0"/>
          </a:solidFill>
          <a:ln w="14288">
            <a:solidFill>
              <a:srgbClr val="86BEB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Can 2">
            <a:extLst>
              <a:ext uri="{FF2B5EF4-FFF2-40B4-BE49-F238E27FC236}">
                <a16:creationId xmlns:a16="http://schemas.microsoft.com/office/drawing/2014/main" id="{8FAA024E-FACB-3F87-4CF3-7BEA8905A28D}"/>
              </a:ext>
            </a:extLst>
          </p:cNvPr>
          <p:cNvSpPr>
            <a:spLocks noGrp="1"/>
          </p:cNvSpPr>
          <p:nvPr/>
        </p:nvSpPr>
        <p:spPr>
          <a:xfrm>
            <a:off x="9828908" y="4287715"/>
            <a:ext cx="400050" cy="457200"/>
          </a:xfrm>
          <a:prstGeom prst="can">
            <a:avLst/>
          </a:prstGeom>
          <a:solidFill>
            <a:srgbClr val="FFFFFF"/>
          </a:solidFill>
          <a:ln w="14288">
            <a:solidFill>
              <a:srgbClr val="168178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4A6396-10A7-A58C-D889-A1E92FAA7A42}"/>
              </a:ext>
            </a:extLst>
          </p:cNvPr>
          <p:cNvSpPr>
            <a:spLocks noGrp="1"/>
          </p:cNvSpPr>
          <p:nvPr/>
        </p:nvSpPr>
        <p:spPr>
          <a:xfrm>
            <a:off x="10314683" y="4221041"/>
            <a:ext cx="1257724" cy="322268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1681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 b="1" dirty="0">
                <a:solidFill>
                  <a:srgbClr val="130E0C"/>
                </a:solidFill>
                <a:latin typeface="Bodoni 72" pitchFamily="2" charset="0"/>
                <a:ea typeface="Helvetica Neue"/>
                <a:cs typeface="Helvetica Neue"/>
              </a:rPr>
              <a:t> </a:t>
            </a:r>
            <a:r>
              <a:rPr lang="en-US" sz="2000" b="1" dirty="0">
                <a:solidFill>
                  <a:srgbClr val="130E0C"/>
                </a:solidFill>
                <a:latin typeface="Bodoni 72" pitchFamily="2" charset="0"/>
                <a:ea typeface="Helvetica Neue"/>
                <a:cs typeface="Helvetica Neue"/>
              </a:rPr>
              <a:t>MAC SSD</a:t>
            </a:r>
            <a:endParaRPr sz="2000" b="1" dirty="0">
              <a:solidFill>
                <a:srgbClr val="130E0C"/>
              </a:solidFill>
              <a:latin typeface="Bodoni 72" pitchFamily="2" charset="0"/>
              <a:ea typeface="Helvetica Neue"/>
              <a:cs typeface="Helvetica Neue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9A7243-8857-0151-C8C1-5E40291C2D32}"/>
              </a:ext>
            </a:extLst>
          </p:cNvPr>
          <p:cNvSpPr>
            <a:spLocks noGrp="1"/>
          </p:cNvSpPr>
          <p:nvPr/>
        </p:nvSpPr>
        <p:spPr>
          <a:xfrm>
            <a:off x="9819383" y="4773490"/>
            <a:ext cx="2686050" cy="57150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Docker Desktop VM disk</a:t>
            </a:r>
          </a:p>
          <a:p>
            <a:pPr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backs PostgreSQL data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D156E2-05F4-6544-FA2B-2505CD6C0830}"/>
              </a:ext>
            </a:extLst>
          </p:cNvPr>
          <p:cNvSpPr>
            <a:spLocks noGrp="1"/>
          </p:cNvSpPr>
          <p:nvPr/>
        </p:nvSpPr>
        <p:spPr>
          <a:xfrm>
            <a:off x="4073575" y="3271627"/>
            <a:ext cx="877568" cy="47625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Agent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972101-CD31-C39B-7040-4363A60F94BF}"/>
              </a:ext>
            </a:extLst>
          </p:cNvPr>
          <p:cNvSpPr>
            <a:spLocks noGrp="1"/>
          </p:cNvSpPr>
          <p:nvPr/>
        </p:nvSpPr>
        <p:spPr>
          <a:xfrm>
            <a:off x="7389236" y="2217750"/>
            <a:ext cx="1349850" cy="47625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8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Model </a:t>
            </a:r>
            <a:endParaRPr lang="en-US" sz="2000" b="1" dirty="0">
              <a:solidFill>
                <a:srgbClr val="152C45"/>
              </a:solidFill>
              <a:latin typeface="Bodoni 72" pitchFamily="2" charset="0"/>
              <a:ea typeface="Helvetica Neue"/>
              <a:cs typeface="Helvetica Neue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74C8D9-8803-ED7E-3280-E0182E264DD7}"/>
              </a:ext>
            </a:extLst>
          </p:cNvPr>
          <p:cNvSpPr>
            <a:spLocks noGrp="1"/>
          </p:cNvSpPr>
          <p:nvPr/>
        </p:nvSpPr>
        <p:spPr>
          <a:xfrm>
            <a:off x="2903631" y="848667"/>
            <a:ext cx="6863824" cy="383531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500" b="1">
                <a:solidFill>
                  <a:srgbClr val="326CE5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2000" b="1" dirty="0">
                <a:solidFill>
                  <a:srgbClr val="326CE5"/>
                </a:solidFill>
                <a:latin typeface="Bodoni 72" pitchFamily="2" charset="0"/>
                <a:ea typeface="Helvetica Neue"/>
                <a:cs typeface="Helvetica Neue"/>
              </a:rPr>
              <a:t>Apple MacBook Air | M4 (arm64) | 10 CPU cores | 24 GiB RAM</a:t>
            </a:r>
            <a:endParaRPr sz="2000" b="1" dirty="0">
              <a:solidFill>
                <a:srgbClr val="326CE5"/>
              </a:solidFill>
              <a:latin typeface="Bodoni 72" pitchFamily="2" charset="0"/>
              <a:ea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8004601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72"/>
          <p:cNvSpPr txBox="1"/>
          <p:nvPr/>
        </p:nvSpPr>
        <p:spPr>
          <a:xfrm>
            <a:off x="713232" y="2011680"/>
            <a:ext cx="5486400" cy="1461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50" b="0" spc="140" dirty="0">
                <a:solidFill>
                  <a:srgbClr val="9C8375"/>
                </a:solidFill>
                <a:latin typeface="Menlo"/>
              </a:rPr>
              <a:t>PART TWO</a:t>
            </a:r>
            <a:endParaRPr lang="en-US" sz="950" b="0" spc="140" dirty="0">
              <a:solidFill>
                <a:srgbClr val="9C8375"/>
              </a:solidFill>
              <a:latin typeface="Menlo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13232" y="2331720"/>
            <a:ext cx="822960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5400" b="1" dirty="0">
                <a:solidFill>
                  <a:srgbClr val="F6ECE1"/>
                </a:solidFill>
                <a:latin typeface="Bodoni 72"/>
              </a:rPr>
              <a:t>Deploy anywhere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13232" y="3794760"/>
            <a:ext cx="6400800" cy="943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600" b="0" dirty="0">
                <a:solidFill>
                  <a:srgbClr val="9C8375"/>
                </a:solidFill>
                <a:latin typeface="Menlo"/>
              </a:rPr>
              <a:t>01   </a:t>
            </a:r>
            <a:r>
              <a:rPr sz="1600" b="0" dirty="0">
                <a:solidFill>
                  <a:srgbClr val="3A2A20"/>
                </a:solidFill>
                <a:latin typeface="Menlo"/>
              </a:rPr>
              <a:t>—   </a:t>
            </a:r>
            <a:r>
              <a:rPr sz="1600" b="0" dirty="0">
                <a:solidFill>
                  <a:srgbClr val="9C8375"/>
                </a:solidFill>
                <a:latin typeface="Menlo"/>
              </a:rPr>
              <a:t>Build once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600" b="0" dirty="0">
                <a:solidFill>
                  <a:srgbClr val="F6ECE1"/>
                </a:solidFill>
                <a:latin typeface="Menlo"/>
              </a:rPr>
              <a:t>02   —   Deploy anywhere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600" b="0" dirty="0">
                <a:solidFill>
                  <a:srgbClr val="9C8375"/>
                </a:solidFill>
                <a:latin typeface="Menlo"/>
              </a:rPr>
              <a:t>03   </a:t>
            </a:r>
            <a:r>
              <a:rPr sz="1600" b="0" dirty="0">
                <a:solidFill>
                  <a:srgbClr val="3A2A20"/>
                </a:solidFill>
                <a:latin typeface="Menlo"/>
              </a:rPr>
              <a:t>—   </a:t>
            </a:r>
            <a:r>
              <a:rPr sz="1600" b="0" dirty="0">
                <a:solidFill>
                  <a:srgbClr val="9C8375"/>
                </a:solidFill>
                <a:latin typeface="Menlo"/>
              </a:rPr>
              <a:t>Where it breaks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8778240" y="1828800"/>
            <a:ext cx="3108960" cy="2926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20000" b="1">
                <a:solidFill>
                  <a:srgbClr val="3A2A20"/>
                </a:solidFill>
                <a:latin typeface="Bodoni 72"/>
              </a:rPr>
              <a:t>02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C1186C-D87C-4C97-CD45-783EC7151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37600F29-51BA-BE4D-4E6F-32B5B36ED6C0}"/>
              </a:ext>
            </a:extLst>
          </p:cNvPr>
          <p:cNvSpPr>
            <a:spLocks noGrp="1"/>
          </p:cNvSpPr>
          <p:nvPr/>
        </p:nvSpPr>
        <p:spPr>
          <a:xfrm>
            <a:off x="2796052" y="715624"/>
            <a:ext cx="9276312" cy="5436201"/>
          </a:xfrm>
          <a:prstGeom prst="rect">
            <a:avLst/>
          </a:prstGeom>
          <a:solidFill>
            <a:srgbClr val="EEF3FC"/>
          </a:solidFill>
          <a:ln w="14288">
            <a:solidFill>
              <a:srgbClr val="A8BDDE"/>
            </a:solidFill>
          </a:ln>
        </p:spPr>
        <p:txBody>
          <a:bodyPr/>
          <a:lstStyle/>
          <a:p>
            <a:endParaRPr sz="225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0557961-F3B4-A001-E1F2-0CEF182EDF8F}"/>
              </a:ext>
            </a:extLst>
          </p:cNvPr>
          <p:cNvSpPr>
            <a:spLocks noGrp="1"/>
          </p:cNvSpPr>
          <p:nvPr/>
        </p:nvSpPr>
        <p:spPr>
          <a:xfrm>
            <a:off x="2903631" y="848667"/>
            <a:ext cx="4393230" cy="383531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500" b="1">
                <a:solidFill>
                  <a:srgbClr val="326CE5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2000" b="1" dirty="0">
                <a:solidFill>
                  <a:srgbClr val="326CE5"/>
                </a:solidFill>
                <a:latin typeface="Bodoni 72" pitchFamily="2" charset="0"/>
                <a:ea typeface="Helvetica Neue"/>
                <a:cs typeface="Helvetica Neue"/>
              </a:rPr>
              <a:t>AMAZON EKS | eu-central-1</a:t>
            </a:r>
            <a:endParaRPr sz="2000" b="1" dirty="0">
              <a:solidFill>
                <a:srgbClr val="326CE5"/>
              </a:solidFill>
              <a:latin typeface="Bodoni 72" pitchFamily="2" charset="0"/>
              <a:ea typeface="Helvetica Neue"/>
              <a:cs typeface="Helvetica Neue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9AB8EB1-0F65-5457-53CF-43700901714E}"/>
              </a:ext>
            </a:extLst>
          </p:cNvPr>
          <p:cNvSpPr>
            <a:spLocks noGrp="1"/>
          </p:cNvSpPr>
          <p:nvPr/>
        </p:nvSpPr>
        <p:spPr>
          <a:xfrm>
            <a:off x="98773" y="3174325"/>
            <a:ext cx="2069831" cy="990000"/>
          </a:xfrm>
          <a:prstGeom prst="rect">
            <a:avLst/>
          </a:prstGeom>
          <a:solidFill>
            <a:srgbClr val="FFFFFF"/>
          </a:solidFill>
          <a:ln w="14288">
            <a:solidFill>
              <a:srgbClr val="B7C9E1"/>
            </a:solidFill>
          </a:ln>
        </p:spPr>
        <p:txBody>
          <a:bodyPr/>
          <a:lstStyle/>
          <a:p>
            <a:endParaRPr sz="225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CCA65EC-6176-49FB-AF11-1B9DEC04BD82}"/>
              </a:ext>
            </a:extLst>
          </p:cNvPr>
          <p:cNvSpPr>
            <a:spLocks noGrp="1"/>
          </p:cNvSpPr>
          <p:nvPr/>
        </p:nvSpPr>
        <p:spPr>
          <a:xfrm>
            <a:off x="313087" y="3237586"/>
            <a:ext cx="428625" cy="285750"/>
          </a:xfrm>
          <a:prstGeom prst="rect">
            <a:avLst/>
          </a:prstGeom>
          <a:solidFill>
            <a:srgbClr val="EAF0FA"/>
          </a:solidFill>
          <a:ln w="14288">
            <a:solidFill>
              <a:srgbClr val="326CE5"/>
            </a:solidFill>
          </a:ln>
        </p:spPr>
        <p:txBody>
          <a:bodyPr/>
          <a:lstStyle/>
          <a:p>
            <a:endParaRPr sz="225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6AD315B-4C45-C1D0-E253-25B865162276}"/>
              </a:ext>
            </a:extLst>
          </p:cNvPr>
          <p:cNvSpPr>
            <a:spLocks noGrp="1"/>
          </p:cNvSpPr>
          <p:nvPr/>
        </p:nvSpPr>
        <p:spPr>
          <a:xfrm>
            <a:off x="313087" y="3320771"/>
            <a:ext cx="428625" cy="23813"/>
          </a:xfrm>
          <a:prstGeom prst="rect">
            <a:avLst/>
          </a:prstGeom>
          <a:solidFill>
            <a:srgbClr val="326CE5"/>
          </a:solidFill>
          <a:ln w="14288">
            <a:noFill/>
          </a:ln>
        </p:spPr>
        <p:txBody>
          <a:bodyPr/>
          <a:lstStyle/>
          <a:p>
            <a:endParaRPr sz="225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67BC83F-CD0C-BA61-6E2C-101612F7E3CD}"/>
              </a:ext>
            </a:extLst>
          </p:cNvPr>
          <p:cNvSpPr>
            <a:spLocks noGrp="1"/>
          </p:cNvSpPr>
          <p:nvPr/>
        </p:nvSpPr>
        <p:spPr>
          <a:xfrm>
            <a:off x="825052" y="3189961"/>
            <a:ext cx="1666875" cy="47625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2025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 b="1" dirty="0">
                <a:solidFill>
                  <a:srgbClr val="130E0C"/>
                </a:solidFill>
                <a:latin typeface="Bodoni 72" pitchFamily="2" charset="0"/>
                <a:ea typeface="Helvetica Neue"/>
                <a:cs typeface="Helvetica Neue"/>
              </a:rPr>
              <a:t>Browser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658D382-2F6A-CC13-182E-759F6A472766}"/>
              </a:ext>
            </a:extLst>
          </p:cNvPr>
          <p:cNvSpPr>
            <a:spLocks noGrp="1"/>
          </p:cNvSpPr>
          <p:nvPr/>
        </p:nvSpPr>
        <p:spPr>
          <a:xfrm>
            <a:off x="193574" y="3551911"/>
            <a:ext cx="2202656" cy="750094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Complaint in</a:t>
            </a:r>
            <a:endParaRPr lang="en-US" sz="1600" dirty="0">
              <a:solidFill>
                <a:srgbClr val="53687D"/>
              </a:solidFill>
              <a:latin typeface="Bodoni 72 Book" pitchFamily="2" charset="0"/>
              <a:ea typeface="Helvetica Neue"/>
              <a:cs typeface="Helvetica Neue"/>
            </a:endParaRPr>
          </a:p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Response out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100316D-17F2-05D3-6E44-D6217F6665A9}"/>
              </a:ext>
            </a:extLst>
          </p:cNvPr>
          <p:cNvSpPr>
            <a:spLocks noGrp="1"/>
          </p:cNvSpPr>
          <p:nvPr/>
        </p:nvSpPr>
        <p:spPr>
          <a:xfrm>
            <a:off x="205420" y="181850"/>
            <a:ext cx="2052005" cy="990000"/>
          </a:xfrm>
          <a:prstGeom prst="rect">
            <a:avLst/>
          </a:prstGeom>
          <a:solidFill>
            <a:srgbClr val="FFF5E9"/>
          </a:solidFill>
          <a:ln w="14288">
            <a:solidFill>
              <a:srgbClr val="D5A06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85220BF-EA1E-30D6-52B5-A984C6E0B30F}"/>
              </a:ext>
            </a:extLst>
          </p:cNvPr>
          <p:cNvSpPr>
            <a:spLocks noGrp="1"/>
          </p:cNvSpPr>
          <p:nvPr/>
        </p:nvSpPr>
        <p:spPr>
          <a:xfrm>
            <a:off x="682120" y="238999"/>
            <a:ext cx="1575305" cy="329496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B85C14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 b="1" dirty="0">
                <a:solidFill>
                  <a:srgbClr val="130E0C"/>
                </a:solidFill>
                <a:latin typeface="Bodoni 72" pitchFamily="2" charset="0"/>
                <a:ea typeface="Helvetica Neue"/>
                <a:cs typeface="Helvetica Neue"/>
              </a:rPr>
              <a:t>Amazon ECR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FB8D6EE-4285-0964-8B54-2914A8F979D3}"/>
              </a:ext>
            </a:extLst>
          </p:cNvPr>
          <p:cNvSpPr>
            <a:spLocks noGrp="1"/>
          </p:cNvSpPr>
          <p:nvPr/>
        </p:nvSpPr>
        <p:spPr>
          <a:xfrm>
            <a:off x="300668" y="706175"/>
            <a:ext cx="2524125" cy="28575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Container images</a:t>
            </a:r>
          </a:p>
        </p:txBody>
      </p:sp>
      <p:pic>
        <p:nvPicPr>
          <p:cNvPr id="57" name="Graphic 20" descr="Amazon Elastic Container Registry (Amazon ECR) Service icon.">
            <a:extLst>
              <a:ext uri="{FF2B5EF4-FFF2-40B4-BE49-F238E27FC236}">
                <a16:creationId xmlns:a16="http://schemas.microsoft.com/office/drawing/2014/main" id="{FE321AC6-5751-9CA0-F601-A3E859CFB86D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300220" y="248075"/>
            <a:ext cx="381900" cy="38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AD56A2A3-B605-7B0F-18CC-6A6C3F6A9AAB}"/>
              </a:ext>
            </a:extLst>
          </p:cNvPr>
          <p:cNvSpPr>
            <a:spLocks noGrp="1"/>
          </p:cNvSpPr>
          <p:nvPr/>
        </p:nvSpPr>
        <p:spPr>
          <a:xfrm>
            <a:off x="2903631" y="1442564"/>
            <a:ext cx="6199152" cy="4463562"/>
          </a:xfrm>
          <a:prstGeom prst="rect">
            <a:avLst/>
          </a:prstGeom>
          <a:solidFill>
            <a:srgbClr val="FFF9F0"/>
          </a:solidFill>
          <a:ln w="14288">
            <a:solidFill>
              <a:srgbClr val="DEA965"/>
            </a:solidFill>
          </a:ln>
        </p:spPr>
        <p:txBody>
          <a:bodyPr/>
          <a:lstStyle/>
          <a:p>
            <a:endParaRPr sz="225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223AA2B-660A-133F-4B4A-AA26A4CA38DC}"/>
              </a:ext>
            </a:extLst>
          </p:cNvPr>
          <p:cNvSpPr>
            <a:spLocks noGrp="1"/>
          </p:cNvSpPr>
          <p:nvPr/>
        </p:nvSpPr>
        <p:spPr>
          <a:xfrm>
            <a:off x="3142296" y="2940042"/>
            <a:ext cx="2246373" cy="1800000"/>
          </a:xfrm>
          <a:prstGeom prst="rect">
            <a:avLst/>
          </a:prstGeom>
          <a:solidFill>
            <a:srgbClr val="FFFFFF"/>
          </a:solidFill>
          <a:ln w="14288">
            <a:solidFill>
              <a:srgbClr val="B7C9E1"/>
            </a:solidFill>
          </a:ln>
        </p:spPr>
        <p:txBody>
          <a:bodyPr/>
          <a:lstStyle/>
          <a:p>
            <a:endParaRPr sz="2250"/>
          </a:p>
        </p:txBody>
      </p:sp>
      <p:pic>
        <p:nvPicPr>
          <p:cNvPr id="20" name="Picture 50">
            <a:extLst>
              <a:ext uri="{FF2B5EF4-FFF2-40B4-BE49-F238E27FC236}">
                <a16:creationId xmlns:a16="http://schemas.microsoft.com/office/drawing/2014/main" id="{BBCACE57-F95E-2434-49C6-B0132D4CF6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3297077" y="3138913"/>
            <a:ext cx="714375" cy="69763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1DFC8CD-0DBB-8B9A-44B6-DE1E447D8B1A}"/>
              </a:ext>
            </a:extLst>
          </p:cNvPr>
          <p:cNvSpPr>
            <a:spLocks noGrp="1"/>
          </p:cNvSpPr>
          <p:nvPr/>
        </p:nvSpPr>
        <p:spPr>
          <a:xfrm>
            <a:off x="4073575" y="3271627"/>
            <a:ext cx="1600322" cy="47625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Agent app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812E48D-18C8-D369-5361-B235C5DEB707}"/>
              </a:ext>
            </a:extLst>
          </p:cNvPr>
          <p:cNvSpPr>
            <a:spLocks noGrp="1"/>
          </p:cNvSpPr>
          <p:nvPr/>
        </p:nvSpPr>
        <p:spPr>
          <a:xfrm>
            <a:off x="3349443" y="3958243"/>
            <a:ext cx="2109999" cy="585065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650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Validates decisions</a:t>
            </a:r>
          </a:p>
          <a:p>
            <a:pPr>
              <a:buNone/>
              <a:defRPr sz="1650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Coordinates model calls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BE1654F-B689-F5AD-599B-FDA151EDA3D7}"/>
              </a:ext>
            </a:extLst>
          </p:cNvPr>
          <p:cNvCxnSpPr>
            <a:cxnSpLocks/>
          </p:cNvCxnSpPr>
          <p:nvPr/>
        </p:nvCxnSpPr>
        <p:spPr>
          <a:xfrm>
            <a:off x="5898513" y="2776376"/>
            <a:ext cx="580748" cy="0"/>
          </a:xfrm>
          <a:prstGeom prst="straightConnector1">
            <a:avLst/>
          </a:prstGeom>
          <a:ln>
            <a:solidFill>
              <a:srgbClr val="316CE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887D9EB3-B027-8043-C6A9-39C6F6F275EF}"/>
              </a:ext>
            </a:extLst>
          </p:cNvPr>
          <p:cNvSpPr>
            <a:spLocks noGrp="1"/>
          </p:cNvSpPr>
          <p:nvPr/>
        </p:nvSpPr>
        <p:spPr>
          <a:xfrm>
            <a:off x="6479261" y="1815434"/>
            <a:ext cx="2250000" cy="1800000"/>
          </a:xfrm>
          <a:prstGeom prst="rect">
            <a:avLst/>
          </a:prstGeom>
          <a:solidFill>
            <a:srgbClr val="FFFFFF"/>
          </a:solidFill>
          <a:ln w="14288">
            <a:solidFill>
              <a:srgbClr val="B7C9E1"/>
            </a:solidFill>
          </a:ln>
        </p:spPr>
        <p:txBody>
          <a:bodyPr/>
          <a:lstStyle/>
          <a:p>
            <a:endParaRPr sz="2250"/>
          </a:p>
        </p:txBody>
      </p:sp>
      <p:pic>
        <p:nvPicPr>
          <p:cNvPr id="27" name="Picture 54">
            <a:extLst>
              <a:ext uri="{FF2B5EF4-FFF2-40B4-BE49-F238E27FC236}">
                <a16:creationId xmlns:a16="http://schemas.microsoft.com/office/drawing/2014/main" id="{470614D7-321B-0A4E-8278-938609CA31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622136" y="2002401"/>
            <a:ext cx="714375" cy="697631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8C956ED4-27B0-5F4A-7F65-F208AC209E50}"/>
              </a:ext>
            </a:extLst>
          </p:cNvPr>
          <p:cNvSpPr>
            <a:spLocks noGrp="1"/>
          </p:cNvSpPr>
          <p:nvPr/>
        </p:nvSpPr>
        <p:spPr>
          <a:xfrm>
            <a:off x="7336511" y="1983009"/>
            <a:ext cx="1793075" cy="47625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8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Model </a:t>
            </a:r>
            <a:endParaRPr lang="en-US" sz="2000" b="1" dirty="0">
              <a:solidFill>
                <a:srgbClr val="152C45"/>
              </a:solidFill>
              <a:latin typeface="Bodoni 72" pitchFamily="2" charset="0"/>
              <a:ea typeface="Helvetica Neue"/>
              <a:cs typeface="Helvetica Neue"/>
            </a:endParaRPr>
          </a:p>
          <a:p>
            <a:pPr>
              <a:buNone/>
              <a:defRPr sz="18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runtime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2DAA8A8-BDAD-2401-5604-769499B51F0B}"/>
              </a:ext>
            </a:extLst>
          </p:cNvPr>
          <p:cNvSpPr>
            <a:spLocks noGrp="1"/>
          </p:cNvSpPr>
          <p:nvPr/>
        </p:nvSpPr>
        <p:spPr>
          <a:xfrm>
            <a:off x="6681668" y="2779841"/>
            <a:ext cx="2497593" cy="833438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 err="1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Ollama</a:t>
            </a: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 + Qwen3</a:t>
            </a:r>
          </a:p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Decision making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4D66BED-76D9-9A92-0796-63BEE4A9F8FD}"/>
              </a:ext>
            </a:extLst>
          </p:cNvPr>
          <p:cNvSpPr>
            <a:spLocks noGrp="1"/>
          </p:cNvSpPr>
          <p:nvPr/>
        </p:nvSpPr>
        <p:spPr>
          <a:xfrm>
            <a:off x="6517359" y="3840042"/>
            <a:ext cx="2250000" cy="1800000"/>
          </a:xfrm>
          <a:prstGeom prst="rect">
            <a:avLst/>
          </a:prstGeom>
          <a:solidFill>
            <a:srgbClr val="FFFFFF"/>
          </a:solidFill>
          <a:ln w="14288">
            <a:solidFill>
              <a:srgbClr val="B7C9E1"/>
            </a:solidFill>
          </a:ln>
        </p:spPr>
        <p:txBody>
          <a:bodyPr/>
          <a:lstStyle/>
          <a:p>
            <a:endParaRPr sz="225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4677208-459D-1440-AA43-B66BDB657019}"/>
              </a:ext>
            </a:extLst>
          </p:cNvPr>
          <p:cNvSpPr>
            <a:spLocks noGrp="1"/>
          </p:cNvSpPr>
          <p:nvPr/>
        </p:nvSpPr>
        <p:spPr>
          <a:xfrm>
            <a:off x="7332082" y="4155808"/>
            <a:ext cx="1435277" cy="452438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Memory DB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561DEB0-6F51-5054-B5CE-D0D066AE3FB4}"/>
              </a:ext>
            </a:extLst>
          </p:cNvPr>
          <p:cNvSpPr>
            <a:spLocks noGrp="1"/>
          </p:cNvSpPr>
          <p:nvPr/>
        </p:nvSpPr>
        <p:spPr>
          <a:xfrm>
            <a:off x="6719766" y="4768728"/>
            <a:ext cx="2497594" cy="738188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PostgreSQL</a:t>
            </a:r>
          </a:p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Stores past exchanges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688213E-34DA-9D6D-2E15-8E8D2ADD7C61}"/>
              </a:ext>
            </a:extLst>
          </p:cNvPr>
          <p:cNvCxnSpPr>
            <a:cxnSpLocks/>
          </p:cNvCxnSpPr>
          <p:nvPr/>
        </p:nvCxnSpPr>
        <p:spPr>
          <a:xfrm>
            <a:off x="5936611" y="5083020"/>
            <a:ext cx="580748" cy="0"/>
          </a:xfrm>
          <a:prstGeom prst="straightConnector1">
            <a:avLst/>
          </a:prstGeom>
          <a:ln>
            <a:solidFill>
              <a:srgbClr val="15817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F15E6E7-5F28-D111-2123-B02B5D66CDCD}"/>
              </a:ext>
            </a:extLst>
          </p:cNvPr>
          <p:cNvCxnSpPr>
            <a:cxnSpLocks/>
          </p:cNvCxnSpPr>
          <p:nvPr/>
        </p:nvCxnSpPr>
        <p:spPr>
          <a:xfrm flipH="1">
            <a:off x="5401143" y="3359042"/>
            <a:ext cx="497370" cy="0"/>
          </a:xfrm>
          <a:prstGeom prst="straightConnector1">
            <a:avLst/>
          </a:prstGeom>
          <a:ln>
            <a:solidFill>
              <a:srgbClr val="316CE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769F7CE-4E46-21CB-0A35-73F6D43DD34F}"/>
              </a:ext>
            </a:extLst>
          </p:cNvPr>
          <p:cNvCxnSpPr>
            <a:cxnSpLocks/>
          </p:cNvCxnSpPr>
          <p:nvPr/>
        </p:nvCxnSpPr>
        <p:spPr>
          <a:xfrm flipH="1">
            <a:off x="5401143" y="4356711"/>
            <a:ext cx="535468" cy="0"/>
          </a:xfrm>
          <a:prstGeom prst="straightConnector1">
            <a:avLst/>
          </a:prstGeom>
          <a:ln>
            <a:solidFill>
              <a:srgbClr val="15817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A29C085-196B-CD8F-B0ED-D6AE6466161A}"/>
              </a:ext>
            </a:extLst>
          </p:cNvPr>
          <p:cNvCxnSpPr>
            <a:cxnSpLocks/>
          </p:cNvCxnSpPr>
          <p:nvPr/>
        </p:nvCxnSpPr>
        <p:spPr>
          <a:xfrm>
            <a:off x="5898513" y="2776376"/>
            <a:ext cx="0" cy="603661"/>
          </a:xfrm>
          <a:prstGeom prst="line">
            <a:avLst/>
          </a:prstGeom>
          <a:ln>
            <a:solidFill>
              <a:srgbClr val="316C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338A93C-BD5C-C669-9268-4FB0406946BA}"/>
              </a:ext>
            </a:extLst>
          </p:cNvPr>
          <p:cNvCxnSpPr>
            <a:cxnSpLocks/>
          </p:cNvCxnSpPr>
          <p:nvPr/>
        </p:nvCxnSpPr>
        <p:spPr>
          <a:xfrm>
            <a:off x="5936611" y="4370037"/>
            <a:ext cx="0" cy="712983"/>
          </a:xfrm>
          <a:prstGeom prst="line">
            <a:avLst/>
          </a:prstGeom>
          <a:ln>
            <a:solidFill>
              <a:srgbClr val="1581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16E53791-DB27-36C2-6765-63B5B6E3D6FE}"/>
              </a:ext>
            </a:extLst>
          </p:cNvPr>
          <p:cNvSpPr>
            <a:spLocks noGrp="1"/>
          </p:cNvSpPr>
          <p:nvPr/>
        </p:nvSpPr>
        <p:spPr>
          <a:xfrm>
            <a:off x="5284798" y="2282426"/>
            <a:ext cx="2238375" cy="500063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500" b="0">
                <a:solidFill>
                  <a:srgbClr val="326C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326CE5"/>
                </a:solidFill>
                <a:latin typeface="Bodoni 72 Book" pitchFamily="2" charset="0"/>
                <a:ea typeface="Helvetica Neue"/>
                <a:cs typeface="Helvetica Neue"/>
              </a:rPr>
              <a:t>Prompts / </a:t>
            </a:r>
            <a:r>
              <a:rPr lang="en-US" sz="1400" dirty="0">
                <a:solidFill>
                  <a:srgbClr val="326CE5"/>
                </a:solidFill>
                <a:latin typeface="Bodoni 72 Book" pitchFamily="2" charset="0"/>
                <a:ea typeface="Helvetica Neue"/>
                <a:cs typeface="Helvetica Neue"/>
              </a:rPr>
              <a:t>R</a:t>
            </a:r>
            <a:r>
              <a:rPr sz="1400" dirty="0">
                <a:solidFill>
                  <a:srgbClr val="326CE5"/>
                </a:solidFill>
                <a:latin typeface="Bodoni 72 Book" pitchFamily="2" charset="0"/>
                <a:ea typeface="Helvetica Neue"/>
                <a:cs typeface="Helvetica Neue"/>
              </a:rPr>
              <a:t>eplies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A7802C8-8AA1-5AA8-633B-4F9502E93C47}"/>
              </a:ext>
            </a:extLst>
          </p:cNvPr>
          <p:cNvSpPr>
            <a:spLocks noGrp="1"/>
          </p:cNvSpPr>
          <p:nvPr/>
        </p:nvSpPr>
        <p:spPr>
          <a:xfrm>
            <a:off x="5143248" y="5138732"/>
            <a:ext cx="1272908" cy="50131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1681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168178"/>
                </a:solidFill>
                <a:latin typeface="Bodoni 72 Book" pitchFamily="2" charset="0"/>
                <a:ea typeface="Helvetica Neue"/>
                <a:cs typeface="Helvetica Neue"/>
              </a:rPr>
              <a:t>Read history</a:t>
            </a:r>
          </a:p>
          <a:p>
            <a:pPr>
              <a:buNone/>
              <a:defRPr sz="1350" b="0">
                <a:solidFill>
                  <a:srgbClr val="1681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168178"/>
                </a:solidFill>
                <a:latin typeface="Bodoni 72 Book" pitchFamily="2" charset="0"/>
                <a:ea typeface="Helvetica Neue"/>
                <a:cs typeface="Helvetica Neue"/>
              </a:rPr>
              <a:t>Save exchange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8DC5F3BF-D8FC-49EB-23F8-C0B7A93A100B}"/>
              </a:ext>
            </a:extLst>
          </p:cNvPr>
          <p:cNvCxnSpPr>
            <a:cxnSpLocks/>
          </p:cNvCxnSpPr>
          <p:nvPr/>
        </p:nvCxnSpPr>
        <p:spPr>
          <a:xfrm flipH="1">
            <a:off x="2167125" y="3960356"/>
            <a:ext cx="959894" cy="0"/>
          </a:xfrm>
          <a:prstGeom prst="straightConnector1">
            <a:avLst/>
          </a:prstGeom>
          <a:ln>
            <a:solidFill>
              <a:srgbClr val="53677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B6F160EF-C169-6615-654E-819B0A125B2E}"/>
              </a:ext>
            </a:extLst>
          </p:cNvPr>
          <p:cNvCxnSpPr>
            <a:cxnSpLocks/>
          </p:cNvCxnSpPr>
          <p:nvPr/>
        </p:nvCxnSpPr>
        <p:spPr>
          <a:xfrm>
            <a:off x="2168604" y="3444422"/>
            <a:ext cx="973692" cy="0"/>
          </a:xfrm>
          <a:prstGeom prst="straightConnector1">
            <a:avLst/>
          </a:prstGeom>
          <a:ln>
            <a:solidFill>
              <a:srgbClr val="316CE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F0F0CA71-B75F-9C43-3444-5AB963C2618A}"/>
              </a:ext>
            </a:extLst>
          </p:cNvPr>
          <p:cNvSpPr>
            <a:spLocks noGrp="1"/>
          </p:cNvSpPr>
          <p:nvPr/>
        </p:nvSpPr>
        <p:spPr>
          <a:xfrm>
            <a:off x="9634074" y="3836544"/>
            <a:ext cx="2250000" cy="1803497"/>
          </a:xfrm>
          <a:prstGeom prst="rect">
            <a:avLst/>
          </a:prstGeom>
          <a:solidFill>
            <a:srgbClr val="FFFFFF"/>
          </a:solidFill>
          <a:ln w="14288">
            <a:solidFill>
              <a:srgbClr val="8CB9A8"/>
            </a:solidFill>
          </a:ln>
        </p:spPr>
        <p:txBody>
          <a:bodyPr/>
          <a:lstStyle/>
          <a:p>
            <a:endParaRPr sz="2250"/>
          </a:p>
        </p:txBody>
      </p:sp>
      <p:pic>
        <p:nvPicPr>
          <p:cNvPr id="63" name="Graphic 77">
            <a:extLst>
              <a:ext uri="{FF2B5EF4-FFF2-40B4-BE49-F238E27FC236}">
                <a16:creationId xmlns:a16="http://schemas.microsoft.com/office/drawing/2014/main" id="{163EB9FC-FC22-1297-BCFC-4233522112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9738585" y="4027050"/>
            <a:ext cx="476250" cy="476250"/>
          </a:xfrm>
          <a:prstGeom prst="rect">
            <a:avLst/>
          </a:prstGeom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113168BD-F5BC-6E54-329C-ABB79283D138}"/>
              </a:ext>
            </a:extLst>
          </p:cNvPr>
          <p:cNvSpPr>
            <a:spLocks noGrp="1"/>
          </p:cNvSpPr>
          <p:nvPr/>
        </p:nvSpPr>
        <p:spPr>
          <a:xfrm>
            <a:off x="10214835" y="4056962"/>
            <a:ext cx="1416844" cy="392906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875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EBS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52445659-01C6-8D3A-0A23-8BAB9A8C41E9}"/>
              </a:ext>
            </a:extLst>
          </p:cNvPr>
          <p:cNvSpPr>
            <a:spLocks noGrp="1"/>
          </p:cNvSpPr>
          <p:nvPr/>
        </p:nvSpPr>
        <p:spPr>
          <a:xfrm>
            <a:off x="9788856" y="4622907"/>
            <a:ext cx="1940719" cy="38100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2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Persistent volume</a:t>
            </a: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F2D9E78D-0C5D-8C33-C809-B6AE4A0D34C0}"/>
              </a:ext>
            </a:extLst>
          </p:cNvPr>
          <p:cNvCxnSpPr>
            <a:cxnSpLocks/>
            <a:stCxn id="30" idx="3"/>
            <a:endCxn id="62" idx="1"/>
          </p:cNvCxnSpPr>
          <p:nvPr/>
        </p:nvCxnSpPr>
        <p:spPr>
          <a:xfrm flipV="1">
            <a:off x="8767359" y="4738293"/>
            <a:ext cx="866715" cy="1749"/>
          </a:xfrm>
          <a:prstGeom prst="straightConnector1">
            <a:avLst/>
          </a:prstGeom>
          <a:ln>
            <a:solidFill>
              <a:srgbClr val="15817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Rectangle 83">
            <a:extLst>
              <a:ext uri="{FF2B5EF4-FFF2-40B4-BE49-F238E27FC236}">
                <a16:creationId xmlns:a16="http://schemas.microsoft.com/office/drawing/2014/main" id="{7A46C294-BB4E-0F3A-1D8A-4940C81B7784}"/>
              </a:ext>
            </a:extLst>
          </p:cNvPr>
          <p:cNvSpPr>
            <a:spLocks noGrp="1"/>
          </p:cNvSpPr>
          <p:nvPr/>
        </p:nvSpPr>
        <p:spPr>
          <a:xfrm>
            <a:off x="2968177" y="1477936"/>
            <a:ext cx="5720882" cy="357899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8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EC2 worker node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F6D69D67-2B4E-708C-B841-62E1C9726692}"/>
              </a:ext>
            </a:extLst>
          </p:cNvPr>
          <p:cNvSpPr>
            <a:spLocks noGrp="1"/>
          </p:cNvSpPr>
          <p:nvPr/>
        </p:nvSpPr>
        <p:spPr>
          <a:xfrm>
            <a:off x="2271185" y="3084819"/>
            <a:ext cx="1559719" cy="369094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326CE5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400" dirty="0">
                <a:solidFill>
                  <a:srgbClr val="326CE5"/>
                </a:solidFill>
                <a:latin typeface="Bodoni 72 Book" pitchFamily="2" charset="0"/>
                <a:ea typeface="Helvetica Neue"/>
                <a:cs typeface="Helvetica Neue"/>
              </a:rPr>
              <a:t>C</a:t>
            </a:r>
            <a:r>
              <a:rPr sz="1400" dirty="0">
                <a:solidFill>
                  <a:srgbClr val="326CE5"/>
                </a:solidFill>
                <a:latin typeface="Bodoni 72 Book" pitchFamily="2" charset="0"/>
                <a:ea typeface="Helvetica Neue"/>
                <a:cs typeface="Helvetica Neue"/>
              </a:rPr>
              <a:t>omplaint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E05A727F-F7DC-152D-EB99-A2499EA7B3BC}"/>
              </a:ext>
            </a:extLst>
          </p:cNvPr>
          <p:cNvSpPr>
            <a:spLocks noGrp="1"/>
          </p:cNvSpPr>
          <p:nvPr/>
        </p:nvSpPr>
        <p:spPr>
          <a:xfrm>
            <a:off x="1650644" y="1173136"/>
            <a:ext cx="1476375" cy="30480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defRPr sz="1350" b="0">
                <a:solidFill>
                  <a:srgbClr val="B85C1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>
                <a:solidFill>
                  <a:srgbClr val="B85C14"/>
                </a:solidFill>
                <a:latin typeface="Bodoni 72 Book" pitchFamily="2" charset="0"/>
                <a:ea typeface="Helvetica Neue"/>
                <a:cs typeface="Helvetica Neue"/>
              </a:rPr>
              <a:t>Image pulls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3DE03509-B1E6-88C7-5F4E-8983C1CF00B2}"/>
              </a:ext>
            </a:extLst>
          </p:cNvPr>
          <p:cNvSpPr>
            <a:spLocks noGrp="1"/>
          </p:cNvSpPr>
          <p:nvPr/>
        </p:nvSpPr>
        <p:spPr>
          <a:xfrm>
            <a:off x="2271184" y="3951942"/>
            <a:ext cx="1559719" cy="38100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Re</a:t>
            </a: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sponse</a:t>
            </a: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4D1E3DE7-B6F7-2617-8D90-49BDA287BB74}"/>
              </a:ext>
            </a:extLst>
          </p:cNvPr>
          <p:cNvCxnSpPr>
            <a:cxnSpLocks/>
          </p:cNvCxnSpPr>
          <p:nvPr/>
        </p:nvCxnSpPr>
        <p:spPr>
          <a:xfrm>
            <a:off x="2542843" y="1815434"/>
            <a:ext cx="372313" cy="0"/>
          </a:xfrm>
          <a:prstGeom prst="straightConnector1">
            <a:avLst/>
          </a:prstGeom>
          <a:ln>
            <a:solidFill>
              <a:srgbClr val="B85C1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B9390F14-9D1B-812E-C356-BD8E8BDEA31F}"/>
              </a:ext>
            </a:extLst>
          </p:cNvPr>
          <p:cNvCxnSpPr>
            <a:cxnSpLocks/>
          </p:cNvCxnSpPr>
          <p:nvPr/>
        </p:nvCxnSpPr>
        <p:spPr>
          <a:xfrm>
            <a:off x="2542843" y="706175"/>
            <a:ext cx="0" cy="1109259"/>
          </a:xfrm>
          <a:prstGeom prst="line">
            <a:avLst/>
          </a:prstGeom>
          <a:ln>
            <a:solidFill>
              <a:srgbClr val="B85C1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1D145058-2446-7771-D676-8AF33715FFAA}"/>
              </a:ext>
            </a:extLst>
          </p:cNvPr>
          <p:cNvCxnSpPr>
            <a:cxnSpLocks/>
          </p:cNvCxnSpPr>
          <p:nvPr/>
        </p:nvCxnSpPr>
        <p:spPr>
          <a:xfrm>
            <a:off x="2258322" y="715624"/>
            <a:ext cx="284521" cy="0"/>
          </a:xfrm>
          <a:prstGeom prst="line">
            <a:avLst/>
          </a:prstGeom>
          <a:ln>
            <a:solidFill>
              <a:srgbClr val="B85C1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1" name="Picture 54">
            <a:extLst>
              <a:ext uri="{FF2B5EF4-FFF2-40B4-BE49-F238E27FC236}">
                <a16:creationId xmlns:a16="http://schemas.microsoft.com/office/drawing/2014/main" id="{9B2F270B-E031-1579-E917-2A038E38B5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617707" y="3984126"/>
            <a:ext cx="714375" cy="69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0041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6E37E4-96F1-1909-731C-A4C9C3DA4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72">
            <a:extLst>
              <a:ext uri="{FF2B5EF4-FFF2-40B4-BE49-F238E27FC236}">
                <a16:creationId xmlns:a16="http://schemas.microsoft.com/office/drawing/2014/main" id="{95F4831B-B90B-9F35-A722-BC8EB34D3787}"/>
              </a:ext>
            </a:extLst>
          </p:cNvPr>
          <p:cNvSpPr txBox="1"/>
          <p:nvPr/>
        </p:nvSpPr>
        <p:spPr>
          <a:xfrm>
            <a:off x="713232" y="2011680"/>
            <a:ext cx="5486400" cy="1461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50" b="0" spc="140" dirty="0">
                <a:solidFill>
                  <a:srgbClr val="9C8375"/>
                </a:solidFill>
                <a:latin typeface="Menlo"/>
              </a:rPr>
              <a:t>PART </a:t>
            </a:r>
            <a:r>
              <a:rPr lang="en-US" sz="950" b="0" spc="140" dirty="0">
                <a:solidFill>
                  <a:srgbClr val="9C8375"/>
                </a:solidFill>
                <a:latin typeface="Menlo"/>
              </a:rPr>
              <a:t>THREE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AEE7606-F052-2481-D6D6-574B4857B467}"/>
              </a:ext>
            </a:extLst>
          </p:cNvPr>
          <p:cNvSpPr txBox="1"/>
          <p:nvPr/>
        </p:nvSpPr>
        <p:spPr>
          <a:xfrm>
            <a:off x="713232" y="2331720"/>
            <a:ext cx="8229600" cy="8309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lang="en-US" sz="5400" b="1" dirty="0">
                <a:solidFill>
                  <a:srgbClr val="F6ECE1"/>
                </a:solidFill>
                <a:latin typeface="Bodoni 72"/>
              </a:rPr>
              <a:t>Where it breaks</a:t>
            </a:r>
            <a:endParaRPr sz="5400" b="1" dirty="0">
              <a:solidFill>
                <a:srgbClr val="F6ECE1"/>
              </a:solidFill>
              <a:latin typeface="Bodoni 72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5C69CF8-E05E-EA4F-2AF8-2B87BFF1CE4B}"/>
              </a:ext>
            </a:extLst>
          </p:cNvPr>
          <p:cNvSpPr txBox="1"/>
          <p:nvPr/>
        </p:nvSpPr>
        <p:spPr>
          <a:xfrm>
            <a:off x="713232" y="3794760"/>
            <a:ext cx="6400800" cy="943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600" b="0" dirty="0">
                <a:solidFill>
                  <a:srgbClr val="9C8375"/>
                </a:solidFill>
                <a:latin typeface="Menlo"/>
              </a:rPr>
              <a:t>01   </a:t>
            </a:r>
            <a:r>
              <a:rPr sz="1600" b="0" dirty="0">
                <a:solidFill>
                  <a:srgbClr val="3A2A20"/>
                </a:solidFill>
                <a:latin typeface="Menlo"/>
              </a:rPr>
              <a:t>—   </a:t>
            </a:r>
            <a:r>
              <a:rPr sz="1600" b="0" dirty="0">
                <a:solidFill>
                  <a:srgbClr val="9C8375"/>
                </a:solidFill>
                <a:latin typeface="Menlo"/>
              </a:rPr>
              <a:t>Build once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600" b="0" dirty="0">
                <a:solidFill>
                  <a:srgbClr val="9C8375"/>
                </a:solidFill>
                <a:latin typeface="Menlo"/>
              </a:rPr>
              <a:t>02   —   Deploy anywhere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600" b="0" dirty="0">
                <a:solidFill>
                  <a:schemeClr val="bg1"/>
                </a:solidFill>
                <a:latin typeface="Menlo"/>
              </a:rPr>
              <a:t>03   —   Where it breaks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2075134-D3D2-30C7-60FD-4EA27DA65E50}"/>
              </a:ext>
            </a:extLst>
          </p:cNvPr>
          <p:cNvSpPr txBox="1"/>
          <p:nvPr/>
        </p:nvSpPr>
        <p:spPr>
          <a:xfrm>
            <a:off x="8778240" y="1828800"/>
            <a:ext cx="3108960" cy="30777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20000" b="1" dirty="0">
                <a:solidFill>
                  <a:srgbClr val="3A2A20"/>
                </a:solidFill>
                <a:latin typeface="Bodoni 72"/>
              </a:rPr>
              <a:t>0</a:t>
            </a:r>
            <a:r>
              <a:rPr lang="en-US" sz="20000" b="1" dirty="0">
                <a:solidFill>
                  <a:srgbClr val="3A2A20"/>
                </a:solidFill>
                <a:latin typeface="Bodoni 72"/>
              </a:rPr>
              <a:t>3</a:t>
            </a:r>
            <a:endParaRPr sz="20000" b="1" dirty="0">
              <a:solidFill>
                <a:srgbClr val="3A2A20"/>
              </a:solidFill>
              <a:latin typeface="Bodoni 72"/>
            </a:endParaRPr>
          </a:p>
        </p:txBody>
      </p:sp>
    </p:spTree>
    <p:extLst>
      <p:ext uri="{BB962C8B-B14F-4D97-AF65-F5344CB8AC3E}">
        <p14:creationId xmlns:p14="http://schemas.microsoft.com/office/powerpoint/2010/main" val="1737544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72"/>
          <p:cNvSpPr txBox="1"/>
          <p:nvPr/>
        </p:nvSpPr>
        <p:spPr>
          <a:xfrm>
            <a:off x="713232" y="960120"/>
            <a:ext cx="10765231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200" b="1" dirty="0">
                <a:solidFill>
                  <a:srgbClr val="77CADE"/>
                </a:solidFill>
                <a:latin typeface="Bodoni 72"/>
              </a:rPr>
              <a:t>Three</a:t>
            </a:r>
            <a:r>
              <a:rPr sz="3200" b="1" dirty="0">
                <a:solidFill>
                  <a:srgbClr val="F6ECE1"/>
                </a:solidFill>
                <a:latin typeface="Bodoni 72"/>
              </a:rPr>
              <a:t> pods, </a:t>
            </a:r>
            <a:r>
              <a:rPr lang="en-US" sz="3200" b="1" dirty="0">
                <a:solidFill>
                  <a:srgbClr val="77CADE"/>
                </a:solidFill>
                <a:latin typeface="Bodoni 72"/>
              </a:rPr>
              <a:t>none</a:t>
            </a:r>
            <a:r>
              <a:rPr lang="en-US" sz="3200" b="1" dirty="0">
                <a:solidFill>
                  <a:srgbClr val="F6ECE1"/>
                </a:solidFill>
                <a:latin typeface="Bodoni 72"/>
              </a:rPr>
              <a:t> </a:t>
            </a:r>
            <a:r>
              <a:rPr sz="3200" b="1" dirty="0">
                <a:solidFill>
                  <a:srgbClr val="F6ECE1"/>
                </a:solidFill>
                <a:latin typeface="Bodoni 72"/>
              </a:rPr>
              <a:t>of them ready</a:t>
            </a:r>
          </a:p>
        </p:txBody>
      </p:sp>
      <p:sp>
        <p:nvSpPr>
          <p:cNvPr id="76" name="Rectangle 75"/>
          <p:cNvSpPr/>
          <p:nvPr/>
        </p:nvSpPr>
        <p:spPr>
          <a:xfrm>
            <a:off x="713232" y="2011680"/>
            <a:ext cx="10765231" cy="1293221"/>
          </a:xfrm>
          <a:prstGeom prst="rect">
            <a:avLst/>
          </a:prstGeom>
          <a:solidFill>
            <a:srgbClr val="1E1611"/>
          </a:solidFill>
          <a:ln w="9525">
            <a:solidFill>
              <a:srgbClr val="3A2A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TextBox 76"/>
          <p:cNvSpPr txBox="1"/>
          <p:nvPr/>
        </p:nvSpPr>
        <p:spPr>
          <a:xfrm>
            <a:off x="950976" y="2194560"/>
            <a:ext cx="10289743" cy="100584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dirty="0">
                <a:solidFill>
                  <a:srgbClr val="7CD3E8"/>
                </a:solidFill>
                <a:latin typeface="Menlo"/>
              </a:rPr>
              <a:t>$ </a:t>
            </a:r>
            <a:r>
              <a:rPr sz="1150" b="0" dirty="0" err="1">
                <a:solidFill>
                  <a:srgbClr val="F6ECE1"/>
                </a:solidFill>
                <a:latin typeface="Menlo"/>
              </a:rPr>
              <a:t>kubectl</a:t>
            </a:r>
            <a:r>
              <a:rPr sz="1150" b="0" dirty="0">
                <a:solidFill>
                  <a:srgbClr val="F6ECE1"/>
                </a:solidFill>
                <a:latin typeface="Menlo"/>
              </a:rPr>
              <a:t> --context auntie-</a:t>
            </a:r>
            <a:r>
              <a:rPr sz="1150" b="0" dirty="0" err="1">
                <a:solidFill>
                  <a:srgbClr val="F6ECE1"/>
                </a:solidFill>
                <a:latin typeface="Menlo"/>
              </a:rPr>
              <a:t>eks</a:t>
            </a:r>
            <a:r>
              <a:rPr sz="1150" b="0" dirty="0">
                <a:solidFill>
                  <a:srgbClr val="F6ECE1"/>
                </a:solidFill>
                <a:latin typeface="Menlo"/>
              </a:rPr>
              <a:t> -n auntie get pods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dirty="0">
                <a:solidFill>
                  <a:srgbClr val="3A2A20"/>
                </a:solidFill>
                <a:latin typeface="Menlo"/>
              </a:rPr>
              <a:t>NAME                            READY   STATUS             RESTARTS       AGE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dirty="0">
                <a:solidFill>
                  <a:srgbClr val="9C8375"/>
                </a:solidFill>
                <a:latin typeface="Menlo"/>
              </a:rPr>
              <a:t>agent-app-7b6465c8f9-76fr9      0/1     </a:t>
            </a:r>
            <a:r>
              <a:rPr sz="1150" b="1" dirty="0" err="1">
                <a:solidFill>
                  <a:srgbClr val="7CD3E8"/>
                </a:solidFill>
                <a:latin typeface="Menlo"/>
              </a:rPr>
              <a:t>CrashLoopBackOff</a:t>
            </a:r>
            <a:r>
              <a:rPr sz="1150" b="0" dirty="0">
                <a:solidFill>
                  <a:srgbClr val="9C8375"/>
                </a:solidFill>
                <a:latin typeface="Menlo"/>
              </a:rPr>
              <a:t>   13 (18s ago)   43m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dirty="0">
                <a:solidFill>
                  <a:srgbClr val="9C8375"/>
                </a:solidFill>
                <a:latin typeface="Menlo"/>
              </a:rPr>
              <a:t>memory-db-0                     0/1     </a:t>
            </a:r>
            <a:r>
              <a:rPr sz="1150" b="1" dirty="0">
                <a:solidFill>
                  <a:srgbClr val="7CD3E8"/>
                </a:solidFill>
                <a:latin typeface="Menlo"/>
              </a:rPr>
              <a:t>Pending</a:t>
            </a:r>
            <a:r>
              <a:rPr sz="1150" b="0" dirty="0">
                <a:solidFill>
                  <a:srgbClr val="9C8375"/>
                </a:solidFill>
                <a:latin typeface="Menlo"/>
              </a:rPr>
              <a:t>            0              43m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dirty="0">
                <a:solidFill>
                  <a:srgbClr val="9C8375"/>
                </a:solidFill>
                <a:latin typeface="Menlo"/>
              </a:rPr>
              <a:t>model-runtime-79d9f4579-fbrrn   0/1     </a:t>
            </a:r>
            <a:r>
              <a:rPr sz="1150" b="0" dirty="0">
                <a:solidFill>
                  <a:srgbClr val="F6ECE1"/>
                </a:solidFill>
                <a:latin typeface="Menlo"/>
              </a:rPr>
              <a:t>Running</a:t>
            </a:r>
            <a:r>
              <a:rPr sz="1150" b="0" dirty="0">
                <a:solidFill>
                  <a:srgbClr val="9C8375"/>
                </a:solidFill>
                <a:latin typeface="Menlo"/>
              </a:rPr>
              <a:t>            15 (43s ago)   42m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Box 73"/>
          <p:cNvSpPr txBox="1"/>
          <p:nvPr/>
        </p:nvSpPr>
        <p:spPr>
          <a:xfrm>
            <a:off x="726295" y="3100929"/>
            <a:ext cx="8138160" cy="687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lang="en-US" sz="4400" b="1" dirty="0">
                <a:solidFill>
                  <a:srgbClr val="F6ECE1"/>
                </a:solidFill>
                <a:latin typeface="Bodoni 72"/>
              </a:rPr>
              <a:t>What </a:t>
            </a:r>
            <a:r>
              <a:rPr lang="en-US" sz="4400" b="1" dirty="0">
                <a:solidFill>
                  <a:srgbClr val="77CADE"/>
                </a:solidFill>
                <a:latin typeface="Bodoni 72"/>
              </a:rPr>
              <a:t>CPU</a:t>
            </a:r>
            <a:r>
              <a:rPr lang="en-US" sz="4400" b="1" dirty="0">
                <a:solidFill>
                  <a:srgbClr val="F6ECE1"/>
                </a:solidFill>
                <a:latin typeface="Bodoni 72"/>
              </a:rPr>
              <a:t>-</a:t>
            </a:r>
            <a:r>
              <a:rPr lang="en-US" sz="4400" b="1" dirty="0" err="1">
                <a:solidFill>
                  <a:srgbClr val="F6ECE1"/>
                </a:solidFill>
                <a:latin typeface="Bodoni 72"/>
              </a:rPr>
              <a:t>sh</a:t>
            </a:r>
            <a:r>
              <a:rPr lang="en-US" sz="4400" b="1" dirty="0">
                <a:solidFill>
                  <a:srgbClr val="F6ECE1"/>
                </a:solidFill>
                <a:latin typeface="Bodoni 72"/>
              </a:rPr>
              <a:t> do you speak bro?</a:t>
            </a:r>
            <a:endParaRPr sz="4400" b="1" dirty="0">
              <a:solidFill>
                <a:srgbClr val="F6ECE1"/>
              </a:solidFill>
              <a:latin typeface="Bodoni 72"/>
            </a:endParaRPr>
          </a:p>
        </p:txBody>
      </p:sp>
      <p:cxnSp>
        <p:nvCxnSpPr>
          <p:cNvPr id="2" name="Connector 74">
            <a:extLst>
              <a:ext uri="{FF2B5EF4-FFF2-40B4-BE49-F238E27FC236}">
                <a16:creationId xmlns:a16="http://schemas.microsoft.com/office/drawing/2014/main" id="{7C7F0EBD-0518-A54A-D190-6E460C038432}"/>
              </a:ext>
            </a:extLst>
          </p:cNvPr>
          <p:cNvCxnSpPr/>
          <p:nvPr/>
        </p:nvCxnSpPr>
        <p:spPr>
          <a:xfrm>
            <a:off x="713232" y="3931920"/>
            <a:ext cx="8138160" cy="0"/>
          </a:xfrm>
          <a:prstGeom prst="line">
            <a:avLst/>
          </a:prstGeom>
          <a:ln w="9525">
            <a:solidFill>
              <a:srgbClr val="3A2A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307D357A-EB08-888E-0F80-2CFDAD0FC8F2}"/>
              </a:ext>
            </a:extLst>
          </p:cNvPr>
          <p:cNvSpPr txBox="1"/>
          <p:nvPr/>
        </p:nvSpPr>
        <p:spPr>
          <a:xfrm>
            <a:off x="713232" y="4114800"/>
            <a:ext cx="10173304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2000" dirty="0">
                <a:solidFill>
                  <a:srgbClr val="F6ECE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My Mac spoke </a:t>
            </a:r>
            <a:r>
              <a:rPr lang="en-US" sz="2000" dirty="0">
                <a:solidFill>
                  <a:srgbClr val="77CAD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ARM64</a:t>
            </a:r>
            <a:r>
              <a:rPr lang="en-US" sz="2000" dirty="0">
                <a:solidFill>
                  <a:srgbClr val="F6ECE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the EKS node understands </a:t>
            </a:r>
            <a:r>
              <a:rPr lang="en-US" sz="2000" dirty="0">
                <a:solidFill>
                  <a:srgbClr val="77CAD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AMD64</a:t>
            </a:r>
          </a:p>
          <a:p>
            <a:r>
              <a:rPr lang="en-US" sz="2000" dirty="0">
                <a:solidFill>
                  <a:srgbClr val="F6ECE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Neither brought a translator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0C0995-A4DA-5CE4-3F17-FBA5CB7BF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72">
            <a:extLst>
              <a:ext uri="{FF2B5EF4-FFF2-40B4-BE49-F238E27FC236}">
                <a16:creationId xmlns:a16="http://schemas.microsoft.com/office/drawing/2014/main" id="{63F54FF1-AD78-FF52-80AD-6112D832C51C}"/>
              </a:ext>
            </a:extLst>
          </p:cNvPr>
          <p:cNvSpPr txBox="1"/>
          <p:nvPr/>
        </p:nvSpPr>
        <p:spPr>
          <a:xfrm>
            <a:off x="713232" y="960120"/>
            <a:ext cx="10765231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lang="en-US" sz="3200" b="1" dirty="0">
                <a:solidFill>
                  <a:srgbClr val="F6ECE1"/>
                </a:solidFill>
                <a:latin typeface="Bodoni 72"/>
              </a:rPr>
              <a:t>Agent pod investigation</a:t>
            </a:r>
            <a:endParaRPr sz="3200" b="1" dirty="0">
              <a:solidFill>
                <a:srgbClr val="F6ECE1"/>
              </a:solidFill>
              <a:latin typeface="Bodoni 72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0A4BE309-6210-5093-27B8-B5DD749C5295}"/>
              </a:ext>
            </a:extLst>
          </p:cNvPr>
          <p:cNvSpPr/>
          <p:nvPr/>
        </p:nvSpPr>
        <p:spPr>
          <a:xfrm>
            <a:off x="613219" y="1904753"/>
            <a:ext cx="10765231" cy="2081460"/>
          </a:xfrm>
          <a:prstGeom prst="rect">
            <a:avLst/>
          </a:prstGeom>
          <a:solidFill>
            <a:srgbClr val="1E1611"/>
          </a:solidFill>
          <a:ln w="9525">
            <a:solidFill>
              <a:srgbClr val="3A2A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E137FD9-57B5-7A7B-7066-D57BDD2BDBE4}"/>
              </a:ext>
            </a:extLst>
          </p:cNvPr>
          <p:cNvSpPr txBox="1"/>
          <p:nvPr/>
        </p:nvSpPr>
        <p:spPr>
          <a:xfrm>
            <a:off x="850963" y="2006643"/>
            <a:ext cx="7053213" cy="179792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>
              <a:spcAft>
                <a:spcPts val="200"/>
              </a:spcAft>
            </a:pPr>
            <a:r>
              <a:rPr sz="1150" b="0" dirty="0">
                <a:solidFill>
                  <a:srgbClr val="7CD3E8"/>
                </a:solidFill>
                <a:latin typeface="Menlo"/>
              </a:rPr>
              <a:t>$ </a:t>
            </a:r>
            <a:r>
              <a:rPr sz="1150" b="0" dirty="0" err="1">
                <a:solidFill>
                  <a:srgbClr val="F6ECE1"/>
                </a:solidFill>
                <a:latin typeface="Menlo"/>
              </a:rPr>
              <a:t>kubectl</a:t>
            </a:r>
            <a:r>
              <a:rPr sz="1150" b="0" dirty="0">
                <a:solidFill>
                  <a:srgbClr val="F6ECE1"/>
                </a:solidFill>
                <a:latin typeface="Menlo"/>
              </a:rPr>
              <a:t> --context auntie-</a:t>
            </a:r>
            <a:r>
              <a:rPr sz="1150" b="0" dirty="0" err="1">
                <a:solidFill>
                  <a:srgbClr val="F6ECE1"/>
                </a:solidFill>
                <a:latin typeface="Menlo"/>
              </a:rPr>
              <a:t>eks</a:t>
            </a:r>
            <a:r>
              <a:rPr sz="1150" b="0" dirty="0">
                <a:solidFill>
                  <a:srgbClr val="F6ECE1"/>
                </a:solidFill>
                <a:latin typeface="Menlo"/>
              </a:rPr>
              <a:t> -n auntie </a:t>
            </a:r>
            <a:r>
              <a:rPr sz="1150" b="0" dirty="0">
                <a:solidFill>
                  <a:srgbClr val="77CADE"/>
                </a:solidFill>
                <a:latin typeface="Menlo"/>
              </a:rPr>
              <a:t>describe pod </a:t>
            </a:r>
            <a:r>
              <a:rPr lang="en-US" sz="1150" dirty="0">
                <a:solidFill>
                  <a:schemeClr val="bg1"/>
                </a:solidFill>
                <a:latin typeface="Menlo"/>
              </a:rPr>
              <a:t>agent-app-7b6465c8f9-76fr9</a:t>
            </a:r>
          </a:p>
          <a:p>
            <a:pPr>
              <a:spcAft>
                <a:spcPts val="200"/>
              </a:spcAft>
            </a:pPr>
            <a:endParaRPr lang="en-US" sz="1150" dirty="0">
              <a:solidFill>
                <a:schemeClr val="bg1"/>
              </a:solidFill>
              <a:latin typeface="Menlo"/>
            </a:endParaRPr>
          </a:p>
          <a:p>
            <a:pPr>
              <a:spcAft>
                <a:spcPts val="200"/>
              </a:spcAft>
            </a:pPr>
            <a:r>
              <a:rPr sz="1150" b="0" dirty="0">
                <a:solidFill>
                  <a:srgbClr val="9C8375"/>
                </a:solidFill>
                <a:latin typeface="Menlo"/>
              </a:rPr>
              <a:t>...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dirty="0">
                <a:solidFill>
                  <a:srgbClr val="9C8375"/>
                </a:solidFill>
                <a:latin typeface="Menlo"/>
              </a:rPr>
              <a:t>State:           </a:t>
            </a:r>
            <a:r>
              <a:rPr sz="1150" b="0" dirty="0">
                <a:solidFill>
                  <a:srgbClr val="F6ECE1"/>
                </a:solidFill>
                <a:latin typeface="Menlo"/>
              </a:rPr>
              <a:t>Waiting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dirty="0">
                <a:solidFill>
                  <a:srgbClr val="9C8375"/>
                </a:solidFill>
                <a:latin typeface="Menlo"/>
              </a:rPr>
              <a:t>  Reason:        </a:t>
            </a:r>
            <a:r>
              <a:rPr sz="1150" b="1" dirty="0" err="1">
                <a:solidFill>
                  <a:srgbClr val="7CD3E8"/>
                </a:solidFill>
                <a:latin typeface="Menlo"/>
              </a:rPr>
              <a:t>CrashLoopBackOff</a:t>
            </a:r>
            <a:endParaRPr sz="1150" b="1" dirty="0">
              <a:solidFill>
                <a:srgbClr val="7CD3E8"/>
              </a:solidFill>
              <a:latin typeface="Menlo"/>
            </a:endParaRP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dirty="0">
                <a:solidFill>
                  <a:srgbClr val="9C8375"/>
                </a:solidFill>
                <a:latin typeface="Menlo"/>
              </a:rPr>
              <a:t>Last State:      </a:t>
            </a:r>
            <a:r>
              <a:rPr sz="1150" b="0" dirty="0">
                <a:solidFill>
                  <a:srgbClr val="F6ECE1"/>
                </a:solidFill>
                <a:latin typeface="Menlo"/>
              </a:rPr>
              <a:t>Terminated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dirty="0">
                <a:solidFill>
                  <a:srgbClr val="9C8375"/>
                </a:solidFill>
                <a:latin typeface="Menlo"/>
              </a:rPr>
              <a:t>  Reason:        </a:t>
            </a:r>
            <a:r>
              <a:rPr sz="1150" b="0" dirty="0">
                <a:solidFill>
                  <a:srgbClr val="F6ECE1"/>
                </a:solidFill>
                <a:latin typeface="Menlo"/>
              </a:rPr>
              <a:t>Error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dirty="0">
                <a:solidFill>
                  <a:srgbClr val="7CD3E8"/>
                </a:solidFill>
                <a:latin typeface="Menlo"/>
              </a:rPr>
              <a:t>  Exit Code:     </a:t>
            </a:r>
            <a:r>
              <a:rPr sz="1150" b="1" dirty="0">
                <a:solidFill>
                  <a:srgbClr val="7CD3E8"/>
                </a:solidFill>
                <a:latin typeface="Menlo"/>
              </a:rPr>
              <a:t>255</a:t>
            </a:r>
            <a:endParaRPr lang="en-US" sz="1150" b="1" dirty="0">
              <a:solidFill>
                <a:srgbClr val="7CD3E8"/>
              </a:solidFill>
              <a:latin typeface="Menlo"/>
            </a:endParaRP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lang="en-US" sz="1150" b="1" dirty="0">
                <a:solidFill>
                  <a:srgbClr val="9C8375"/>
                </a:solidFill>
                <a:latin typeface="Menlo"/>
              </a:rPr>
              <a:t>...</a:t>
            </a:r>
            <a:endParaRPr sz="1150" b="1" dirty="0">
              <a:solidFill>
                <a:srgbClr val="9C8375"/>
              </a:solidFill>
              <a:latin typeface="Menlo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CE3016-F194-9BFC-26E5-F6C3A0933A3E}"/>
              </a:ext>
            </a:extLst>
          </p:cNvPr>
          <p:cNvSpPr/>
          <p:nvPr/>
        </p:nvSpPr>
        <p:spPr>
          <a:xfrm>
            <a:off x="646869" y="4154871"/>
            <a:ext cx="10765231" cy="931479"/>
          </a:xfrm>
          <a:prstGeom prst="rect">
            <a:avLst/>
          </a:prstGeom>
          <a:solidFill>
            <a:srgbClr val="1E1611"/>
          </a:solidFill>
          <a:ln w="9525">
            <a:solidFill>
              <a:srgbClr val="3A2A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B865C0-FF87-ACBA-2D27-4A54FFE191DD}"/>
              </a:ext>
            </a:extLst>
          </p:cNvPr>
          <p:cNvSpPr txBox="1"/>
          <p:nvPr/>
        </p:nvSpPr>
        <p:spPr>
          <a:xfrm>
            <a:off x="850963" y="4256761"/>
            <a:ext cx="6347892" cy="58221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>
              <a:spcAft>
                <a:spcPts val="200"/>
              </a:spcAft>
            </a:pPr>
            <a:r>
              <a:rPr lang="en-US" sz="1150" dirty="0">
                <a:solidFill>
                  <a:srgbClr val="7CD3E8"/>
                </a:solidFill>
                <a:latin typeface="Menlo"/>
              </a:rPr>
              <a:t>$ </a:t>
            </a:r>
            <a:r>
              <a:rPr lang="en-US" sz="1150" dirty="0" err="1">
                <a:solidFill>
                  <a:schemeClr val="bg1"/>
                </a:solidFill>
                <a:latin typeface="Menlo"/>
              </a:rPr>
              <a:t>kubectl</a:t>
            </a:r>
            <a:r>
              <a:rPr lang="en-US" sz="1150" dirty="0">
                <a:solidFill>
                  <a:schemeClr val="bg1"/>
                </a:solidFill>
                <a:latin typeface="Menlo"/>
              </a:rPr>
              <a:t> --context auntie-</a:t>
            </a:r>
            <a:r>
              <a:rPr lang="en-US" sz="1150" dirty="0" err="1">
                <a:solidFill>
                  <a:schemeClr val="bg1"/>
                </a:solidFill>
                <a:latin typeface="Menlo"/>
              </a:rPr>
              <a:t>eks</a:t>
            </a:r>
            <a:r>
              <a:rPr lang="en-US" sz="1150" dirty="0">
                <a:solidFill>
                  <a:schemeClr val="bg1"/>
                </a:solidFill>
                <a:latin typeface="Menlo"/>
              </a:rPr>
              <a:t> -n auntie </a:t>
            </a:r>
            <a:r>
              <a:rPr lang="en-US" sz="1150" dirty="0">
                <a:solidFill>
                  <a:srgbClr val="77CADE"/>
                </a:solidFill>
                <a:latin typeface="Menlo"/>
              </a:rPr>
              <a:t>logs</a:t>
            </a:r>
            <a:r>
              <a:rPr lang="en-US" sz="1150" dirty="0">
                <a:solidFill>
                  <a:schemeClr val="bg1"/>
                </a:solidFill>
                <a:latin typeface="Menlo"/>
              </a:rPr>
              <a:t> agent-app-7b6465c8f9-76fr9</a:t>
            </a:r>
          </a:p>
          <a:p>
            <a:pPr>
              <a:spcAft>
                <a:spcPts val="200"/>
              </a:spcAft>
            </a:pPr>
            <a:endParaRPr lang="en-US" sz="1150" dirty="0">
              <a:solidFill>
                <a:schemeClr val="bg1"/>
              </a:solidFill>
              <a:latin typeface="Menlo"/>
            </a:endParaRPr>
          </a:p>
          <a:p>
            <a:pPr>
              <a:spcAft>
                <a:spcPts val="200"/>
              </a:spcAft>
            </a:pPr>
            <a:r>
              <a:rPr lang="en-US" sz="1150" dirty="0">
                <a:solidFill>
                  <a:srgbClr val="9C8375"/>
                </a:solidFill>
                <a:latin typeface="Menlo"/>
              </a:rPr>
              <a:t>exec /</a:t>
            </a:r>
            <a:r>
              <a:rPr lang="en-US" sz="1150" dirty="0" err="1">
                <a:solidFill>
                  <a:srgbClr val="9C8375"/>
                </a:solidFill>
                <a:latin typeface="Menlo"/>
              </a:rPr>
              <a:t>usr</a:t>
            </a:r>
            <a:r>
              <a:rPr lang="en-US" sz="1150" dirty="0">
                <a:solidFill>
                  <a:srgbClr val="9C8375"/>
                </a:solidFill>
                <a:latin typeface="Menlo"/>
              </a:rPr>
              <a:t>/local/bin/python: </a:t>
            </a:r>
            <a:r>
              <a:rPr lang="en-US" sz="1150" dirty="0">
                <a:solidFill>
                  <a:srgbClr val="77CADE"/>
                </a:solidFill>
                <a:latin typeface="Menlo"/>
              </a:rPr>
              <a:t>exec format error</a:t>
            </a:r>
            <a:endParaRPr sz="1150" b="1" dirty="0">
              <a:solidFill>
                <a:srgbClr val="77CADE"/>
              </a:solidFill>
              <a:latin typeface="Menlo"/>
            </a:endParaRPr>
          </a:p>
        </p:txBody>
      </p:sp>
    </p:spTree>
    <p:extLst>
      <p:ext uri="{BB962C8B-B14F-4D97-AF65-F5344CB8AC3E}">
        <p14:creationId xmlns:p14="http://schemas.microsoft.com/office/powerpoint/2010/main" val="21170215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58F410-D301-ADEB-0EF2-EAD177FFC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72">
            <a:extLst>
              <a:ext uri="{FF2B5EF4-FFF2-40B4-BE49-F238E27FC236}">
                <a16:creationId xmlns:a16="http://schemas.microsoft.com/office/drawing/2014/main" id="{AF2A07AE-2DF1-D2EE-FE07-769439E36367}"/>
              </a:ext>
            </a:extLst>
          </p:cNvPr>
          <p:cNvSpPr txBox="1"/>
          <p:nvPr/>
        </p:nvSpPr>
        <p:spPr>
          <a:xfrm>
            <a:off x="713232" y="960120"/>
            <a:ext cx="10765231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200" b="1" dirty="0">
                <a:solidFill>
                  <a:srgbClr val="F6ECE1"/>
                </a:solidFill>
                <a:latin typeface="Bodoni 72"/>
              </a:rPr>
              <a:t>The image and the node </a:t>
            </a:r>
            <a:r>
              <a:rPr lang="en-US" sz="3200" b="1" dirty="0">
                <a:solidFill>
                  <a:srgbClr val="F6ECE1"/>
                </a:solidFill>
                <a:latin typeface="Bodoni 72"/>
              </a:rPr>
              <a:t>don’t speak the same</a:t>
            </a:r>
            <a:endParaRPr sz="3200" b="1" dirty="0">
              <a:solidFill>
                <a:srgbClr val="F6ECE1"/>
              </a:solidFill>
              <a:latin typeface="Bodoni 72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13C561-3363-C19C-436E-8785CF0D0F0D}"/>
              </a:ext>
            </a:extLst>
          </p:cNvPr>
          <p:cNvSpPr/>
          <p:nvPr/>
        </p:nvSpPr>
        <p:spPr>
          <a:xfrm>
            <a:off x="314642" y="2011680"/>
            <a:ext cx="11435114" cy="1240971"/>
          </a:xfrm>
          <a:prstGeom prst="rect">
            <a:avLst/>
          </a:prstGeom>
          <a:solidFill>
            <a:srgbClr val="1E1611"/>
          </a:solidFill>
          <a:ln w="9525">
            <a:solidFill>
              <a:srgbClr val="3A2A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33536F-E5EF-9DF6-8F3D-2AA0D17C8DFC}"/>
              </a:ext>
            </a:extLst>
          </p:cNvPr>
          <p:cNvSpPr txBox="1"/>
          <p:nvPr/>
        </p:nvSpPr>
        <p:spPr>
          <a:xfrm>
            <a:off x="713232" y="2249534"/>
            <a:ext cx="4754880" cy="1461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lang="en-US" sz="950" b="0" spc="140" dirty="0">
                <a:solidFill>
                  <a:srgbClr val="9C8375"/>
                </a:solidFill>
                <a:latin typeface="Menlo"/>
              </a:rPr>
              <a:t>CPU </a:t>
            </a:r>
            <a:r>
              <a:rPr lang="en-US" sz="950" spc="140" dirty="0">
                <a:solidFill>
                  <a:srgbClr val="9C8375"/>
                </a:solidFill>
                <a:latin typeface="Menlo"/>
              </a:rPr>
              <a:t>ON THE IMAGE</a:t>
            </a:r>
            <a:endParaRPr sz="950" b="0" spc="140" dirty="0">
              <a:solidFill>
                <a:srgbClr val="9C8375"/>
              </a:solidFill>
              <a:latin typeface="Menlo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CB6F4-B557-0FC1-A6DE-FA7C14A9C0A9}"/>
              </a:ext>
            </a:extLst>
          </p:cNvPr>
          <p:cNvSpPr txBox="1"/>
          <p:nvPr/>
        </p:nvSpPr>
        <p:spPr>
          <a:xfrm>
            <a:off x="713232" y="2578718"/>
            <a:ext cx="8584081" cy="56169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>
                <a:solidFill>
                  <a:srgbClr val="7CD3E8"/>
                </a:solidFill>
                <a:latin typeface="Menlo"/>
              </a:rPr>
              <a:t>$ 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docker image inspect</a:t>
            </a:r>
            <a:r>
              <a:rPr lang="en-US" sz="1050" b="0" dirty="0">
                <a:solidFill>
                  <a:srgbClr val="F6ECE1"/>
                </a:solidFill>
                <a:latin typeface="Menlo"/>
              </a:rPr>
              <a:t> 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public.ecr.aws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/c3m4o8g3/auntie-agent:0.4.10-1</a:t>
            </a:r>
            <a:r>
              <a:rPr lang="en-US" sz="1050" b="0" dirty="0">
                <a:solidFill>
                  <a:srgbClr val="F6ECE1"/>
                </a:solidFill>
                <a:latin typeface="Menlo"/>
              </a:rPr>
              <a:t> 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--format '{{.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Os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}}/{{.Architecture}}'</a:t>
            </a: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endParaRPr lang="en-US" sz="1050" b="0" dirty="0">
              <a:solidFill>
                <a:srgbClr val="F6ECE1"/>
              </a:solidFill>
              <a:latin typeface="Menlo"/>
            </a:endParaRP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 err="1">
                <a:solidFill>
                  <a:srgbClr val="77CADE"/>
                </a:solidFill>
                <a:latin typeface="Menlo"/>
              </a:rPr>
              <a:t>linux</a:t>
            </a:r>
            <a:r>
              <a:rPr sz="1050" b="0" dirty="0">
                <a:solidFill>
                  <a:srgbClr val="77CADE"/>
                </a:solidFill>
                <a:latin typeface="Menlo"/>
              </a:rPr>
              <a:t>/arm64</a:t>
            </a:r>
          </a:p>
        </p:txBody>
      </p:sp>
    </p:spTree>
    <p:extLst>
      <p:ext uri="{BB962C8B-B14F-4D97-AF65-F5344CB8AC3E}">
        <p14:creationId xmlns:p14="http://schemas.microsoft.com/office/powerpoint/2010/main" val="34945554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0F9C7F-67F7-8E3A-2B19-527904902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72">
            <a:extLst>
              <a:ext uri="{FF2B5EF4-FFF2-40B4-BE49-F238E27FC236}">
                <a16:creationId xmlns:a16="http://schemas.microsoft.com/office/drawing/2014/main" id="{77814C98-3451-FADF-C8AE-F309AE735D7A}"/>
              </a:ext>
            </a:extLst>
          </p:cNvPr>
          <p:cNvSpPr txBox="1"/>
          <p:nvPr/>
        </p:nvSpPr>
        <p:spPr>
          <a:xfrm>
            <a:off x="713232" y="960120"/>
            <a:ext cx="10765231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200" b="1">
                <a:solidFill>
                  <a:srgbClr val="F6ECE1"/>
                </a:solidFill>
                <a:latin typeface="Bodoni 72"/>
              </a:rPr>
              <a:t>The image and the node disagree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B3B3163F-F0B7-1E7F-5C70-1618D7F1C03A}"/>
              </a:ext>
            </a:extLst>
          </p:cNvPr>
          <p:cNvSpPr/>
          <p:nvPr/>
        </p:nvSpPr>
        <p:spPr>
          <a:xfrm>
            <a:off x="314642" y="2011680"/>
            <a:ext cx="11435114" cy="1240971"/>
          </a:xfrm>
          <a:prstGeom prst="rect">
            <a:avLst/>
          </a:prstGeom>
          <a:solidFill>
            <a:srgbClr val="1E1611"/>
          </a:solidFill>
          <a:ln w="9525">
            <a:solidFill>
              <a:srgbClr val="3A2A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6A105E6-C0F3-73CE-A6BF-0D8151404FEF}"/>
              </a:ext>
            </a:extLst>
          </p:cNvPr>
          <p:cNvSpPr txBox="1"/>
          <p:nvPr/>
        </p:nvSpPr>
        <p:spPr>
          <a:xfrm>
            <a:off x="713232" y="2578718"/>
            <a:ext cx="8584081" cy="56169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>
                <a:solidFill>
                  <a:srgbClr val="7CD3E8"/>
                </a:solidFill>
                <a:latin typeface="Menlo"/>
              </a:rPr>
              <a:t>$ 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docker image inspect</a:t>
            </a:r>
            <a:r>
              <a:rPr lang="en-US" sz="1050" b="0" dirty="0">
                <a:solidFill>
                  <a:srgbClr val="F6ECE1"/>
                </a:solidFill>
                <a:latin typeface="Menlo"/>
              </a:rPr>
              <a:t> 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public.ecr.aws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/c3m4o8g3/auntie-agent:0.4.10-1</a:t>
            </a:r>
            <a:r>
              <a:rPr lang="en-US" sz="1050" b="0" dirty="0">
                <a:solidFill>
                  <a:srgbClr val="F6ECE1"/>
                </a:solidFill>
                <a:latin typeface="Menlo"/>
              </a:rPr>
              <a:t> 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--format '{{.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Os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}}/{{.Architecture}}'</a:t>
            </a: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endParaRPr lang="en-US" sz="1050" b="0" dirty="0">
              <a:solidFill>
                <a:srgbClr val="F6ECE1"/>
              </a:solidFill>
              <a:latin typeface="Menlo"/>
            </a:endParaRP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 err="1">
                <a:solidFill>
                  <a:srgbClr val="77CADE"/>
                </a:solidFill>
                <a:latin typeface="Menlo"/>
              </a:rPr>
              <a:t>linux</a:t>
            </a:r>
            <a:r>
              <a:rPr sz="1050" b="0" dirty="0">
                <a:solidFill>
                  <a:srgbClr val="77CADE"/>
                </a:solidFill>
                <a:latin typeface="Menlo"/>
              </a:rPr>
              <a:t>/arm64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ADD1D307-D73F-2261-77BC-ECD3A8578C00}"/>
              </a:ext>
            </a:extLst>
          </p:cNvPr>
          <p:cNvSpPr/>
          <p:nvPr/>
        </p:nvSpPr>
        <p:spPr>
          <a:xfrm>
            <a:off x="314794" y="3563547"/>
            <a:ext cx="11435114" cy="1240971"/>
          </a:xfrm>
          <a:prstGeom prst="rect">
            <a:avLst/>
          </a:prstGeom>
          <a:solidFill>
            <a:srgbClr val="1E1611"/>
          </a:solidFill>
          <a:ln w="9525">
            <a:solidFill>
              <a:srgbClr val="3A2A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DE87BC3-1477-EB0A-1823-89A1E72C727A}"/>
              </a:ext>
            </a:extLst>
          </p:cNvPr>
          <p:cNvSpPr txBox="1"/>
          <p:nvPr/>
        </p:nvSpPr>
        <p:spPr>
          <a:xfrm>
            <a:off x="713232" y="3837977"/>
            <a:ext cx="4754880" cy="1461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lang="en-US" sz="950" b="0" spc="140" dirty="0">
                <a:solidFill>
                  <a:srgbClr val="9C8375"/>
                </a:solidFill>
                <a:latin typeface="Menlo"/>
              </a:rPr>
              <a:t>CPU ON THE EKS NODE</a:t>
            </a:r>
            <a:endParaRPr sz="950" b="0" spc="140" dirty="0">
              <a:solidFill>
                <a:srgbClr val="9C8375"/>
              </a:solidFill>
              <a:latin typeface="Menlo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DFD9013-B41F-EFE7-790F-B54EDB40114B}"/>
              </a:ext>
            </a:extLst>
          </p:cNvPr>
          <p:cNvSpPr txBox="1"/>
          <p:nvPr/>
        </p:nvSpPr>
        <p:spPr>
          <a:xfrm>
            <a:off x="713232" y="4167161"/>
            <a:ext cx="11036676" cy="56169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>
                <a:solidFill>
                  <a:srgbClr val="7CD3E8"/>
                </a:solidFill>
                <a:latin typeface="Menlo"/>
              </a:rPr>
              <a:t>$ 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kubectl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 --context auntie-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eks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 get node ip-10-42-1-98.eu-central-1.compute.internal -o 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jsonpath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='{.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status.nodeInfo.architecture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}{"\n"}'</a:t>
            </a: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endParaRPr lang="en-US" sz="1050" b="0" dirty="0">
              <a:solidFill>
                <a:srgbClr val="F6ECE1"/>
              </a:solidFill>
              <a:latin typeface="Menlo"/>
            </a:endParaRP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>
                <a:solidFill>
                  <a:srgbClr val="77CADE"/>
                </a:solidFill>
                <a:latin typeface="Menlo"/>
              </a:rPr>
              <a:t>amd64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E04D822D-53F9-34AB-63C3-CB9C496CCBB9}"/>
              </a:ext>
            </a:extLst>
          </p:cNvPr>
          <p:cNvSpPr txBox="1"/>
          <p:nvPr/>
        </p:nvSpPr>
        <p:spPr>
          <a:xfrm>
            <a:off x="713232" y="2249534"/>
            <a:ext cx="4754880" cy="1461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lang="en-US" sz="950" b="0" spc="140" dirty="0">
                <a:solidFill>
                  <a:srgbClr val="9C8375"/>
                </a:solidFill>
                <a:latin typeface="Menlo"/>
              </a:rPr>
              <a:t>CPU </a:t>
            </a:r>
            <a:r>
              <a:rPr lang="en-US" sz="950" spc="140" dirty="0">
                <a:solidFill>
                  <a:srgbClr val="9C8375"/>
                </a:solidFill>
                <a:latin typeface="Menlo"/>
              </a:rPr>
              <a:t>ON THE IMAGE</a:t>
            </a:r>
            <a:endParaRPr sz="950" b="0" spc="140" dirty="0">
              <a:solidFill>
                <a:srgbClr val="9C8375"/>
              </a:solidFill>
              <a:latin typeface="Menlo"/>
            </a:endParaRPr>
          </a:p>
        </p:txBody>
      </p:sp>
    </p:spTree>
    <p:extLst>
      <p:ext uri="{BB962C8B-B14F-4D97-AF65-F5344CB8AC3E}">
        <p14:creationId xmlns:p14="http://schemas.microsoft.com/office/powerpoint/2010/main" val="32771331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72"/>
          <p:cNvSpPr txBox="1"/>
          <p:nvPr/>
        </p:nvSpPr>
        <p:spPr>
          <a:xfrm>
            <a:off x="713232" y="960120"/>
            <a:ext cx="10765231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200" b="1">
                <a:solidFill>
                  <a:srgbClr val="F6ECE1"/>
                </a:solidFill>
                <a:latin typeface="Bodoni 72"/>
              </a:rPr>
              <a:t>The image and the node disagree</a:t>
            </a:r>
          </a:p>
        </p:txBody>
      </p:sp>
      <p:sp>
        <p:nvSpPr>
          <p:cNvPr id="75" name="Rectangle 74"/>
          <p:cNvSpPr/>
          <p:nvPr/>
        </p:nvSpPr>
        <p:spPr>
          <a:xfrm>
            <a:off x="314642" y="2011680"/>
            <a:ext cx="11435114" cy="1240971"/>
          </a:xfrm>
          <a:prstGeom prst="rect">
            <a:avLst/>
          </a:prstGeom>
          <a:solidFill>
            <a:srgbClr val="1E1611"/>
          </a:solidFill>
          <a:ln w="9525">
            <a:solidFill>
              <a:srgbClr val="3A2A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TextBox 76"/>
          <p:cNvSpPr txBox="1"/>
          <p:nvPr/>
        </p:nvSpPr>
        <p:spPr>
          <a:xfrm>
            <a:off x="713232" y="2578718"/>
            <a:ext cx="8584081" cy="56169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>
                <a:solidFill>
                  <a:srgbClr val="7CD3E8"/>
                </a:solidFill>
                <a:latin typeface="Menlo"/>
              </a:rPr>
              <a:t>$ 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docker image inspect</a:t>
            </a:r>
            <a:r>
              <a:rPr lang="en-US" sz="1050" b="0" dirty="0">
                <a:solidFill>
                  <a:srgbClr val="F6ECE1"/>
                </a:solidFill>
                <a:latin typeface="Menlo"/>
              </a:rPr>
              <a:t> 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public.ecr.aws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/c3m4o8g3/auntie-agent:0.4.10-1</a:t>
            </a:r>
            <a:r>
              <a:rPr lang="en-US" sz="1050" b="0" dirty="0">
                <a:solidFill>
                  <a:srgbClr val="F6ECE1"/>
                </a:solidFill>
                <a:latin typeface="Menlo"/>
              </a:rPr>
              <a:t> 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--format '{{.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Os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}}/{{.Architecture}}'</a:t>
            </a: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endParaRPr lang="en-US" sz="1050" b="0" dirty="0">
              <a:solidFill>
                <a:srgbClr val="F6ECE1"/>
              </a:solidFill>
              <a:latin typeface="Menlo"/>
            </a:endParaRP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 err="1">
                <a:solidFill>
                  <a:srgbClr val="77CADE"/>
                </a:solidFill>
                <a:latin typeface="Menlo"/>
              </a:rPr>
              <a:t>linux</a:t>
            </a:r>
            <a:r>
              <a:rPr sz="1050" b="0" dirty="0">
                <a:solidFill>
                  <a:srgbClr val="77CADE"/>
                </a:solidFill>
                <a:latin typeface="Menlo"/>
              </a:rPr>
              <a:t>/arm64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756EAD77-ADF8-AA61-B183-9AB4FA2AA3F7}"/>
              </a:ext>
            </a:extLst>
          </p:cNvPr>
          <p:cNvSpPr/>
          <p:nvPr/>
        </p:nvSpPr>
        <p:spPr>
          <a:xfrm>
            <a:off x="314794" y="3563547"/>
            <a:ext cx="11435114" cy="1240971"/>
          </a:xfrm>
          <a:prstGeom prst="rect">
            <a:avLst/>
          </a:prstGeom>
          <a:solidFill>
            <a:srgbClr val="1E1611"/>
          </a:solidFill>
          <a:ln w="9525">
            <a:solidFill>
              <a:srgbClr val="3A2A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7F15FBA-7306-E214-EE1B-6EE61C361105}"/>
              </a:ext>
            </a:extLst>
          </p:cNvPr>
          <p:cNvSpPr txBox="1"/>
          <p:nvPr/>
        </p:nvSpPr>
        <p:spPr>
          <a:xfrm>
            <a:off x="713232" y="3837977"/>
            <a:ext cx="4754880" cy="1461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lang="en-US" sz="950" b="0" spc="140" dirty="0">
                <a:solidFill>
                  <a:srgbClr val="9C8375"/>
                </a:solidFill>
                <a:latin typeface="Menlo"/>
              </a:rPr>
              <a:t>CPU ON THE EKS NODE</a:t>
            </a:r>
            <a:endParaRPr sz="950" b="0" spc="140" dirty="0">
              <a:solidFill>
                <a:srgbClr val="9C8375"/>
              </a:solidFill>
              <a:latin typeface="Menlo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E5CE063-951D-1682-F0CA-CD08A29852CC}"/>
              </a:ext>
            </a:extLst>
          </p:cNvPr>
          <p:cNvSpPr txBox="1"/>
          <p:nvPr/>
        </p:nvSpPr>
        <p:spPr>
          <a:xfrm>
            <a:off x="713232" y="4167161"/>
            <a:ext cx="11036676" cy="56169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>
                <a:solidFill>
                  <a:srgbClr val="7CD3E8"/>
                </a:solidFill>
                <a:latin typeface="Menlo"/>
              </a:rPr>
              <a:t>$ 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kubectl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 --context auntie-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eks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 get node ip-10-42-1-98.eu-central-1.compute.internal -o 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jsonpath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='{.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status.nodeInfo.architecture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}{"\n"}'</a:t>
            </a: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endParaRPr lang="en-US" sz="1050" b="0" dirty="0">
              <a:solidFill>
                <a:srgbClr val="F6ECE1"/>
              </a:solidFill>
              <a:latin typeface="Menlo"/>
            </a:endParaRP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>
                <a:solidFill>
                  <a:srgbClr val="77CADE"/>
                </a:solidFill>
                <a:latin typeface="Menlo"/>
              </a:rPr>
              <a:t>amd64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E576C72C-D513-079A-357C-D5C0B73E4615}"/>
              </a:ext>
            </a:extLst>
          </p:cNvPr>
          <p:cNvSpPr txBox="1"/>
          <p:nvPr/>
        </p:nvSpPr>
        <p:spPr>
          <a:xfrm>
            <a:off x="713232" y="2249534"/>
            <a:ext cx="4754880" cy="1461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lang="en-US" sz="950" b="0" spc="140" dirty="0">
                <a:solidFill>
                  <a:srgbClr val="9C8375"/>
                </a:solidFill>
                <a:latin typeface="Menlo"/>
              </a:rPr>
              <a:t>CPU </a:t>
            </a:r>
            <a:r>
              <a:rPr lang="en-US" sz="950" spc="140" dirty="0">
                <a:solidFill>
                  <a:srgbClr val="9C8375"/>
                </a:solidFill>
                <a:latin typeface="Menlo"/>
              </a:rPr>
              <a:t>ON THE IMAGE</a:t>
            </a:r>
            <a:endParaRPr sz="950" b="0" spc="140" dirty="0">
              <a:solidFill>
                <a:srgbClr val="9C8375"/>
              </a:solidFill>
              <a:latin typeface="Menlo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94AEEF7-CB62-9F55-22FB-773333CF5A33}"/>
              </a:ext>
            </a:extLst>
          </p:cNvPr>
          <p:cNvSpPr txBox="1"/>
          <p:nvPr/>
        </p:nvSpPr>
        <p:spPr>
          <a:xfrm>
            <a:off x="0" y="5482381"/>
            <a:ext cx="12192000" cy="8309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5400" b="1" dirty="0">
                <a:solidFill>
                  <a:srgbClr val="7CD3E8"/>
                </a:solidFill>
                <a:latin typeface="Menlo"/>
              </a:rPr>
              <a:t>arm64</a:t>
            </a:r>
            <a:r>
              <a:rPr lang="en-US" sz="5400" b="1" dirty="0">
                <a:solidFill>
                  <a:srgbClr val="7CD3E8"/>
                </a:solidFill>
                <a:latin typeface="Menlo"/>
              </a:rPr>
              <a:t> </a:t>
            </a:r>
            <a:r>
              <a:rPr lang="en-US" sz="5400" dirty="0">
                <a:solidFill>
                  <a:srgbClr val="7CD3E8"/>
                </a:solidFill>
                <a:latin typeface="Menlo"/>
              </a:rPr>
              <a:t>≠ </a:t>
            </a:r>
            <a:r>
              <a:rPr lang="en-US" sz="5400" b="1" dirty="0">
                <a:solidFill>
                  <a:srgbClr val="77CADE"/>
                </a:solidFill>
                <a:latin typeface="Menlo"/>
              </a:rPr>
              <a:t>amd64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12882A-71D5-BA81-1EF9-C8406BAC5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ile:Bender promo 2.jpg">
            <a:extLst>
              <a:ext uri="{FF2B5EF4-FFF2-40B4-BE49-F238E27FC236}">
                <a16:creationId xmlns:a16="http://schemas.microsoft.com/office/drawing/2014/main" id="{DAA83B21-9379-0AC7-CD06-A92EDA83E4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3727" y="857250"/>
            <a:ext cx="6849988" cy="5143500"/>
          </a:xfrm>
          <a:prstGeom prst="rect">
            <a:avLst/>
          </a:prstGeom>
        </p:spPr>
      </p:pic>
      <p:pic>
        <p:nvPicPr>
          <p:cNvPr id="4" name="Picture 3" descr="File:Bender promo 2.jpg">
            <a:extLst>
              <a:ext uri="{FF2B5EF4-FFF2-40B4-BE49-F238E27FC236}">
                <a16:creationId xmlns:a16="http://schemas.microsoft.com/office/drawing/2014/main" id="{808A02C4-2A4B-9089-08B5-5622E66578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0104" y="135731"/>
            <a:ext cx="8771791" cy="658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0460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/>
          <p:cNvSpPr/>
          <p:nvPr/>
        </p:nvSpPr>
        <p:spPr>
          <a:xfrm>
            <a:off x="679856" y="1737359"/>
            <a:ext cx="10765231" cy="1325880"/>
          </a:xfrm>
          <a:prstGeom prst="rect">
            <a:avLst/>
          </a:prstGeom>
          <a:solidFill>
            <a:srgbClr val="1E1611"/>
          </a:solidFill>
          <a:ln w="9525">
            <a:solidFill>
              <a:srgbClr val="3A2A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TextBox 75"/>
          <p:cNvSpPr txBox="1"/>
          <p:nvPr/>
        </p:nvSpPr>
        <p:spPr>
          <a:xfrm>
            <a:off x="990752" y="2258567"/>
            <a:ext cx="10121360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600" b="0" dirty="0">
                <a:solidFill>
                  <a:srgbClr val="7CD3E8"/>
                </a:solidFill>
                <a:latin typeface="Menlo"/>
              </a:rPr>
              <a:t>$ </a:t>
            </a:r>
            <a:r>
              <a:rPr sz="1600" b="0" dirty="0">
                <a:solidFill>
                  <a:srgbClr val="F6ECE1"/>
                </a:solidFill>
                <a:latin typeface="Menlo"/>
              </a:rPr>
              <a:t>docker </a:t>
            </a:r>
            <a:r>
              <a:rPr sz="1600" b="0" dirty="0" err="1">
                <a:solidFill>
                  <a:srgbClr val="F6ECE1"/>
                </a:solidFill>
                <a:latin typeface="Menlo"/>
              </a:rPr>
              <a:t>buildx</a:t>
            </a:r>
            <a:r>
              <a:rPr sz="1600" b="0" dirty="0">
                <a:solidFill>
                  <a:srgbClr val="F6ECE1"/>
                </a:solidFill>
                <a:latin typeface="Menlo"/>
              </a:rPr>
              <a:t> build </a:t>
            </a:r>
            <a:r>
              <a:rPr sz="1600" b="1" dirty="0">
                <a:solidFill>
                  <a:srgbClr val="77CADE"/>
                </a:solidFill>
                <a:latin typeface="Menlo"/>
              </a:rPr>
              <a:t>--platform </a:t>
            </a:r>
            <a:r>
              <a:rPr sz="1600" b="1" dirty="0" err="1">
                <a:solidFill>
                  <a:srgbClr val="7CD3E8"/>
                </a:solidFill>
                <a:latin typeface="Menlo"/>
              </a:rPr>
              <a:t>linux</a:t>
            </a:r>
            <a:r>
              <a:rPr sz="1600" b="1" dirty="0">
                <a:solidFill>
                  <a:srgbClr val="7CD3E8"/>
                </a:solidFill>
                <a:latin typeface="Menlo"/>
              </a:rPr>
              <a:t>/amd64,linux/arm64</a:t>
            </a:r>
            <a:r>
              <a:rPr sz="1600" b="0" dirty="0">
                <a:solidFill>
                  <a:srgbClr val="F6ECE1"/>
                </a:solidFill>
                <a:latin typeface="Menlo"/>
              </a:rPr>
              <a:t> -t </a:t>
            </a:r>
            <a:r>
              <a:rPr sz="1600" b="0" dirty="0">
                <a:solidFill>
                  <a:srgbClr val="9C8375"/>
                </a:solidFill>
                <a:latin typeface="Menlo"/>
              </a:rPr>
              <a:t>&lt;</a:t>
            </a:r>
            <a:r>
              <a:rPr sz="1600" b="0" dirty="0" err="1">
                <a:solidFill>
                  <a:srgbClr val="9C8375"/>
                </a:solidFill>
                <a:latin typeface="Menlo"/>
              </a:rPr>
              <a:t>image_name:image_tag</a:t>
            </a:r>
            <a:r>
              <a:rPr sz="1600" b="0" dirty="0">
                <a:solidFill>
                  <a:srgbClr val="9C8375"/>
                </a:solidFill>
                <a:latin typeface="Menlo"/>
              </a:rPr>
              <a:t>&gt;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D0BAE2-3BF7-AC27-5460-FD863B5F484D}"/>
              </a:ext>
            </a:extLst>
          </p:cNvPr>
          <p:cNvSpPr txBox="1"/>
          <p:nvPr/>
        </p:nvSpPr>
        <p:spPr>
          <a:xfrm>
            <a:off x="713232" y="960120"/>
            <a:ext cx="10765231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200" b="1" dirty="0">
                <a:solidFill>
                  <a:srgbClr val="F6ECE1"/>
                </a:solidFill>
                <a:latin typeface="Bodoni 72"/>
              </a:rPr>
              <a:t>The fix</a:t>
            </a:r>
            <a:r>
              <a:rPr lang="en-US" sz="3200" b="1" dirty="0">
                <a:solidFill>
                  <a:srgbClr val="F6ECE1"/>
                </a:solidFill>
                <a:latin typeface="Bodoni 72"/>
              </a:rPr>
              <a:t>: </a:t>
            </a:r>
            <a:r>
              <a:rPr lang="en-US" sz="3200" b="1" dirty="0">
                <a:solidFill>
                  <a:srgbClr val="77CADE"/>
                </a:solidFill>
                <a:latin typeface="Bodoni 72"/>
              </a:rPr>
              <a:t>multi-platform image</a:t>
            </a:r>
            <a:endParaRPr sz="3200" b="1" dirty="0">
              <a:solidFill>
                <a:srgbClr val="77CADE"/>
              </a:solidFill>
              <a:latin typeface="Bodoni 72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ABE9C9-4E02-2882-4A9A-69532983C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72">
            <a:extLst>
              <a:ext uri="{FF2B5EF4-FFF2-40B4-BE49-F238E27FC236}">
                <a16:creationId xmlns:a16="http://schemas.microsoft.com/office/drawing/2014/main" id="{8325D177-BBC6-2F2C-3E9B-D7FC0B9B33A9}"/>
              </a:ext>
            </a:extLst>
          </p:cNvPr>
          <p:cNvSpPr txBox="1"/>
          <p:nvPr/>
        </p:nvSpPr>
        <p:spPr>
          <a:xfrm>
            <a:off x="713232" y="960120"/>
            <a:ext cx="10765231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200" b="1" dirty="0">
                <a:solidFill>
                  <a:srgbClr val="F6ECE1"/>
                </a:solidFill>
                <a:latin typeface="Bodoni 72"/>
              </a:rPr>
              <a:t>The fix</a:t>
            </a:r>
            <a:r>
              <a:rPr lang="en-US" sz="3200" b="1" dirty="0">
                <a:solidFill>
                  <a:srgbClr val="F6ECE1"/>
                </a:solidFill>
                <a:latin typeface="Bodoni 72"/>
              </a:rPr>
              <a:t>: </a:t>
            </a:r>
            <a:r>
              <a:rPr lang="en-US" sz="3200" b="1" dirty="0">
                <a:solidFill>
                  <a:srgbClr val="77CADE"/>
                </a:solidFill>
                <a:latin typeface="Bodoni 72"/>
              </a:rPr>
              <a:t>multi-platform image</a:t>
            </a:r>
            <a:endParaRPr sz="3200" b="1" dirty="0">
              <a:solidFill>
                <a:srgbClr val="77CADE"/>
              </a:solidFill>
              <a:latin typeface="Bodoni 72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272FA8E-6A6F-F0FA-D29E-6FC29CE96CBD}"/>
              </a:ext>
            </a:extLst>
          </p:cNvPr>
          <p:cNvSpPr/>
          <p:nvPr/>
        </p:nvSpPr>
        <p:spPr>
          <a:xfrm>
            <a:off x="679856" y="1737359"/>
            <a:ext cx="10765231" cy="1325880"/>
          </a:xfrm>
          <a:prstGeom prst="rect">
            <a:avLst/>
          </a:prstGeom>
          <a:solidFill>
            <a:srgbClr val="1E1611"/>
          </a:solidFill>
          <a:ln w="9525">
            <a:solidFill>
              <a:srgbClr val="3A2A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AA3A597-1A74-18A9-5732-9693035A7CD0}"/>
              </a:ext>
            </a:extLst>
          </p:cNvPr>
          <p:cNvSpPr txBox="1"/>
          <p:nvPr/>
        </p:nvSpPr>
        <p:spPr>
          <a:xfrm>
            <a:off x="990752" y="2258567"/>
            <a:ext cx="10121360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600" b="0" dirty="0">
                <a:solidFill>
                  <a:srgbClr val="7CD3E8"/>
                </a:solidFill>
                <a:latin typeface="Menlo"/>
              </a:rPr>
              <a:t>$ </a:t>
            </a:r>
            <a:r>
              <a:rPr sz="1600" b="0" dirty="0">
                <a:solidFill>
                  <a:srgbClr val="F6ECE1"/>
                </a:solidFill>
                <a:latin typeface="Menlo"/>
              </a:rPr>
              <a:t>docker </a:t>
            </a:r>
            <a:r>
              <a:rPr sz="1600" b="0" dirty="0" err="1">
                <a:solidFill>
                  <a:srgbClr val="F6ECE1"/>
                </a:solidFill>
                <a:latin typeface="Menlo"/>
              </a:rPr>
              <a:t>buildx</a:t>
            </a:r>
            <a:r>
              <a:rPr sz="1600" b="0" dirty="0">
                <a:solidFill>
                  <a:srgbClr val="F6ECE1"/>
                </a:solidFill>
                <a:latin typeface="Menlo"/>
              </a:rPr>
              <a:t> build </a:t>
            </a:r>
            <a:r>
              <a:rPr sz="1600" b="1" dirty="0">
                <a:solidFill>
                  <a:srgbClr val="77CADE"/>
                </a:solidFill>
                <a:latin typeface="Menlo"/>
              </a:rPr>
              <a:t>--platform </a:t>
            </a:r>
            <a:r>
              <a:rPr sz="1600" b="1" dirty="0" err="1">
                <a:solidFill>
                  <a:srgbClr val="7CD3E8"/>
                </a:solidFill>
                <a:latin typeface="Menlo"/>
              </a:rPr>
              <a:t>linux</a:t>
            </a:r>
            <a:r>
              <a:rPr sz="1600" b="1" dirty="0">
                <a:solidFill>
                  <a:srgbClr val="7CD3E8"/>
                </a:solidFill>
                <a:latin typeface="Menlo"/>
              </a:rPr>
              <a:t>/amd64,linux/arm64</a:t>
            </a:r>
            <a:r>
              <a:rPr sz="1600" b="0" dirty="0">
                <a:solidFill>
                  <a:srgbClr val="F6ECE1"/>
                </a:solidFill>
                <a:latin typeface="Menlo"/>
              </a:rPr>
              <a:t> -t </a:t>
            </a:r>
            <a:r>
              <a:rPr sz="1600" b="0" dirty="0">
                <a:solidFill>
                  <a:srgbClr val="9C8375"/>
                </a:solidFill>
                <a:latin typeface="Menlo"/>
              </a:rPr>
              <a:t>&lt;</a:t>
            </a:r>
            <a:r>
              <a:rPr sz="1600" b="0" dirty="0" err="1">
                <a:solidFill>
                  <a:srgbClr val="9C8375"/>
                </a:solidFill>
                <a:latin typeface="Menlo"/>
              </a:rPr>
              <a:t>image_name:image_tag</a:t>
            </a:r>
            <a:r>
              <a:rPr sz="1600" b="0" dirty="0">
                <a:solidFill>
                  <a:srgbClr val="9C8375"/>
                </a:solidFill>
                <a:latin typeface="Menlo"/>
              </a:rPr>
              <a:t>&gt;</a:t>
            </a:r>
          </a:p>
        </p:txBody>
      </p:sp>
      <p:cxnSp>
        <p:nvCxnSpPr>
          <p:cNvPr id="77" name="Connector 76">
            <a:extLst>
              <a:ext uri="{FF2B5EF4-FFF2-40B4-BE49-F238E27FC236}">
                <a16:creationId xmlns:a16="http://schemas.microsoft.com/office/drawing/2014/main" id="{05ADA1F1-6962-73F2-A62C-0D0651AF0126}"/>
              </a:ext>
            </a:extLst>
          </p:cNvPr>
          <p:cNvCxnSpPr/>
          <p:nvPr/>
        </p:nvCxnSpPr>
        <p:spPr>
          <a:xfrm>
            <a:off x="713232" y="3977639"/>
            <a:ext cx="10765231" cy="0"/>
          </a:xfrm>
          <a:prstGeom prst="line">
            <a:avLst/>
          </a:prstGeom>
          <a:ln w="9525">
            <a:solidFill>
              <a:srgbClr val="3A2A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B688040E-D5C1-EF6A-82F1-5F2AB2FD452B}"/>
              </a:ext>
            </a:extLst>
          </p:cNvPr>
          <p:cNvSpPr txBox="1"/>
          <p:nvPr/>
        </p:nvSpPr>
        <p:spPr>
          <a:xfrm>
            <a:off x="713232" y="4270247"/>
            <a:ext cx="36576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50" b="0" spc="140">
                <a:solidFill>
                  <a:srgbClr val="9C8375"/>
                </a:solidFill>
                <a:latin typeface="Menlo"/>
              </a:rPr>
              <a:t>THE IMAGE THAT SHIPS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3CEECBE4-DCEA-1611-4F57-3F9CD3B4955B}"/>
              </a:ext>
            </a:extLst>
          </p:cNvPr>
          <p:cNvSpPr txBox="1"/>
          <p:nvPr/>
        </p:nvSpPr>
        <p:spPr>
          <a:xfrm>
            <a:off x="713232" y="4617720"/>
            <a:ext cx="5120640" cy="54864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1">
                <a:solidFill>
                  <a:srgbClr val="F6ECE1"/>
                </a:solidFill>
                <a:latin typeface="Menlo"/>
              </a:rPr>
              <a:t>linux/amd64  +  linux/arm64</a:t>
            </a:r>
          </a:p>
        </p:txBody>
      </p:sp>
    </p:spTree>
    <p:extLst>
      <p:ext uri="{BB962C8B-B14F-4D97-AF65-F5344CB8AC3E}">
        <p14:creationId xmlns:p14="http://schemas.microsoft.com/office/powerpoint/2010/main" val="24510935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8" name="Connector 74">
            <a:extLst>
              <a:ext uri="{FF2B5EF4-FFF2-40B4-BE49-F238E27FC236}">
                <a16:creationId xmlns:a16="http://schemas.microsoft.com/office/drawing/2014/main" id="{8A0C1A2A-860B-5BD3-45C1-2E41D9A40414}"/>
              </a:ext>
            </a:extLst>
          </p:cNvPr>
          <p:cNvCxnSpPr/>
          <p:nvPr/>
        </p:nvCxnSpPr>
        <p:spPr>
          <a:xfrm>
            <a:off x="713232" y="3931920"/>
            <a:ext cx="8138160" cy="0"/>
          </a:xfrm>
          <a:prstGeom prst="line">
            <a:avLst/>
          </a:prstGeom>
          <a:ln w="9525">
            <a:solidFill>
              <a:srgbClr val="3A2A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740EC72F-C252-B203-BFEF-2057FFB20950}"/>
              </a:ext>
            </a:extLst>
          </p:cNvPr>
          <p:cNvSpPr txBox="1"/>
          <p:nvPr/>
        </p:nvSpPr>
        <p:spPr>
          <a:xfrm>
            <a:off x="726295" y="3100929"/>
            <a:ext cx="8138160" cy="687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en-US" sz="4400" b="1" dirty="0">
                <a:solidFill>
                  <a:srgbClr val="F6ECE1"/>
                </a:solidFill>
                <a:latin typeface="Bodoni 72"/>
              </a:rPr>
              <a:t>Deployed anywhere, stored nowhere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F1CFC7AC-ECFE-D5DD-54ED-DEA87667DEFD}"/>
              </a:ext>
            </a:extLst>
          </p:cNvPr>
          <p:cNvSpPr txBox="1"/>
          <p:nvPr/>
        </p:nvSpPr>
        <p:spPr>
          <a:xfrm>
            <a:off x="713232" y="4114800"/>
            <a:ext cx="10173304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2000" dirty="0">
                <a:solidFill>
                  <a:srgbClr val="F6ECE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 database asked: Give me a </a:t>
            </a:r>
            <a:r>
              <a:rPr lang="en-US" sz="2000" dirty="0">
                <a:solidFill>
                  <a:srgbClr val="77CAD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default </a:t>
            </a:r>
            <a:r>
              <a:rPr lang="en-US" sz="2000" dirty="0" err="1">
                <a:solidFill>
                  <a:srgbClr val="77CAD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StorageClass</a:t>
            </a:r>
            <a:endParaRPr lang="en-US" sz="2000" dirty="0">
              <a:solidFill>
                <a:srgbClr val="F6ECE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sz="2000" dirty="0">
                <a:solidFill>
                  <a:srgbClr val="F6ECE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EKS replied: </a:t>
            </a:r>
            <a:r>
              <a:rPr lang="en-US" sz="2000" dirty="0">
                <a:solidFill>
                  <a:srgbClr val="77CAD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Which default?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3232" y="365760"/>
            <a:ext cx="82296" cy="82296"/>
          </a:xfrm>
          <a:prstGeom prst="rect">
            <a:avLst/>
          </a:prstGeom>
          <a:solidFill>
            <a:srgbClr val="7CD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41832" y="310896"/>
            <a:ext cx="45720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50" b="0" spc="140">
                <a:solidFill>
                  <a:srgbClr val="9C8375"/>
                </a:solidFill>
                <a:latin typeface="Menlo"/>
              </a:rPr>
              <a:t>F7 · DEPLOYED ANYWHERE, STORED NOWHERE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20463" y="310896"/>
            <a:ext cx="68580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950" b="0" spc="40">
                <a:solidFill>
                  <a:srgbClr val="9C8375"/>
                </a:solidFill>
                <a:latin typeface="Menlo"/>
              </a:rPr>
              <a:t>public.ecr.aws/c3m4o8g3/auntie-agent:0.4.13@sha256:d4ea0fb795e3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713232" y="621792"/>
            <a:ext cx="10765231" cy="0"/>
          </a:xfrm>
          <a:prstGeom prst="line">
            <a:avLst/>
          </a:prstGeom>
          <a:ln w="9525">
            <a:solidFill>
              <a:srgbClr val="3A2A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713232" y="960120"/>
            <a:ext cx="10765231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200" b="1">
                <a:solidFill>
                  <a:srgbClr val="F6ECE1"/>
                </a:solidFill>
                <a:latin typeface="Bodoni 72"/>
              </a:rPr>
              <a:t>One pod Pending, and it is the one that remembers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13232" y="1700784"/>
            <a:ext cx="7315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0">
                <a:solidFill>
                  <a:srgbClr val="9C8375"/>
                </a:solidFill>
                <a:latin typeface="Helvetica Neue"/>
              </a:rPr>
              <a:t>The database pod never became ready: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455103" y="1719072"/>
            <a:ext cx="402336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950" b="0" spc="140">
                <a:solidFill>
                  <a:srgbClr val="9C8375"/>
                </a:solidFill>
                <a:latin typeface="Menlo"/>
              </a:rPr>
              <a:t>CAPTURED · EKS · NS/AUNTIE</a:t>
            </a:r>
          </a:p>
        </p:txBody>
      </p:sp>
      <p:sp>
        <p:nvSpPr>
          <p:cNvPr id="76" name="Rectangle 75"/>
          <p:cNvSpPr/>
          <p:nvPr/>
        </p:nvSpPr>
        <p:spPr>
          <a:xfrm>
            <a:off x="713232" y="2011680"/>
            <a:ext cx="10765231" cy="1515110"/>
          </a:xfrm>
          <a:prstGeom prst="rect">
            <a:avLst/>
          </a:prstGeom>
          <a:solidFill>
            <a:srgbClr val="1E1611"/>
          </a:solidFill>
          <a:ln w="9525">
            <a:solidFill>
              <a:srgbClr val="3A2A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TextBox 76"/>
          <p:cNvSpPr txBox="1"/>
          <p:nvPr/>
        </p:nvSpPr>
        <p:spPr>
          <a:xfrm>
            <a:off x="950976" y="2194560"/>
            <a:ext cx="5818901" cy="987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dirty="0">
                <a:solidFill>
                  <a:srgbClr val="7CD3E8"/>
                </a:solidFill>
                <a:latin typeface="Menlo"/>
              </a:rPr>
              <a:t>$ </a:t>
            </a:r>
            <a:r>
              <a:rPr sz="1150" b="0" dirty="0" err="1">
                <a:solidFill>
                  <a:srgbClr val="F6ECE1"/>
                </a:solidFill>
                <a:latin typeface="Menlo"/>
              </a:rPr>
              <a:t>kubectl</a:t>
            </a:r>
            <a:r>
              <a:rPr sz="1150" b="0" dirty="0">
                <a:solidFill>
                  <a:srgbClr val="F6ECE1"/>
                </a:solidFill>
                <a:latin typeface="Menlo"/>
              </a:rPr>
              <a:t> --context auntie-</a:t>
            </a:r>
            <a:r>
              <a:rPr sz="1150" b="0" dirty="0" err="1">
                <a:solidFill>
                  <a:srgbClr val="F6ECE1"/>
                </a:solidFill>
                <a:latin typeface="Menlo"/>
              </a:rPr>
              <a:t>eks</a:t>
            </a:r>
            <a:r>
              <a:rPr sz="1150" b="0" dirty="0">
                <a:solidFill>
                  <a:srgbClr val="F6ECE1"/>
                </a:solidFill>
                <a:latin typeface="Menlo"/>
              </a:rPr>
              <a:t> -n auntie get pods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dirty="0">
                <a:solidFill>
                  <a:srgbClr val="3A2A20"/>
                </a:solidFill>
                <a:latin typeface="Menlo"/>
              </a:rPr>
              <a:t>NAME                             READY   STATUS    RESTARTS   AGE</a:t>
            </a:r>
          </a:p>
          <a:p>
            <a:pPr>
              <a:spcAft>
                <a:spcPts val="200"/>
              </a:spcAft>
            </a:pPr>
            <a:r>
              <a:rPr lang="en-US" sz="1150" dirty="0">
                <a:solidFill>
                  <a:srgbClr val="9C8375"/>
                </a:solidFill>
                <a:latin typeface="Menlo"/>
              </a:rPr>
              <a:t>agent-app-7b6465c8f9-76fr9</a:t>
            </a:r>
            <a:r>
              <a:rPr sz="1150" b="0" dirty="0">
                <a:solidFill>
                  <a:srgbClr val="9C8375"/>
                </a:solidFill>
                <a:latin typeface="Menlo"/>
              </a:rPr>
              <a:t>       1/1     </a:t>
            </a:r>
            <a:r>
              <a:rPr sz="1150" b="0" dirty="0">
                <a:solidFill>
                  <a:srgbClr val="F6ECE1"/>
                </a:solidFill>
                <a:latin typeface="Menlo"/>
              </a:rPr>
              <a:t>Running</a:t>
            </a:r>
            <a:r>
              <a:rPr sz="1150" b="0" dirty="0">
                <a:solidFill>
                  <a:srgbClr val="9C8375"/>
                </a:solidFill>
                <a:latin typeface="Menlo"/>
              </a:rPr>
              <a:t>   0          110s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dirty="0">
                <a:solidFill>
                  <a:srgbClr val="9C8375"/>
                </a:solidFill>
                <a:latin typeface="Menlo"/>
              </a:rPr>
              <a:t>memory-db-0                      </a:t>
            </a:r>
            <a:r>
              <a:rPr sz="1150" b="0" dirty="0">
                <a:solidFill>
                  <a:srgbClr val="77CADE"/>
                </a:solidFill>
                <a:latin typeface="Menlo"/>
              </a:rPr>
              <a:t>0/1</a:t>
            </a:r>
            <a:r>
              <a:rPr sz="1150" b="0" dirty="0">
                <a:solidFill>
                  <a:srgbClr val="9C8375"/>
                </a:solidFill>
                <a:latin typeface="Menlo"/>
              </a:rPr>
              <a:t>     </a:t>
            </a:r>
            <a:r>
              <a:rPr sz="1150" b="1" dirty="0">
                <a:solidFill>
                  <a:srgbClr val="7CD3E8"/>
                </a:solidFill>
                <a:latin typeface="Menlo"/>
              </a:rPr>
              <a:t>Pending</a:t>
            </a:r>
            <a:r>
              <a:rPr sz="1150" b="0" dirty="0">
                <a:solidFill>
                  <a:srgbClr val="9C8375"/>
                </a:solidFill>
                <a:latin typeface="Menlo"/>
              </a:rPr>
              <a:t>   0          109s</a:t>
            </a:r>
          </a:p>
          <a:p>
            <a:pPr>
              <a:spcAft>
                <a:spcPts val="200"/>
              </a:spcAft>
            </a:pPr>
            <a:r>
              <a:rPr lang="en-US" sz="1150" dirty="0">
                <a:solidFill>
                  <a:srgbClr val="9C8375"/>
                </a:solidFill>
                <a:latin typeface="Menlo"/>
              </a:rPr>
              <a:t>model-runtime-79d9f4579-fbrrnc</a:t>
            </a:r>
            <a:r>
              <a:rPr sz="1150" b="0" dirty="0">
                <a:solidFill>
                  <a:srgbClr val="9C8375"/>
                </a:solidFill>
                <a:latin typeface="Menlo"/>
              </a:rPr>
              <a:t>   </a:t>
            </a:r>
            <a:r>
              <a:rPr sz="1150" b="0" dirty="0">
                <a:solidFill>
                  <a:srgbClr val="77CADE"/>
                </a:solidFill>
                <a:latin typeface="Menlo"/>
              </a:rPr>
              <a:t>0/1</a:t>
            </a:r>
            <a:r>
              <a:rPr sz="1150" b="0" dirty="0">
                <a:solidFill>
                  <a:srgbClr val="9C8375"/>
                </a:solidFill>
                <a:latin typeface="Menlo"/>
              </a:rPr>
              <a:t>     </a:t>
            </a:r>
            <a:r>
              <a:rPr sz="1150" b="0" dirty="0">
                <a:solidFill>
                  <a:srgbClr val="F6ECE1"/>
                </a:solidFill>
                <a:latin typeface="Menlo"/>
              </a:rPr>
              <a:t>Running</a:t>
            </a:r>
            <a:r>
              <a:rPr sz="1150" b="0" dirty="0">
                <a:solidFill>
                  <a:srgbClr val="9C8375"/>
                </a:solidFill>
                <a:latin typeface="Menlo"/>
              </a:rPr>
              <a:t>   0          109s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F44D84-5CFE-4BFE-3C45-CFF568E12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3FC9B0B-41F4-788A-AA29-36DD7454760A}"/>
              </a:ext>
            </a:extLst>
          </p:cNvPr>
          <p:cNvSpPr/>
          <p:nvPr/>
        </p:nvSpPr>
        <p:spPr>
          <a:xfrm>
            <a:off x="713232" y="365760"/>
            <a:ext cx="82296" cy="82296"/>
          </a:xfrm>
          <a:prstGeom prst="rect">
            <a:avLst/>
          </a:prstGeom>
          <a:solidFill>
            <a:srgbClr val="7CD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B8D115-4E8A-D39F-76E8-DA03ED69F227}"/>
              </a:ext>
            </a:extLst>
          </p:cNvPr>
          <p:cNvSpPr txBox="1"/>
          <p:nvPr/>
        </p:nvSpPr>
        <p:spPr>
          <a:xfrm>
            <a:off x="941832" y="310896"/>
            <a:ext cx="45720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50" b="0" spc="140">
                <a:solidFill>
                  <a:srgbClr val="9C8375"/>
                </a:solidFill>
                <a:latin typeface="Menlo"/>
              </a:rPr>
              <a:t>F7 · DEPLOYED ANYWHERE, STORED NOWHERE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FA7CA8-8A97-E643-1CCE-350D281565C6}"/>
              </a:ext>
            </a:extLst>
          </p:cNvPr>
          <p:cNvSpPr txBox="1"/>
          <p:nvPr/>
        </p:nvSpPr>
        <p:spPr>
          <a:xfrm>
            <a:off x="4620463" y="310896"/>
            <a:ext cx="685800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950" b="0" spc="40">
                <a:solidFill>
                  <a:srgbClr val="9C8375"/>
                </a:solidFill>
                <a:latin typeface="Menlo"/>
              </a:rPr>
              <a:t>public.ecr.aws/c3m4o8g3/auntie-agent:0.4.13@sha256:d4ea0fb795e3</a:t>
            </a:r>
          </a:p>
        </p:txBody>
      </p:sp>
      <p:cxnSp>
        <p:nvCxnSpPr>
          <p:cNvPr id="5" name="Connector 4">
            <a:extLst>
              <a:ext uri="{FF2B5EF4-FFF2-40B4-BE49-F238E27FC236}">
                <a16:creationId xmlns:a16="http://schemas.microsoft.com/office/drawing/2014/main" id="{B31B7F68-525A-45C1-73F6-74D66DABB1F5}"/>
              </a:ext>
            </a:extLst>
          </p:cNvPr>
          <p:cNvCxnSpPr/>
          <p:nvPr/>
        </p:nvCxnSpPr>
        <p:spPr>
          <a:xfrm>
            <a:off x="713232" y="621792"/>
            <a:ext cx="10765231" cy="0"/>
          </a:xfrm>
          <a:prstGeom prst="line">
            <a:avLst/>
          </a:prstGeom>
          <a:ln w="9525">
            <a:solidFill>
              <a:srgbClr val="3A2A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B4C039F7-4791-FEF0-42A6-B8B666E4D5D5}"/>
              </a:ext>
            </a:extLst>
          </p:cNvPr>
          <p:cNvSpPr txBox="1"/>
          <p:nvPr/>
        </p:nvSpPr>
        <p:spPr>
          <a:xfrm>
            <a:off x="713232" y="960120"/>
            <a:ext cx="10765231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200" b="1" dirty="0">
                <a:solidFill>
                  <a:srgbClr val="F6ECE1"/>
                </a:solidFill>
                <a:latin typeface="Bodoni 72"/>
              </a:rPr>
              <a:t>One pod Pending, and it is the one that remembers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5C50F03-F598-33B6-CEF5-79BBB41C4966}"/>
              </a:ext>
            </a:extLst>
          </p:cNvPr>
          <p:cNvSpPr txBox="1"/>
          <p:nvPr/>
        </p:nvSpPr>
        <p:spPr>
          <a:xfrm>
            <a:off x="713232" y="1700784"/>
            <a:ext cx="7315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0">
                <a:solidFill>
                  <a:srgbClr val="9C8375"/>
                </a:solidFill>
                <a:latin typeface="Helvetica Neue"/>
              </a:rPr>
              <a:t>The database pod never became ready: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14633DA-CE98-4990-9B22-6384CFFEF281}"/>
              </a:ext>
            </a:extLst>
          </p:cNvPr>
          <p:cNvSpPr txBox="1"/>
          <p:nvPr/>
        </p:nvSpPr>
        <p:spPr>
          <a:xfrm>
            <a:off x="7455103" y="1719072"/>
            <a:ext cx="402336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950" b="0" spc="140">
                <a:solidFill>
                  <a:srgbClr val="9C8375"/>
                </a:solidFill>
                <a:latin typeface="Menlo"/>
              </a:rPr>
              <a:t>CAPTURED · EKS · NS/AUNTIE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96CDCA9-3597-7235-A463-317995FE1E4A}"/>
              </a:ext>
            </a:extLst>
          </p:cNvPr>
          <p:cNvSpPr/>
          <p:nvPr/>
        </p:nvSpPr>
        <p:spPr>
          <a:xfrm>
            <a:off x="713232" y="2011680"/>
            <a:ext cx="10765231" cy="1515110"/>
          </a:xfrm>
          <a:prstGeom prst="rect">
            <a:avLst/>
          </a:prstGeom>
          <a:solidFill>
            <a:srgbClr val="1E1611"/>
          </a:solidFill>
          <a:ln w="9525">
            <a:solidFill>
              <a:srgbClr val="3A2A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0005D48-3917-BD2C-80FC-600EC990310A}"/>
              </a:ext>
            </a:extLst>
          </p:cNvPr>
          <p:cNvSpPr txBox="1"/>
          <p:nvPr/>
        </p:nvSpPr>
        <p:spPr>
          <a:xfrm>
            <a:off x="950976" y="2194560"/>
            <a:ext cx="5818901" cy="987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dirty="0">
                <a:solidFill>
                  <a:srgbClr val="7CD3E8"/>
                </a:solidFill>
                <a:latin typeface="Menlo"/>
              </a:rPr>
              <a:t>$ </a:t>
            </a:r>
            <a:r>
              <a:rPr sz="1150" b="0" dirty="0" err="1">
                <a:solidFill>
                  <a:srgbClr val="F6ECE1"/>
                </a:solidFill>
                <a:latin typeface="Menlo"/>
              </a:rPr>
              <a:t>kubectl</a:t>
            </a:r>
            <a:r>
              <a:rPr sz="1150" b="0" dirty="0">
                <a:solidFill>
                  <a:srgbClr val="F6ECE1"/>
                </a:solidFill>
                <a:latin typeface="Menlo"/>
              </a:rPr>
              <a:t> --context auntie-</a:t>
            </a:r>
            <a:r>
              <a:rPr sz="1150" b="0" dirty="0" err="1">
                <a:solidFill>
                  <a:srgbClr val="F6ECE1"/>
                </a:solidFill>
                <a:latin typeface="Menlo"/>
              </a:rPr>
              <a:t>eks</a:t>
            </a:r>
            <a:r>
              <a:rPr sz="1150" b="0" dirty="0">
                <a:solidFill>
                  <a:srgbClr val="F6ECE1"/>
                </a:solidFill>
                <a:latin typeface="Menlo"/>
              </a:rPr>
              <a:t> -n auntie get pods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dirty="0">
                <a:solidFill>
                  <a:srgbClr val="3A2A20"/>
                </a:solidFill>
                <a:latin typeface="Menlo"/>
              </a:rPr>
              <a:t>NAME                             READY   STATUS    RESTARTS   AGE</a:t>
            </a:r>
          </a:p>
          <a:p>
            <a:pPr>
              <a:spcAft>
                <a:spcPts val="200"/>
              </a:spcAft>
            </a:pPr>
            <a:r>
              <a:rPr lang="en-US" sz="1150" dirty="0">
                <a:solidFill>
                  <a:srgbClr val="9C8375"/>
                </a:solidFill>
                <a:latin typeface="Menlo"/>
              </a:rPr>
              <a:t>agent-app-7b6465c8f9-76fr9</a:t>
            </a:r>
            <a:r>
              <a:rPr sz="1150" b="0" dirty="0">
                <a:solidFill>
                  <a:srgbClr val="9C8375"/>
                </a:solidFill>
                <a:latin typeface="Menlo"/>
              </a:rPr>
              <a:t>       1/1     </a:t>
            </a:r>
            <a:r>
              <a:rPr sz="1150" b="0" dirty="0">
                <a:solidFill>
                  <a:srgbClr val="F6ECE1"/>
                </a:solidFill>
                <a:latin typeface="Menlo"/>
              </a:rPr>
              <a:t>Running</a:t>
            </a:r>
            <a:r>
              <a:rPr sz="1150" b="0" dirty="0">
                <a:solidFill>
                  <a:srgbClr val="9C8375"/>
                </a:solidFill>
                <a:latin typeface="Menlo"/>
              </a:rPr>
              <a:t>   0          110s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dirty="0">
                <a:solidFill>
                  <a:srgbClr val="9C8375"/>
                </a:solidFill>
                <a:latin typeface="Menlo"/>
              </a:rPr>
              <a:t>memory-db-0                      </a:t>
            </a:r>
            <a:r>
              <a:rPr sz="1150" b="0" dirty="0">
                <a:solidFill>
                  <a:srgbClr val="77CADE"/>
                </a:solidFill>
                <a:latin typeface="Menlo"/>
              </a:rPr>
              <a:t>0/1</a:t>
            </a:r>
            <a:r>
              <a:rPr sz="1150" b="0" dirty="0">
                <a:solidFill>
                  <a:srgbClr val="9C8375"/>
                </a:solidFill>
                <a:latin typeface="Menlo"/>
              </a:rPr>
              <a:t>     </a:t>
            </a:r>
            <a:r>
              <a:rPr sz="1150" b="1" dirty="0">
                <a:solidFill>
                  <a:srgbClr val="7CD3E8"/>
                </a:solidFill>
                <a:latin typeface="Menlo"/>
              </a:rPr>
              <a:t>Pending</a:t>
            </a:r>
            <a:r>
              <a:rPr sz="1150" b="0" dirty="0">
                <a:solidFill>
                  <a:srgbClr val="9C8375"/>
                </a:solidFill>
                <a:latin typeface="Menlo"/>
              </a:rPr>
              <a:t>   0          109s</a:t>
            </a:r>
          </a:p>
          <a:p>
            <a:pPr>
              <a:spcAft>
                <a:spcPts val="200"/>
              </a:spcAft>
            </a:pPr>
            <a:r>
              <a:rPr lang="en-US" sz="1150" dirty="0">
                <a:solidFill>
                  <a:srgbClr val="9C8375"/>
                </a:solidFill>
                <a:latin typeface="Menlo"/>
              </a:rPr>
              <a:t>model-runtime-79d9f4579-fbrrnc</a:t>
            </a:r>
            <a:r>
              <a:rPr sz="1150" b="0" dirty="0">
                <a:solidFill>
                  <a:srgbClr val="9C8375"/>
                </a:solidFill>
                <a:latin typeface="Menlo"/>
              </a:rPr>
              <a:t>   </a:t>
            </a:r>
            <a:r>
              <a:rPr sz="1150" b="0" dirty="0">
                <a:solidFill>
                  <a:srgbClr val="77CADE"/>
                </a:solidFill>
                <a:latin typeface="Menlo"/>
              </a:rPr>
              <a:t>0/1</a:t>
            </a:r>
            <a:r>
              <a:rPr sz="1150" b="0" dirty="0">
                <a:solidFill>
                  <a:srgbClr val="9C8375"/>
                </a:solidFill>
                <a:latin typeface="Menlo"/>
              </a:rPr>
              <a:t>     </a:t>
            </a:r>
            <a:r>
              <a:rPr sz="1150" b="0" dirty="0">
                <a:solidFill>
                  <a:srgbClr val="F6ECE1"/>
                </a:solidFill>
                <a:latin typeface="Menlo"/>
              </a:rPr>
              <a:t>Running</a:t>
            </a:r>
            <a:r>
              <a:rPr sz="1150" b="0" dirty="0">
                <a:solidFill>
                  <a:srgbClr val="9C8375"/>
                </a:solidFill>
                <a:latin typeface="Menlo"/>
              </a:rPr>
              <a:t>   0          109s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2583545-1168-E8BC-0C94-9C69EE319C2E}"/>
              </a:ext>
            </a:extLst>
          </p:cNvPr>
          <p:cNvSpPr txBox="1"/>
          <p:nvPr/>
        </p:nvSpPr>
        <p:spPr>
          <a:xfrm>
            <a:off x="700372" y="4955903"/>
            <a:ext cx="10765231" cy="4417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lang="en-US" sz="2400" b="0" dirty="0">
                <a:solidFill>
                  <a:schemeClr val="bg1"/>
                </a:solidFill>
                <a:latin typeface="Bodoni 72 Book" pitchFamily="2" charset="0"/>
              </a:rPr>
              <a:t>Even if it could roast (if model pod </a:t>
            </a:r>
            <a:r>
              <a:rPr lang="en-US" sz="2400" dirty="0">
                <a:solidFill>
                  <a:schemeClr val="bg1"/>
                </a:solidFill>
                <a:latin typeface="Bodoni 72 Book" pitchFamily="2" charset="0"/>
              </a:rPr>
              <a:t>was working</a:t>
            </a:r>
            <a:r>
              <a:rPr lang="en-US" sz="2400" b="0" dirty="0">
                <a:solidFill>
                  <a:schemeClr val="bg1"/>
                </a:solidFill>
                <a:latin typeface="Bodoni 72 Book" pitchFamily="2" charset="0"/>
              </a:rPr>
              <a:t>), it </a:t>
            </a:r>
            <a:r>
              <a:rPr lang="en-US" sz="2400" b="0" dirty="0">
                <a:solidFill>
                  <a:srgbClr val="77CADE"/>
                </a:solidFill>
                <a:latin typeface="Bodoni 72 Book" pitchFamily="2" charset="0"/>
              </a:rPr>
              <a:t>won’t remember anything</a:t>
            </a:r>
            <a:endParaRPr sz="2400" b="0" dirty="0">
              <a:solidFill>
                <a:srgbClr val="77CADE"/>
              </a:solidFill>
              <a:latin typeface="Bodoni 72 Boo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9716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AFA696-E0BD-C12B-8C55-508E9D81B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E06B70D-F2DF-0400-D99B-B328C372AF89}"/>
              </a:ext>
            </a:extLst>
          </p:cNvPr>
          <p:cNvSpPr/>
          <p:nvPr/>
        </p:nvSpPr>
        <p:spPr>
          <a:xfrm>
            <a:off x="713232" y="5035185"/>
            <a:ext cx="10765231" cy="1010489"/>
          </a:xfrm>
          <a:prstGeom prst="rect">
            <a:avLst/>
          </a:prstGeom>
          <a:solidFill>
            <a:srgbClr val="1E1611"/>
          </a:solidFill>
          <a:ln w="9525">
            <a:solidFill>
              <a:srgbClr val="3A2A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67C3D04-3F39-8ABD-2B70-35175A510B6F}"/>
              </a:ext>
            </a:extLst>
          </p:cNvPr>
          <p:cNvSpPr txBox="1"/>
          <p:nvPr/>
        </p:nvSpPr>
        <p:spPr>
          <a:xfrm>
            <a:off x="713232" y="960120"/>
            <a:ext cx="10765231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200" b="1">
                <a:solidFill>
                  <a:srgbClr val="F6ECE1"/>
                </a:solidFill>
                <a:latin typeface="Bodoni 72"/>
              </a:rPr>
              <a:t>The claim and the cluster disagree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373ACBF-0A68-66E0-0ED1-3B681C48AD17}"/>
              </a:ext>
            </a:extLst>
          </p:cNvPr>
          <p:cNvSpPr txBox="1"/>
          <p:nvPr/>
        </p:nvSpPr>
        <p:spPr>
          <a:xfrm>
            <a:off x="713232" y="1700784"/>
            <a:ext cx="10765231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0">
                <a:solidFill>
                  <a:srgbClr val="9C8375"/>
                </a:solidFill>
                <a:latin typeface="Helvetica Neue"/>
              </a:rPr>
              <a:t>The claim is waiting for a storage class that does not exist: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EE35B0-6892-55D2-0EBA-9BB4B1CB6712}"/>
              </a:ext>
            </a:extLst>
          </p:cNvPr>
          <p:cNvSpPr txBox="1"/>
          <p:nvPr/>
        </p:nvSpPr>
        <p:spPr>
          <a:xfrm>
            <a:off x="987551" y="5157216"/>
            <a:ext cx="8011809" cy="56169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>
                <a:solidFill>
                  <a:srgbClr val="7CD3E8"/>
                </a:solidFill>
                <a:latin typeface="Menlo"/>
              </a:rPr>
              <a:t>$ 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kubectl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 --context auntie-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eks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 </a:t>
            </a:r>
            <a:r>
              <a:rPr sz="1050" b="0" dirty="0">
                <a:solidFill>
                  <a:srgbClr val="77CADE"/>
                </a:solidFill>
                <a:latin typeface="Menlo"/>
              </a:rPr>
              <a:t>get </a:t>
            </a:r>
            <a:r>
              <a:rPr sz="1050" b="0" dirty="0" err="1">
                <a:solidFill>
                  <a:srgbClr val="77CADE"/>
                </a:solidFill>
                <a:latin typeface="Menlo"/>
              </a:rPr>
              <a:t>storageclass</a:t>
            </a:r>
            <a:endParaRPr sz="1050" b="0" dirty="0">
              <a:solidFill>
                <a:srgbClr val="77CADE"/>
              </a:solidFill>
              <a:latin typeface="Menlo"/>
            </a:endParaRP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>
                <a:solidFill>
                  <a:srgbClr val="3A2A20"/>
                </a:solidFill>
                <a:latin typeface="Menlo"/>
              </a:rPr>
              <a:t>NAME   PROVISIONER             RECLAIMPOLICY   VOLUMEBINDINGMODE      ALLOWVOLUMEEXPANSION   AGE</a:t>
            </a: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1" dirty="0">
                <a:solidFill>
                  <a:srgbClr val="F6ECE1"/>
                </a:solidFill>
                <a:latin typeface="Menlo"/>
              </a:rPr>
              <a:t>gp2</a:t>
            </a:r>
            <a:r>
              <a:rPr sz="1050" b="0" dirty="0">
                <a:solidFill>
                  <a:srgbClr val="9C8375"/>
                </a:solidFill>
                <a:latin typeface="Menlo"/>
              </a:rPr>
              <a:t>    </a:t>
            </a:r>
            <a:r>
              <a:rPr sz="1050" b="0" dirty="0" err="1">
                <a:solidFill>
                  <a:srgbClr val="9C8375"/>
                </a:solidFill>
                <a:latin typeface="Menlo"/>
              </a:rPr>
              <a:t>kubernetes.io</a:t>
            </a:r>
            <a:r>
              <a:rPr sz="1050" b="0" dirty="0">
                <a:solidFill>
                  <a:srgbClr val="9C8375"/>
                </a:solidFill>
                <a:latin typeface="Menlo"/>
              </a:rPr>
              <a:t>/</a:t>
            </a:r>
            <a:r>
              <a:rPr sz="1050" b="0" dirty="0" err="1">
                <a:solidFill>
                  <a:srgbClr val="9C8375"/>
                </a:solidFill>
                <a:latin typeface="Menlo"/>
              </a:rPr>
              <a:t>aws-ebs</a:t>
            </a:r>
            <a:r>
              <a:rPr sz="1050" b="0" dirty="0">
                <a:solidFill>
                  <a:srgbClr val="9C8375"/>
                </a:solidFill>
                <a:latin typeface="Menlo"/>
              </a:rPr>
              <a:t>   Delete          </a:t>
            </a:r>
            <a:r>
              <a:rPr sz="1050" b="0" dirty="0" err="1">
                <a:solidFill>
                  <a:srgbClr val="9C8375"/>
                </a:solidFill>
                <a:latin typeface="Menlo"/>
              </a:rPr>
              <a:t>WaitForFirstConsumer</a:t>
            </a:r>
            <a:r>
              <a:rPr sz="1050" b="0" dirty="0">
                <a:solidFill>
                  <a:srgbClr val="9C8375"/>
                </a:solidFill>
                <a:latin typeface="Menlo"/>
              </a:rPr>
              <a:t>   false                  6m31s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AF5CF9-F464-7A77-BE4B-93536A4DD3F7}"/>
              </a:ext>
            </a:extLst>
          </p:cNvPr>
          <p:cNvSpPr/>
          <p:nvPr/>
        </p:nvSpPr>
        <p:spPr>
          <a:xfrm>
            <a:off x="713232" y="3292849"/>
            <a:ext cx="10765231" cy="1471656"/>
          </a:xfrm>
          <a:prstGeom prst="rect">
            <a:avLst/>
          </a:prstGeom>
          <a:solidFill>
            <a:srgbClr val="1E1611"/>
          </a:solidFill>
          <a:ln w="9525">
            <a:solidFill>
              <a:srgbClr val="3A2A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46C529-A02E-A29E-E3A3-6E0D2E3F69AC}"/>
              </a:ext>
            </a:extLst>
          </p:cNvPr>
          <p:cNvSpPr/>
          <p:nvPr/>
        </p:nvSpPr>
        <p:spPr>
          <a:xfrm>
            <a:off x="713232" y="2011680"/>
            <a:ext cx="10765231" cy="1010489"/>
          </a:xfrm>
          <a:prstGeom prst="rect">
            <a:avLst/>
          </a:prstGeom>
          <a:solidFill>
            <a:srgbClr val="1E1611"/>
          </a:solidFill>
          <a:ln w="9525">
            <a:solidFill>
              <a:srgbClr val="3A2A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04380B-9942-252C-075A-A5E98A92AFBA}"/>
              </a:ext>
            </a:extLst>
          </p:cNvPr>
          <p:cNvSpPr txBox="1"/>
          <p:nvPr/>
        </p:nvSpPr>
        <p:spPr>
          <a:xfrm>
            <a:off x="987552" y="2212848"/>
            <a:ext cx="9483365" cy="56169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>
                <a:solidFill>
                  <a:srgbClr val="7CD3E8"/>
                </a:solidFill>
                <a:latin typeface="Menlo"/>
              </a:rPr>
              <a:t>$ 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kubectl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 --context auntie-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eks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 -n auntie </a:t>
            </a:r>
            <a:r>
              <a:rPr sz="1050" b="0" dirty="0">
                <a:solidFill>
                  <a:srgbClr val="77CADE"/>
                </a:solidFill>
                <a:latin typeface="Menlo"/>
              </a:rPr>
              <a:t>get </a:t>
            </a:r>
            <a:r>
              <a:rPr sz="1050" b="0" dirty="0" err="1">
                <a:solidFill>
                  <a:srgbClr val="77CADE"/>
                </a:solidFill>
                <a:latin typeface="Menlo"/>
              </a:rPr>
              <a:t>pvc</a:t>
            </a:r>
            <a:endParaRPr sz="1050" b="0" dirty="0">
              <a:solidFill>
                <a:srgbClr val="77CADE"/>
              </a:solidFill>
              <a:latin typeface="Menlo"/>
            </a:endParaRP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>
                <a:solidFill>
                  <a:srgbClr val="3A2A20"/>
                </a:solidFill>
                <a:latin typeface="Menlo"/>
              </a:rPr>
              <a:t>NAME               STATUS    VOLUME   CAPACITY   ACCESS MODES   STORAGECLASS           VOLUMEATTRIBUTESCLASS   AGE</a:t>
            </a: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>
                <a:solidFill>
                  <a:srgbClr val="9C8375"/>
                </a:solidFill>
                <a:latin typeface="Menlo"/>
              </a:rPr>
              <a:t>data-memory-db-0   </a:t>
            </a:r>
            <a:r>
              <a:rPr sz="1050" b="1" dirty="0">
                <a:solidFill>
                  <a:srgbClr val="7CD3E8"/>
                </a:solidFill>
                <a:latin typeface="Menlo"/>
              </a:rPr>
              <a:t>Pending</a:t>
            </a:r>
            <a:r>
              <a:rPr sz="1050" b="0" dirty="0">
                <a:solidFill>
                  <a:srgbClr val="9C8375"/>
                </a:solidFill>
                <a:latin typeface="Menlo"/>
              </a:rPr>
              <a:t>                                      </a:t>
            </a:r>
            <a:r>
              <a:rPr sz="1050" b="1" dirty="0">
                <a:solidFill>
                  <a:srgbClr val="7CD3E8"/>
                </a:solidFill>
                <a:latin typeface="Menlo"/>
              </a:rPr>
              <a:t>no-such-</a:t>
            </a:r>
            <a:r>
              <a:rPr sz="1050" b="1" dirty="0" err="1">
                <a:solidFill>
                  <a:srgbClr val="7CD3E8"/>
                </a:solidFill>
                <a:latin typeface="Menlo"/>
              </a:rPr>
              <a:t>storageclass</a:t>
            </a:r>
            <a:r>
              <a:rPr sz="1050" b="0" dirty="0">
                <a:solidFill>
                  <a:srgbClr val="9C8375"/>
                </a:solidFill>
                <a:latin typeface="Menlo"/>
              </a:rPr>
              <a:t>   &lt;unset&gt;                 5m10s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978569-56B8-0227-B117-A5A277BA30A8}"/>
              </a:ext>
            </a:extLst>
          </p:cNvPr>
          <p:cNvSpPr txBox="1"/>
          <p:nvPr/>
        </p:nvSpPr>
        <p:spPr>
          <a:xfrm>
            <a:off x="987551" y="3450391"/>
            <a:ext cx="9892132" cy="113107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r>
              <a:rPr lang="en-US" sz="105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kubectl</a:t>
            </a:r>
            <a:r>
              <a:rPr lang="en-US" sz="105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--context auntie-</a:t>
            </a:r>
            <a:r>
              <a:rPr lang="en-US" sz="105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eks</a:t>
            </a:r>
            <a:r>
              <a:rPr lang="en-US" sz="105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-n auntie </a:t>
            </a:r>
            <a:r>
              <a:rPr lang="en-US" sz="1050" dirty="0">
                <a:solidFill>
                  <a:srgbClr val="77CADE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describe </a:t>
            </a:r>
            <a:r>
              <a:rPr lang="en-US" sz="1050" dirty="0" err="1">
                <a:solidFill>
                  <a:srgbClr val="77CADE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pvc</a:t>
            </a:r>
            <a:r>
              <a:rPr lang="en-US" sz="1050" dirty="0">
                <a:solidFill>
                  <a:srgbClr val="77CADE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data-memory-db-0</a:t>
            </a:r>
            <a:endParaRPr lang="en-US" sz="1050" dirty="0">
              <a:solidFill>
                <a:schemeClr val="bg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endParaRPr lang="en-US" sz="1050" dirty="0">
              <a:solidFill>
                <a:srgbClr val="3A2A1F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sz="1050" dirty="0">
                <a:solidFill>
                  <a:srgbClr val="3A2A1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Events:</a:t>
            </a:r>
          </a:p>
          <a:p>
            <a:r>
              <a:rPr lang="en-US" sz="1050" dirty="0">
                <a:solidFill>
                  <a:srgbClr val="3A2A1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Type    Reason         Age   From              Message</a:t>
            </a:r>
          </a:p>
          <a:p>
            <a:r>
              <a:rPr lang="en-US" sz="1050" dirty="0">
                <a:solidFill>
                  <a:srgbClr val="3A2A1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----    ------         ----  ----              -------</a:t>
            </a:r>
          </a:p>
          <a:p>
            <a:r>
              <a:rPr lang="en-US" sz="1050" dirty="0">
                <a:solidFill>
                  <a:srgbClr val="9C8375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Normal  </a:t>
            </a:r>
            <a:r>
              <a:rPr lang="en-US" sz="1050" b="1" dirty="0" err="1">
                <a:solidFill>
                  <a:srgbClr val="77CADE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FailedBinding</a:t>
            </a:r>
            <a:r>
              <a:rPr lang="en-US" sz="1050" dirty="0">
                <a:solidFill>
                  <a:srgbClr val="9C8375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5s    (x25 over 5m57s)  </a:t>
            </a:r>
            <a:r>
              <a:rPr lang="en-US" sz="1050" dirty="0" err="1">
                <a:solidFill>
                  <a:srgbClr val="9C8375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persistentvolume</a:t>
            </a:r>
            <a:r>
              <a:rPr lang="en-US" sz="1050" dirty="0">
                <a:solidFill>
                  <a:srgbClr val="9C8375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-controller no persistent volumes available for this claim </a:t>
            </a:r>
          </a:p>
          <a:p>
            <a:r>
              <a:rPr lang="en-US" sz="1050" dirty="0">
                <a:solidFill>
                  <a:srgbClr val="9C8375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                                       and no storage class is set</a:t>
            </a:r>
          </a:p>
        </p:txBody>
      </p:sp>
    </p:spTree>
    <p:extLst>
      <p:ext uri="{BB962C8B-B14F-4D97-AF65-F5344CB8AC3E}">
        <p14:creationId xmlns:p14="http://schemas.microsoft.com/office/powerpoint/2010/main" val="19281601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72"/>
          <p:cNvSpPr txBox="1"/>
          <p:nvPr/>
        </p:nvSpPr>
        <p:spPr>
          <a:xfrm>
            <a:off x="713232" y="960120"/>
            <a:ext cx="10765231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200" b="1" dirty="0">
                <a:solidFill>
                  <a:srgbClr val="F6ECE1"/>
                </a:solidFill>
                <a:latin typeface="Bodoni 72"/>
              </a:rPr>
              <a:t>The fix</a:t>
            </a:r>
            <a:r>
              <a:rPr lang="en-US" sz="3200" b="1" dirty="0">
                <a:solidFill>
                  <a:srgbClr val="F6ECE1"/>
                </a:solidFill>
                <a:latin typeface="Bodoni 72"/>
              </a:rPr>
              <a:t>: </a:t>
            </a:r>
            <a:r>
              <a:rPr lang="en-US" sz="3200" b="1" dirty="0">
                <a:solidFill>
                  <a:srgbClr val="77CADE"/>
                </a:solidFill>
                <a:latin typeface="Bodoni 72"/>
              </a:rPr>
              <a:t>enable default storage-class</a:t>
            </a:r>
            <a:endParaRPr sz="3200" b="1" dirty="0">
              <a:solidFill>
                <a:srgbClr val="77CADE"/>
              </a:solidFill>
              <a:latin typeface="Bodoni 72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713232" y="2066543"/>
            <a:ext cx="4857389" cy="2120446"/>
          </a:xfrm>
          <a:prstGeom prst="rect">
            <a:avLst/>
          </a:prstGeom>
          <a:solidFill>
            <a:srgbClr val="1E1611"/>
          </a:solidFill>
          <a:ln w="9525">
            <a:solidFill>
              <a:srgbClr val="3A2A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TextBox 75"/>
          <p:cNvSpPr txBox="1"/>
          <p:nvPr/>
        </p:nvSpPr>
        <p:spPr>
          <a:xfrm>
            <a:off x="1024128" y="2267712"/>
            <a:ext cx="3597139" cy="165942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150"/>
              </a:spcAft>
            </a:pPr>
            <a:r>
              <a:rPr sz="1050" b="0" dirty="0">
                <a:solidFill>
                  <a:srgbClr val="9C8375"/>
                </a:solidFill>
                <a:latin typeface="Menlo"/>
              </a:rPr>
              <a:t>resource 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"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aws_eks_addon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" "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ebs_csi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"</a:t>
            </a:r>
            <a:r>
              <a:rPr sz="1050" b="0" dirty="0">
                <a:solidFill>
                  <a:srgbClr val="9C8375"/>
                </a:solidFill>
                <a:latin typeface="Menlo"/>
              </a:rPr>
              <a:t> {</a:t>
            </a:r>
          </a:p>
          <a:p>
            <a:pPr algn="l">
              <a:lnSpc>
                <a:spcPct val="100000"/>
              </a:lnSpc>
              <a:spcAft>
                <a:spcPts val="150"/>
              </a:spcAft>
            </a:pPr>
            <a:r>
              <a:rPr sz="1050" b="0" dirty="0">
                <a:solidFill>
                  <a:srgbClr val="9C8375"/>
                </a:solidFill>
                <a:latin typeface="Menlo"/>
              </a:rPr>
              <a:t>  </a:t>
            </a:r>
            <a:r>
              <a:rPr sz="1050" b="0" dirty="0" err="1">
                <a:solidFill>
                  <a:srgbClr val="9C8375"/>
                </a:solidFill>
                <a:latin typeface="Menlo"/>
              </a:rPr>
              <a:t>cluster_name</a:t>
            </a:r>
            <a:r>
              <a:rPr sz="1050" b="0" dirty="0">
                <a:solidFill>
                  <a:srgbClr val="9C8375"/>
                </a:solidFill>
                <a:latin typeface="Menlo"/>
              </a:rPr>
              <a:t>  = 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aws_eks_cluster.this.name</a:t>
            </a:r>
            <a:endParaRPr sz="1050" b="0" dirty="0">
              <a:solidFill>
                <a:srgbClr val="F6ECE1"/>
              </a:solidFill>
              <a:latin typeface="Menlo"/>
            </a:endParaRPr>
          </a:p>
          <a:p>
            <a:pPr algn="l">
              <a:lnSpc>
                <a:spcPct val="100000"/>
              </a:lnSpc>
              <a:spcAft>
                <a:spcPts val="150"/>
              </a:spcAft>
            </a:pPr>
            <a:r>
              <a:rPr sz="1050" b="0" dirty="0">
                <a:solidFill>
                  <a:srgbClr val="9C8375"/>
                </a:solidFill>
                <a:latin typeface="Menlo"/>
              </a:rPr>
              <a:t>  </a:t>
            </a:r>
            <a:r>
              <a:rPr sz="1050" b="0" dirty="0" err="1">
                <a:solidFill>
                  <a:srgbClr val="9C8375"/>
                </a:solidFill>
                <a:latin typeface="Menlo"/>
              </a:rPr>
              <a:t>addon_name</a:t>
            </a:r>
            <a:r>
              <a:rPr sz="1050" b="0" dirty="0">
                <a:solidFill>
                  <a:srgbClr val="9C8375"/>
                </a:solidFill>
                <a:latin typeface="Menlo"/>
              </a:rPr>
              <a:t>    = 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"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aws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-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ebs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-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csi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-driver"</a:t>
            </a:r>
          </a:p>
          <a:p>
            <a:pPr algn="l">
              <a:lnSpc>
                <a:spcPct val="100000"/>
              </a:lnSpc>
              <a:spcAft>
                <a:spcPts val="150"/>
              </a:spcAft>
            </a:pPr>
            <a:r>
              <a:rPr sz="1050" b="0" dirty="0">
                <a:solidFill>
                  <a:srgbClr val="3A2A20"/>
                </a:solidFill>
                <a:latin typeface="Menlo"/>
              </a:rPr>
              <a:t> </a:t>
            </a:r>
          </a:p>
          <a:p>
            <a:pPr algn="l">
              <a:lnSpc>
                <a:spcPct val="100000"/>
              </a:lnSpc>
              <a:spcAft>
                <a:spcPts val="150"/>
              </a:spcAft>
            </a:pPr>
            <a:r>
              <a:rPr sz="1050" b="0" dirty="0">
                <a:solidFill>
                  <a:srgbClr val="9C8375"/>
                </a:solidFill>
                <a:latin typeface="Menlo"/>
              </a:rPr>
              <a:t>  </a:t>
            </a:r>
            <a:r>
              <a:rPr sz="1050" b="0" dirty="0" err="1">
                <a:solidFill>
                  <a:srgbClr val="9C8375"/>
                </a:solidFill>
                <a:latin typeface="Menlo"/>
              </a:rPr>
              <a:t>configuration_values</a:t>
            </a:r>
            <a:r>
              <a:rPr sz="1050" b="0" dirty="0">
                <a:solidFill>
                  <a:srgbClr val="9C8375"/>
                </a:solidFill>
                <a:latin typeface="Menlo"/>
              </a:rPr>
              <a:t> = 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jsonencode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({</a:t>
            </a:r>
          </a:p>
          <a:p>
            <a:pPr algn="l">
              <a:lnSpc>
                <a:spcPct val="100000"/>
              </a:lnSpc>
              <a:spcAft>
                <a:spcPts val="150"/>
              </a:spcAft>
            </a:pPr>
            <a:r>
              <a:rPr sz="1050" b="1" dirty="0">
                <a:solidFill>
                  <a:srgbClr val="7CD3E8"/>
                </a:solidFill>
                <a:latin typeface="Menlo"/>
              </a:rPr>
              <a:t>    </a:t>
            </a:r>
            <a:r>
              <a:rPr sz="1050" b="1" dirty="0" err="1">
                <a:solidFill>
                  <a:srgbClr val="7CD3E8"/>
                </a:solidFill>
                <a:latin typeface="Menlo"/>
              </a:rPr>
              <a:t>defaultStorageClass</a:t>
            </a:r>
            <a:r>
              <a:rPr sz="1050" b="1" dirty="0">
                <a:solidFill>
                  <a:srgbClr val="7CD3E8"/>
                </a:solidFill>
                <a:latin typeface="Menlo"/>
              </a:rPr>
              <a:t> = { enabled = true }</a:t>
            </a:r>
          </a:p>
          <a:p>
            <a:pPr algn="l">
              <a:lnSpc>
                <a:spcPct val="100000"/>
              </a:lnSpc>
              <a:spcAft>
                <a:spcPts val="150"/>
              </a:spcAft>
            </a:pPr>
            <a:r>
              <a:rPr sz="1050" b="0" dirty="0">
                <a:solidFill>
                  <a:srgbClr val="F6ECE1"/>
                </a:solidFill>
                <a:latin typeface="Menlo"/>
              </a:rPr>
              <a:t>  })</a:t>
            </a:r>
            <a:endParaRPr sz="1050" b="0" dirty="0">
              <a:solidFill>
                <a:srgbClr val="3A2A20"/>
              </a:solidFill>
              <a:latin typeface="Menlo"/>
            </a:endParaRPr>
          </a:p>
          <a:p>
            <a:pPr algn="l">
              <a:lnSpc>
                <a:spcPct val="100000"/>
              </a:lnSpc>
              <a:spcAft>
                <a:spcPts val="150"/>
              </a:spcAft>
            </a:pPr>
            <a:r>
              <a:rPr lang="en-US" sz="1050" b="0" dirty="0">
                <a:solidFill>
                  <a:srgbClr val="F6ECE1"/>
                </a:solidFill>
                <a:latin typeface="Menlo"/>
              </a:rPr>
              <a:t>  ...</a:t>
            </a:r>
            <a:endParaRPr sz="1050" b="0" dirty="0">
              <a:solidFill>
                <a:srgbClr val="F6ECE1"/>
              </a:solidFill>
              <a:latin typeface="Menlo"/>
            </a:endParaRPr>
          </a:p>
          <a:p>
            <a:pPr algn="l">
              <a:lnSpc>
                <a:spcPct val="100000"/>
              </a:lnSpc>
              <a:spcAft>
                <a:spcPts val="150"/>
              </a:spcAft>
            </a:pPr>
            <a:r>
              <a:rPr sz="1050" b="0" dirty="0">
                <a:solidFill>
                  <a:srgbClr val="F6ECE1"/>
                </a:solidFill>
                <a:latin typeface="Menlo"/>
              </a:rPr>
              <a:t>}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22C43B-A914-241B-54AA-DA2A8AF417F4}"/>
              </a:ext>
            </a:extLst>
          </p:cNvPr>
          <p:cNvSpPr txBox="1"/>
          <p:nvPr/>
        </p:nvSpPr>
        <p:spPr>
          <a:xfrm>
            <a:off x="729561" y="1827459"/>
            <a:ext cx="10216591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00" b="0" spc="140" dirty="0">
                <a:solidFill>
                  <a:srgbClr val="9C8375"/>
                </a:solidFill>
                <a:latin typeface="Menlo"/>
              </a:rPr>
              <a:t>infra/</a:t>
            </a:r>
            <a:r>
              <a:rPr sz="900" b="0" spc="140" dirty="0" err="1">
                <a:solidFill>
                  <a:srgbClr val="9C8375"/>
                </a:solidFill>
                <a:latin typeface="Menlo"/>
              </a:rPr>
              <a:t>eks</a:t>
            </a:r>
            <a:r>
              <a:rPr sz="900" b="0" spc="140" dirty="0">
                <a:solidFill>
                  <a:srgbClr val="9C8375"/>
                </a:solidFill>
                <a:latin typeface="Menlo"/>
              </a:rPr>
              <a:t>/cluster/</a:t>
            </a:r>
            <a:r>
              <a:rPr lang="en-US" sz="900" b="0" spc="140" dirty="0" err="1">
                <a:solidFill>
                  <a:srgbClr val="9C8375"/>
                </a:solidFill>
                <a:latin typeface="Menlo"/>
              </a:rPr>
              <a:t>ebs</a:t>
            </a:r>
            <a:r>
              <a:rPr sz="900" b="0" spc="140" dirty="0" err="1">
                <a:solidFill>
                  <a:srgbClr val="9C8375"/>
                </a:solidFill>
                <a:latin typeface="Menlo"/>
              </a:rPr>
              <a:t>.</a:t>
            </a:r>
            <a:r>
              <a:rPr lang="en-US" sz="900" b="0" spc="140" dirty="0" err="1">
                <a:solidFill>
                  <a:srgbClr val="9C8375"/>
                </a:solidFill>
                <a:latin typeface="Menlo"/>
              </a:rPr>
              <a:t>tf</a:t>
            </a:r>
            <a:endParaRPr sz="900" b="0" spc="140" dirty="0">
              <a:solidFill>
                <a:srgbClr val="9C8375"/>
              </a:solidFill>
              <a:latin typeface="Menlo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C1E2C3-3227-D1E6-0B1E-66B5CC158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199E6A8-F790-7664-B30A-44709FDE841B}"/>
              </a:ext>
            </a:extLst>
          </p:cNvPr>
          <p:cNvSpPr/>
          <p:nvPr/>
        </p:nvSpPr>
        <p:spPr>
          <a:xfrm>
            <a:off x="438911" y="1126427"/>
            <a:ext cx="10765231" cy="1437159"/>
          </a:xfrm>
          <a:prstGeom prst="rect">
            <a:avLst/>
          </a:prstGeom>
          <a:solidFill>
            <a:srgbClr val="1E1611"/>
          </a:solidFill>
          <a:ln w="9525">
            <a:solidFill>
              <a:srgbClr val="3A2A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5D606D-D635-60B3-C0B3-1F1E371B1363}"/>
              </a:ext>
            </a:extLst>
          </p:cNvPr>
          <p:cNvSpPr txBox="1"/>
          <p:nvPr/>
        </p:nvSpPr>
        <p:spPr>
          <a:xfrm>
            <a:off x="713230" y="1371355"/>
            <a:ext cx="9973884" cy="96180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>
                <a:solidFill>
                  <a:srgbClr val="7CD3E8"/>
                </a:solidFill>
                <a:latin typeface="Menlo"/>
              </a:rPr>
              <a:t>$ 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kubectl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 --context auntie-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eks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 get 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storageclass</a:t>
            </a:r>
            <a:endParaRPr lang="en-US" sz="1050" b="0" dirty="0">
              <a:solidFill>
                <a:srgbClr val="F6ECE1"/>
              </a:solidFill>
              <a:latin typeface="Menlo"/>
            </a:endParaRP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endParaRPr sz="1050" b="0" dirty="0">
              <a:solidFill>
                <a:srgbClr val="F6ECE1"/>
              </a:solidFill>
              <a:latin typeface="Menlo"/>
            </a:endParaRP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>
                <a:solidFill>
                  <a:srgbClr val="3A2A20"/>
                </a:solidFill>
                <a:latin typeface="Menlo"/>
              </a:rPr>
              <a:t>NAME   </a:t>
            </a:r>
            <a:r>
              <a:rPr lang="en-US" sz="1050" b="0" dirty="0">
                <a:solidFill>
                  <a:srgbClr val="3A2A20"/>
                </a:solidFill>
                <a:latin typeface="Menlo"/>
              </a:rPr>
              <a:t>                        </a:t>
            </a:r>
            <a:r>
              <a:rPr sz="1050" b="0" dirty="0">
                <a:solidFill>
                  <a:srgbClr val="3A2A20"/>
                </a:solidFill>
                <a:latin typeface="Menlo"/>
              </a:rPr>
              <a:t>PROVISIONER             RECLAIMPOLICY   VOLUMEBINDINGMODE      ALLOWVOLUMEEXPANSION   AGE</a:t>
            </a: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1" dirty="0">
                <a:solidFill>
                  <a:srgbClr val="9C8375"/>
                </a:solidFill>
                <a:latin typeface="Menlo"/>
              </a:rPr>
              <a:t>gp2</a:t>
            </a:r>
            <a:r>
              <a:rPr sz="1050" b="0" dirty="0">
                <a:solidFill>
                  <a:srgbClr val="9C8375"/>
                </a:solidFill>
                <a:latin typeface="Menlo"/>
              </a:rPr>
              <a:t>    </a:t>
            </a:r>
            <a:r>
              <a:rPr lang="en-US" sz="1050" b="0" dirty="0">
                <a:solidFill>
                  <a:srgbClr val="9C8375"/>
                </a:solidFill>
                <a:latin typeface="Menlo"/>
              </a:rPr>
              <a:t>                        </a:t>
            </a:r>
            <a:r>
              <a:rPr sz="1050" b="0" dirty="0" err="1">
                <a:solidFill>
                  <a:srgbClr val="9C8375"/>
                </a:solidFill>
                <a:latin typeface="Menlo"/>
              </a:rPr>
              <a:t>kubernetes.io</a:t>
            </a:r>
            <a:r>
              <a:rPr sz="1050" b="0" dirty="0">
                <a:solidFill>
                  <a:srgbClr val="9C8375"/>
                </a:solidFill>
                <a:latin typeface="Menlo"/>
              </a:rPr>
              <a:t>/</a:t>
            </a:r>
            <a:r>
              <a:rPr sz="1050" b="0" dirty="0" err="1">
                <a:solidFill>
                  <a:srgbClr val="9C8375"/>
                </a:solidFill>
                <a:latin typeface="Menlo"/>
              </a:rPr>
              <a:t>aws-ebs</a:t>
            </a:r>
            <a:r>
              <a:rPr sz="1050" b="0" dirty="0">
                <a:solidFill>
                  <a:srgbClr val="9C8375"/>
                </a:solidFill>
                <a:latin typeface="Menlo"/>
              </a:rPr>
              <a:t>   Delete          </a:t>
            </a:r>
            <a:r>
              <a:rPr sz="1050" b="0" dirty="0" err="1">
                <a:solidFill>
                  <a:srgbClr val="9C8375"/>
                </a:solidFill>
                <a:latin typeface="Menlo"/>
              </a:rPr>
              <a:t>WaitForFirstConsumer</a:t>
            </a:r>
            <a:r>
              <a:rPr sz="1050" b="0" dirty="0">
                <a:solidFill>
                  <a:srgbClr val="9C8375"/>
                </a:solidFill>
                <a:latin typeface="Menlo"/>
              </a:rPr>
              <a:t>   false                  6m31s</a:t>
            </a:r>
            <a:endParaRPr lang="en-US" sz="1050" b="0" dirty="0">
              <a:solidFill>
                <a:srgbClr val="9C8375"/>
              </a:solidFill>
              <a:latin typeface="Menlo"/>
            </a:endParaRPr>
          </a:p>
          <a:p>
            <a:pPr>
              <a:spcAft>
                <a:spcPts val="300"/>
              </a:spcAft>
            </a:pPr>
            <a:r>
              <a:rPr lang="en-US" sz="1050" dirty="0" err="1">
                <a:solidFill>
                  <a:srgbClr val="77CADE"/>
                </a:solidFill>
                <a:latin typeface="Menlo"/>
              </a:rPr>
              <a:t>ebs</a:t>
            </a:r>
            <a:r>
              <a:rPr lang="en-US" sz="1050" dirty="0">
                <a:solidFill>
                  <a:srgbClr val="77CADE"/>
                </a:solidFill>
                <a:latin typeface="Menlo"/>
              </a:rPr>
              <a:t>-</a:t>
            </a:r>
            <a:r>
              <a:rPr lang="en-US" sz="1050" dirty="0" err="1">
                <a:solidFill>
                  <a:srgbClr val="77CADE"/>
                </a:solidFill>
                <a:latin typeface="Menlo"/>
              </a:rPr>
              <a:t>csi</a:t>
            </a:r>
            <a:r>
              <a:rPr lang="en-US" sz="1050" dirty="0">
                <a:solidFill>
                  <a:srgbClr val="77CADE"/>
                </a:solidFill>
                <a:latin typeface="Menlo"/>
              </a:rPr>
              <a:t>-default-</a:t>
            </a:r>
            <a:r>
              <a:rPr lang="en-US" sz="1050" dirty="0" err="1">
                <a:solidFill>
                  <a:srgbClr val="77CADE"/>
                </a:solidFill>
                <a:latin typeface="Menlo"/>
              </a:rPr>
              <a:t>sc</a:t>
            </a:r>
            <a:r>
              <a:rPr lang="en-US" sz="1050" dirty="0">
                <a:solidFill>
                  <a:srgbClr val="77CADE"/>
                </a:solidFill>
                <a:latin typeface="Menlo"/>
              </a:rPr>
              <a:t> (default)   </a:t>
            </a:r>
            <a:r>
              <a:rPr lang="en-US" sz="1050" dirty="0" err="1">
                <a:solidFill>
                  <a:schemeClr val="bg1"/>
                </a:solidFill>
                <a:latin typeface="Menlo"/>
              </a:rPr>
              <a:t>ebs.csi.aws.com</a:t>
            </a:r>
            <a:r>
              <a:rPr lang="en-US" sz="1050" dirty="0">
                <a:solidFill>
                  <a:schemeClr val="bg1"/>
                </a:solidFill>
                <a:latin typeface="Menlo"/>
              </a:rPr>
              <a:t>         Delete          </a:t>
            </a:r>
            <a:r>
              <a:rPr lang="en-US" sz="1050" dirty="0" err="1">
                <a:solidFill>
                  <a:schemeClr val="bg1"/>
                </a:solidFill>
                <a:latin typeface="Menlo"/>
              </a:rPr>
              <a:t>WaitForFirstConsumer</a:t>
            </a:r>
            <a:r>
              <a:rPr lang="en-US" sz="1050" dirty="0">
                <a:solidFill>
                  <a:schemeClr val="bg1"/>
                </a:solidFill>
                <a:latin typeface="Menlo"/>
              </a:rPr>
              <a:t>   true                   1m12s</a:t>
            </a:r>
            <a:endParaRPr sz="1050" b="0" dirty="0">
              <a:solidFill>
                <a:schemeClr val="bg1"/>
              </a:solidFill>
              <a:latin typeface="Menlo"/>
            </a:endParaRPr>
          </a:p>
        </p:txBody>
      </p:sp>
    </p:spTree>
    <p:extLst>
      <p:ext uri="{BB962C8B-B14F-4D97-AF65-F5344CB8AC3E}">
        <p14:creationId xmlns:p14="http://schemas.microsoft.com/office/powerpoint/2010/main" val="20439287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Connector 74"/>
          <p:cNvCxnSpPr/>
          <p:nvPr/>
        </p:nvCxnSpPr>
        <p:spPr>
          <a:xfrm>
            <a:off x="713232" y="3931920"/>
            <a:ext cx="8138160" cy="0"/>
          </a:xfrm>
          <a:prstGeom prst="line">
            <a:avLst/>
          </a:prstGeom>
          <a:ln w="9525">
            <a:solidFill>
              <a:srgbClr val="3A2A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713232" y="4114800"/>
            <a:ext cx="10173304" cy="75648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2000" b="0" dirty="0">
                <a:solidFill>
                  <a:srgbClr val="7CD3E8"/>
                </a:solidFill>
                <a:latin typeface="Helvetica Neue"/>
              </a:rPr>
              <a:t>The node had two cores</a:t>
            </a:r>
            <a:endParaRPr lang="en-US" sz="2000" b="0" dirty="0">
              <a:solidFill>
                <a:srgbClr val="F6ECE1"/>
              </a:solidFill>
              <a:latin typeface="Helvetica Neue"/>
            </a:endParaRPr>
          </a:p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2000" b="0" dirty="0">
                <a:solidFill>
                  <a:srgbClr val="F6ECE1"/>
                </a:solidFill>
                <a:latin typeface="Helvetica Neue"/>
              </a:rPr>
              <a:t>The model was still loading when the probe</a:t>
            </a:r>
            <a:r>
              <a:rPr lang="en-US" sz="2000" b="0" dirty="0">
                <a:solidFill>
                  <a:srgbClr val="F6ECE1"/>
                </a:solidFill>
                <a:latin typeface="Helvetica Neue"/>
              </a:rPr>
              <a:t> </a:t>
            </a:r>
            <a:r>
              <a:rPr sz="2000" b="0" dirty="0">
                <a:solidFill>
                  <a:srgbClr val="F6ECE1"/>
                </a:solidFill>
                <a:latin typeface="Helvetica Neue"/>
              </a:rPr>
              <a:t>ran out of patience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99F7436-CEF6-FA8F-A9AC-830BF5790F8F}"/>
              </a:ext>
            </a:extLst>
          </p:cNvPr>
          <p:cNvSpPr txBox="1"/>
          <p:nvPr/>
        </p:nvSpPr>
        <p:spPr>
          <a:xfrm>
            <a:off x="726295" y="3100929"/>
            <a:ext cx="8138160" cy="687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en-US" sz="4400" b="1" dirty="0">
                <a:solidFill>
                  <a:srgbClr val="F6ECE1"/>
                </a:solidFill>
                <a:latin typeface="Bodoni 72"/>
              </a:rPr>
              <a:t>Started anywhere, ready nowhere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A38F69-6402-69D0-830A-09A722CB7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8D4877-17CD-967B-9420-E5A1C7BD67ED}"/>
              </a:ext>
            </a:extLst>
          </p:cNvPr>
          <p:cNvSpPr/>
          <p:nvPr/>
        </p:nvSpPr>
        <p:spPr>
          <a:xfrm>
            <a:off x="441256" y="1656833"/>
            <a:ext cx="11309488" cy="1419271"/>
          </a:xfrm>
          <a:prstGeom prst="rect">
            <a:avLst/>
          </a:prstGeom>
          <a:solidFill>
            <a:srgbClr val="1E1611"/>
          </a:solidFill>
          <a:ln w="9525">
            <a:solidFill>
              <a:srgbClr val="3A2A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15B829-978C-ECAC-FD08-7D893CBA6860}"/>
              </a:ext>
            </a:extLst>
          </p:cNvPr>
          <p:cNvSpPr txBox="1"/>
          <p:nvPr/>
        </p:nvSpPr>
        <p:spPr>
          <a:xfrm>
            <a:off x="713232" y="1887380"/>
            <a:ext cx="6622006" cy="91050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050" b="0" dirty="0">
                <a:solidFill>
                  <a:srgbClr val="7CD3E8"/>
                </a:solidFill>
                <a:latin typeface="Menlo"/>
              </a:rPr>
              <a:t>$ 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kubectl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 --context auntie-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eks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 -n auntie </a:t>
            </a:r>
            <a:r>
              <a:rPr sz="1050" b="0" dirty="0">
                <a:solidFill>
                  <a:srgbClr val="77CADE"/>
                </a:solidFill>
                <a:latin typeface="Menlo"/>
              </a:rPr>
              <a:t>get pods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050" b="0" dirty="0">
                <a:solidFill>
                  <a:srgbClr val="3A2A20"/>
                </a:solidFill>
                <a:latin typeface="Menlo"/>
              </a:rPr>
              <a:t>NAME                            READY   STATUS             RESTARTS         AGE</a:t>
            </a:r>
          </a:p>
          <a:p>
            <a:pPr>
              <a:spcAft>
                <a:spcPts val="200"/>
              </a:spcAft>
            </a:pPr>
            <a:r>
              <a:rPr lang="en-US" sz="1050" dirty="0">
                <a:solidFill>
                  <a:srgbClr val="9C8375"/>
                </a:solidFill>
                <a:latin typeface="Menlo"/>
              </a:rPr>
              <a:t>agent-app-7b6465c8f9-76fr9       </a:t>
            </a:r>
            <a:r>
              <a:rPr lang="en-US" sz="1050" dirty="0">
                <a:solidFill>
                  <a:srgbClr val="F6ECE1"/>
                </a:solidFill>
                <a:latin typeface="Menlo"/>
              </a:rPr>
              <a:t>1/1     Running            </a:t>
            </a:r>
            <a:r>
              <a:rPr lang="en-US" sz="1050" dirty="0">
                <a:solidFill>
                  <a:srgbClr val="9C8375"/>
                </a:solidFill>
                <a:latin typeface="Menlo"/>
              </a:rPr>
              <a:t>0                110s</a:t>
            </a:r>
          </a:p>
          <a:p>
            <a:pPr>
              <a:spcAft>
                <a:spcPts val="200"/>
              </a:spcAft>
            </a:pPr>
            <a:r>
              <a:rPr lang="en-US" sz="1050" dirty="0">
                <a:solidFill>
                  <a:srgbClr val="9C8375"/>
                </a:solidFill>
                <a:latin typeface="Menlo"/>
              </a:rPr>
              <a:t>memory-db-0                      </a:t>
            </a:r>
            <a:r>
              <a:rPr lang="en-US" sz="1050" dirty="0">
                <a:solidFill>
                  <a:srgbClr val="F6ECE1"/>
                </a:solidFill>
                <a:latin typeface="Menlo"/>
              </a:rPr>
              <a:t>1/1     Running            </a:t>
            </a:r>
            <a:r>
              <a:rPr lang="en-US" sz="1050" dirty="0">
                <a:solidFill>
                  <a:srgbClr val="9C8375"/>
                </a:solidFill>
                <a:latin typeface="Menlo"/>
              </a:rPr>
              <a:t>0                109s</a:t>
            </a:r>
          </a:p>
          <a:p>
            <a:pPr>
              <a:spcAft>
                <a:spcPts val="200"/>
              </a:spcAft>
            </a:pPr>
            <a:r>
              <a:rPr lang="en-US" sz="1050" dirty="0">
                <a:solidFill>
                  <a:srgbClr val="9C8375"/>
                </a:solidFill>
                <a:latin typeface="Menlo"/>
              </a:rPr>
              <a:t>model-runtime-79d9f4579-fbrrnc   </a:t>
            </a:r>
            <a:r>
              <a:rPr sz="1050" b="0" dirty="0">
                <a:solidFill>
                  <a:srgbClr val="9C8375"/>
                </a:solidFill>
                <a:latin typeface="Menlo"/>
              </a:rPr>
              <a:t>0/1     </a:t>
            </a:r>
            <a:r>
              <a:rPr sz="1050" b="1" dirty="0" err="1">
                <a:solidFill>
                  <a:srgbClr val="7CD3E8"/>
                </a:solidFill>
                <a:latin typeface="Menlo"/>
              </a:rPr>
              <a:t>CrashLoopBackOff</a:t>
            </a:r>
            <a:r>
              <a:rPr sz="1050" b="0" dirty="0">
                <a:solidFill>
                  <a:srgbClr val="9C8375"/>
                </a:solidFill>
                <a:latin typeface="Menlo"/>
              </a:rPr>
              <a:t>   </a:t>
            </a:r>
            <a:r>
              <a:rPr sz="1050" b="1" dirty="0">
                <a:solidFill>
                  <a:srgbClr val="9C8375"/>
                </a:solidFill>
                <a:latin typeface="Menlo"/>
              </a:rPr>
              <a:t>15 (3m47s ago)   47m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8A4D1D-8FF1-F0D5-B290-D3944F9BA7AE}"/>
              </a:ext>
            </a:extLst>
          </p:cNvPr>
          <p:cNvSpPr txBox="1"/>
          <p:nvPr/>
        </p:nvSpPr>
        <p:spPr>
          <a:xfrm>
            <a:off x="441256" y="1033442"/>
            <a:ext cx="5907024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200" b="1" dirty="0">
                <a:solidFill>
                  <a:srgbClr val="F6ECE1"/>
                </a:solidFill>
                <a:latin typeface="Bodoni 72"/>
              </a:rPr>
              <a:t>It starts, </a:t>
            </a:r>
            <a:r>
              <a:rPr lang="en-US" sz="3200" b="1" dirty="0">
                <a:solidFill>
                  <a:srgbClr val="F6ECE1"/>
                </a:solidFill>
                <a:latin typeface="Bodoni 72"/>
              </a:rPr>
              <a:t>but</a:t>
            </a:r>
            <a:r>
              <a:rPr sz="3200" b="1" dirty="0">
                <a:solidFill>
                  <a:srgbClr val="F6ECE1"/>
                </a:solidFill>
                <a:latin typeface="Bodoni 72"/>
              </a:rPr>
              <a:t> </a:t>
            </a:r>
            <a:r>
              <a:rPr sz="3200" b="1" dirty="0">
                <a:solidFill>
                  <a:srgbClr val="77CADE"/>
                </a:solidFill>
                <a:latin typeface="Bodoni 72"/>
              </a:rPr>
              <a:t>never finishes starting</a:t>
            </a:r>
          </a:p>
        </p:txBody>
      </p:sp>
    </p:spTree>
    <p:extLst>
      <p:ext uri="{BB962C8B-B14F-4D97-AF65-F5344CB8AC3E}">
        <p14:creationId xmlns:p14="http://schemas.microsoft.com/office/powerpoint/2010/main" val="11805597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8D9EC5-E831-3D26-D418-9A530971E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B8B02B4-B984-4B0E-6FF6-11669394E4CF}"/>
              </a:ext>
            </a:extLst>
          </p:cNvPr>
          <p:cNvSpPr/>
          <p:nvPr/>
        </p:nvSpPr>
        <p:spPr>
          <a:xfrm>
            <a:off x="441256" y="1656833"/>
            <a:ext cx="11309488" cy="1419271"/>
          </a:xfrm>
          <a:prstGeom prst="rect">
            <a:avLst/>
          </a:prstGeom>
          <a:solidFill>
            <a:srgbClr val="1E1611"/>
          </a:solidFill>
          <a:ln w="9525">
            <a:solidFill>
              <a:srgbClr val="3A2A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8D4C26-AAAB-91AC-AC92-3CC7BC230A6B}"/>
              </a:ext>
            </a:extLst>
          </p:cNvPr>
          <p:cNvSpPr txBox="1"/>
          <p:nvPr/>
        </p:nvSpPr>
        <p:spPr>
          <a:xfrm>
            <a:off x="713232" y="1887380"/>
            <a:ext cx="6622006" cy="91050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050" b="0" dirty="0">
                <a:solidFill>
                  <a:srgbClr val="7CD3E8"/>
                </a:solidFill>
                <a:latin typeface="Menlo"/>
              </a:rPr>
              <a:t>$ 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kubectl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 --context auntie-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eks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 -n auntie </a:t>
            </a:r>
            <a:r>
              <a:rPr sz="1050" b="0" dirty="0">
                <a:solidFill>
                  <a:srgbClr val="77CADE"/>
                </a:solidFill>
                <a:latin typeface="Menlo"/>
              </a:rPr>
              <a:t>get pods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050" b="0" dirty="0">
                <a:solidFill>
                  <a:srgbClr val="3A2A20"/>
                </a:solidFill>
                <a:latin typeface="Menlo"/>
              </a:rPr>
              <a:t>NAME                            READY   STATUS             RESTARTS         AGE</a:t>
            </a:r>
          </a:p>
          <a:p>
            <a:pPr>
              <a:spcAft>
                <a:spcPts val="200"/>
              </a:spcAft>
            </a:pPr>
            <a:r>
              <a:rPr lang="en-US" sz="1050" dirty="0">
                <a:solidFill>
                  <a:srgbClr val="9C8375"/>
                </a:solidFill>
                <a:latin typeface="Menlo"/>
              </a:rPr>
              <a:t>agent-app-7b6465c8f9-76fr9       </a:t>
            </a:r>
            <a:r>
              <a:rPr lang="en-US" sz="1050" dirty="0">
                <a:solidFill>
                  <a:srgbClr val="F6ECE1"/>
                </a:solidFill>
                <a:latin typeface="Menlo"/>
              </a:rPr>
              <a:t>1/1     Running            </a:t>
            </a:r>
            <a:r>
              <a:rPr lang="en-US" sz="1050" dirty="0">
                <a:solidFill>
                  <a:srgbClr val="9C8375"/>
                </a:solidFill>
                <a:latin typeface="Menlo"/>
              </a:rPr>
              <a:t>0                110s</a:t>
            </a:r>
          </a:p>
          <a:p>
            <a:pPr>
              <a:spcAft>
                <a:spcPts val="200"/>
              </a:spcAft>
            </a:pPr>
            <a:r>
              <a:rPr lang="en-US" sz="1050" dirty="0">
                <a:solidFill>
                  <a:srgbClr val="9C8375"/>
                </a:solidFill>
                <a:latin typeface="Menlo"/>
              </a:rPr>
              <a:t>memory-db-0                      </a:t>
            </a:r>
            <a:r>
              <a:rPr lang="en-US" sz="1050" dirty="0">
                <a:solidFill>
                  <a:srgbClr val="F6ECE1"/>
                </a:solidFill>
                <a:latin typeface="Menlo"/>
              </a:rPr>
              <a:t>1/1     Running            </a:t>
            </a:r>
            <a:r>
              <a:rPr lang="en-US" sz="1050" dirty="0">
                <a:solidFill>
                  <a:srgbClr val="9C8375"/>
                </a:solidFill>
                <a:latin typeface="Menlo"/>
              </a:rPr>
              <a:t>0                109s</a:t>
            </a:r>
          </a:p>
          <a:p>
            <a:pPr>
              <a:spcAft>
                <a:spcPts val="200"/>
              </a:spcAft>
            </a:pPr>
            <a:r>
              <a:rPr lang="en-US" sz="1050" dirty="0">
                <a:solidFill>
                  <a:srgbClr val="9C8375"/>
                </a:solidFill>
                <a:latin typeface="Menlo"/>
              </a:rPr>
              <a:t>model-runtime-79d9f4579-fbrrnc   </a:t>
            </a:r>
            <a:r>
              <a:rPr sz="1050" b="0" dirty="0">
                <a:solidFill>
                  <a:srgbClr val="9C8375"/>
                </a:solidFill>
                <a:latin typeface="Menlo"/>
              </a:rPr>
              <a:t>0/1     </a:t>
            </a:r>
            <a:r>
              <a:rPr sz="1050" b="1" dirty="0" err="1">
                <a:solidFill>
                  <a:srgbClr val="7CD3E8"/>
                </a:solidFill>
                <a:latin typeface="Menlo"/>
              </a:rPr>
              <a:t>CrashLoopBackOff</a:t>
            </a:r>
            <a:r>
              <a:rPr sz="1050" b="0" dirty="0">
                <a:solidFill>
                  <a:srgbClr val="9C8375"/>
                </a:solidFill>
                <a:latin typeface="Menlo"/>
              </a:rPr>
              <a:t>   </a:t>
            </a:r>
            <a:r>
              <a:rPr sz="1050" b="1" dirty="0">
                <a:solidFill>
                  <a:srgbClr val="9C8375"/>
                </a:solidFill>
                <a:latin typeface="Menlo"/>
              </a:rPr>
              <a:t>15 (3m47s ago)   47m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F4F5FD-1F37-2EC8-61BF-5528D2042F52}"/>
              </a:ext>
            </a:extLst>
          </p:cNvPr>
          <p:cNvSpPr txBox="1"/>
          <p:nvPr/>
        </p:nvSpPr>
        <p:spPr>
          <a:xfrm>
            <a:off x="441256" y="1033442"/>
            <a:ext cx="5907024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200" b="1" dirty="0">
                <a:solidFill>
                  <a:srgbClr val="F6ECE1"/>
                </a:solidFill>
                <a:latin typeface="Bodoni 72"/>
              </a:rPr>
              <a:t>It starts, </a:t>
            </a:r>
            <a:r>
              <a:rPr lang="en-US" sz="3200" b="1" dirty="0">
                <a:solidFill>
                  <a:srgbClr val="F6ECE1"/>
                </a:solidFill>
                <a:latin typeface="Bodoni 72"/>
              </a:rPr>
              <a:t>but</a:t>
            </a:r>
            <a:r>
              <a:rPr sz="3200" b="1" dirty="0">
                <a:solidFill>
                  <a:srgbClr val="F6ECE1"/>
                </a:solidFill>
                <a:latin typeface="Bodoni 72"/>
              </a:rPr>
              <a:t> </a:t>
            </a:r>
            <a:r>
              <a:rPr sz="3200" b="1" dirty="0">
                <a:solidFill>
                  <a:srgbClr val="77CADE"/>
                </a:solidFill>
                <a:latin typeface="Bodoni 72"/>
              </a:rPr>
              <a:t>never finishes starting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C16AE7-4CB6-2886-F70A-07993340AEEF}"/>
              </a:ext>
            </a:extLst>
          </p:cNvPr>
          <p:cNvSpPr/>
          <p:nvPr/>
        </p:nvSpPr>
        <p:spPr>
          <a:xfrm>
            <a:off x="441256" y="3306651"/>
            <a:ext cx="11309488" cy="1634959"/>
          </a:xfrm>
          <a:prstGeom prst="rect">
            <a:avLst/>
          </a:prstGeom>
          <a:solidFill>
            <a:srgbClr val="1E1611"/>
          </a:solidFill>
          <a:ln w="9525">
            <a:solidFill>
              <a:srgbClr val="3A2A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AD09C0-5F76-171D-A8F9-E06740D992EB}"/>
              </a:ext>
            </a:extLst>
          </p:cNvPr>
          <p:cNvSpPr txBox="1"/>
          <p:nvPr/>
        </p:nvSpPr>
        <p:spPr>
          <a:xfrm>
            <a:off x="536633" y="3502013"/>
            <a:ext cx="11118428" cy="116185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>
                <a:solidFill>
                  <a:srgbClr val="7CD3E8"/>
                </a:solidFill>
                <a:latin typeface="Menlo"/>
              </a:rPr>
              <a:t>$ 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kubectl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 --context auntie-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eks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 -n auntie </a:t>
            </a:r>
            <a:r>
              <a:rPr sz="1050" b="0" dirty="0">
                <a:solidFill>
                  <a:srgbClr val="77CADE"/>
                </a:solidFill>
                <a:latin typeface="Menlo"/>
              </a:rPr>
              <a:t>describe pod 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-l app=model-runtim</a:t>
            </a:r>
            <a:r>
              <a:rPr lang="en-US" sz="1050" b="0" dirty="0">
                <a:solidFill>
                  <a:srgbClr val="F6ECE1"/>
                </a:solidFill>
                <a:latin typeface="Menlo"/>
              </a:rPr>
              <a:t>e</a:t>
            </a:r>
            <a:endParaRPr sz="1050" b="0" dirty="0">
              <a:solidFill>
                <a:srgbClr val="F6ECE1"/>
              </a:solidFill>
              <a:latin typeface="Menlo"/>
            </a:endParaRP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>
                <a:solidFill>
                  <a:srgbClr val="9C8375"/>
                </a:solidFill>
                <a:latin typeface="Menlo"/>
              </a:rPr>
              <a:t>    ...</a:t>
            </a: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>
                <a:solidFill>
                  <a:srgbClr val="7CD3E8"/>
                </a:solidFill>
                <a:latin typeface="Menlo"/>
              </a:rPr>
              <a:t>      Exit Code:     </a:t>
            </a:r>
            <a:r>
              <a:rPr sz="1050" b="1" dirty="0">
                <a:solidFill>
                  <a:srgbClr val="7CD3E8"/>
                </a:solidFill>
                <a:latin typeface="Menlo"/>
              </a:rPr>
              <a:t>143</a:t>
            </a: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>
                <a:solidFill>
                  <a:srgbClr val="9C8375"/>
                </a:solidFill>
                <a:latin typeface="Menlo"/>
              </a:rPr>
              <a:t>      Started:       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Fri, 04 Sep 2026 08:32:34 +0000</a:t>
            </a: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>
                <a:solidFill>
                  <a:srgbClr val="9C8375"/>
                </a:solidFill>
                <a:latin typeface="Menlo"/>
              </a:rPr>
              <a:t>      Finished:      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Fri, 04 Sep 2026 08:33:33 +0000</a:t>
            </a: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>
                <a:solidFill>
                  <a:srgbClr val="9C8375"/>
                </a:solidFill>
                <a:latin typeface="Menlo"/>
              </a:rPr>
              <a:t>    Startup:         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exec [/bin/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sh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 -c /bin/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ollama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 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ps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 | grep -q 'qwen3:4b-instruct'] delay=0s timeout=4s period=5s #success=1 </a:t>
            </a:r>
            <a:r>
              <a:rPr sz="1050" b="1" dirty="0">
                <a:solidFill>
                  <a:srgbClr val="7CD3E8"/>
                </a:solidFill>
                <a:latin typeface="Menlo"/>
              </a:rPr>
              <a:t>#failure=12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4FA86F-0A67-6DF6-D684-8CE7E6E54E7A}"/>
              </a:ext>
            </a:extLst>
          </p:cNvPr>
          <p:cNvSpPr/>
          <p:nvPr/>
        </p:nvSpPr>
        <p:spPr>
          <a:xfrm>
            <a:off x="441256" y="5201167"/>
            <a:ext cx="11309488" cy="937851"/>
          </a:xfrm>
          <a:prstGeom prst="rect">
            <a:avLst/>
          </a:prstGeom>
          <a:solidFill>
            <a:srgbClr val="1E1611"/>
          </a:solidFill>
          <a:ln w="9525">
            <a:solidFill>
              <a:srgbClr val="3A2A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B9E953-E729-6C1B-9335-A00F92801ABE}"/>
              </a:ext>
            </a:extLst>
          </p:cNvPr>
          <p:cNvSpPr txBox="1"/>
          <p:nvPr/>
        </p:nvSpPr>
        <p:spPr>
          <a:xfrm>
            <a:off x="536633" y="5371241"/>
            <a:ext cx="10663988" cy="5616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>
                <a:solidFill>
                  <a:srgbClr val="7CD3E8"/>
                </a:solidFill>
                <a:latin typeface="Menlo"/>
              </a:rPr>
              <a:t>$ 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kubectl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 --context auntie-</a:t>
            </a:r>
            <a:r>
              <a:rPr sz="1050" b="0" dirty="0" err="1">
                <a:solidFill>
                  <a:srgbClr val="F6ECE1"/>
                </a:solidFill>
                <a:latin typeface="Menlo"/>
              </a:rPr>
              <a:t>eks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 -n auntie </a:t>
            </a:r>
            <a:r>
              <a:rPr sz="1050" b="0" dirty="0">
                <a:solidFill>
                  <a:srgbClr val="77CADE"/>
                </a:solidFill>
                <a:latin typeface="Menlo"/>
              </a:rPr>
              <a:t>logs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 deploy/model-runtime </a:t>
            </a:r>
            <a:r>
              <a:rPr lang="en-US" sz="1050" b="0" dirty="0">
                <a:solidFill>
                  <a:srgbClr val="F6ECE1"/>
                </a:solidFill>
                <a:latin typeface="Menlo"/>
              </a:rPr>
              <a:t>–</a:t>
            </a:r>
            <a:r>
              <a:rPr sz="1050" b="0" dirty="0">
                <a:solidFill>
                  <a:srgbClr val="F6ECE1"/>
                </a:solidFill>
                <a:latin typeface="Menlo"/>
              </a:rPr>
              <a:t>previous</a:t>
            </a:r>
            <a:endParaRPr lang="en-US" sz="1050" b="0" dirty="0">
              <a:solidFill>
                <a:srgbClr val="9C8375"/>
              </a:solidFill>
              <a:latin typeface="Menlo"/>
            </a:endParaRP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lang="en-US" sz="1050" b="0" dirty="0">
                <a:solidFill>
                  <a:srgbClr val="9C8375"/>
                </a:solidFill>
                <a:latin typeface="Menlo"/>
              </a:rPr>
              <a:t>    </a:t>
            </a:r>
            <a:r>
              <a:rPr sz="1050" b="0" dirty="0">
                <a:solidFill>
                  <a:srgbClr val="9C8375"/>
                </a:solidFill>
                <a:latin typeface="Menlo"/>
              </a:rPr>
              <a:t>... </a:t>
            </a:r>
            <a:endParaRPr lang="en-US" sz="1050" b="0" dirty="0">
              <a:solidFill>
                <a:srgbClr val="9C8375"/>
              </a:solidFill>
              <a:latin typeface="Menlo"/>
            </a:endParaRP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lang="en-US" sz="1050" b="0" dirty="0">
                <a:solidFill>
                  <a:srgbClr val="9C8375"/>
                </a:solidFill>
                <a:latin typeface="Menlo"/>
              </a:rPr>
              <a:t>      </a:t>
            </a:r>
            <a:r>
              <a:rPr sz="1050" b="0" dirty="0">
                <a:solidFill>
                  <a:srgbClr val="9C8375"/>
                </a:solidFill>
                <a:latin typeface="Menlo"/>
              </a:rPr>
              <a:t>msg=</a:t>
            </a:r>
            <a:r>
              <a:rPr sz="1050" b="1" dirty="0">
                <a:solidFill>
                  <a:srgbClr val="7CD3E8"/>
                </a:solidFill>
                <a:latin typeface="Menlo"/>
              </a:rPr>
              <a:t>"Load failed"</a:t>
            </a:r>
            <a:r>
              <a:rPr lang="en-US" sz="1050" b="1" dirty="0">
                <a:solidFill>
                  <a:srgbClr val="7CD3E8"/>
                </a:solidFill>
                <a:latin typeface="Menlo"/>
              </a:rPr>
              <a:t> ... </a:t>
            </a:r>
            <a:r>
              <a:rPr sz="1050" b="1" dirty="0">
                <a:solidFill>
                  <a:srgbClr val="7CD3E8"/>
                </a:solidFill>
                <a:latin typeface="Menlo"/>
              </a:rPr>
              <a:t>error="timed out waiting for llama-server to start"</a:t>
            </a:r>
            <a:endParaRPr lang="en-US" sz="1050" b="1" dirty="0">
              <a:solidFill>
                <a:srgbClr val="7CD3E8"/>
              </a:solidFill>
              <a:latin typeface="Menlo"/>
            </a:endParaRPr>
          </a:p>
        </p:txBody>
      </p:sp>
    </p:spTree>
    <p:extLst>
      <p:ext uri="{BB962C8B-B14F-4D97-AF65-F5344CB8AC3E}">
        <p14:creationId xmlns:p14="http://schemas.microsoft.com/office/powerpoint/2010/main" val="6463846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/>
          <p:cNvSpPr/>
          <p:nvPr/>
        </p:nvSpPr>
        <p:spPr>
          <a:xfrm>
            <a:off x="713232" y="2066543"/>
            <a:ext cx="6355080" cy="803657"/>
          </a:xfrm>
          <a:prstGeom prst="rect">
            <a:avLst/>
          </a:prstGeom>
          <a:solidFill>
            <a:srgbClr val="1E1611"/>
          </a:solidFill>
          <a:ln w="9525">
            <a:solidFill>
              <a:srgbClr val="3A2A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TextBox 75"/>
          <p:cNvSpPr txBox="1"/>
          <p:nvPr/>
        </p:nvSpPr>
        <p:spPr>
          <a:xfrm>
            <a:off x="1024128" y="2267712"/>
            <a:ext cx="6018594" cy="4103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150"/>
              </a:spcAft>
            </a:pPr>
            <a:r>
              <a:rPr sz="1250" b="0" dirty="0" err="1">
                <a:solidFill>
                  <a:schemeClr val="bg1"/>
                </a:solidFill>
                <a:latin typeface="Menlo"/>
              </a:rPr>
              <a:t>node_instance_types</a:t>
            </a:r>
            <a:r>
              <a:rPr sz="1250" b="0" dirty="0">
                <a:solidFill>
                  <a:schemeClr val="bg1"/>
                </a:solidFill>
                <a:latin typeface="Menlo"/>
              </a:rPr>
              <a:t> = </a:t>
            </a:r>
            <a:r>
              <a:rPr sz="1250" b="1" dirty="0">
                <a:solidFill>
                  <a:srgbClr val="77CADE"/>
                </a:solidFill>
                <a:latin typeface="Menlo"/>
              </a:rPr>
              <a:t>["t3.medium"]</a:t>
            </a:r>
          </a:p>
          <a:p>
            <a:pPr algn="l">
              <a:lnSpc>
                <a:spcPct val="100000"/>
              </a:lnSpc>
              <a:spcAft>
                <a:spcPts val="150"/>
              </a:spcAft>
            </a:pPr>
            <a:r>
              <a:rPr sz="1250" b="0" dirty="0" err="1">
                <a:solidFill>
                  <a:srgbClr val="9C8375"/>
                </a:solidFill>
                <a:latin typeface="Menlo"/>
              </a:rPr>
              <a:t>node_count</a:t>
            </a:r>
            <a:r>
              <a:rPr sz="1250" b="0" dirty="0">
                <a:solidFill>
                  <a:srgbClr val="9C8375"/>
                </a:solidFill>
                <a:latin typeface="Menlo"/>
              </a:rPr>
              <a:t>          = 1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2475295-DED6-6348-9571-39CF82365B8E}"/>
              </a:ext>
            </a:extLst>
          </p:cNvPr>
          <p:cNvSpPr txBox="1"/>
          <p:nvPr/>
        </p:nvSpPr>
        <p:spPr>
          <a:xfrm>
            <a:off x="713231" y="4368927"/>
            <a:ext cx="10765231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 node was too small to get the model ready in time—</a:t>
            </a:r>
            <a:r>
              <a:rPr lang="en-US" sz="2000" b="1" dirty="0">
                <a:solidFill>
                  <a:srgbClr val="77CAD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slow startup became a restart loop</a:t>
            </a:r>
            <a:endParaRPr lang="en-US" sz="20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9A7B29-DBB8-3737-EE42-682972365CF4}"/>
              </a:ext>
            </a:extLst>
          </p:cNvPr>
          <p:cNvSpPr txBox="1"/>
          <p:nvPr/>
        </p:nvSpPr>
        <p:spPr>
          <a:xfrm>
            <a:off x="713231" y="1817797"/>
            <a:ext cx="10216591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00" b="0" spc="140" dirty="0">
                <a:solidFill>
                  <a:srgbClr val="9C8375"/>
                </a:solidFill>
                <a:latin typeface="Menlo"/>
              </a:rPr>
              <a:t>infra/</a:t>
            </a:r>
            <a:r>
              <a:rPr sz="900" b="0" spc="140" dirty="0" err="1">
                <a:solidFill>
                  <a:srgbClr val="9C8375"/>
                </a:solidFill>
                <a:latin typeface="Menlo"/>
              </a:rPr>
              <a:t>eks</a:t>
            </a:r>
            <a:r>
              <a:rPr sz="900" b="0" spc="140" dirty="0">
                <a:solidFill>
                  <a:srgbClr val="9C8375"/>
                </a:solidFill>
                <a:latin typeface="Menlo"/>
              </a:rPr>
              <a:t>/cluster/</a:t>
            </a:r>
            <a:r>
              <a:rPr lang="en-US" sz="900" b="0" spc="140" dirty="0" err="1">
                <a:solidFill>
                  <a:srgbClr val="9C8375"/>
                </a:solidFill>
                <a:latin typeface="Menlo"/>
              </a:rPr>
              <a:t>terraform.tfvars</a:t>
            </a:r>
            <a:endParaRPr sz="900" b="0" spc="140" dirty="0">
              <a:solidFill>
                <a:srgbClr val="9C8375"/>
              </a:solidFill>
              <a:latin typeface="Menlo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8DF3A-DCC0-B949-9784-C87FE999812A}"/>
              </a:ext>
            </a:extLst>
          </p:cNvPr>
          <p:cNvSpPr txBox="1"/>
          <p:nvPr/>
        </p:nvSpPr>
        <p:spPr>
          <a:xfrm>
            <a:off x="7342631" y="2066543"/>
            <a:ext cx="4135831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F6ECE1"/>
                </a:solidFill>
                <a:latin typeface="Menlo"/>
              </a:rPr>
              <a:t>t3.medium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442A70-2AB7-0DC8-1153-F80F28397E0C}"/>
              </a:ext>
            </a:extLst>
          </p:cNvPr>
          <p:cNvSpPr txBox="1"/>
          <p:nvPr/>
        </p:nvSpPr>
        <p:spPr>
          <a:xfrm>
            <a:off x="7342631" y="2304287"/>
            <a:ext cx="4135831" cy="2226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250" b="0" dirty="0">
                <a:solidFill>
                  <a:srgbClr val="77CADE"/>
                </a:solidFill>
                <a:latin typeface="Helvetica Neue"/>
              </a:rPr>
              <a:t>2 vCPU, 4 GiB </a:t>
            </a:r>
            <a:r>
              <a:rPr lang="en-US" sz="1250" dirty="0">
                <a:solidFill>
                  <a:srgbClr val="77CADE"/>
                </a:solidFill>
                <a:latin typeface="Helvetica Neue"/>
              </a:rPr>
              <a:t>RAM</a:t>
            </a:r>
            <a:endParaRPr sz="1250" b="0" dirty="0">
              <a:solidFill>
                <a:srgbClr val="77CADE"/>
              </a:solidFill>
              <a:latin typeface="Helvetica Neue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EEBA63-3E30-5422-1CAA-4730A8139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27B17C2C-1685-3EE5-1FF9-E14F25B581B4}"/>
              </a:ext>
            </a:extLst>
          </p:cNvPr>
          <p:cNvSpPr/>
          <p:nvPr/>
        </p:nvSpPr>
        <p:spPr>
          <a:xfrm>
            <a:off x="713232" y="2066543"/>
            <a:ext cx="6355080" cy="1269398"/>
          </a:xfrm>
          <a:prstGeom prst="rect">
            <a:avLst/>
          </a:prstGeom>
          <a:solidFill>
            <a:srgbClr val="1E1611"/>
          </a:solidFill>
          <a:ln w="9525">
            <a:solidFill>
              <a:srgbClr val="3A2A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940152B-2BB7-3ED7-018A-0A0A209BA32E}"/>
              </a:ext>
            </a:extLst>
          </p:cNvPr>
          <p:cNvSpPr txBox="1"/>
          <p:nvPr/>
        </p:nvSpPr>
        <p:spPr>
          <a:xfrm>
            <a:off x="1024128" y="2267712"/>
            <a:ext cx="6018594" cy="6283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50"/>
              </a:spcAft>
            </a:pPr>
            <a:r>
              <a:rPr lang="en-US" sz="1250" dirty="0">
                <a:solidFill>
                  <a:srgbClr val="9C8375"/>
                </a:solidFill>
                <a:latin typeface="Menlo"/>
              </a:rPr>
              <a:t># </a:t>
            </a:r>
            <a:r>
              <a:rPr lang="en-US" sz="1250" dirty="0" err="1">
                <a:solidFill>
                  <a:srgbClr val="9C8375"/>
                </a:solidFill>
                <a:latin typeface="Menlo"/>
              </a:rPr>
              <a:t>node_instance_types</a:t>
            </a:r>
            <a:r>
              <a:rPr lang="en-US" sz="1250" dirty="0">
                <a:solidFill>
                  <a:srgbClr val="9C8375"/>
                </a:solidFill>
                <a:latin typeface="Menlo"/>
              </a:rPr>
              <a:t> = ["t3.medium"]</a:t>
            </a:r>
          </a:p>
          <a:p>
            <a:pPr>
              <a:spcAft>
                <a:spcPts val="150"/>
              </a:spcAft>
            </a:pPr>
            <a:r>
              <a:rPr lang="en-US" sz="1250" dirty="0" err="1">
                <a:solidFill>
                  <a:schemeClr val="bg1"/>
                </a:solidFill>
                <a:latin typeface="Menlo"/>
              </a:rPr>
              <a:t>node_instance_types</a:t>
            </a:r>
            <a:r>
              <a:rPr lang="en-US" sz="1250" dirty="0">
                <a:solidFill>
                  <a:schemeClr val="bg1"/>
                </a:solidFill>
                <a:latin typeface="Menlo"/>
              </a:rPr>
              <a:t> = </a:t>
            </a:r>
            <a:r>
              <a:rPr lang="en-US" sz="1250" b="1" dirty="0">
                <a:solidFill>
                  <a:srgbClr val="7CD3E8"/>
                </a:solidFill>
                <a:latin typeface="Menlo"/>
              </a:rPr>
              <a:t>["c6a.2xlarge"]</a:t>
            </a:r>
            <a:endParaRPr lang="en-US" sz="1250" dirty="0">
              <a:solidFill>
                <a:srgbClr val="9C8375"/>
              </a:solidFill>
              <a:latin typeface="Menlo"/>
            </a:endParaRPr>
          </a:p>
          <a:p>
            <a:pPr>
              <a:spcAft>
                <a:spcPts val="150"/>
              </a:spcAft>
            </a:pPr>
            <a:r>
              <a:rPr lang="en-US" sz="1250" dirty="0" err="1">
                <a:solidFill>
                  <a:srgbClr val="9C8375"/>
                </a:solidFill>
                <a:latin typeface="Menlo"/>
              </a:rPr>
              <a:t>node_count</a:t>
            </a:r>
            <a:endParaRPr sz="1250" b="0" dirty="0">
              <a:solidFill>
                <a:srgbClr val="9C8375"/>
              </a:solidFill>
              <a:latin typeface="Menlo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E41E31C-1F48-B728-1688-4587F89B42A9}"/>
              </a:ext>
            </a:extLst>
          </p:cNvPr>
          <p:cNvSpPr txBox="1"/>
          <p:nvPr/>
        </p:nvSpPr>
        <p:spPr>
          <a:xfrm>
            <a:off x="713231" y="4368927"/>
            <a:ext cx="10765231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 node was too small to get the model ready in time—</a:t>
            </a:r>
            <a:r>
              <a:rPr lang="en-US" sz="2000" b="1" dirty="0">
                <a:solidFill>
                  <a:srgbClr val="77CAD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slow startup became a restart loop</a:t>
            </a:r>
            <a:endParaRPr lang="en-US" sz="20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EE794A-5D60-88C8-7D2D-CAA4A5D5DFA9}"/>
              </a:ext>
            </a:extLst>
          </p:cNvPr>
          <p:cNvSpPr txBox="1"/>
          <p:nvPr/>
        </p:nvSpPr>
        <p:spPr>
          <a:xfrm>
            <a:off x="713231" y="1817797"/>
            <a:ext cx="10216591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00" b="0" spc="140" dirty="0">
                <a:solidFill>
                  <a:srgbClr val="9C8375"/>
                </a:solidFill>
                <a:latin typeface="Menlo"/>
              </a:rPr>
              <a:t>infra/</a:t>
            </a:r>
            <a:r>
              <a:rPr sz="900" b="0" spc="140" dirty="0" err="1">
                <a:solidFill>
                  <a:srgbClr val="9C8375"/>
                </a:solidFill>
                <a:latin typeface="Menlo"/>
              </a:rPr>
              <a:t>eks</a:t>
            </a:r>
            <a:r>
              <a:rPr sz="900" b="0" spc="140" dirty="0">
                <a:solidFill>
                  <a:srgbClr val="9C8375"/>
                </a:solidFill>
                <a:latin typeface="Menlo"/>
              </a:rPr>
              <a:t>/cluster/</a:t>
            </a:r>
            <a:r>
              <a:rPr lang="en-US" sz="900" b="0" spc="140" dirty="0" err="1">
                <a:solidFill>
                  <a:srgbClr val="9C8375"/>
                </a:solidFill>
                <a:latin typeface="Menlo"/>
              </a:rPr>
              <a:t>terraform.tfvars</a:t>
            </a:r>
            <a:endParaRPr sz="900" b="0" spc="140" dirty="0">
              <a:solidFill>
                <a:srgbClr val="9C8375"/>
              </a:solidFill>
              <a:latin typeface="Menlo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0A7047-030B-4A9A-D6C9-368D5D96825C}"/>
              </a:ext>
            </a:extLst>
          </p:cNvPr>
          <p:cNvSpPr txBox="1"/>
          <p:nvPr/>
        </p:nvSpPr>
        <p:spPr>
          <a:xfrm>
            <a:off x="7342631" y="2066543"/>
            <a:ext cx="4135831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 dirty="0">
                <a:solidFill>
                  <a:srgbClr val="F6ECE1"/>
                </a:solidFill>
                <a:latin typeface="Menlo"/>
              </a:rPr>
              <a:t>t3.medium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9E6AEC-4F51-E3A4-DCFB-E7CA302837BD}"/>
              </a:ext>
            </a:extLst>
          </p:cNvPr>
          <p:cNvSpPr txBox="1"/>
          <p:nvPr/>
        </p:nvSpPr>
        <p:spPr>
          <a:xfrm>
            <a:off x="7342631" y="2304287"/>
            <a:ext cx="4135831" cy="2226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250" b="0" dirty="0">
                <a:solidFill>
                  <a:srgbClr val="9C8375"/>
                </a:solidFill>
                <a:latin typeface="Helvetica Neue"/>
              </a:rPr>
              <a:t>2 vCPU, 4 GiB </a:t>
            </a:r>
            <a:r>
              <a:rPr lang="en-US" sz="1250" dirty="0">
                <a:solidFill>
                  <a:srgbClr val="9C8375"/>
                </a:solidFill>
                <a:latin typeface="Helvetica Neue"/>
              </a:rPr>
              <a:t>RAM</a:t>
            </a:r>
            <a:endParaRPr sz="1250" b="0" dirty="0">
              <a:solidFill>
                <a:srgbClr val="9C8375"/>
              </a:solidFill>
              <a:latin typeface="Helvetica Neue"/>
            </a:endParaRPr>
          </a:p>
        </p:txBody>
      </p:sp>
      <p:cxnSp>
        <p:nvCxnSpPr>
          <p:cNvPr id="5" name="Connector 80">
            <a:extLst>
              <a:ext uri="{FF2B5EF4-FFF2-40B4-BE49-F238E27FC236}">
                <a16:creationId xmlns:a16="http://schemas.microsoft.com/office/drawing/2014/main" id="{8879DDAE-4567-B193-7675-66D0AE422CE8}"/>
              </a:ext>
            </a:extLst>
          </p:cNvPr>
          <p:cNvCxnSpPr/>
          <p:nvPr/>
        </p:nvCxnSpPr>
        <p:spPr>
          <a:xfrm>
            <a:off x="7342631" y="2779774"/>
            <a:ext cx="4135832" cy="0"/>
          </a:xfrm>
          <a:prstGeom prst="line">
            <a:avLst/>
          </a:prstGeom>
          <a:ln w="9525">
            <a:solidFill>
              <a:srgbClr val="3A2A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95C2A3C-7E54-470A-9108-B6F6D2B995AB}"/>
              </a:ext>
            </a:extLst>
          </p:cNvPr>
          <p:cNvSpPr txBox="1"/>
          <p:nvPr/>
        </p:nvSpPr>
        <p:spPr>
          <a:xfrm>
            <a:off x="7342631" y="2907791"/>
            <a:ext cx="4135831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F6ECE1"/>
                </a:solidFill>
                <a:latin typeface="Menlo"/>
              </a:rPr>
              <a:t>c6a.2xlarge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72CE4D-E32B-6D7C-628A-A6050C237093}"/>
              </a:ext>
            </a:extLst>
          </p:cNvPr>
          <p:cNvSpPr txBox="1"/>
          <p:nvPr/>
        </p:nvSpPr>
        <p:spPr>
          <a:xfrm>
            <a:off x="7342631" y="3145535"/>
            <a:ext cx="4135831" cy="2226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250" b="0" dirty="0">
                <a:solidFill>
                  <a:srgbClr val="77CADE"/>
                </a:solidFill>
                <a:latin typeface="Helvetica Neue"/>
              </a:rPr>
              <a:t>8 vCPU, 16 GiB</a:t>
            </a:r>
            <a:r>
              <a:rPr lang="en-US" sz="1250" b="0" dirty="0">
                <a:solidFill>
                  <a:srgbClr val="77CADE"/>
                </a:solidFill>
                <a:latin typeface="Helvetica Neue"/>
              </a:rPr>
              <a:t> RAM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B1F95B-DC37-1900-95EA-B6570C19F407}"/>
              </a:ext>
            </a:extLst>
          </p:cNvPr>
          <p:cNvSpPr txBox="1"/>
          <p:nvPr/>
        </p:nvSpPr>
        <p:spPr>
          <a:xfrm>
            <a:off x="713232" y="960120"/>
            <a:ext cx="10765231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200" b="1" dirty="0">
                <a:solidFill>
                  <a:srgbClr val="F6ECE1"/>
                </a:solidFill>
                <a:latin typeface="Bodoni 72"/>
              </a:rPr>
              <a:t>The fix</a:t>
            </a:r>
            <a:r>
              <a:rPr lang="en-US" sz="3200" b="1" dirty="0">
                <a:solidFill>
                  <a:srgbClr val="F6ECE1"/>
                </a:solidFill>
                <a:latin typeface="Bodoni 72"/>
              </a:rPr>
              <a:t>:</a:t>
            </a:r>
            <a:r>
              <a:rPr sz="3200" b="1" dirty="0">
                <a:solidFill>
                  <a:srgbClr val="F6ECE1"/>
                </a:solidFill>
                <a:latin typeface="Bodoni 72"/>
              </a:rPr>
              <a:t> </a:t>
            </a:r>
            <a:r>
              <a:rPr lang="en-US" sz="3200" b="1" dirty="0">
                <a:solidFill>
                  <a:srgbClr val="F6ECE1"/>
                </a:solidFill>
                <a:latin typeface="Bodoni 72"/>
              </a:rPr>
              <a:t>don’t be greedy, </a:t>
            </a:r>
            <a:r>
              <a:rPr lang="en-US" sz="3200" b="1" dirty="0">
                <a:solidFill>
                  <a:srgbClr val="77CADE"/>
                </a:solidFill>
                <a:latin typeface="Bodoni 72"/>
              </a:rPr>
              <a:t>get it more resources</a:t>
            </a:r>
            <a:endParaRPr sz="3200" b="1" dirty="0">
              <a:solidFill>
                <a:srgbClr val="77CADE"/>
              </a:solidFill>
              <a:latin typeface="Bodoni 72"/>
            </a:endParaRPr>
          </a:p>
        </p:txBody>
      </p:sp>
    </p:spTree>
    <p:extLst>
      <p:ext uri="{BB962C8B-B14F-4D97-AF65-F5344CB8AC3E}">
        <p14:creationId xmlns:p14="http://schemas.microsoft.com/office/powerpoint/2010/main" val="17048687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EC2169-2AC9-8C92-08E1-B0A282A36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Connector 74">
            <a:extLst>
              <a:ext uri="{FF2B5EF4-FFF2-40B4-BE49-F238E27FC236}">
                <a16:creationId xmlns:a16="http://schemas.microsoft.com/office/drawing/2014/main" id="{745CCB2A-8967-553D-0A6F-40C72D39CF11}"/>
              </a:ext>
            </a:extLst>
          </p:cNvPr>
          <p:cNvCxnSpPr/>
          <p:nvPr/>
        </p:nvCxnSpPr>
        <p:spPr>
          <a:xfrm>
            <a:off x="713232" y="3931920"/>
            <a:ext cx="8138160" cy="0"/>
          </a:xfrm>
          <a:prstGeom prst="line">
            <a:avLst/>
          </a:prstGeom>
          <a:ln w="9525">
            <a:solidFill>
              <a:srgbClr val="3A2A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20D42E36-CB51-7850-5FFF-8C6A56FA8B99}"/>
              </a:ext>
            </a:extLst>
          </p:cNvPr>
          <p:cNvSpPr txBox="1"/>
          <p:nvPr/>
        </p:nvSpPr>
        <p:spPr>
          <a:xfrm>
            <a:off x="713232" y="4114800"/>
            <a:ext cx="10173304" cy="3563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lang="en-US" sz="2000" b="0" dirty="0">
                <a:solidFill>
                  <a:srgbClr val="F6ECE1"/>
                </a:solidFill>
                <a:latin typeface="Helvetica Neue"/>
              </a:rPr>
              <a:t>Come back home buddy</a:t>
            </a:r>
            <a:endParaRPr sz="2000" b="0" dirty="0">
              <a:solidFill>
                <a:srgbClr val="F6ECE1"/>
              </a:solidFill>
              <a:latin typeface="Helvetica Neue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B58B985-8948-7D69-9854-281139BC781C}"/>
              </a:ext>
            </a:extLst>
          </p:cNvPr>
          <p:cNvSpPr txBox="1"/>
          <p:nvPr/>
        </p:nvSpPr>
        <p:spPr>
          <a:xfrm>
            <a:off x="726295" y="3100929"/>
            <a:ext cx="11177234" cy="687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en-US" sz="4400" b="1" dirty="0">
                <a:solidFill>
                  <a:srgbClr val="F6ECE1"/>
                </a:solidFill>
                <a:latin typeface="Bodoni 72"/>
              </a:rPr>
              <a:t>Build once, redeploy anytime, but into wrong AZ</a:t>
            </a:r>
          </a:p>
        </p:txBody>
      </p:sp>
    </p:spTree>
    <p:extLst>
      <p:ext uri="{BB962C8B-B14F-4D97-AF65-F5344CB8AC3E}">
        <p14:creationId xmlns:p14="http://schemas.microsoft.com/office/powerpoint/2010/main" val="22553368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F5CBB5-82E5-67D6-BBE8-839E55926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84658AB-49FE-2A9F-2AFC-7B1FBAE06765}"/>
              </a:ext>
            </a:extLst>
          </p:cNvPr>
          <p:cNvGrpSpPr>
            <a:grpSpLocks noChangeAspect="1"/>
          </p:cNvGrpSpPr>
          <p:nvPr/>
        </p:nvGrpSpPr>
        <p:grpSpPr>
          <a:xfrm>
            <a:off x="1434765" y="1045124"/>
            <a:ext cx="9322469" cy="4767752"/>
            <a:chOff x="2107531" y="1045124"/>
            <a:chExt cx="9322469" cy="476775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DA5A32C-A0BA-6723-5A63-8D3DD13FFB92}"/>
                </a:ext>
              </a:extLst>
            </p:cNvPr>
            <p:cNvSpPr/>
            <p:nvPr/>
          </p:nvSpPr>
          <p:spPr bwMode="auto">
            <a:xfrm>
              <a:off x="2107531" y="1045124"/>
              <a:ext cx="9322469" cy="4767752"/>
            </a:xfrm>
            <a:prstGeom prst="rect">
              <a:avLst/>
            </a:pr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2920" tIns="9144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AWS Cloud</a:t>
              </a:r>
            </a:p>
          </p:txBody>
        </p:sp>
        <p:sp>
          <p:nvSpPr>
            <p:cNvPr id="15" name="Rectangle 14" descr="Availability Zone 1 represented by availability zone resource group.">
              <a:extLst>
                <a:ext uri="{FF2B5EF4-FFF2-40B4-BE49-F238E27FC236}">
                  <a16:creationId xmlns:a16="http://schemas.microsoft.com/office/drawing/2014/main" id="{BFFB8689-C4BC-87CE-1667-E20CB105C8B9}"/>
                </a:ext>
              </a:extLst>
            </p:cNvPr>
            <p:cNvSpPr/>
            <p:nvPr/>
          </p:nvSpPr>
          <p:spPr bwMode="auto">
            <a:xfrm>
              <a:off x="3072669" y="1617114"/>
              <a:ext cx="2151029" cy="3867150"/>
            </a:xfrm>
            <a:prstGeom prst="rect">
              <a:avLst/>
            </a:prstGeom>
            <a:noFill/>
            <a:ln w="15875">
              <a:solidFill>
                <a:srgbClr val="00A4A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eu-central-1a</a:t>
              </a:r>
            </a:p>
          </p:txBody>
        </p:sp>
        <p:sp>
          <p:nvSpPr>
            <p:cNvPr id="19" name="Rectangle 18" descr="Availability Zone 2 represented by availability zone resource group.">
              <a:extLst>
                <a:ext uri="{FF2B5EF4-FFF2-40B4-BE49-F238E27FC236}">
                  <a16:creationId xmlns:a16="http://schemas.microsoft.com/office/drawing/2014/main" id="{65C4E679-6765-7BD3-AB87-136B642962EB}"/>
                </a:ext>
              </a:extLst>
            </p:cNvPr>
            <p:cNvSpPr/>
            <p:nvPr/>
          </p:nvSpPr>
          <p:spPr bwMode="auto">
            <a:xfrm>
              <a:off x="5896757" y="1617114"/>
              <a:ext cx="2143094" cy="3867150"/>
            </a:xfrm>
            <a:prstGeom prst="rect">
              <a:avLst/>
            </a:prstGeom>
            <a:noFill/>
            <a:ln w="15875">
              <a:solidFill>
                <a:srgbClr val="00A4A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eu-central-1b</a:t>
              </a:r>
            </a:p>
          </p:txBody>
        </p:sp>
        <p:grpSp>
          <p:nvGrpSpPr>
            <p:cNvPr id="26" name="1-instance" descr="Instance resource icon, with the Instance label below it. The resource is in first autoscaling group, and in Availability Zone1.">
              <a:extLst>
                <a:ext uri="{FF2B5EF4-FFF2-40B4-BE49-F238E27FC236}">
                  <a16:creationId xmlns:a16="http://schemas.microsoft.com/office/drawing/2014/main" id="{3EA9975F-03F4-038C-E9F7-58A38BF86428}"/>
                </a:ext>
              </a:extLst>
            </p:cNvPr>
            <p:cNvGrpSpPr/>
            <p:nvPr/>
          </p:nvGrpSpPr>
          <p:grpSpPr>
            <a:xfrm>
              <a:off x="3576098" y="2593159"/>
              <a:ext cx="1115568" cy="731918"/>
              <a:chOff x="5625233" y="3348677"/>
              <a:chExt cx="1115568" cy="731918"/>
            </a:xfrm>
          </p:grpSpPr>
          <p:pic>
            <p:nvPicPr>
              <p:cNvPr id="27" name="Graphic 60">
                <a:extLst>
                  <a:ext uri="{FF2B5EF4-FFF2-40B4-BE49-F238E27FC236}">
                    <a16:creationId xmlns:a16="http://schemas.microsoft.com/office/drawing/2014/main" id="{DC447D2E-AD2D-B94D-7EC5-DED2255DA3A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 bwMode="auto">
              <a:xfrm>
                <a:off x="5951092" y="3348677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" name="TextBox 16">
                <a:extLst>
                  <a:ext uri="{FF2B5EF4-FFF2-40B4-BE49-F238E27FC236}">
                    <a16:creationId xmlns:a16="http://schemas.microsoft.com/office/drawing/2014/main" id="{742D253A-1BEF-CBC8-D61E-ABE55EF24B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625233" y="3803596"/>
                <a:ext cx="111556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rIns="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1200" dirty="0">
                    <a:solidFill>
                      <a:schemeClr val="bg1"/>
                    </a:solidFill>
                    <a:latin typeface="Arial" panose="020B0604020202020204" pitchFamily="34" charset="0"/>
                    <a:ea typeface="Amazon Ember" panose="020B0603020204020204" pitchFamily="34" charset="0"/>
                    <a:cs typeface="Arial" panose="020B0604020202020204" pitchFamily="34" charset="0"/>
                  </a:rPr>
                  <a:t>t3.medium</a:t>
                </a:r>
              </a:p>
            </p:txBody>
          </p:sp>
        </p:grpSp>
        <p:pic>
          <p:nvPicPr>
            <p:cNvPr id="43" name="Graphic 42" descr="Volume resource icon for the Amazon EBS service.">
              <a:extLst>
                <a:ext uri="{FF2B5EF4-FFF2-40B4-BE49-F238E27FC236}">
                  <a16:creationId xmlns:a16="http://schemas.microsoft.com/office/drawing/2014/main" id="{2599E1CE-8752-9D14-ADE4-086DC287FB0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909679" y="3779996"/>
              <a:ext cx="457200" cy="457200"/>
            </a:xfrm>
            <a:prstGeom prst="rect">
              <a:avLst/>
            </a:prstGeom>
          </p:spPr>
        </p:pic>
        <p:pic>
          <p:nvPicPr>
            <p:cNvPr id="52" name="Graphic 51">
              <a:extLst>
                <a:ext uri="{FF2B5EF4-FFF2-40B4-BE49-F238E27FC236}">
                  <a16:creationId xmlns:a16="http://schemas.microsoft.com/office/drawing/2014/main" id="{F03993DD-82BA-64ED-152F-8EDDEC2CD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2107531" y="1045124"/>
              <a:ext cx="381000" cy="381000"/>
            </a:xfrm>
            <a:prstGeom prst="rect">
              <a:avLst/>
            </a:prstGeom>
          </p:spPr>
        </p:pic>
        <p:sp>
          <p:nvSpPr>
            <p:cNvPr id="2" name="TextBox 20">
              <a:extLst>
                <a:ext uri="{FF2B5EF4-FFF2-40B4-BE49-F238E27FC236}">
                  <a16:creationId xmlns:a16="http://schemas.microsoft.com/office/drawing/2014/main" id="{029394D3-2D1D-BD95-F04D-3CDB4D7846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9851" y="4239754"/>
              <a:ext cx="114141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Amazon Ember" panose="020B0603020204020204" pitchFamily="34" charset="0"/>
                  <a:cs typeface="Arial" panose="020B0604020202020204" pitchFamily="34" charset="0"/>
                </a:rPr>
                <a:t>gp3</a:t>
              </a:r>
            </a:p>
          </p:txBody>
        </p:sp>
        <p:sp>
          <p:nvSpPr>
            <p:cNvPr id="3" name="Rectangle 2" descr="Availability Zone 2 represented by availability zone resource group.">
              <a:extLst>
                <a:ext uri="{FF2B5EF4-FFF2-40B4-BE49-F238E27FC236}">
                  <a16:creationId xmlns:a16="http://schemas.microsoft.com/office/drawing/2014/main" id="{B8FD6CF2-A833-C1FB-FF60-4C80EB0BD4A1}"/>
                </a:ext>
              </a:extLst>
            </p:cNvPr>
            <p:cNvSpPr/>
            <p:nvPr/>
          </p:nvSpPr>
          <p:spPr bwMode="auto">
            <a:xfrm>
              <a:off x="8841343" y="1617114"/>
              <a:ext cx="2143094" cy="3867150"/>
            </a:xfrm>
            <a:prstGeom prst="rect">
              <a:avLst/>
            </a:prstGeom>
            <a:noFill/>
            <a:ln w="15875">
              <a:solidFill>
                <a:srgbClr val="00A4A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eu-central-1c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57141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8E229D-BBE2-84EE-FEDE-D2C7B13AC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>
            <a:extLst>
              <a:ext uri="{FF2B5EF4-FFF2-40B4-BE49-F238E27FC236}">
                <a16:creationId xmlns:a16="http://schemas.microsoft.com/office/drawing/2014/main" id="{8C0CA9BD-0557-5970-4979-84178D63E61E}"/>
              </a:ext>
            </a:extLst>
          </p:cNvPr>
          <p:cNvSpPr txBox="1"/>
          <p:nvPr/>
        </p:nvSpPr>
        <p:spPr>
          <a:xfrm>
            <a:off x="0" y="325120"/>
            <a:ext cx="121920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en-US" sz="3200" b="1" dirty="0">
                <a:solidFill>
                  <a:srgbClr val="F6ECE1"/>
                </a:solidFill>
                <a:latin typeface="Bodoni 72"/>
              </a:rPr>
              <a:t>t3.medium &gt; c6a.2xlarge</a:t>
            </a:r>
            <a:endParaRPr sz="3200" b="1" dirty="0">
              <a:solidFill>
                <a:srgbClr val="77CADE"/>
              </a:solidFill>
              <a:latin typeface="Bodoni 72"/>
            </a:endParaRP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D67B79D2-8502-27DE-D51E-306288C1FA64}"/>
              </a:ext>
            </a:extLst>
          </p:cNvPr>
          <p:cNvGrpSpPr>
            <a:grpSpLocks noChangeAspect="1"/>
          </p:cNvGrpSpPr>
          <p:nvPr/>
        </p:nvGrpSpPr>
        <p:grpSpPr>
          <a:xfrm>
            <a:off x="1434765" y="1045124"/>
            <a:ext cx="9322469" cy="4767752"/>
            <a:chOff x="2107531" y="1045124"/>
            <a:chExt cx="9322469" cy="4767752"/>
          </a:xfrm>
        </p:grpSpPr>
        <p:sp>
          <p:nvSpPr>
            <p:cNvPr id="56" name="Rectangle 55" descr="Availability Zone 1 represented by availability zone resource group.">
              <a:extLst>
                <a:ext uri="{FF2B5EF4-FFF2-40B4-BE49-F238E27FC236}">
                  <a16:creationId xmlns:a16="http://schemas.microsoft.com/office/drawing/2014/main" id="{AD6D0078-71E5-106E-C96F-547C7D058149}"/>
                </a:ext>
              </a:extLst>
            </p:cNvPr>
            <p:cNvSpPr/>
            <p:nvPr/>
          </p:nvSpPr>
          <p:spPr bwMode="auto">
            <a:xfrm>
              <a:off x="3072669" y="1617114"/>
              <a:ext cx="2151029" cy="3867150"/>
            </a:xfrm>
            <a:prstGeom prst="rect">
              <a:avLst/>
            </a:prstGeom>
            <a:noFill/>
            <a:ln w="15875">
              <a:solidFill>
                <a:srgbClr val="00A4A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eu-central-1a</a:t>
              </a:r>
            </a:p>
          </p:txBody>
        </p:sp>
        <p:sp>
          <p:nvSpPr>
            <p:cNvPr id="57" name="Rectangle 56" descr="Availability Zone 2 represented by availability zone resource group.">
              <a:extLst>
                <a:ext uri="{FF2B5EF4-FFF2-40B4-BE49-F238E27FC236}">
                  <a16:creationId xmlns:a16="http://schemas.microsoft.com/office/drawing/2014/main" id="{88C32707-884B-E6F1-4A0C-83EEE0621D01}"/>
                </a:ext>
              </a:extLst>
            </p:cNvPr>
            <p:cNvSpPr/>
            <p:nvPr/>
          </p:nvSpPr>
          <p:spPr bwMode="auto">
            <a:xfrm>
              <a:off x="5896757" y="1617114"/>
              <a:ext cx="2143094" cy="3867150"/>
            </a:xfrm>
            <a:prstGeom prst="rect">
              <a:avLst/>
            </a:prstGeom>
            <a:noFill/>
            <a:ln w="15875">
              <a:solidFill>
                <a:srgbClr val="00A4A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eu-central-1b</a:t>
              </a:r>
            </a:p>
          </p:txBody>
        </p:sp>
        <p:grpSp>
          <p:nvGrpSpPr>
            <p:cNvPr id="58" name="1-instance" descr="Instance resource icon, with the Instance label below it. The resource is in first autoscaling group, and in Availability Zone1.">
              <a:extLst>
                <a:ext uri="{FF2B5EF4-FFF2-40B4-BE49-F238E27FC236}">
                  <a16:creationId xmlns:a16="http://schemas.microsoft.com/office/drawing/2014/main" id="{F1F10F5F-8875-9D68-289A-CDFCF6E3926E}"/>
                </a:ext>
              </a:extLst>
            </p:cNvPr>
            <p:cNvGrpSpPr/>
            <p:nvPr/>
          </p:nvGrpSpPr>
          <p:grpSpPr>
            <a:xfrm>
              <a:off x="3576098" y="2593159"/>
              <a:ext cx="1115568" cy="731918"/>
              <a:chOff x="5625233" y="3348677"/>
              <a:chExt cx="1115568" cy="731918"/>
            </a:xfrm>
          </p:grpSpPr>
          <p:pic>
            <p:nvPicPr>
              <p:cNvPr id="59" name="Graphic 60">
                <a:extLst>
                  <a:ext uri="{FF2B5EF4-FFF2-40B4-BE49-F238E27FC236}">
                    <a16:creationId xmlns:a16="http://schemas.microsoft.com/office/drawing/2014/main" id="{55668AFA-86CA-5DB5-57F1-800B5C7FD0E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 bwMode="auto">
              <a:xfrm>
                <a:off x="5951092" y="3348677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0" name="TextBox 16">
                <a:extLst>
                  <a:ext uri="{FF2B5EF4-FFF2-40B4-BE49-F238E27FC236}">
                    <a16:creationId xmlns:a16="http://schemas.microsoft.com/office/drawing/2014/main" id="{E06E1653-E915-A8CB-4021-491C5776079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625233" y="3803596"/>
                <a:ext cx="111556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rIns="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1200" dirty="0">
                    <a:solidFill>
                      <a:schemeClr val="bg1"/>
                    </a:solidFill>
                    <a:latin typeface="Arial" panose="020B0604020202020204" pitchFamily="34" charset="0"/>
                    <a:ea typeface="Amazon Ember" panose="020B0603020204020204" pitchFamily="34" charset="0"/>
                    <a:cs typeface="Arial" panose="020B0604020202020204" pitchFamily="34" charset="0"/>
                  </a:rPr>
                  <a:t>t3.medium</a:t>
                </a:r>
              </a:p>
            </p:txBody>
          </p:sp>
        </p:grpSp>
        <p:pic>
          <p:nvPicPr>
            <p:cNvPr id="62" name="Graphic 61" descr="Volume resource icon for the Amazon EBS service.">
              <a:extLst>
                <a:ext uri="{FF2B5EF4-FFF2-40B4-BE49-F238E27FC236}">
                  <a16:creationId xmlns:a16="http://schemas.microsoft.com/office/drawing/2014/main" id="{599A3874-3972-367F-4C65-6319E8A0F33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909679" y="3779996"/>
              <a:ext cx="457200" cy="457200"/>
            </a:xfrm>
            <a:prstGeom prst="rect">
              <a:avLst/>
            </a:prstGeom>
          </p:spPr>
        </p:pic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97028CF9-F257-C475-0F96-670B13898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2107531" y="1045124"/>
              <a:ext cx="381000" cy="381000"/>
            </a:xfrm>
            <a:prstGeom prst="rect">
              <a:avLst/>
            </a:prstGeom>
          </p:spPr>
        </p:pic>
        <p:sp>
          <p:nvSpPr>
            <p:cNvPr id="65" name="TextBox 20">
              <a:extLst>
                <a:ext uri="{FF2B5EF4-FFF2-40B4-BE49-F238E27FC236}">
                  <a16:creationId xmlns:a16="http://schemas.microsoft.com/office/drawing/2014/main" id="{615AB629-EB9D-A638-606B-BF14B2A51A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9851" y="4239754"/>
              <a:ext cx="114141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Amazon Ember" panose="020B0603020204020204" pitchFamily="34" charset="0"/>
                  <a:cs typeface="Arial" panose="020B0604020202020204" pitchFamily="34" charset="0"/>
                </a:rPr>
                <a:t>gp3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A9696A06-B1A9-B6B3-7CD1-3A0658F4D255}"/>
                </a:ext>
              </a:extLst>
            </p:cNvPr>
            <p:cNvSpPr/>
            <p:nvPr/>
          </p:nvSpPr>
          <p:spPr bwMode="auto">
            <a:xfrm>
              <a:off x="2107531" y="1045124"/>
              <a:ext cx="9322469" cy="4767752"/>
            </a:xfrm>
            <a:prstGeom prst="rect">
              <a:avLst/>
            </a:pr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2920" tIns="9144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AWS Cloud</a:t>
              </a:r>
            </a:p>
          </p:txBody>
        </p:sp>
        <p:sp>
          <p:nvSpPr>
            <p:cNvPr id="67" name="Rectangle 66" descr="Availability Zone 2 represented by availability zone resource group.">
              <a:extLst>
                <a:ext uri="{FF2B5EF4-FFF2-40B4-BE49-F238E27FC236}">
                  <a16:creationId xmlns:a16="http://schemas.microsoft.com/office/drawing/2014/main" id="{607AB5E9-C1DA-581B-873A-9836A103DDDB}"/>
                </a:ext>
              </a:extLst>
            </p:cNvPr>
            <p:cNvSpPr/>
            <p:nvPr/>
          </p:nvSpPr>
          <p:spPr bwMode="auto">
            <a:xfrm>
              <a:off x="8841343" y="1617114"/>
              <a:ext cx="2143094" cy="3867150"/>
            </a:xfrm>
            <a:prstGeom prst="rect">
              <a:avLst/>
            </a:prstGeom>
            <a:noFill/>
            <a:ln w="15875">
              <a:solidFill>
                <a:srgbClr val="00A4A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eu-central-1c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47189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1EF02B-3526-FA33-E12A-AE6F626F3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>
            <a:extLst>
              <a:ext uri="{FF2B5EF4-FFF2-40B4-BE49-F238E27FC236}">
                <a16:creationId xmlns:a16="http://schemas.microsoft.com/office/drawing/2014/main" id="{FA85EF58-17AC-33C6-E1CB-E8D6737FCCC2}"/>
              </a:ext>
            </a:extLst>
          </p:cNvPr>
          <p:cNvSpPr txBox="1"/>
          <p:nvPr/>
        </p:nvSpPr>
        <p:spPr>
          <a:xfrm>
            <a:off x="0" y="325120"/>
            <a:ext cx="121920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en-US" sz="3200" b="1" dirty="0">
                <a:solidFill>
                  <a:srgbClr val="F6ECE1"/>
                </a:solidFill>
                <a:latin typeface="Bodoni 72"/>
              </a:rPr>
              <a:t>t3.medium &gt; c6a.2xlarge</a:t>
            </a:r>
            <a:endParaRPr sz="3200" b="1" dirty="0">
              <a:solidFill>
                <a:srgbClr val="77CADE"/>
              </a:solidFill>
              <a:latin typeface="Bodoni 72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1C1EBAA-E2EE-F59E-F0AD-2C925727D67A}"/>
              </a:ext>
            </a:extLst>
          </p:cNvPr>
          <p:cNvGrpSpPr>
            <a:grpSpLocks noChangeAspect="1"/>
          </p:cNvGrpSpPr>
          <p:nvPr/>
        </p:nvGrpSpPr>
        <p:grpSpPr>
          <a:xfrm>
            <a:off x="1434765" y="1045124"/>
            <a:ext cx="9322469" cy="4767752"/>
            <a:chOff x="2107531" y="1045124"/>
            <a:chExt cx="9322469" cy="4767752"/>
          </a:xfrm>
        </p:grpSpPr>
        <p:sp>
          <p:nvSpPr>
            <p:cNvPr id="56" name="Rectangle 55" descr="Availability Zone 1 represented by availability zone resource group.">
              <a:extLst>
                <a:ext uri="{FF2B5EF4-FFF2-40B4-BE49-F238E27FC236}">
                  <a16:creationId xmlns:a16="http://schemas.microsoft.com/office/drawing/2014/main" id="{0F6F19CE-9B94-56A4-F199-2376EC077DF9}"/>
                </a:ext>
              </a:extLst>
            </p:cNvPr>
            <p:cNvSpPr/>
            <p:nvPr/>
          </p:nvSpPr>
          <p:spPr bwMode="auto">
            <a:xfrm>
              <a:off x="3072669" y="1617114"/>
              <a:ext cx="2151029" cy="3867150"/>
            </a:xfrm>
            <a:prstGeom prst="rect">
              <a:avLst/>
            </a:prstGeom>
            <a:noFill/>
            <a:ln w="15875">
              <a:solidFill>
                <a:srgbClr val="00A4A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eu-central-1a</a:t>
              </a:r>
            </a:p>
          </p:txBody>
        </p:sp>
        <p:sp>
          <p:nvSpPr>
            <p:cNvPr id="57" name="Rectangle 56" descr="Availability Zone 2 represented by availability zone resource group.">
              <a:extLst>
                <a:ext uri="{FF2B5EF4-FFF2-40B4-BE49-F238E27FC236}">
                  <a16:creationId xmlns:a16="http://schemas.microsoft.com/office/drawing/2014/main" id="{C49EE85D-D66B-36AD-D85B-66F3248759DB}"/>
                </a:ext>
              </a:extLst>
            </p:cNvPr>
            <p:cNvSpPr/>
            <p:nvPr/>
          </p:nvSpPr>
          <p:spPr bwMode="auto">
            <a:xfrm>
              <a:off x="5896757" y="1617114"/>
              <a:ext cx="2143094" cy="3867150"/>
            </a:xfrm>
            <a:prstGeom prst="rect">
              <a:avLst/>
            </a:prstGeom>
            <a:noFill/>
            <a:ln w="15875">
              <a:solidFill>
                <a:srgbClr val="00A4A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eu-central-1b</a:t>
              </a:r>
            </a:p>
          </p:txBody>
        </p:sp>
        <p:pic>
          <p:nvPicPr>
            <p:cNvPr id="62" name="Graphic 61" descr="Volume resource icon for the Amazon EBS service.">
              <a:extLst>
                <a:ext uri="{FF2B5EF4-FFF2-40B4-BE49-F238E27FC236}">
                  <a16:creationId xmlns:a16="http://schemas.microsoft.com/office/drawing/2014/main" id="{69F031C0-DBD5-E92A-EA6E-E1045C0A079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909679" y="3779996"/>
              <a:ext cx="457200" cy="457200"/>
            </a:xfrm>
            <a:prstGeom prst="rect">
              <a:avLst/>
            </a:prstGeom>
          </p:spPr>
        </p:pic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ADE6EBF0-3C15-F529-A071-F02B1ED266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107531" y="1045124"/>
              <a:ext cx="381000" cy="381000"/>
            </a:xfrm>
            <a:prstGeom prst="rect">
              <a:avLst/>
            </a:prstGeom>
          </p:spPr>
        </p:pic>
        <p:sp>
          <p:nvSpPr>
            <p:cNvPr id="2" name="TextBox 20">
              <a:extLst>
                <a:ext uri="{FF2B5EF4-FFF2-40B4-BE49-F238E27FC236}">
                  <a16:creationId xmlns:a16="http://schemas.microsoft.com/office/drawing/2014/main" id="{65D7C961-E204-0F6A-0C17-77496D12E5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9851" y="4239754"/>
              <a:ext cx="114141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en-US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Amazon Ember" panose="020B0603020204020204" pitchFamily="34" charset="0"/>
                  <a:cs typeface="Arial" panose="020B0604020202020204" pitchFamily="34" charset="0"/>
                </a:rPr>
                <a:t>gp3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0886B1-3C6F-B052-9CEC-7FE02048C34D}"/>
                </a:ext>
              </a:extLst>
            </p:cNvPr>
            <p:cNvSpPr/>
            <p:nvPr/>
          </p:nvSpPr>
          <p:spPr bwMode="auto">
            <a:xfrm>
              <a:off x="2107531" y="1045124"/>
              <a:ext cx="9322469" cy="4767752"/>
            </a:xfrm>
            <a:prstGeom prst="rect">
              <a:avLst/>
            </a:pr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2920" tIns="9144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AWS Cloud</a:t>
              </a:r>
            </a:p>
          </p:txBody>
        </p:sp>
        <p:sp>
          <p:nvSpPr>
            <p:cNvPr id="4" name="Rectangle 3" descr="Availability Zone 2 represented by availability zone resource group.">
              <a:extLst>
                <a:ext uri="{FF2B5EF4-FFF2-40B4-BE49-F238E27FC236}">
                  <a16:creationId xmlns:a16="http://schemas.microsoft.com/office/drawing/2014/main" id="{3C1A8C89-0A16-AC12-4765-FFD4E723A9F5}"/>
                </a:ext>
              </a:extLst>
            </p:cNvPr>
            <p:cNvSpPr/>
            <p:nvPr/>
          </p:nvSpPr>
          <p:spPr bwMode="auto">
            <a:xfrm>
              <a:off x="8841343" y="1617114"/>
              <a:ext cx="2143094" cy="3867150"/>
            </a:xfrm>
            <a:prstGeom prst="rect">
              <a:avLst/>
            </a:prstGeom>
            <a:noFill/>
            <a:ln w="15875">
              <a:solidFill>
                <a:srgbClr val="00A4A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eu-central-1c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39982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8AA37D-D073-9406-8259-03C845CE3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CE6E6D63-5819-593B-D293-1BB748C7AB59}"/>
              </a:ext>
            </a:extLst>
          </p:cNvPr>
          <p:cNvSpPr txBox="1"/>
          <p:nvPr/>
        </p:nvSpPr>
        <p:spPr>
          <a:xfrm>
            <a:off x="0" y="325120"/>
            <a:ext cx="121920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en-US" sz="3200" b="1" dirty="0">
                <a:solidFill>
                  <a:srgbClr val="F6ECE1"/>
                </a:solidFill>
                <a:latin typeface="Bodoni 72"/>
              </a:rPr>
              <a:t>t3.medium &gt; c6a.2xlarge</a:t>
            </a:r>
            <a:endParaRPr sz="3200" b="1" dirty="0">
              <a:solidFill>
                <a:srgbClr val="77CADE"/>
              </a:solidFill>
              <a:latin typeface="Bodoni 72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4DE692E-C866-E107-D62B-B4D7150BE051}"/>
              </a:ext>
            </a:extLst>
          </p:cNvPr>
          <p:cNvGrpSpPr>
            <a:grpSpLocks noChangeAspect="1"/>
          </p:cNvGrpSpPr>
          <p:nvPr/>
        </p:nvGrpSpPr>
        <p:grpSpPr>
          <a:xfrm>
            <a:off x="1434765" y="1045124"/>
            <a:ext cx="9322469" cy="4767752"/>
            <a:chOff x="2107531" y="1045124"/>
            <a:chExt cx="9322469" cy="4767752"/>
          </a:xfrm>
        </p:grpSpPr>
        <p:sp>
          <p:nvSpPr>
            <p:cNvPr id="7" name="Rectangle 6" descr="Availability Zone 1 represented by availability zone resource group.">
              <a:extLst>
                <a:ext uri="{FF2B5EF4-FFF2-40B4-BE49-F238E27FC236}">
                  <a16:creationId xmlns:a16="http://schemas.microsoft.com/office/drawing/2014/main" id="{C4035E7D-3CBF-91D8-29D2-1A62D3FE7CDC}"/>
                </a:ext>
              </a:extLst>
            </p:cNvPr>
            <p:cNvSpPr/>
            <p:nvPr/>
          </p:nvSpPr>
          <p:spPr bwMode="auto">
            <a:xfrm>
              <a:off x="3072669" y="1617114"/>
              <a:ext cx="2151029" cy="3867150"/>
            </a:xfrm>
            <a:prstGeom prst="rect">
              <a:avLst/>
            </a:prstGeom>
            <a:noFill/>
            <a:ln w="15875">
              <a:solidFill>
                <a:srgbClr val="00A4A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eu-central-1a</a:t>
              </a:r>
            </a:p>
          </p:txBody>
        </p:sp>
        <p:sp>
          <p:nvSpPr>
            <p:cNvPr id="8" name="Rectangle 7" descr="Availability Zone 2 represented by availability zone resource group.">
              <a:extLst>
                <a:ext uri="{FF2B5EF4-FFF2-40B4-BE49-F238E27FC236}">
                  <a16:creationId xmlns:a16="http://schemas.microsoft.com/office/drawing/2014/main" id="{89E9A917-7961-975E-22A0-2D7296EF98FC}"/>
                </a:ext>
              </a:extLst>
            </p:cNvPr>
            <p:cNvSpPr/>
            <p:nvPr/>
          </p:nvSpPr>
          <p:spPr bwMode="auto">
            <a:xfrm>
              <a:off x="5896757" y="1617114"/>
              <a:ext cx="2143094" cy="3867150"/>
            </a:xfrm>
            <a:prstGeom prst="rect">
              <a:avLst/>
            </a:prstGeom>
            <a:noFill/>
            <a:ln w="15875">
              <a:solidFill>
                <a:srgbClr val="00A4A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eu-central-1b</a:t>
              </a:r>
            </a:p>
          </p:txBody>
        </p:sp>
        <p:grpSp>
          <p:nvGrpSpPr>
            <p:cNvPr id="9" name="1-instance" descr="Instance resource icon, with the Instance label below it. The resource is in first autoscaling group, and in Availability Zone1.">
              <a:extLst>
                <a:ext uri="{FF2B5EF4-FFF2-40B4-BE49-F238E27FC236}">
                  <a16:creationId xmlns:a16="http://schemas.microsoft.com/office/drawing/2014/main" id="{7C58354D-C934-F768-5093-480538BFC99A}"/>
                </a:ext>
              </a:extLst>
            </p:cNvPr>
            <p:cNvGrpSpPr/>
            <p:nvPr/>
          </p:nvGrpSpPr>
          <p:grpSpPr>
            <a:xfrm>
              <a:off x="6410520" y="2697082"/>
              <a:ext cx="1115568" cy="731918"/>
              <a:chOff x="5625233" y="3348677"/>
              <a:chExt cx="1115568" cy="731918"/>
            </a:xfrm>
          </p:grpSpPr>
          <p:pic>
            <p:nvPicPr>
              <p:cNvPr id="10" name="Graphic 60">
                <a:extLst>
                  <a:ext uri="{FF2B5EF4-FFF2-40B4-BE49-F238E27FC236}">
                    <a16:creationId xmlns:a16="http://schemas.microsoft.com/office/drawing/2014/main" id="{0F14D152-52AD-E64E-BDEE-CFBB607E01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 bwMode="auto">
              <a:xfrm>
                <a:off x="5951092" y="3348677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TextBox 16">
                <a:extLst>
                  <a:ext uri="{FF2B5EF4-FFF2-40B4-BE49-F238E27FC236}">
                    <a16:creationId xmlns:a16="http://schemas.microsoft.com/office/drawing/2014/main" id="{48D92EE1-FE30-210D-D582-55D7848482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625233" y="3803596"/>
                <a:ext cx="111556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rIns="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1200" dirty="0">
                    <a:solidFill>
                      <a:schemeClr val="bg1"/>
                    </a:solidFill>
                    <a:latin typeface="Arial" panose="020B0604020202020204" pitchFamily="34" charset="0"/>
                    <a:ea typeface="Amazon Ember" panose="020B0603020204020204" pitchFamily="34" charset="0"/>
                    <a:cs typeface="Arial" panose="020B0604020202020204" pitchFamily="34" charset="0"/>
                  </a:rPr>
                  <a:t>c6a.2xlarge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2912D68-5D29-0C03-6C6F-8930526E1E6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559851" y="3779996"/>
              <a:ext cx="1141411" cy="736757"/>
              <a:chOff x="10558692" y="324446"/>
              <a:chExt cx="1141411" cy="736757"/>
            </a:xfrm>
          </p:grpSpPr>
          <p:pic>
            <p:nvPicPr>
              <p:cNvPr id="13" name="Graphic 12" descr="Volume resource icon for the Amazon EBS service.">
                <a:extLst>
                  <a:ext uri="{FF2B5EF4-FFF2-40B4-BE49-F238E27FC236}">
                    <a16:creationId xmlns:a16="http://schemas.microsoft.com/office/drawing/2014/main" id="{73BCD820-A45B-5A9F-533A-3B72F8BADF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908520" y="324446"/>
                <a:ext cx="457200" cy="457200"/>
              </a:xfrm>
              <a:prstGeom prst="rect">
                <a:avLst/>
              </a:prstGeom>
            </p:spPr>
          </p:pic>
          <p:sp>
            <p:nvSpPr>
              <p:cNvPr id="14" name="TextBox 20">
                <a:extLst>
                  <a:ext uri="{FF2B5EF4-FFF2-40B4-BE49-F238E27FC236}">
                    <a16:creationId xmlns:a16="http://schemas.microsoft.com/office/drawing/2014/main" id="{5C8E8D3E-2C49-CE51-119D-8CFD17DCA36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558692" y="784204"/>
                <a:ext cx="114141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1200" dirty="0">
                    <a:solidFill>
                      <a:schemeClr val="bg1"/>
                    </a:solidFill>
                    <a:latin typeface="Arial" panose="020B0604020202020204" pitchFamily="34" charset="0"/>
                    <a:ea typeface="Amazon Ember" panose="020B0603020204020204" pitchFamily="34" charset="0"/>
                    <a:cs typeface="Arial" panose="020B0604020202020204" pitchFamily="34" charset="0"/>
                  </a:rPr>
                  <a:t>gp3</a:t>
                </a:r>
              </a:p>
            </p:txBody>
          </p:sp>
        </p:grp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C45E9458-318C-47AD-9201-2483337631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2107531" y="1045124"/>
              <a:ext cx="381000" cy="381000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198E0AF-0E9A-37A2-D34D-6E0585B8179F}"/>
                </a:ext>
              </a:extLst>
            </p:cNvPr>
            <p:cNvSpPr/>
            <p:nvPr/>
          </p:nvSpPr>
          <p:spPr bwMode="auto">
            <a:xfrm>
              <a:off x="2107531" y="1045124"/>
              <a:ext cx="9322469" cy="4767752"/>
            </a:xfrm>
            <a:prstGeom prst="rect">
              <a:avLst/>
            </a:pr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2920" tIns="9144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AWS Cloud</a:t>
              </a:r>
            </a:p>
          </p:txBody>
        </p:sp>
        <p:sp>
          <p:nvSpPr>
            <p:cNvPr id="23" name="Rectangle 22" descr="Availability Zone 2 represented by availability zone resource group.">
              <a:extLst>
                <a:ext uri="{FF2B5EF4-FFF2-40B4-BE49-F238E27FC236}">
                  <a16:creationId xmlns:a16="http://schemas.microsoft.com/office/drawing/2014/main" id="{485950E6-A392-D005-3CD7-482C0C40CAD7}"/>
                </a:ext>
              </a:extLst>
            </p:cNvPr>
            <p:cNvSpPr/>
            <p:nvPr/>
          </p:nvSpPr>
          <p:spPr bwMode="auto">
            <a:xfrm>
              <a:off x="8841343" y="1617114"/>
              <a:ext cx="2143094" cy="3867150"/>
            </a:xfrm>
            <a:prstGeom prst="rect">
              <a:avLst/>
            </a:prstGeom>
            <a:noFill/>
            <a:ln w="15875">
              <a:solidFill>
                <a:srgbClr val="00A4A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eu-central-1c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73240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Rectangle 90">
            <a:extLst>
              <a:ext uri="{FF2B5EF4-FFF2-40B4-BE49-F238E27FC236}">
                <a16:creationId xmlns:a16="http://schemas.microsoft.com/office/drawing/2014/main" id="{8DB9CD2C-2F02-F468-1AC1-30935CD8AF9D}"/>
              </a:ext>
            </a:extLst>
          </p:cNvPr>
          <p:cNvSpPr/>
          <p:nvPr/>
        </p:nvSpPr>
        <p:spPr>
          <a:xfrm>
            <a:off x="713384" y="1814563"/>
            <a:ext cx="10765231" cy="880511"/>
          </a:xfrm>
          <a:prstGeom prst="rect">
            <a:avLst/>
          </a:prstGeom>
          <a:solidFill>
            <a:srgbClr val="1E1611"/>
          </a:solidFill>
          <a:ln w="9525">
            <a:solidFill>
              <a:srgbClr val="3A2A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664448A-BA4F-38BA-9976-888635082CD1}"/>
              </a:ext>
            </a:extLst>
          </p:cNvPr>
          <p:cNvSpPr txBox="1"/>
          <p:nvPr/>
        </p:nvSpPr>
        <p:spPr>
          <a:xfrm>
            <a:off x="722548" y="1595107"/>
            <a:ext cx="10216591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00" b="0" spc="140" dirty="0">
                <a:solidFill>
                  <a:srgbClr val="9C8375"/>
                </a:solidFill>
                <a:latin typeface="Menlo"/>
              </a:rPr>
              <a:t>infra/</a:t>
            </a:r>
            <a:r>
              <a:rPr sz="900" b="0" spc="140" dirty="0" err="1">
                <a:solidFill>
                  <a:srgbClr val="9C8375"/>
                </a:solidFill>
                <a:latin typeface="Menlo"/>
              </a:rPr>
              <a:t>eks</a:t>
            </a:r>
            <a:r>
              <a:rPr sz="900" b="0" spc="140" dirty="0">
                <a:solidFill>
                  <a:srgbClr val="9C8375"/>
                </a:solidFill>
                <a:latin typeface="Menlo"/>
              </a:rPr>
              <a:t>/cluster/</a:t>
            </a:r>
            <a:r>
              <a:rPr sz="900" b="0" spc="140" dirty="0" err="1">
                <a:solidFill>
                  <a:srgbClr val="9C8375"/>
                </a:solidFill>
                <a:latin typeface="Menlo"/>
              </a:rPr>
              <a:t>eks.</a:t>
            </a:r>
            <a:r>
              <a:rPr lang="en-US" sz="900" b="0" spc="140" dirty="0" err="1">
                <a:solidFill>
                  <a:srgbClr val="9C8375"/>
                </a:solidFill>
                <a:latin typeface="Menlo"/>
              </a:rPr>
              <a:t>tf</a:t>
            </a:r>
            <a:endParaRPr sz="900" b="0" spc="140" dirty="0">
              <a:solidFill>
                <a:srgbClr val="9C8375"/>
              </a:solidFill>
              <a:latin typeface="Menlo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967141B0-5467-4C90-2622-54EE4E843769}"/>
              </a:ext>
            </a:extLst>
          </p:cNvPr>
          <p:cNvSpPr txBox="1"/>
          <p:nvPr/>
        </p:nvSpPr>
        <p:spPr>
          <a:xfrm>
            <a:off x="840689" y="1966987"/>
            <a:ext cx="3106620" cy="56169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>
                <a:solidFill>
                  <a:srgbClr val="9C8375"/>
                </a:solidFill>
                <a:latin typeface="Menlo"/>
              </a:rPr>
              <a:t>resource "</a:t>
            </a:r>
            <a:r>
              <a:rPr sz="1050" b="0" dirty="0" err="1">
                <a:solidFill>
                  <a:srgbClr val="9C8375"/>
                </a:solidFill>
                <a:latin typeface="Menlo"/>
              </a:rPr>
              <a:t>aws_eks_node_group</a:t>
            </a:r>
            <a:r>
              <a:rPr sz="1050" b="0" dirty="0">
                <a:solidFill>
                  <a:srgbClr val="9C8375"/>
                </a:solidFill>
                <a:latin typeface="Menlo"/>
              </a:rPr>
              <a:t>" "main" {</a:t>
            </a: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>
                <a:solidFill>
                  <a:srgbClr val="9C8375"/>
                </a:solidFill>
                <a:latin typeface="Menlo"/>
              </a:rPr>
              <a:t>    ...</a:t>
            </a: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>
                <a:solidFill>
                  <a:schemeClr val="bg1"/>
                </a:solidFill>
                <a:latin typeface="Menlo"/>
              </a:rPr>
              <a:t>  </a:t>
            </a:r>
            <a:r>
              <a:rPr sz="1050" b="0" dirty="0" err="1">
                <a:solidFill>
                  <a:schemeClr val="bg1"/>
                </a:solidFill>
                <a:latin typeface="Menlo"/>
              </a:rPr>
              <a:t>subnet_ids</a:t>
            </a:r>
            <a:r>
              <a:rPr lang="en-US" sz="1050" dirty="0">
                <a:solidFill>
                  <a:schemeClr val="bg1"/>
                </a:solidFill>
                <a:latin typeface="Menlo"/>
              </a:rPr>
              <a:t> </a:t>
            </a:r>
            <a:r>
              <a:rPr sz="1050" b="0" dirty="0">
                <a:solidFill>
                  <a:schemeClr val="bg1"/>
                </a:solidFill>
                <a:latin typeface="Menlo"/>
              </a:rPr>
              <a:t>= </a:t>
            </a:r>
            <a:r>
              <a:rPr sz="1050" b="0" dirty="0" err="1">
                <a:solidFill>
                  <a:schemeClr val="bg1"/>
                </a:solidFill>
                <a:latin typeface="Menlo"/>
              </a:rPr>
              <a:t>aws_subnet.public</a:t>
            </a:r>
            <a:r>
              <a:rPr sz="1050" b="0" dirty="0">
                <a:solidFill>
                  <a:schemeClr val="bg1"/>
                </a:solidFill>
                <a:latin typeface="Menlo"/>
              </a:rPr>
              <a:t>[</a:t>
            </a:r>
            <a:r>
              <a:rPr sz="1050" b="0" dirty="0">
                <a:solidFill>
                  <a:srgbClr val="77CADE"/>
                </a:solidFill>
                <a:latin typeface="Menlo"/>
              </a:rPr>
              <a:t>*</a:t>
            </a:r>
            <a:r>
              <a:rPr sz="1050" b="0" dirty="0">
                <a:solidFill>
                  <a:schemeClr val="bg1"/>
                </a:solidFill>
                <a:latin typeface="Menlo"/>
              </a:rPr>
              <a:t>].id</a:t>
            </a:r>
            <a:endParaRPr lang="en-US" sz="1050" b="0" dirty="0">
              <a:solidFill>
                <a:schemeClr val="bg1"/>
              </a:solidFill>
              <a:latin typeface="Menlo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6B6ADF-81AC-74DD-456C-02D121D8F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Box 89">
            <a:extLst>
              <a:ext uri="{FF2B5EF4-FFF2-40B4-BE49-F238E27FC236}">
                <a16:creationId xmlns:a16="http://schemas.microsoft.com/office/drawing/2014/main" id="{5DC861B3-01B5-44E8-E6F7-94129DD0E477}"/>
              </a:ext>
            </a:extLst>
          </p:cNvPr>
          <p:cNvSpPr txBox="1"/>
          <p:nvPr/>
        </p:nvSpPr>
        <p:spPr>
          <a:xfrm>
            <a:off x="-1" y="3273441"/>
            <a:ext cx="121920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en-US" sz="3200" b="1" dirty="0">
                <a:solidFill>
                  <a:srgbClr val="F6ECE1"/>
                </a:solidFill>
                <a:latin typeface="Bodoni 72"/>
              </a:rPr>
              <a:t>Create it into AZ1 </a:t>
            </a:r>
            <a:r>
              <a:rPr lang="en-US" sz="3200" b="1" dirty="0">
                <a:solidFill>
                  <a:srgbClr val="77CADE"/>
                </a:solidFill>
                <a:latin typeface="Bodoni 72"/>
              </a:rPr>
              <a:t>or</a:t>
            </a:r>
            <a:r>
              <a:rPr lang="en-US" sz="3200" b="1" dirty="0">
                <a:solidFill>
                  <a:srgbClr val="F6ECE1"/>
                </a:solidFill>
                <a:latin typeface="Bodoni 72"/>
              </a:rPr>
              <a:t> AZ2</a:t>
            </a:r>
            <a:r>
              <a:rPr lang="en-US" sz="3200" b="1" dirty="0">
                <a:solidFill>
                  <a:srgbClr val="77CADE"/>
                </a:solidFill>
                <a:latin typeface="Bodoni 72"/>
              </a:rPr>
              <a:t> or</a:t>
            </a:r>
            <a:r>
              <a:rPr lang="en-US" sz="3200" b="1" dirty="0">
                <a:solidFill>
                  <a:srgbClr val="F6ECE1"/>
                </a:solidFill>
                <a:latin typeface="Bodoni 72"/>
              </a:rPr>
              <a:t> AZ3</a:t>
            </a:r>
            <a:endParaRPr sz="3200" b="1" dirty="0">
              <a:solidFill>
                <a:srgbClr val="77CADE"/>
              </a:solidFill>
              <a:latin typeface="Bodoni 72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A63DE9B-7979-BF86-8043-433ED61AAADA}"/>
              </a:ext>
            </a:extLst>
          </p:cNvPr>
          <p:cNvSpPr/>
          <p:nvPr/>
        </p:nvSpPr>
        <p:spPr>
          <a:xfrm>
            <a:off x="713384" y="1814563"/>
            <a:ext cx="10765231" cy="880511"/>
          </a:xfrm>
          <a:prstGeom prst="rect">
            <a:avLst/>
          </a:prstGeom>
          <a:solidFill>
            <a:srgbClr val="1E1611"/>
          </a:solidFill>
          <a:ln w="9525">
            <a:solidFill>
              <a:srgbClr val="3A2A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0CC084-C21E-D894-FB75-B897FD461B35}"/>
              </a:ext>
            </a:extLst>
          </p:cNvPr>
          <p:cNvSpPr txBox="1"/>
          <p:nvPr/>
        </p:nvSpPr>
        <p:spPr>
          <a:xfrm>
            <a:off x="722548" y="1595107"/>
            <a:ext cx="10216591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00" b="0" spc="140" dirty="0">
                <a:solidFill>
                  <a:srgbClr val="9C8375"/>
                </a:solidFill>
                <a:latin typeface="Menlo"/>
              </a:rPr>
              <a:t>infra/</a:t>
            </a:r>
            <a:r>
              <a:rPr sz="900" b="0" spc="140" dirty="0" err="1">
                <a:solidFill>
                  <a:srgbClr val="9C8375"/>
                </a:solidFill>
                <a:latin typeface="Menlo"/>
              </a:rPr>
              <a:t>eks</a:t>
            </a:r>
            <a:r>
              <a:rPr sz="900" b="0" spc="140" dirty="0">
                <a:solidFill>
                  <a:srgbClr val="9C8375"/>
                </a:solidFill>
                <a:latin typeface="Menlo"/>
              </a:rPr>
              <a:t>/cluster/</a:t>
            </a:r>
            <a:r>
              <a:rPr sz="900" b="0" spc="140" dirty="0" err="1">
                <a:solidFill>
                  <a:srgbClr val="9C8375"/>
                </a:solidFill>
                <a:latin typeface="Menlo"/>
              </a:rPr>
              <a:t>eks.</a:t>
            </a:r>
            <a:r>
              <a:rPr lang="en-US" sz="900" b="0" spc="140" dirty="0" err="1">
                <a:solidFill>
                  <a:srgbClr val="9C8375"/>
                </a:solidFill>
                <a:latin typeface="Menlo"/>
              </a:rPr>
              <a:t>tf</a:t>
            </a:r>
            <a:endParaRPr sz="900" b="0" spc="140" dirty="0">
              <a:solidFill>
                <a:srgbClr val="9C8375"/>
              </a:solidFill>
              <a:latin typeface="Menlo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E14574-6CE5-CEF6-8671-86C389239BEE}"/>
              </a:ext>
            </a:extLst>
          </p:cNvPr>
          <p:cNvSpPr txBox="1"/>
          <p:nvPr/>
        </p:nvSpPr>
        <p:spPr>
          <a:xfrm>
            <a:off x="840689" y="1966987"/>
            <a:ext cx="3106620" cy="56169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>
                <a:solidFill>
                  <a:srgbClr val="9C8375"/>
                </a:solidFill>
                <a:latin typeface="Menlo"/>
              </a:rPr>
              <a:t>resource "</a:t>
            </a:r>
            <a:r>
              <a:rPr sz="1050" b="0" dirty="0" err="1">
                <a:solidFill>
                  <a:srgbClr val="9C8375"/>
                </a:solidFill>
                <a:latin typeface="Menlo"/>
              </a:rPr>
              <a:t>aws_eks_node_group</a:t>
            </a:r>
            <a:r>
              <a:rPr sz="1050" b="0" dirty="0">
                <a:solidFill>
                  <a:srgbClr val="9C8375"/>
                </a:solidFill>
                <a:latin typeface="Menlo"/>
              </a:rPr>
              <a:t>" "main" {</a:t>
            </a: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>
                <a:solidFill>
                  <a:srgbClr val="9C8375"/>
                </a:solidFill>
                <a:latin typeface="Menlo"/>
              </a:rPr>
              <a:t>    ...</a:t>
            </a: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>
                <a:solidFill>
                  <a:schemeClr val="bg1"/>
                </a:solidFill>
                <a:latin typeface="Menlo"/>
              </a:rPr>
              <a:t>  </a:t>
            </a:r>
            <a:r>
              <a:rPr sz="1050" b="0" dirty="0" err="1">
                <a:solidFill>
                  <a:schemeClr val="bg1"/>
                </a:solidFill>
                <a:latin typeface="Menlo"/>
              </a:rPr>
              <a:t>subnet_ids</a:t>
            </a:r>
            <a:r>
              <a:rPr lang="en-US" sz="1050" dirty="0">
                <a:solidFill>
                  <a:schemeClr val="bg1"/>
                </a:solidFill>
                <a:latin typeface="Menlo"/>
              </a:rPr>
              <a:t> </a:t>
            </a:r>
            <a:r>
              <a:rPr sz="1050" b="0" dirty="0">
                <a:solidFill>
                  <a:schemeClr val="bg1"/>
                </a:solidFill>
                <a:latin typeface="Menlo"/>
              </a:rPr>
              <a:t>= </a:t>
            </a:r>
            <a:r>
              <a:rPr sz="1050" b="0" dirty="0" err="1">
                <a:solidFill>
                  <a:schemeClr val="bg1"/>
                </a:solidFill>
                <a:latin typeface="Menlo"/>
              </a:rPr>
              <a:t>aws_subnet.public</a:t>
            </a:r>
            <a:r>
              <a:rPr sz="1050" b="0" dirty="0">
                <a:solidFill>
                  <a:schemeClr val="bg1"/>
                </a:solidFill>
                <a:latin typeface="Menlo"/>
              </a:rPr>
              <a:t>[</a:t>
            </a:r>
            <a:r>
              <a:rPr sz="1050" b="0" dirty="0">
                <a:solidFill>
                  <a:srgbClr val="77CADE"/>
                </a:solidFill>
                <a:latin typeface="Menlo"/>
              </a:rPr>
              <a:t>*</a:t>
            </a:r>
            <a:r>
              <a:rPr sz="1050" b="0" dirty="0">
                <a:solidFill>
                  <a:schemeClr val="bg1"/>
                </a:solidFill>
                <a:latin typeface="Menlo"/>
              </a:rPr>
              <a:t>].id</a:t>
            </a:r>
            <a:endParaRPr lang="en-US" sz="1050" b="0" dirty="0">
              <a:solidFill>
                <a:schemeClr val="bg1"/>
              </a:solidFill>
              <a:latin typeface="Menlo"/>
            </a:endParaRPr>
          </a:p>
        </p:txBody>
      </p:sp>
    </p:spTree>
    <p:extLst>
      <p:ext uri="{BB962C8B-B14F-4D97-AF65-F5344CB8AC3E}">
        <p14:creationId xmlns:p14="http://schemas.microsoft.com/office/powerpoint/2010/main" val="42126414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DD3A6A-D94B-B23C-4CA9-60586F203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8">
            <a:extLst>
              <a:ext uri="{FF2B5EF4-FFF2-40B4-BE49-F238E27FC236}">
                <a16:creationId xmlns:a16="http://schemas.microsoft.com/office/drawing/2014/main" id="{A9BABC92-5352-7FA8-A095-4D6B83F323BF}"/>
              </a:ext>
            </a:extLst>
          </p:cNvPr>
          <p:cNvSpPr/>
          <p:nvPr/>
        </p:nvSpPr>
        <p:spPr>
          <a:xfrm>
            <a:off x="713384" y="1814563"/>
            <a:ext cx="10765231" cy="1078172"/>
          </a:xfrm>
          <a:prstGeom prst="rect">
            <a:avLst/>
          </a:prstGeom>
          <a:solidFill>
            <a:srgbClr val="1E1611"/>
          </a:solidFill>
          <a:ln w="9525">
            <a:solidFill>
              <a:srgbClr val="3A2A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F08312A-704B-2D61-920A-847FEAEEFA86}"/>
              </a:ext>
            </a:extLst>
          </p:cNvPr>
          <p:cNvSpPr txBox="1"/>
          <p:nvPr/>
        </p:nvSpPr>
        <p:spPr>
          <a:xfrm>
            <a:off x="722548" y="1595107"/>
            <a:ext cx="10216591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00" b="0" spc="140" dirty="0">
                <a:solidFill>
                  <a:srgbClr val="9C8375"/>
                </a:solidFill>
                <a:latin typeface="Menlo"/>
              </a:rPr>
              <a:t>infra/</a:t>
            </a:r>
            <a:r>
              <a:rPr sz="900" b="0" spc="140" dirty="0" err="1">
                <a:solidFill>
                  <a:srgbClr val="9C8375"/>
                </a:solidFill>
                <a:latin typeface="Menlo"/>
              </a:rPr>
              <a:t>eks</a:t>
            </a:r>
            <a:r>
              <a:rPr sz="900" b="0" spc="140" dirty="0">
                <a:solidFill>
                  <a:srgbClr val="9C8375"/>
                </a:solidFill>
                <a:latin typeface="Menlo"/>
              </a:rPr>
              <a:t>/cluster/</a:t>
            </a:r>
            <a:r>
              <a:rPr sz="900" b="0" spc="140" dirty="0" err="1">
                <a:solidFill>
                  <a:srgbClr val="9C8375"/>
                </a:solidFill>
                <a:latin typeface="Menlo"/>
              </a:rPr>
              <a:t>eks.</a:t>
            </a:r>
            <a:r>
              <a:rPr lang="en-US" sz="900" b="0" spc="140" dirty="0" err="1">
                <a:solidFill>
                  <a:srgbClr val="9C8375"/>
                </a:solidFill>
                <a:latin typeface="Menlo"/>
              </a:rPr>
              <a:t>tf</a:t>
            </a:r>
            <a:endParaRPr sz="900" b="0" spc="140" dirty="0">
              <a:solidFill>
                <a:srgbClr val="9C8375"/>
              </a:solidFill>
              <a:latin typeface="Menlo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474178A-6B84-5A94-9ECC-D9B6AFC3EC07}"/>
              </a:ext>
            </a:extLst>
          </p:cNvPr>
          <p:cNvSpPr txBox="1"/>
          <p:nvPr/>
        </p:nvSpPr>
        <p:spPr>
          <a:xfrm>
            <a:off x="840689" y="1966987"/>
            <a:ext cx="3270126" cy="76174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>
                <a:solidFill>
                  <a:srgbClr val="9C8375"/>
                </a:solidFill>
                <a:latin typeface="Menlo"/>
              </a:rPr>
              <a:t>resource "</a:t>
            </a:r>
            <a:r>
              <a:rPr sz="1050" b="0" dirty="0" err="1">
                <a:solidFill>
                  <a:srgbClr val="9C8375"/>
                </a:solidFill>
                <a:latin typeface="Menlo"/>
              </a:rPr>
              <a:t>aws_eks_node_group</a:t>
            </a:r>
            <a:r>
              <a:rPr sz="1050" b="0" dirty="0">
                <a:solidFill>
                  <a:srgbClr val="9C8375"/>
                </a:solidFill>
                <a:latin typeface="Menlo"/>
              </a:rPr>
              <a:t>" "main" {</a:t>
            </a: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>
                <a:solidFill>
                  <a:srgbClr val="9C8375"/>
                </a:solidFill>
                <a:latin typeface="Menlo"/>
              </a:rPr>
              <a:t>    ...</a:t>
            </a: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>
                <a:solidFill>
                  <a:srgbClr val="9C8375"/>
                </a:solidFill>
                <a:latin typeface="Menlo"/>
              </a:rPr>
              <a:t>  </a:t>
            </a:r>
            <a:r>
              <a:rPr lang="en-US" sz="1050" b="0" dirty="0">
                <a:solidFill>
                  <a:srgbClr val="9C8375"/>
                </a:solidFill>
                <a:latin typeface="Menlo"/>
              </a:rPr>
              <a:t># </a:t>
            </a:r>
            <a:r>
              <a:rPr sz="1050" b="0" dirty="0" err="1">
                <a:solidFill>
                  <a:srgbClr val="9C8375"/>
                </a:solidFill>
                <a:latin typeface="Menlo"/>
              </a:rPr>
              <a:t>subnet_ids</a:t>
            </a:r>
            <a:r>
              <a:rPr lang="en-US" sz="1050" dirty="0">
                <a:solidFill>
                  <a:srgbClr val="9C8375"/>
                </a:solidFill>
                <a:latin typeface="Menlo"/>
              </a:rPr>
              <a:t> </a:t>
            </a:r>
            <a:r>
              <a:rPr sz="1050" b="0" dirty="0">
                <a:solidFill>
                  <a:srgbClr val="9C8375"/>
                </a:solidFill>
                <a:latin typeface="Menlo"/>
              </a:rPr>
              <a:t>= </a:t>
            </a:r>
            <a:r>
              <a:rPr sz="1050" b="0" dirty="0" err="1">
                <a:solidFill>
                  <a:srgbClr val="9C8375"/>
                </a:solidFill>
                <a:latin typeface="Menlo"/>
              </a:rPr>
              <a:t>aws_subnet.public</a:t>
            </a:r>
            <a:r>
              <a:rPr sz="1050" b="0" dirty="0">
                <a:solidFill>
                  <a:srgbClr val="9C8375"/>
                </a:solidFill>
                <a:latin typeface="Menlo"/>
              </a:rPr>
              <a:t>[*].id</a:t>
            </a:r>
            <a:endParaRPr lang="en-US" sz="1050" b="0" dirty="0">
              <a:solidFill>
                <a:srgbClr val="9C8375"/>
              </a:solidFill>
              <a:latin typeface="Menlo"/>
            </a:endParaRPr>
          </a:p>
          <a:p>
            <a:pPr>
              <a:spcAft>
                <a:spcPts val="300"/>
              </a:spcAft>
            </a:pPr>
            <a:r>
              <a:rPr lang="en-US" sz="1050" dirty="0">
                <a:solidFill>
                  <a:schemeClr val="bg1"/>
                </a:solidFill>
                <a:latin typeface="Menlo"/>
              </a:rPr>
              <a:t>  </a:t>
            </a:r>
            <a:r>
              <a:rPr lang="en-US" sz="1050" dirty="0" err="1">
                <a:solidFill>
                  <a:schemeClr val="bg1"/>
                </a:solidFill>
                <a:latin typeface="Menlo"/>
              </a:rPr>
              <a:t>subnet_ids</a:t>
            </a:r>
            <a:r>
              <a:rPr lang="en-US" sz="1050" dirty="0">
                <a:solidFill>
                  <a:schemeClr val="bg1"/>
                </a:solidFill>
                <a:latin typeface="Menlo"/>
              </a:rPr>
              <a:t> = </a:t>
            </a:r>
            <a:r>
              <a:rPr lang="en-US" sz="1050" dirty="0" err="1">
                <a:solidFill>
                  <a:schemeClr val="bg1"/>
                </a:solidFill>
                <a:latin typeface="Menlo"/>
              </a:rPr>
              <a:t>aws</a:t>
            </a:r>
            <a:r>
              <a:rPr lang="en-US" sz="1050" dirty="0" err="1">
                <a:solidFill>
                  <a:srgbClr val="F6ECE1"/>
                </a:solidFill>
                <a:latin typeface="Menlo"/>
              </a:rPr>
              <a:t>_subnet.public</a:t>
            </a:r>
            <a:r>
              <a:rPr lang="en-US" sz="1050" dirty="0">
                <a:solidFill>
                  <a:srgbClr val="F6ECE1"/>
                </a:solidFill>
                <a:latin typeface="Menlo"/>
              </a:rPr>
              <a:t>[</a:t>
            </a:r>
            <a:r>
              <a:rPr lang="en-US" sz="1050" dirty="0">
                <a:solidFill>
                  <a:srgbClr val="77CADE"/>
                </a:solidFill>
                <a:latin typeface="Menlo"/>
              </a:rPr>
              <a:t>0</a:t>
            </a:r>
            <a:r>
              <a:rPr lang="en-US" sz="1050" dirty="0">
                <a:solidFill>
                  <a:srgbClr val="F6ECE1"/>
                </a:solidFill>
                <a:latin typeface="Menlo"/>
              </a:rPr>
              <a:t>].id</a:t>
            </a:r>
            <a:endParaRPr sz="1050" b="0" dirty="0">
              <a:solidFill>
                <a:srgbClr val="F6ECE1"/>
              </a:solidFill>
              <a:latin typeface="Menl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5356FE-EEEF-CC1C-F277-8E57B7D82154}"/>
              </a:ext>
            </a:extLst>
          </p:cNvPr>
          <p:cNvSpPr txBox="1"/>
          <p:nvPr/>
        </p:nvSpPr>
        <p:spPr>
          <a:xfrm>
            <a:off x="722548" y="620549"/>
            <a:ext cx="10765231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200" b="1" dirty="0">
                <a:solidFill>
                  <a:srgbClr val="F6ECE1"/>
                </a:solidFill>
                <a:latin typeface="Bodoni 72"/>
              </a:rPr>
              <a:t>The fix</a:t>
            </a:r>
            <a:r>
              <a:rPr lang="en-US" sz="3200" b="1" dirty="0">
                <a:solidFill>
                  <a:srgbClr val="F6ECE1"/>
                </a:solidFill>
                <a:latin typeface="Bodoni 72"/>
              </a:rPr>
              <a:t>: </a:t>
            </a:r>
            <a:r>
              <a:rPr lang="en-US" sz="3200" b="1" dirty="0">
                <a:solidFill>
                  <a:srgbClr val="77CADE"/>
                </a:solidFill>
                <a:latin typeface="Bodoni 72"/>
              </a:rPr>
              <a:t>create it into same AZ </a:t>
            </a:r>
            <a:r>
              <a:rPr lang="en-US" sz="3200" b="1" dirty="0" err="1">
                <a:solidFill>
                  <a:srgbClr val="77CADE"/>
                </a:solidFill>
                <a:latin typeface="Bodoni 72"/>
              </a:rPr>
              <a:t>everytime</a:t>
            </a:r>
            <a:endParaRPr sz="3200" b="1" dirty="0">
              <a:solidFill>
                <a:srgbClr val="77CADE"/>
              </a:solidFill>
              <a:latin typeface="Bodoni 72"/>
            </a:endParaRPr>
          </a:p>
        </p:txBody>
      </p:sp>
    </p:spTree>
    <p:extLst>
      <p:ext uri="{BB962C8B-B14F-4D97-AF65-F5344CB8AC3E}">
        <p14:creationId xmlns:p14="http://schemas.microsoft.com/office/powerpoint/2010/main" val="282550727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964A79-9796-DFD2-30C7-D45C2C0A1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8">
            <a:extLst>
              <a:ext uri="{FF2B5EF4-FFF2-40B4-BE49-F238E27FC236}">
                <a16:creationId xmlns:a16="http://schemas.microsoft.com/office/drawing/2014/main" id="{CF1B0421-7DA1-8F82-36E7-12930C3A781C}"/>
              </a:ext>
            </a:extLst>
          </p:cNvPr>
          <p:cNvSpPr/>
          <p:nvPr/>
        </p:nvSpPr>
        <p:spPr>
          <a:xfrm>
            <a:off x="713384" y="1814563"/>
            <a:ext cx="10765231" cy="1078172"/>
          </a:xfrm>
          <a:prstGeom prst="rect">
            <a:avLst/>
          </a:prstGeom>
          <a:solidFill>
            <a:srgbClr val="1E1611"/>
          </a:solidFill>
          <a:ln w="9525">
            <a:solidFill>
              <a:srgbClr val="3A2A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7CEABDA-1C81-174C-A6E7-1384F145ED0D}"/>
              </a:ext>
            </a:extLst>
          </p:cNvPr>
          <p:cNvSpPr txBox="1"/>
          <p:nvPr/>
        </p:nvSpPr>
        <p:spPr>
          <a:xfrm>
            <a:off x="722548" y="1595107"/>
            <a:ext cx="10216591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00" b="0" spc="140" dirty="0">
                <a:solidFill>
                  <a:srgbClr val="9C8375"/>
                </a:solidFill>
                <a:latin typeface="Menlo"/>
              </a:rPr>
              <a:t>infra/</a:t>
            </a:r>
            <a:r>
              <a:rPr sz="900" b="0" spc="140" dirty="0" err="1">
                <a:solidFill>
                  <a:srgbClr val="9C8375"/>
                </a:solidFill>
                <a:latin typeface="Menlo"/>
              </a:rPr>
              <a:t>eks</a:t>
            </a:r>
            <a:r>
              <a:rPr sz="900" b="0" spc="140" dirty="0">
                <a:solidFill>
                  <a:srgbClr val="9C8375"/>
                </a:solidFill>
                <a:latin typeface="Menlo"/>
              </a:rPr>
              <a:t>/cluster/</a:t>
            </a:r>
            <a:r>
              <a:rPr sz="900" b="0" spc="140" dirty="0" err="1">
                <a:solidFill>
                  <a:srgbClr val="9C8375"/>
                </a:solidFill>
                <a:latin typeface="Menlo"/>
              </a:rPr>
              <a:t>eks.</a:t>
            </a:r>
            <a:r>
              <a:rPr lang="en-US" sz="900" b="0" spc="140" dirty="0" err="1">
                <a:solidFill>
                  <a:srgbClr val="9C8375"/>
                </a:solidFill>
                <a:latin typeface="Menlo"/>
              </a:rPr>
              <a:t>tf</a:t>
            </a:r>
            <a:endParaRPr sz="900" b="0" spc="140" dirty="0">
              <a:solidFill>
                <a:srgbClr val="9C8375"/>
              </a:solidFill>
              <a:latin typeface="Menlo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11A01CB-3151-F5F2-B81B-021B21E2630E}"/>
              </a:ext>
            </a:extLst>
          </p:cNvPr>
          <p:cNvSpPr txBox="1"/>
          <p:nvPr/>
        </p:nvSpPr>
        <p:spPr>
          <a:xfrm>
            <a:off x="840689" y="1966987"/>
            <a:ext cx="3270126" cy="76174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>
                <a:solidFill>
                  <a:srgbClr val="9C8375"/>
                </a:solidFill>
                <a:latin typeface="Menlo"/>
              </a:rPr>
              <a:t>resource "</a:t>
            </a:r>
            <a:r>
              <a:rPr sz="1050" b="0" dirty="0" err="1">
                <a:solidFill>
                  <a:srgbClr val="9C8375"/>
                </a:solidFill>
                <a:latin typeface="Menlo"/>
              </a:rPr>
              <a:t>aws_eks_node_group</a:t>
            </a:r>
            <a:r>
              <a:rPr sz="1050" b="0" dirty="0">
                <a:solidFill>
                  <a:srgbClr val="9C8375"/>
                </a:solidFill>
                <a:latin typeface="Menlo"/>
              </a:rPr>
              <a:t>" "main" {</a:t>
            </a: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>
                <a:solidFill>
                  <a:srgbClr val="9C8375"/>
                </a:solidFill>
                <a:latin typeface="Menlo"/>
              </a:rPr>
              <a:t>    ...</a:t>
            </a: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050" b="0" dirty="0">
                <a:solidFill>
                  <a:srgbClr val="9C8375"/>
                </a:solidFill>
                <a:latin typeface="Menlo"/>
              </a:rPr>
              <a:t>  </a:t>
            </a:r>
            <a:r>
              <a:rPr lang="en-US" sz="1050" b="0" dirty="0">
                <a:solidFill>
                  <a:srgbClr val="9C8375"/>
                </a:solidFill>
                <a:latin typeface="Menlo"/>
              </a:rPr>
              <a:t># </a:t>
            </a:r>
            <a:r>
              <a:rPr sz="1050" b="0" dirty="0" err="1">
                <a:solidFill>
                  <a:srgbClr val="9C8375"/>
                </a:solidFill>
                <a:latin typeface="Menlo"/>
              </a:rPr>
              <a:t>subnet_ids</a:t>
            </a:r>
            <a:r>
              <a:rPr lang="en-US" sz="1050" dirty="0">
                <a:solidFill>
                  <a:srgbClr val="9C8375"/>
                </a:solidFill>
                <a:latin typeface="Menlo"/>
              </a:rPr>
              <a:t> </a:t>
            </a:r>
            <a:r>
              <a:rPr sz="1050" b="0" dirty="0">
                <a:solidFill>
                  <a:srgbClr val="9C8375"/>
                </a:solidFill>
                <a:latin typeface="Menlo"/>
              </a:rPr>
              <a:t>= </a:t>
            </a:r>
            <a:r>
              <a:rPr sz="1050" b="0" dirty="0" err="1">
                <a:solidFill>
                  <a:srgbClr val="9C8375"/>
                </a:solidFill>
                <a:latin typeface="Menlo"/>
              </a:rPr>
              <a:t>aws_subnet.public</a:t>
            </a:r>
            <a:r>
              <a:rPr sz="1050" b="0" dirty="0">
                <a:solidFill>
                  <a:srgbClr val="9C8375"/>
                </a:solidFill>
                <a:latin typeface="Menlo"/>
              </a:rPr>
              <a:t>[*].id</a:t>
            </a:r>
            <a:endParaRPr lang="en-US" sz="1050" b="0" dirty="0">
              <a:solidFill>
                <a:srgbClr val="9C8375"/>
              </a:solidFill>
              <a:latin typeface="Menlo"/>
            </a:endParaRPr>
          </a:p>
          <a:p>
            <a:pPr>
              <a:spcAft>
                <a:spcPts val="300"/>
              </a:spcAft>
            </a:pPr>
            <a:r>
              <a:rPr lang="en-US" sz="1050" dirty="0">
                <a:solidFill>
                  <a:schemeClr val="bg1"/>
                </a:solidFill>
                <a:latin typeface="Menlo"/>
              </a:rPr>
              <a:t>  </a:t>
            </a:r>
            <a:r>
              <a:rPr lang="en-US" sz="1050" dirty="0" err="1">
                <a:solidFill>
                  <a:schemeClr val="bg1"/>
                </a:solidFill>
                <a:latin typeface="Menlo"/>
              </a:rPr>
              <a:t>subnet_ids</a:t>
            </a:r>
            <a:r>
              <a:rPr lang="en-US" sz="1050" dirty="0">
                <a:solidFill>
                  <a:schemeClr val="bg1"/>
                </a:solidFill>
                <a:latin typeface="Menlo"/>
              </a:rPr>
              <a:t> = </a:t>
            </a:r>
            <a:r>
              <a:rPr lang="en-US" sz="1050" dirty="0" err="1">
                <a:solidFill>
                  <a:schemeClr val="bg1"/>
                </a:solidFill>
                <a:latin typeface="Menlo"/>
              </a:rPr>
              <a:t>aws</a:t>
            </a:r>
            <a:r>
              <a:rPr lang="en-US" sz="1050" dirty="0" err="1">
                <a:solidFill>
                  <a:srgbClr val="F6ECE1"/>
                </a:solidFill>
                <a:latin typeface="Menlo"/>
              </a:rPr>
              <a:t>_subnet.public</a:t>
            </a:r>
            <a:r>
              <a:rPr lang="en-US" sz="1050" dirty="0">
                <a:solidFill>
                  <a:srgbClr val="F6ECE1"/>
                </a:solidFill>
                <a:latin typeface="Menlo"/>
              </a:rPr>
              <a:t>[</a:t>
            </a:r>
            <a:r>
              <a:rPr lang="en-US" sz="1050" dirty="0">
                <a:solidFill>
                  <a:srgbClr val="77CADE"/>
                </a:solidFill>
                <a:latin typeface="Menlo"/>
              </a:rPr>
              <a:t>0</a:t>
            </a:r>
            <a:r>
              <a:rPr lang="en-US" sz="1050" dirty="0">
                <a:solidFill>
                  <a:srgbClr val="F6ECE1"/>
                </a:solidFill>
                <a:latin typeface="Menlo"/>
              </a:rPr>
              <a:t>].id</a:t>
            </a:r>
            <a:endParaRPr sz="1050" b="0" dirty="0">
              <a:solidFill>
                <a:srgbClr val="F6ECE1"/>
              </a:solidFill>
              <a:latin typeface="Menl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3039C0-946A-7A56-817B-C381989AD1B4}"/>
              </a:ext>
            </a:extLst>
          </p:cNvPr>
          <p:cNvSpPr txBox="1"/>
          <p:nvPr/>
        </p:nvSpPr>
        <p:spPr>
          <a:xfrm>
            <a:off x="722548" y="620549"/>
            <a:ext cx="10765231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200" b="1" dirty="0">
                <a:solidFill>
                  <a:srgbClr val="F6ECE1"/>
                </a:solidFill>
                <a:latin typeface="Bodoni 72"/>
              </a:rPr>
              <a:t>The fix</a:t>
            </a:r>
            <a:r>
              <a:rPr lang="en-US" sz="3200" b="1" dirty="0">
                <a:solidFill>
                  <a:srgbClr val="F6ECE1"/>
                </a:solidFill>
                <a:latin typeface="Bodoni 72"/>
              </a:rPr>
              <a:t>: </a:t>
            </a:r>
            <a:r>
              <a:rPr lang="en-US" sz="3200" b="1" dirty="0">
                <a:solidFill>
                  <a:srgbClr val="77CADE"/>
                </a:solidFill>
                <a:latin typeface="Bodoni 72"/>
              </a:rPr>
              <a:t>create it into same AZ </a:t>
            </a:r>
            <a:r>
              <a:rPr lang="en-US" sz="3200" b="1" dirty="0" err="1">
                <a:solidFill>
                  <a:srgbClr val="77CADE"/>
                </a:solidFill>
                <a:latin typeface="Bodoni 72"/>
              </a:rPr>
              <a:t>everytime</a:t>
            </a:r>
            <a:endParaRPr sz="3200" b="1" dirty="0">
              <a:solidFill>
                <a:srgbClr val="77CADE"/>
              </a:solidFill>
              <a:latin typeface="Bodoni 7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2750C3-68AB-AB05-48F5-A086409931FA}"/>
              </a:ext>
            </a:extLst>
          </p:cNvPr>
          <p:cNvSpPr txBox="1"/>
          <p:nvPr/>
        </p:nvSpPr>
        <p:spPr>
          <a:xfrm>
            <a:off x="-1" y="3273441"/>
            <a:ext cx="121920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en-US" sz="3200" b="1" dirty="0">
                <a:solidFill>
                  <a:srgbClr val="F6ECE1"/>
                </a:solidFill>
                <a:latin typeface="Bodoni 72"/>
              </a:rPr>
              <a:t>Create it into AZ1</a:t>
            </a:r>
            <a:endParaRPr sz="3200" b="1" dirty="0">
              <a:solidFill>
                <a:srgbClr val="77CADE"/>
              </a:solidFill>
              <a:latin typeface="Bodoni 72"/>
            </a:endParaRPr>
          </a:p>
        </p:txBody>
      </p:sp>
    </p:spTree>
    <p:extLst>
      <p:ext uri="{BB962C8B-B14F-4D97-AF65-F5344CB8AC3E}">
        <p14:creationId xmlns:p14="http://schemas.microsoft.com/office/powerpoint/2010/main" val="1779171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698DC3-C3E9-F241-36D0-9192BFE8E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Connector 74">
            <a:extLst>
              <a:ext uri="{FF2B5EF4-FFF2-40B4-BE49-F238E27FC236}">
                <a16:creationId xmlns:a16="http://schemas.microsoft.com/office/drawing/2014/main" id="{D5A5B129-8B4C-3823-6EAC-A2F4B825C13E}"/>
              </a:ext>
            </a:extLst>
          </p:cNvPr>
          <p:cNvCxnSpPr/>
          <p:nvPr/>
        </p:nvCxnSpPr>
        <p:spPr>
          <a:xfrm>
            <a:off x="713232" y="3931920"/>
            <a:ext cx="8138160" cy="0"/>
          </a:xfrm>
          <a:prstGeom prst="line">
            <a:avLst/>
          </a:prstGeom>
          <a:ln w="9525">
            <a:solidFill>
              <a:srgbClr val="3A2A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D14A9557-4EBD-1E1E-2075-B2208A3AD556}"/>
              </a:ext>
            </a:extLst>
          </p:cNvPr>
          <p:cNvSpPr txBox="1"/>
          <p:nvPr/>
        </p:nvSpPr>
        <p:spPr>
          <a:xfrm>
            <a:off x="713232" y="4114800"/>
            <a:ext cx="10173304" cy="3563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lang="en-US" sz="2000" b="0" dirty="0">
                <a:solidFill>
                  <a:schemeClr val="bg1"/>
                </a:solidFill>
                <a:latin typeface="Helvetica Neue"/>
              </a:rPr>
              <a:t>Same </a:t>
            </a:r>
            <a:r>
              <a:rPr lang="en-US" sz="2000" b="0" dirty="0">
                <a:solidFill>
                  <a:srgbClr val="77CADE"/>
                </a:solidFill>
                <a:latin typeface="Helvetica Neue"/>
              </a:rPr>
              <a:t>tag</a:t>
            </a:r>
            <a:r>
              <a:rPr lang="en-US" sz="2000" b="0" dirty="0">
                <a:solidFill>
                  <a:schemeClr val="bg1"/>
                </a:solidFill>
                <a:latin typeface="Helvetica Neue"/>
              </a:rPr>
              <a:t>, different </a:t>
            </a:r>
            <a:r>
              <a:rPr lang="en-US" sz="2000" b="0" dirty="0">
                <a:solidFill>
                  <a:srgbClr val="77CADE"/>
                </a:solidFill>
                <a:latin typeface="Helvetica Neue"/>
              </a:rPr>
              <a:t>digest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8A5E030-3893-C798-8F31-9E85E087A925}"/>
              </a:ext>
            </a:extLst>
          </p:cNvPr>
          <p:cNvSpPr txBox="1"/>
          <p:nvPr/>
        </p:nvSpPr>
        <p:spPr>
          <a:xfrm>
            <a:off x="726295" y="3100929"/>
            <a:ext cx="10173304" cy="687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en-US" sz="4400" b="1" dirty="0">
                <a:solidFill>
                  <a:srgbClr val="F6ECE1"/>
                </a:solidFill>
                <a:latin typeface="Bodoni 72"/>
              </a:rPr>
              <a:t>Same image, but also not same image</a:t>
            </a:r>
          </a:p>
        </p:txBody>
      </p:sp>
    </p:spTree>
    <p:extLst>
      <p:ext uri="{BB962C8B-B14F-4D97-AF65-F5344CB8AC3E}">
        <p14:creationId xmlns:p14="http://schemas.microsoft.com/office/powerpoint/2010/main" val="30230780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741CE2-65D0-9CFA-1FF7-3BD865F46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87CC358-B3E8-5C0A-A84B-4E36AE83197C}"/>
              </a:ext>
            </a:extLst>
          </p:cNvPr>
          <p:cNvSpPr txBox="1"/>
          <p:nvPr/>
        </p:nvSpPr>
        <p:spPr>
          <a:xfrm>
            <a:off x="713232" y="1700784"/>
            <a:ext cx="4754880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2000" dirty="0">
                <a:solidFill>
                  <a:srgbClr val="9C837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Image </a:t>
            </a:r>
            <a:r>
              <a:rPr lang="en-US" sz="2000" dirty="0">
                <a:solidFill>
                  <a:srgbClr val="77CAD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A:</a:t>
            </a:r>
          </a:p>
          <a:p>
            <a:r>
              <a:rPr lang="en-US" sz="2000" dirty="0">
                <a:solidFill>
                  <a:srgbClr val="9C837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Tag: </a:t>
            </a:r>
            <a:r>
              <a:rPr lang="en-US" sz="2000" dirty="0">
                <a:solidFill>
                  <a:srgbClr val="77CAD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0.40.2</a:t>
            </a:r>
          </a:p>
          <a:p>
            <a:r>
              <a:rPr lang="en-US" sz="2000" dirty="0">
                <a:solidFill>
                  <a:srgbClr val="9C837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Digest  </a:t>
            </a:r>
            <a:r>
              <a:rPr lang="en-US" sz="2000" dirty="0">
                <a:solidFill>
                  <a:srgbClr val="F6ECE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sha256:</a:t>
            </a:r>
            <a:r>
              <a:rPr lang="en-US" sz="2000" dirty="0">
                <a:solidFill>
                  <a:srgbClr val="77CAD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6cf3f9b4…</a:t>
            </a:r>
          </a:p>
        </p:txBody>
      </p:sp>
    </p:spTree>
    <p:extLst>
      <p:ext uri="{BB962C8B-B14F-4D97-AF65-F5344CB8AC3E}">
        <p14:creationId xmlns:p14="http://schemas.microsoft.com/office/powerpoint/2010/main" val="5284385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D63C60-28AE-AA79-7181-E16850EBE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B6AC6B4-09D9-AB3A-7E23-258E7D579C68}"/>
              </a:ext>
            </a:extLst>
          </p:cNvPr>
          <p:cNvSpPr txBox="1"/>
          <p:nvPr/>
        </p:nvSpPr>
        <p:spPr>
          <a:xfrm>
            <a:off x="713232" y="1700784"/>
            <a:ext cx="4754880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2000" dirty="0">
                <a:solidFill>
                  <a:srgbClr val="9C837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Image </a:t>
            </a:r>
            <a:r>
              <a:rPr lang="en-US" sz="2000" dirty="0">
                <a:solidFill>
                  <a:srgbClr val="77CAD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A:</a:t>
            </a:r>
          </a:p>
          <a:p>
            <a:r>
              <a:rPr lang="en-US" sz="2000" dirty="0">
                <a:solidFill>
                  <a:srgbClr val="9C837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Tag: </a:t>
            </a:r>
            <a:r>
              <a:rPr lang="en-US" sz="2000" dirty="0">
                <a:solidFill>
                  <a:srgbClr val="77CAD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0.40.2</a:t>
            </a:r>
          </a:p>
          <a:p>
            <a:r>
              <a:rPr lang="en-US" sz="2000" dirty="0">
                <a:solidFill>
                  <a:srgbClr val="9C837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Digest  </a:t>
            </a:r>
            <a:r>
              <a:rPr lang="en-US" sz="2000" dirty="0">
                <a:solidFill>
                  <a:srgbClr val="F6ECE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sha256:</a:t>
            </a:r>
            <a:r>
              <a:rPr lang="en-US" sz="2000" dirty="0">
                <a:solidFill>
                  <a:srgbClr val="77CAD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6cf3f9b4…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18ED6C-AC55-B472-B99E-112F2433F52E}"/>
              </a:ext>
            </a:extLst>
          </p:cNvPr>
          <p:cNvSpPr txBox="1"/>
          <p:nvPr/>
        </p:nvSpPr>
        <p:spPr>
          <a:xfrm>
            <a:off x="713232" y="3273552"/>
            <a:ext cx="475488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 dirty="0">
                <a:solidFill>
                  <a:srgbClr val="F6ECE1"/>
                </a:solidFill>
                <a:latin typeface="Bodoni 72"/>
              </a:rPr>
              <a:t>kind</a:t>
            </a:r>
          </a:p>
        </p:txBody>
      </p:sp>
      <p:cxnSp>
        <p:nvCxnSpPr>
          <p:cNvPr id="5" name="Connector 83">
            <a:extLst>
              <a:ext uri="{FF2B5EF4-FFF2-40B4-BE49-F238E27FC236}">
                <a16:creationId xmlns:a16="http://schemas.microsoft.com/office/drawing/2014/main" id="{F287B4EC-EF27-BD50-B397-7718FF8F7A8C}"/>
              </a:ext>
            </a:extLst>
          </p:cNvPr>
          <p:cNvCxnSpPr/>
          <p:nvPr/>
        </p:nvCxnSpPr>
        <p:spPr>
          <a:xfrm>
            <a:off x="713232" y="3575304"/>
            <a:ext cx="4754880" cy="0"/>
          </a:xfrm>
          <a:prstGeom prst="line">
            <a:avLst/>
          </a:prstGeom>
          <a:ln w="9525">
            <a:solidFill>
              <a:srgbClr val="3A2A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BD0196C-F094-F726-BB85-AFC2A5FF9B70}"/>
              </a:ext>
            </a:extLst>
          </p:cNvPr>
          <p:cNvSpPr txBox="1"/>
          <p:nvPr/>
        </p:nvSpPr>
        <p:spPr>
          <a:xfrm>
            <a:off x="713232" y="3739896"/>
            <a:ext cx="5078313" cy="138499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000" b="0" dirty="0">
                <a:solidFill>
                  <a:srgbClr val="9C8375"/>
                </a:solidFill>
                <a:latin typeface="Menlo"/>
              </a:rPr>
              <a:t>image reference   </a:t>
            </a:r>
            <a:r>
              <a:rPr lang="en-US" sz="2000" b="0" dirty="0">
                <a:solidFill>
                  <a:srgbClr val="7CD3E8"/>
                </a:solidFill>
                <a:latin typeface="Menlo"/>
              </a:rPr>
              <a:t>auntie</a:t>
            </a:r>
            <a:r>
              <a:rPr sz="2000" b="0" dirty="0">
                <a:solidFill>
                  <a:srgbClr val="7CD3E8"/>
                </a:solidFill>
                <a:latin typeface="Menlo"/>
              </a:rPr>
              <a:t>:</a:t>
            </a:r>
            <a:r>
              <a:rPr lang="en-US" sz="2000" b="0" dirty="0">
                <a:solidFill>
                  <a:srgbClr val="7CD3E8"/>
                </a:solidFill>
                <a:latin typeface="Menlo"/>
              </a:rPr>
              <a:t>0.40.2</a:t>
            </a:r>
            <a:r>
              <a:rPr sz="2000" b="0" dirty="0">
                <a:solidFill>
                  <a:srgbClr val="7CD3E8"/>
                </a:solidFill>
                <a:latin typeface="Menlo"/>
              </a:rPr>
              <a:t>  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000" b="0" dirty="0">
                <a:solidFill>
                  <a:srgbClr val="9C8375"/>
                </a:solidFill>
                <a:latin typeface="Menlo"/>
              </a:rPr>
              <a:t>pull policy       </a:t>
            </a:r>
            <a:r>
              <a:rPr sz="2000" b="0" dirty="0" err="1">
                <a:solidFill>
                  <a:srgbClr val="F6ECE1"/>
                </a:solidFill>
                <a:latin typeface="Menlo"/>
              </a:rPr>
              <a:t>IfNotPresent</a:t>
            </a:r>
            <a:r>
              <a:rPr sz="2000" b="0" dirty="0">
                <a:solidFill>
                  <a:srgbClr val="F6ECE1"/>
                </a:solidFill>
                <a:latin typeface="Menlo"/>
              </a:rPr>
              <a:t>   </a:t>
            </a:r>
            <a:endParaRPr lang="en-US" sz="2000" b="0" dirty="0">
              <a:solidFill>
                <a:srgbClr val="F6ECE1"/>
              </a:solidFill>
              <a:latin typeface="Menlo"/>
            </a:endParaRPr>
          </a:p>
          <a:p>
            <a:pPr>
              <a:spcAft>
                <a:spcPts val="400"/>
              </a:spcAft>
            </a:pPr>
            <a:r>
              <a:rPr lang="en-US" sz="2000" dirty="0">
                <a:solidFill>
                  <a:srgbClr val="9C8375"/>
                </a:solidFill>
                <a:latin typeface="Menlo"/>
              </a:rPr>
              <a:t>node cache        </a:t>
            </a:r>
            <a:r>
              <a:rPr lang="en-US" sz="2000" dirty="0">
                <a:solidFill>
                  <a:srgbClr val="77CADE"/>
                </a:solidFill>
                <a:latin typeface="Menlo"/>
              </a:rPr>
              <a:t>Image</a:t>
            </a:r>
            <a:r>
              <a:rPr lang="en-US" sz="2000" dirty="0">
                <a:solidFill>
                  <a:srgbClr val="F6ECE1"/>
                </a:solidFill>
                <a:latin typeface="Menlo"/>
              </a:rPr>
              <a:t> </a:t>
            </a:r>
            <a:r>
              <a:rPr lang="en-US" sz="2000" dirty="0">
                <a:solidFill>
                  <a:srgbClr val="77CADE"/>
                </a:solidFill>
                <a:latin typeface="Menlo"/>
              </a:rPr>
              <a:t>A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000" b="0" dirty="0">
                <a:solidFill>
                  <a:srgbClr val="F6ECE1"/>
                </a:solidFill>
                <a:latin typeface="Menlo"/>
              </a:rPr>
              <a:t>       </a:t>
            </a:r>
          </a:p>
        </p:txBody>
      </p:sp>
      <p:cxnSp>
        <p:nvCxnSpPr>
          <p:cNvPr id="7" name="Connector 85">
            <a:extLst>
              <a:ext uri="{FF2B5EF4-FFF2-40B4-BE49-F238E27FC236}">
                <a16:creationId xmlns:a16="http://schemas.microsoft.com/office/drawing/2014/main" id="{5C979007-58D4-EA8D-19F5-C256DEDF0E7E}"/>
              </a:ext>
            </a:extLst>
          </p:cNvPr>
          <p:cNvCxnSpPr/>
          <p:nvPr/>
        </p:nvCxnSpPr>
        <p:spPr>
          <a:xfrm>
            <a:off x="713232" y="4860551"/>
            <a:ext cx="4754880" cy="0"/>
          </a:xfrm>
          <a:prstGeom prst="line">
            <a:avLst/>
          </a:prstGeom>
          <a:ln w="9525">
            <a:solidFill>
              <a:srgbClr val="3A2A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9010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194DF6-8DED-52CE-8562-DF2CA38FA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FF3D5D2-55AA-EC0C-3EF5-14D448409520}"/>
              </a:ext>
            </a:extLst>
          </p:cNvPr>
          <p:cNvSpPr txBox="1"/>
          <p:nvPr/>
        </p:nvSpPr>
        <p:spPr>
          <a:xfrm>
            <a:off x="713232" y="1700784"/>
            <a:ext cx="4754880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2000" dirty="0">
                <a:solidFill>
                  <a:srgbClr val="9C837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Image </a:t>
            </a:r>
            <a:r>
              <a:rPr lang="en-US" sz="2000" dirty="0">
                <a:solidFill>
                  <a:srgbClr val="77CAD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A:</a:t>
            </a:r>
          </a:p>
          <a:p>
            <a:r>
              <a:rPr lang="en-US" sz="2000" dirty="0">
                <a:solidFill>
                  <a:srgbClr val="9C837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Tag: </a:t>
            </a:r>
            <a:r>
              <a:rPr lang="en-US" sz="2000" dirty="0">
                <a:solidFill>
                  <a:srgbClr val="77CAD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0.40.2</a:t>
            </a:r>
          </a:p>
          <a:p>
            <a:r>
              <a:rPr lang="en-US" sz="2000" dirty="0">
                <a:solidFill>
                  <a:srgbClr val="9C837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Digest  </a:t>
            </a:r>
            <a:r>
              <a:rPr lang="en-US" sz="2000" dirty="0">
                <a:solidFill>
                  <a:srgbClr val="F6ECE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sha256:</a:t>
            </a:r>
            <a:r>
              <a:rPr lang="en-US" sz="2000" dirty="0">
                <a:solidFill>
                  <a:srgbClr val="77CAD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6cf3f9b4…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AA25C9-1504-0FA0-A503-724D700C111E}"/>
              </a:ext>
            </a:extLst>
          </p:cNvPr>
          <p:cNvSpPr txBox="1"/>
          <p:nvPr/>
        </p:nvSpPr>
        <p:spPr>
          <a:xfrm>
            <a:off x="713232" y="3273552"/>
            <a:ext cx="475488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 dirty="0">
                <a:solidFill>
                  <a:srgbClr val="F6ECE1"/>
                </a:solidFill>
                <a:latin typeface="Bodoni 72"/>
              </a:rPr>
              <a:t>kind</a:t>
            </a:r>
          </a:p>
        </p:txBody>
      </p:sp>
      <p:cxnSp>
        <p:nvCxnSpPr>
          <p:cNvPr id="5" name="Connector 83">
            <a:extLst>
              <a:ext uri="{FF2B5EF4-FFF2-40B4-BE49-F238E27FC236}">
                <a16:creationId xmlns:a16="http://schemas.microsoft.com/office/drawing/2014/main" id="{2019AF39-D9E7-6C2C-B3CE-D333A34E26DE}"/>
              </a:ext>
            </a:extLst>
          </p:cNvPr>
          <p:cNvCxnSpPr/>
          <p:nvPr/>
        </p:nvCxnSpPr>
        <p:spPr>
          <a:xfrm>
            <a:off x="713232" y="3575304"/>
            <a:ext cx="4754880" cy="0"/>
          </a:xfrm>
          <a:prstGeom prst="line">
            <a:avLst/>
          </a:prstGeom>
          <a:ln w="9525">
            <a:solidFill>
              <a:srgbClr val="3A2A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479389E-512F-23FA-AADD-620BDFEAEABA}"/>
              </a:ext>
            </a:extLst>
          </p:cNvPr>
          <p:cNvSpPr txBox="1"/>
          <p:nvPr/>
        </p:nvSpPr>
        <p:spPr>
          <a:xfrm>
            <a:off x="713232" y="3739896"/>
            <a:ext cx="5078313" cy="138499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000" b="0" dirty="0">
                <a:solidFill>
                  <a:srgbClr val="9C8375"/>
                </a:solidFill>
                <a:latin typeface="Menlo"/>
              </a:rPr>
              <a:t>image reference   </a:t>
            </a:r>
            <a:r>
              <a:rPr lang="en-US" sz="2000" b="0" dirty="0">
                <a:solidFill>
                  <a:srgbClr val="7CD3E8"/>
                </a:solidFill>
                <a:latin typeface="Menlo"/>
              </a:rPr>
              <a:t>auntie</a:t>
            </a:r>
            <a:r>
              <a:rPr sz="2000" b="0" dirty="0">
                <a:solidFill>
                  <a:srgbClr val="7CD3E8"/>
                </a:solidFill>
                <a:latin typeface="Menlo"/>
              </a:rPr>
              <a:t>:</a:t>
            </a:r>
            <a:r>
              <a:rPr lang="en-US" sz="2000" b="0" dirty="0">
                <a:solidFill>
                  <a:srgbClr val="7CD3E8"/>
                </a:solidFill>
                <a:latin typeface="Menlo"/>
              </a:rPr>
              <a:t>0.40.2</a:t>
            </a:r>
            <a:r>
              <a:rPr sz="2000" b="0" dirty="0">
                <a:solidFill>
                  <a:srgbClr val="7CD3E8"/>
                </a:solidFill>
                <a:latin typeface="Menlo"/>
              </a:rPr>
              <a:t>  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000" b="0" dirty="0">
                <a:solidFill>
                  <a:srgbClr val="9C8375"/>
                </a:solidFill>
                <a:latin typeface="Menlo"/>
              </a:rPr>
              <a:t>pull policy       </a:t>
            </a:r>
            <a:r>
              <a:rPr sz="2000" b="0" dirty="0" err="1">
                <a:solidFill>
                  <a:srgbClr val="F6ECE1"/>
                </a:solidFill>
                <a:latin typeface="Menlo"/>
              </a:rPr>
              <a:t>IfNotPresent</a:t>
            </a:r>
            <a:r>
              <a:rPr sz="2000" b="0" dirty="0">
                <a:solidFill>
                  <a:srgbClr val="F6ECE1"/>
                </a:solidFill>
                <a:latin typeface="Menlo"/>
              </a:rPr>
              <a:t>   </a:t>
            </a:r>
            <a:endParaRPr lang="en-US" sz="2000" b="0" dirty="0">
              <a:solidFill>
                <a:srgbClr val="F6ECE1"/>
              </a:solidFill>
              <a:latin typeface="Menlo"/>
            </a:endParaRPr>
          </a:p>
          <a:p>
            <a:pPr>
              <a:spcAft>
                <a:spcPts val="400"/>
              </a:spcAft>
            </a:pPr>
            <a:r>
              <a:rPr lang="en-US" sz="2000" dirty="0">
                <a:solidFill>
                  <a:srgbClr val="9C8375"/>
                </a:solidFill>
                <a:latin typeface="Menlo"/>
              </a:rPr>
              <a:t>node cache        </a:t>
            </a:r>
            <a:r>
              <a:rPr lang="en-US" sz="2000" dirty="0">
                <a:solidFill>
                  <a:srgbClr val="77CADE"/>
                </a:solidFill>
                <a:latin typeface="Menlo"/>
              </a:rPr>
              <a:t>Image</a:t>
            </a:r>
            <a:r>
              <a:rPr lang="en-US" sz="2000" dirty="0">
                <a:solidFill>
                  <a:srgbClr val="F6ECE1"/>
                </a:solidFill>
                <a:latin typeface="Menlo"/>
              </a:rPr>
              <a:t> </a:t>
            </a:r>
            <a:r>
              <a:rPr lang="en-US" sz="2000" dirty="0">
                <a:solidFill>
                  <a:srgbClr val="77CADE"/>
                </a:solidFill>
                <a:latin typeface="Menlo"/>
              </a:rPr>
              <a:t>A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000" b="0" dirty="0">
                <a:solidFill>
                  <a:srgbClr val="F6ECE1"/>
                </a:solidFill>
                <a:latin typeface="Menlo"/>
              </a:rPr>
              <a:t>       </a:t>
            </a:r>
          </a:p>
        </p:txBody>
      </p:sp>
      <p:cxnSp>
        <p:nvCxnSpPr>
          <p:cNvPr id="7" name="Connector 85">
            <a:extLst>
              <a:ext uri="{FF2B5EF4-FFF2-40B4-BE49-F238E27FC236}">
                <a16:creationId xmlns:a16="http://schemas.microsoft.com/office/drawing/2014/main" id="{3F76BBDC-50F3-B837-7E56-EC66A819B180}"/>
              </a:ext>
            </a:extLst>
          </p:cNvPr>
          <p:cNvCxnSpPr/>
          <p:nvPr/>
        </p:nvCxnSpPr>
        <p:spPr>
          <a:xfrm>
            <a:off x="713232" y="4860551"/>
            <a:ext cx="4754880" cy="0"/>
          </a:xfrm>
          <a:prstGeom prst="line">
            <a:avLst/>
          </a:prstGeom>
          <a:ln w="9525">
            <a:solidFill>
              <a:srgbClr val="3A2A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AC7DD72-A2B4-CF7C-877A-8F28A6404EA4}"/>
              </a:ext>
            </a:extLst>
          </p:cNvPr>
          <p:cNvSpPr txBox="1"/>
          <p:nvPr/>
        </p:nvSpPr>
        <p:spPr>
          <a:xfrm>
            <a:off x="6723890" y="1700784"/>
            <a:ext cx="4754880" cy="9541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2000" dirty="0">
                <a:solidFill>
                  <a:srgbClr val="9C837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Image </a:t>
            </a:r>
            <a:r>
              <a:rPr lang="en-US" sz="2000" dirty="0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B:</a:t>
            </a:r>
          </a:p>
          <a:p>
            <a:r>
              <a:rPr lang="en-US" sz="2000" dirty="0">
                <a:solidFill>
                  <a:srgbClr val="9C837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Tag: </a:t>
            </a:r>
            <a:r>
              <a:rPr lang="en-US" sz="2000" dirty="0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0.40.2</a:t>
            </a:r>
          </a:p>
          <a:p>
            <a:r>
              <a:rPr lang="en-US" sz="2000" dirty="0">
                <a:solidFill>
                  <a:srgbClr val="9C837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Digest  </a:t>
            </a:r>
            <a:r>
              <a:rPr lang="en-US" sz="2000" dirty="0">
                <a:solidFill>
                  <a:srgbClr val="F6ECE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sha256:</a:t>
            </a:r>
            <a:r>
              <a:rPr lang="en-US" sz="2000" dirty="0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2f76875a…</a:t>
            </a:r>
          </a:p>
        </p:txBody>
      </p:sp>
    </p:spTree>
    <p:extLst>
      <p:ext uri="{BB962C8B-B14F-4D97-AF65-F5344CB8AC3E}">
        <p14:creationId xmlns:p14="http://schemas.microsoft.com/office/powerpoint/2010/main" val="14430852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4C5D4D-AC11-BED7-5FC3-186061ACD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Box 103">
            <a:extLst>
              <a:ext uri="{FF2B5EF4-FFF2-40B4-BE49-F238E27FC236}">
                <a16:creationId xmlns:a16="http://schemas.microsoft.com/office/drawing/2014/main" id="{886EE581-CA0B-EEB2-17D2-73D3049C3A1C}"/>
              </a:ext>
            </a:extLst>
          </p:cNvPr>
          <p:cNvSpPr txBox="1"/>
          <p:nvPr/>
        </p:nvSpPr>
        <p:spPr>
          <a:xfrm>
            <a:off x="713232" y="1700784"/>
            <a:ext cx="4754880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2000" dirty="0">
                <a:solidFill>
                  <a:srgbClr val="9C837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Image </a:t>
            </a:r>
            <a:r>
              <a:rPr lang="en-US" sz="2000" dirty="0">
                <a:solidFill>
                  <a:srgbClr val="77CAD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A:</a:t>
            </a:r>
          </a:p>
          <a:p>
            <a:r>
              <a:rPr lang="en-US" sz="2000" dirty="0">
                <a:solidFill>
                  <a:srgbClr val="9C837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Tag: </a:t>
            </a:r>
            <a:r>
              <a:rPr lang="en-US" sz="2000" dirty="0">
                <a:solidFill>
                  <a:srgbClr val="77CAD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0.40.2</a:t>
            </a:r>
          </a:p>
          <a:p>
            <a:r>
              <a:rPr lang="en-US" sz="2000" dirty="0">
                <a:solidFill>
                  <a:srgbClr val="9C837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Digest  </a:t>
            </a:r>
            <a:r>
              <a:rPr lang="en-US" sz="2000" dirty="0">
                <a:solidFill>
                  <a:srgbClr val="F6ECE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sha256:</a:t>
            </a:r>
            <a:r>
              <a:rPr lang="en-US" sz="2000" dirty="0">
                <a:solidFill>
                  <a:srgbClr val="77CAD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6cf3f9b4…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5E13B6F-E433-5660-3B18-B5A9E61DF3C6}"/>
              </a:ext>
            </a:extLst>
          </p:cNvPr>
          <p:cNvSpPr txBox="1"/>
          <p:nvPr/>
        </p:nvSpPr>
        <p:spPr>
          <a:xfrm>
            <a:off x="713232" y="3273552"/>
            <a:ext cx="475488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 dirty="0">
                <a:solidFill>
                  <a:srgbClr val="F6ECE1"/>
                </a:solidFill>
                <a:latin typeface="Bodoni 72"/>
              </a:rPr>
              <a:t>kind</a:t>
            </a:r>
          </a:p>
        </p:txBody>
      </p:sp>
      <p:cxnSp>
        <p:nvCxnSpPr>
          <p:cNvPr id="106" name="Connector 83">
            <a:extLst>
              <a:ext uri="{FF2B5EF4-FFF2-40B4-BE49-F238E27FC236}">
                <a16:creationId xmlns:a16="http://schemas.microsoft.com/office/drawing/2014/main" id="{D415BDD2-A59B-C8F1-8AFC-0AC3EE213054}"/>
              </a:ext>
            </a:extLst>
          </p:cNvPr>
          <p:cNvCxnSpPr/>
          <p:nvPr/>
        </p:nvCxnSpPr>
        <p:spPr>
          <a:xfrm>
            <a:off x="713232" y="3575304"/>
            <a:ext cx="4754880" cy="0"/>
          </a:xfrm>
          <a:prstGeom prst="line">
            <a:avLst/>
          </a:prstGeom>
          <a:ln w="9525">
            <a:solidFill>
              <a:srgbClr val="3A2A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BBC99E39-4347-8E40-9369-935AAA18F6AC}"/>
              </a:ext>
            </a:extLst>
          </p:cNvPr>
          <p:cNvSpPr txBox="1"/>
          <p:nvPr/>
        </p:nvSpPr>
        <p:spPr>
          <a:xfrm>
            <a:off x="713232" y="3739896"/>
            <a:ext cx="5078313" cy="138499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000" b="0" dirty="0">
                <a:solidFill>
                  <a:srgbClr val="9C8375"/>
                </a:solidFill>
                <a:latin typeface="Menlo"/>
              </a:rPr>
              <a:t>image reference   </a:t>
            </a:r>
            <a:r>
              <a:rPr lang="en-US" sz="2000" b="0" dirty="0">
                <a:solidFill>
                  <a:srgbClr val="7CD3E8"/>
                </a:solidFill>
                <a:latin typeface="Menlo"/>
              </a:rPr>
              <a:t>auntie</a:t>
            </a:r>
            <a:r>
              <a:rPr sz="2000" b="0" dirty="0">
                <a:solidFill>
                  <a:srgbClr val="7CD3E8"/>
                </a:solidFill>
                <a:latin typeface="Menlo"/>
              </a:rPr>
              <a:t>:</a:t>
            </a:r>
            <a:r>
              <a:rPr lang="en-US" sz="2000" b="0" dirty="0">
                <a:solidFill>
                  <a:srgbClr val="7CD3E8"/>
                </a:solidFill>
                <a:latin typeface="Menlo"/>
              </a:rPr>
              <a:t>0.40.2</a:t>
            </a:r>
            <a:r>
              <a:rPr sz="2000" b="0" dirty="0">
                <a:solidFill>
                  <a:srgbClr val="7CD3E8"/>
                </a:solidFill>
                <a:latin typeface="Menlo"/>
              </a:rPr>
              <a:t>  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000" b="0" dirty="0">
                <a:solidFill>
                  <a:srgbClr val="9C8375"/>
                </a:solidFill>
                <a:latin typeface="Menlo"/>
              </a:rPr>
              <a:t>pull policy       </a:t>
            </a:r>
            <a:r>
              <a:rPr sz="2000" b="0" dirty="0" err="1">
                <a:solidFill>
                  <a:srgbClr val="B85C13"/>
                </a:solidFill>
                <a:latin typeface="Menlo"/>
              </a:rPr>
              <a:t>IfNotPresent</a:t>
            </a:r>
            <a:r>
              <a:rPr sz="2000" b="0" dirty="0">
                <a:solidFill>
                  <a:srgbClr val="F6ECE1"/>
                </a:solidFill>
                <a:latin typeface="Menlo"/>
              </a:rPr>
              <a:t>   </a:t>
            </a:r>
            <a:endParaRPr lang="en-US" sz="2000" b="0" dirty="0">
              <a:solidFill>
                <a:srgbClr val="F6ECE1"/>
              </a:solidFill>
              <a:latin typeface="Menlo"/>
            </a:endParaRPr>
          </a:p>
          <a:p>
            <a:pPr>
              <a:spcAft>
                <a:spcPts val="400"/>
              </a:spcAft>
            </a:pPr>
            <a:r>
              <a:rPr lang="en-US" sz="2000" dirty="0">
                <a:solidFill>
                  <a:srgbClr val="9C8375"/>
                </a:solidFill>
                <a:latin typeface="Menlo"/>
              </a:rPr>
              <a:t>node cache        </a:t>
            </a:r>
            <a:r>
              <a:rPr lang="en-US" sz="2000" dirty="0">
                <a:solidFill>
                  <a:srgbClr val="77CADE"/>
                </a:solidFill>
                <a:latin typeface="Menlo"/>
              </a:rPr>
              <a:t>Image</a:t>
            </a:r>
            <a:r>
              <a:rPr lang="en-US" sz="2000" dirty="0">
                <a:solidFill>
                  <a:srgbClr val="F6ECE1"/>
                </a:solidFill>
                <a:latin typeface="Menlo"/>
              </a:rPr>
              <a:t> </a:t>
            </a:r>
            <a:r>
              <a:rPr lang="en-US" sz="2000" dirty="0">
                <a:solidFill>
                  <a:srgbClr val="77CADE"/>
                </a:solidFill>
                <a:latin typeface="Menlo"/>
              </a:rPr>
              <a:t>A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000" b="0" dirty="0">
                <a:solidFill>
                  <a:srgbClr val="F6ECE1"/>
                </a:solidFill>
                <a:latin typeface="Menlo"/>
              </a:rPr>
              <a:t>       </a:t>
            </a:r>
          </a:p>
        </p:txBody>
      </p:sp>
      <p:cxnSp>
        <p:nvCxnSpPr>
          <p:cNvPr id="108" name="Connector 85">
            <a:extLst>
              <a:ext uri="{FF2B5EF4-FFF2-40B4-BE49-F238E27FC236}">
                <a16:creationId xmlns:a16="http://schemas.microsoft.com/office/drawing/2014/main" id="{9B5F9301-B0C4-1BB1-76C0-1D7F0D250C7E}"/>
              </a:ext>
            </a:extLst>
          </p:cNvPr>
          <p:cNvCxnSpPr/>
          <p:nvPr/>
        </p:nvCxnSpPr>
        <p:spPr>
          <a:xfrm>
            <a:off x="713232" y="4860551"/>
            <a:ext cx="4754880" cy="0"/>
          </a:xfrm>
          <a:prstGeom prst="line">
            <a:avLst/>
          </a:prstGeom>
          <a:ln w="9525">
            <a:solidFill>
              <a:srgbClr val="3A2A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2EB8434D-0E24-A321-AAAD-4679A3DEC347}"/>
              </a:ext>
            </a:extLst>
          </p:cNvPr>
          <p:cNvSpPr txBox="1"/>
          <p:nvPr/>
        </p:nvSpPr>
        <p:spPr>
          <a:xfrm>
            <a:off x="6723890" y="1700784"/>
            <a:ext cx="4754880" cy="9541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2000" dirty="0">
                <a:solidFill>
                  <a:srgbClr val="9C837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Image </a:t>
            </a:r>
            <a:r>
              <a:rPr lang="en-US" sz="2000" dirty="0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B:</a:t>
            </a:r>
          </a:p>
          <a:p>
            <a:r>
              <a:rPr lang="en-US" sz="2000" dirty="0">
                <a:solidFill>
                  <a:srgbClr val="9C837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Tag: </a:t>
            </a:r>
            <a:r>
              <a:rPr lang="en-US" sz="2000" dirty="0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0.40.2</a:t>
            </a:r>
          </a:p>
          <a:p>
            <a:r>
              <a:rPr lang="en-US" sz="2000" dirty="0">
                <a:solidFill>
                  <a:srgbClr val="9C837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Digest  </a:t>
            </a:r>
            <a:r>
              <a:rPr lang="en-US" sz="2000" dirty="0">
                <a:solidFill>
                  <a:srgbClr val="F6ECE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sha256:</a:t>
            </a:r>
            <a:r>
              <a:rPr lang="en-US" sz="2000" dirty="0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2f76875a…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A0121796-05C0-3B3A-13FA-3ACF6CEC2782}"/>
              </a:ext>
            </a:extLst>
          </p:cNvPr>
          <p:cNvSpPr txBox="1"/>
          <p:nvPr/>
        </p:nvSpPr>
        <p:spPr>
          <a:xfrm>
            <a:off x="6723890" y="3305877"/>
            <a:ext cx="475488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lang="en-US" sz="2000" b="1" dirty="0">
                <a:solidFill>
                  <a:srgbClr val="F6ECE1"/>
                </a:solidFill>
                <a:latin typeface="Bodoni 72"/>
              </a:rPr>
              <a:t>EKS</a:t>
            </a:r>
            <a:endParaRPr sz="2000" b="1" dirty="0">
              <a:solidFill>
                <a:srgbClr val="F6ECE1"/>
              </a:solidFill>
              <a:latin typeface="Bodoni 72"/>
            </a:endParaRPr>
          </a:p>
        </p:txBody>
      </p:sp>
      <p:cxnSp>
        <p:nvCxnSpPr>
          <p:cNvPr id="111" name="Connector 83">
            <a:extLst>
              <a:ext uri="{FF2B5EF4-FFF2-40B4-BE49-F238E27FC236}">
                <a16:creationId xmlns:a16="http://schemas.microsoft.com/office/drawing/2014/main" id="{2EEF5392-3B0F-E557-303A-7A37716513F8}"/>
              </a:ext>
            </a:extLst>
          </p:cNvPr>
          <p:cNvCxnSpPr/>
          <p:nvPr/>
        </p:nvCxnSpPr>
        <p:spPr>
          <a:xfrm>
            <a:off x="6723890" y="3607629"/>
            <a:ext cx="4754880" cy="0"/>
          </a:xfrm>
          <a:prstGeom prst="line">
            <a:avLst/>
          </a:prstGeom>
          <a:ln w="9525">
            <a:solidFill>
              <a:srgbClr val="3A2A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id="{35C33F46-23EC-AE01-32E5-EA0A2BAC1F84}"/>
              </a:ext>
            </a:extLst>
          </p:cNvPr>
          <p:cNvSpPr txBox="1"/>
          <p:nvPr/>
        </p:nvSpPr>
        <p:spPr>
          <a:xfrm>
            <a:off x="6723890" y="3772221"/>
            <a:ext cx="5078313" cy="138499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000" b="0" dirty="0">
                <a:solidFill>
                  <a:srgbClr val="9C8375"/>
                </a:solidFill>
                <a:latin typeface="Menlo"/>
              </a:rPr>
              <a:t>image reference   </a:t>
            </a:r>
            <a:r>
              <a:rPr lang="en-US" sz="2000" b="0" dirty="0">
                <a:solidFill>
                  <a:srgbClr val="FF0000"/>
                </a:solidFill>
                <a:latin typeface="Menlo"/>
              </a:rPr>
              <a:t>auntie</a:t>
            </a:r>
            <a:r>
              <a:rPr sz="2000" b="0" dirty="0">
                <a:solidFill>
                  <a:srgbClr val="FF0000"/>
                </a:solidFill>
                <a:latin typeface="Menlo"/>
              </a:rPr>
              <a:t>:</a:t>
            </a:r>
            <a:r>
              <a:rPr lang="en-US" sz="2000" b="0" dirty="0">
                <a:solidFill>
                  <a:srgbClr val="FF0000"/>
                </a:solidFill>
                <a:latin typeface="Menlo"/>
              </a:rPr>
              <a:t>0.40.2</a:t>
            </a:r>
            <a:r>
              <a:rPr sz="2000" b="0" dirty="0">
                <a:solidFill>
                  <a:srgbClr val="FF0000"/>
                </a:solidFill>
                <a:latin typeface="Menlo"/>
              </a:rPr>
              <a:t>  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000" b="0" dirty="0">
                <a:solidFill>
                  <a:srgbClr val="9C8375"/>
                </a:solidFill>
                <a:latin typeface="Menlo"/>
              </a:rPr>
              <a:t>pull policy       </a:t>
            </a:r>
            <a:r>
              <a:rPr sz="2000" b="0" dirty="0" err="1">
                <a:solidFill>
                  <a:srgbClr val="F6ECE1"/>
                </a:solidFill>
                <a:latin typeface="Menlo"/>
              </a:rPr>
              <a:t>IfNotPresent</a:t>
            </a:r>
            <a:r>
              <a:rPr sz="2000" b="0" dirty="0">
                <a:solidFill>
                  <a:srgbClr val="F6ECE1"/>
                </a:solidFill>
                <a:latin typeface="Menlo"/>
              </a:rPr>
              <a:t>   </a:t>
            </a:r>
            <a:endParaRPr lang="en-US" sz="2000" b="0" dirty="0">
              <a:solidFill>
                <a:srgbClr val="F6ECE1"/>
              </a:solidFill>
              <a:latin typeface="Menlo"/>
            </a:endParaRPr>
          </a:p>
          <a:p>
            <a:pPr>
              <a:spcAft>
                <a:spcPts val="400"/>
              </a:spcAft>
            </a:pPr>
            <a:r>
              <a:rPr lang="en-US" sz="2000" dirty="0">
                <a:solidFill>
                  <a:srgbClr val="9C8375"/>
                </a:solidFill>
                <a:latin typeface="Menlo"/>
              </a:rPr>
              <a:t>node cache        </a:t>
            </a:r>
            <a:r>
              <a:rPr lang="en-US" sz="2000" dirty="0">
                <a:solidFill>
                  <a:srgbClr val="FF0000"/>
                </a:solidFill>
                <a:latin typeface="Menlo"/>
              </a:rPr>
              <a:t>Image B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000" b="0" dirty="0">
                <a:solidFill>
                  <a:srgbClr val="F6ECE1"/>
                </a:solidFill>
                <a:latin typeface="Menlo"/>
              </a:rPr>
              <a:t>       </a:t>
            </a:r>
          </a:p>
        </p:txBody>
      </p:sp>
      <p:cxnSp>
        <p:nvCxnSpPr>
          <p:cNvPr id="113" name="Connector 85">
            <a:extLst>
              <a:ext uri="{FF2B5EF4-FFF2-40B4-BE49-F238E27FC236}">
                <a16:creationId xmlns:a16="http://schemas.microsoft.com/office/drawing/2014/main" id="{A5531C3D-AB4B-F7CC-6D5D-BB0211421E8A}"/>
              </a:ext>
            </a:extLst>
          </p:cNvPr>
          <p:cNvCxnSpPr/>
          <p:nvPr/>
        </p:nvCxnSpPr>
        <p:spPr>
          <a:xfrm>
            <a:off x="6723890" y="4892876"/>
            <a:ext cx="4754880" cy="0"/>
          </a:xfrm>
          <a:prstGeom prst="line">
            <a:avLst/>
          </a:prstGeom>
          <a:ln w="9525">
            <a:solidFill>
              <a:srgbClr val="3A2A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786994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B9E8D0-2425-DBC9-59DD-40B6BD16F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F6C0D4F-35CD-F6ED-8F3C-704FCFC8D660}"/>
              </a:ext>
            </a:extLst>
          </p:cNvPr>
          <p:cNvSpPr txBox="1"/>
          <p:nvPr/>
        </p:nvSpPr>
        <p:spPr>
          <a:xfrm>
            <a:off x="713232" y="1700784"/>
            <a:ext cx="4754880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2000" dirty="0">
                <a:solidFill>
                  <a:srgbClr val="9C837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Image </a:t>
            </a:r>
            <a:r>
              <a:rPr lang="en-US" sz="2000" dirty="0">
                <a:solidFill>
                  <a:srgbClr val="77CAD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A:</a:t>
            </a:r>
          </a:p>
          <a:p>
            <a:r>
              <a:rPr lang="en-US" sz="2000" dirty="0">
                <a:solidFill>
                  <a:srgbClr val="9C837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Tag: </a:t>
            </a:r>
            <a:r>
              <a:rPr lang="en-US" sz="2000" dirty="0">
                <a:solidFill>
                  <a:srgbClr val="77CAD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0.40.2</a:t>
            </a:r>
          </a:p>
          <a:p>
            <a:r>
              <a:rPr lang="en-US" sz="2000" dirty="0">
                <a:solidFill>
                  <a:srgbClr val="9C837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Digest  </a:t>
            </a:r>
            <a:r>
              <a:rPr lang="en-US" sz="2000" dirty="0">
                <a:solidFill>
                  <a:srgbClr val="F6ECE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sha256:</a:t>
            </a:r>
            <a:r>
              <a:rPr lang="en-US" sz="2000" dirty="0">
                <a:solidFill>
                  <a:srgbClr val="77CAD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6cf3f9b4…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E70D91-2C89-1B5B-E5D8-8225EF548B52}"/>
              </a:ext>
            </a:extLst>
          </p:cNvPr>
          <p:cNvSpPr txBox="1"/>
          <p:nvPr/>
        </p:nvSpPr>
        <p:spPr>
          <a:xfrm>
            <a:off x="713232" y="3273552"/>
            <a:ext cx="475488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 dirty="0">
                <a:solidFill>
                  <a:srgbClr val="F6ECE1"/>
                </a:solidFill>
                <a:latin typeface="Bodoni 72"/>
              </a:rPr>
              <a:t>kind</a:t>
            </a:r>
          </a:p>
        </p:txBody>
      </p:sp>
      <p:cxnSp>
        <p:nvCxnSpPr>
          <p:cNvPr id="5" name="Connector 83">
            <a:extLst>
              <a:ext uri="{FF2B5EF4-FFF2-40B4-BE49-F238E27FC236}">
                <a16:creationId xmlns:a16="http://schemas.microsoft.com/office/drawing/2014/main" id="{79DBA266-4005-B765-9D2B-BA37C8936A20}"/>
              </a:ext>
            </a:extLst>
          </p:cNvPr>
          <p:cNvCxnSpPr/>
          <p:nvPr/>
        </p:nvCxnSpPr>
        <p:spPr>
          <a:xfrm>
            <a:off x="713232" y="3575304"/>
            <a:ext cx="4754880" cy="0"/>
          </a:xfrm>
          <a:prstGeom prst="line">
            <a:avLst/>
          </a:prstGeom>
          <a:ln w="9525">
            <a:solidFill>
              <a:srgbClr val="3A2A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4A1C4B5-E2B3-12FF-13A9-8A8ABCC8B81C}"/>
              </a:ext>
            </a:extLst>
          </p:cNvPr>
          <p:cNvSpPr txBox="1"/>
          <p:nvPr/>
        </p:nvSpPr>
        <p:spPr>
          <a:xfrm>
            <a:off x="713232" y="3739896"/>
            <a:ext cx="5078313" cy="138499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000" b="0" dirty="0">
                <a:solidFill>
                  <a:srgbClr val="9C8375"/>
                </a:solidFill>
                <a:latin typeface="Menlo"/>
              </a:rPr>
              <a:t>image reference   </a:t>
            </a:r>
            <a:r>
              <a:rPr lang="en-US" sz="2000" b="0" dirty="0">
                <a:solidFill>
                  <a:srgbClr val="7CD3E8"/>
                </a:solidFill>
                <a:latin typeface="Menlo"/>
              </a:rPr>
              <a:t>auntie</a:t>
            </a:r>
            <a:r>
              <a:rPr sz="2000" b="0" dirty="0">
                <a:solidFill>
                  <a:srgbClr val="7CD3E8"/>
                </a:solidFill>
                <a:latin typeface="Menlo"/>
              </a:rPr>
              <a:t>:</a:t>
            </a:r>
            <a:r>
              <a:rPr lang="en-US" sz="2000" b="0" dirty="0">
                <a:solidFill>
                  <a:srgbClr val="7CD3E8"/>
                </a:solidFill>
                <a:latin typeface="Menlo"/>
              </a:rPr>
              <a:t>0.40.2</a:t>
            </a:r>
            <a:r>
              <a:rPr sz="2000" b="0" dirty="0">
                <a:solidFill>
                  <a:srgbClr val="7CD3E8"/>
                </a:solidFill>
                <a:latin typeface="Menlo"/>
              </a:rPr>
              <a:t>  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000" b="0" dirty="0">
                <a:solidFill>
                  <a:srgbClr val="9C8375"/>
                </a:solidFill>
                <a:latin typeface="Menlo"/>
              </a:rPr>
              <a:t>pull policy       </a:t>
            </a:r>
            <a:r>
              <a:rPr sz="2000" b="0" dirty="0" err="1">
                <a:solidFill>
                  <a:srgbClr val="F6ECE1"/>
                </a:solidFill>
                <a:latin typeface="Menlo"/>
              </a:rPr>
              <a:t>IfNotPresent</a:t>
            </a:r>
            <a:r>
              <a:rPr sz="2000" b="0" dirty="0">
                <a:solidFill>
                  <a:srgbClr val="F6ECE1"/>
                </a:solidFill>
                <a:latin typeface="Menlo"/>
              </a:rPr>
              <a:t>   </a:t>
            </a:r>
            <a:endParaRPr lang="en-US" sz="2000" b="0" dirty="0">
              <a:solidFill>
                <a:srgbClr val="F6ECE1"/>
              </a:solidFill>
              <a:latin typeface="Menlo"/>
            </a:endParaRPr>
          </a:p>
          <a:p>
            <a:pPr>
              <a:spcAft>
                <a:spcPts val="400"/>
              </a:spcAft>
            </a:pPr>
            <a:r>
              <a:rPr lang="en-US" sz="2000" dirty="0">
                <a:solidFill>
                  <a:srgbClr val="9C8375"/>
                </a:solidFill>
                <a:latin typeface="Menlo"/>
              </a:rPr>
              <a:t>node cache        </a:t>
            </a:r>
            <a:r>
              <a:rPr lang="en-US" sz="2000" dirty="0">
                <a:solidFill>
                  <a:srgbClr val="77CADE"/>
                </a:solidFill>
                <a:latin typeface="Menlo"/>
              </a:rPr>
              <a:t>Image</a:t>
            </a:r>
            <a:r>
              <a:rPr lang="en-US" sz="2000" dirty="0">
                <a:solidFill>
                  <a:srgbClr val="F6ECE1"/>
                </a:solidFill>
                <a:latin typeface="Menlo"/>
              </a:rPr>
              <a:t> </a:t>
            </a:r>
            <a:r>
              <a:rPr lang="en-US" sz="2000" dirty="0">
                <a:solidFill>
                  <a:srgbClr val="77CADE"/>
                </a:solidFill>
                <a:latin typeface="Menlo"/>
              </a:rPr>
              <a:t>A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000" b="0" dirty="0">
                <a:solidFill>
                  <a:srgbClr val="F6ECE1"/>
                </a:solidFill>
                <a:latin typeface="Menlo"/>
              </a:rPr>
              <a:t>       </a:t>
            </a:r>
          </a:p>
        </p:txBody>
      </p:sp>
      <p:cxnSp>
        <p:nvCxnSpPr>
          <p:cNvPr id="7" name="Connector 85">
            <a:extLst>
              <a:ext uri="{FF2B5EF4-FFF2-40B4-BE49-F238E27FC236}">
                <a16:creationId xmlns:a16="http://schemas.microsoft.com/office/drawing/2014/main" id="{8F828240-9214-E891-74FA-25154105BDCB}"/>
              </a:ext>
            </a:extLst>
          </p:cNvPr>
          <p:cNvCxnSpPr/>
          <p:nvPr/>
        </p:nvCxnSpPr>
        <p:spPr>
          <a:xfrm>
            <a:off x="713232" y="4860551"/>
            <a:ext cx="4754880" cy="0"/>
          </a:xfrm>
          <a:prstGeom prst="line">
            <a:avLst/>
          </a:prstGeom>
          <a:ln w="9525">
            <a:solidFill>
              <a:srgbClr val="3A2A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CA960F2-D644-1744-F6F5-704EB33AABBA}"/>
              </a:ext>
            </a:extLst>
          </p:cNvPr>
          <p:cNvSpPr txBox="1"/>
          <p:nvPr/>
        </p:nvSpPr>
        <p:spPr>
          <a:xfrm>
            <a:off x="6723890" y="1700784"/>
            <a:ext cx="4754880" cy="9541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2000" dirty="0">
                <a:solidFill>
                  <a:srgbClr val="9C837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Image </a:t>
            </a:r>
            <a:r>
              <a:rPr lang="en-US" sz="2000" dirty="0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B:</a:t>
            </a:r>
          </a:p>
          <a:p>
            <a:r>
              <a:rPr lang="en-US" sz="2000" dirty="0">
                <a:solidFill>
                  <a:srgbClr val="9C837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Tag: </a:t>
            </a:r>
            <a:r>
              <a:rPr lang="en-US" sz="2000" dirty="0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0.40.2</a:t>
            </a:r>
          </a:p>
          <a:p>
            <a:r>
              <a:rPr lang="en-US" sz="2000" dirty="0">
                <a:solidFill>
                  <a:srgbClr val="9C837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Digest  </a:t>
            </a:r>
            <a:r>
              <a:rPr lang="en-US" sz="2000" dirty="0">
                <a:solidFill>
                  <a:srgbClr val="F6ECE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sha256:</a:t>
            </a:r>
            <a:r>
              <a:rPr lang="en-US" sz="2000" dirty="0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2f76875a…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2E413E-A3A0-12A8-9F04-8ACC0955C36E}"/>
              </a:ext>
            </a:extLst>
          </p:cNvPr>
          <p:cNvSpPr txBox="1"/>
          <p:nvPr/>
        </p:nvSpPr>
        <p:spPr>
          <a:xfrm>
            <a:off x="6723890" y="3305877"/>
            <a:ext cx="475488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lang="en-US" sz="2000" b="1" dirty="0">
                <a:solidFill>
                  <a:srgbClr val="F6ECE1"/>
                </a:solidFill>
                <a:latin typeface="Bodoni 72"/>
              </a:rPr>
              <a:t>EKS</a:t>
            </a:r>
            <a:endParaRPr sz="2000" b="1" dirty="0">
              <a:solidFill>
                <a:srgbClr val="F6ECE1"/>
              </a:solidFill>
              <a:latin typeface="Bodoni 72"/>
            </a:endParaRPr>
          </a:p>
        </p:txBody>
      </p:sp>
      <p:cxnSp>
        <p:nvCxnSpPr>
          <p:cNvPr id="10" name="Connector 83">
            <a:extLst>
              <a:ext uri="{FF2B5EF4-FFF2-40B4-BE49-F238E27FC236}">
                <a16:creationId xmlns:a16="http://schemas.microsoft.com/office/drawing/2014/main" id="{DF44B89E-3136-9F8A-061F-1F234D285060}"/>
              </a:ext>
            </a:extLst>
          </p:cNvPr>
          <p:cNvCxnSpPr/>
          <p:nvPr/>
        </p:nvCxnSpPr>
        <p:spPr>
          <a:xfrm>
            <a:off x="6723890" y="3607629"/>
            <a:ext cx="4754880" cy="0"/>
          </a:xfrm>
          <a:prstGeom prst="line">
            <a:avLst/>
          </a:prstGeom>
          <a:ln w="9525">
            <a:solidFill>
              <a:srgbClr val="3A2A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056AA9E-66E4-B59B-0FFE-68EDAE34F333}"/>
              </a:ext>
            </a:extLst>
          </p:cNvPr>
          <p:cNvSpPr txBox="1"/>
          <p:nvPr/>
        </p:nvSpPr>
        <p:spPr>
          <a:xfrm>
            <a:off x="6723890" y="3772221"/>
            <a:ext cx="5078313" cy="138499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000" b="0" dirty="0">
                <a:solidFill>
                  <a:srgbClr val="9C8375"/>
                </a:solidFill>
                <a:latin typeface="Menlo"/>
              </a:rPr>
              <a:t>image reference   </a:t>
            </a:r>
            <a:r>
              <a:rPr lang="en-US" sz="2000" b="0" dirty="0">
                <a:solidFill>
                  <a:srgbClr val="FF0000"/>
                </a:solidFill>
                <a:latin typeface="Menlo"/>
              </a:rPr>
              <a:t>auntie</a:t>
            </a:r>
            <a:r>
              <a:rPr sz="2000" b="0" dirty="0">
                <a:solidFill>
                  <a:srgbClr val="FF0000"/>
                </a:solidFill>
                <a:latin typeface="Menlo"/>
              </a:rPr>
              <a:t>:</a:t>
            </a:r>
            <a:r>
              <a:rPr lang="en-US" sz="2000" b="0" dirty="0">
                <a:solidFill>
                  <a:srgbClr val="FF0000"/>
                </a:solidFill>
                <a:latin typeface="Menlo"/>
              </a:rPr>
              <a:t>0.40.2</a:t>
            </a:r>
            <a:r>
              <a:rPr sz="2000" b="0" dirty="0">
                <a:solidFill>
                  <a:srgbClr val="FF0000"/>
                </a:solidFill>
                <a:latin typeface="Menlo"/>
              </a:rPr>
              <a:t>  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000" b="0" dirty="0">
                <a:solidFill>
                  <a:srgbClr val="9C8375"/>
                </a:solidFill>
                <a:latin typeface="Menlo"/>
              </a:rPr>
              <a:t>pull policy       </a:t>
            </a:r>
            <a:r>
              <a:rPr sz="2000" b="0" dirty="0" err="1">
                <a:solidFill>
                  <a:srgbClr val="F6ECE1"/>
                </a:solidFill>
                <a:latin typeface="Menlo"/>
              </a:rPr>
              <a:t>IfNotPresent</a:t>
            </a:r>
            <a:r>
              <a:rPr sz="2000" b="0" dirty="0">
                <a:solidFill>
                  <a:srgbClr val="F6ECE1"/>
                </a:solidFill>
                <a:latin typeface="Menlo"/>
              </a:rPr>
              <a:t>   </a:t>
            </a:r>
            <a:endParaRPr lang="en-US" sz="2000" b="0" dirty="0">
              <a:solidFill>
                <a:srgbClr val="F6ECE1"/>
              </a:solidFill>
              <a:latin typeface="Menlo"/>
            </a:endParaRPr>
          </a:p>
          <a:p>
            <a:pPr>
              <a:spcAft>
                <a:spcPts val="400"/>
              </a:spcAft>
            </a:pPr>
            <a:r>
              <a:rPr lang="en-US" sz="2000" dirty="0">
                <a:solidFill>
                  <a:srgbClr val="9C8375"/>
                </a:solidFill>
                <a:latin typeface="Menlo"/>
              </a:rPr>
              <a:t>node cache        </a:t>
            </a:r>
            <a:r>
              <a:rPr lang="en-US" sz="2000" dirty="0">
                <a:solidFill>
                  <a:srgbClr val="FF0000"/>
                </a:solidFill>
                <a:latin typeface="Menlo"/>
              </a:rPr>
              <a:t>Image B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000" b="0" dirty="0">
                <a:solidFill>
                  <a:srgbClr val="F6ECE1"/>
                </a:solidFill>
                <a:latin typeface="Menlo"/>
              </a:rPr>
              <a:t>       </a:t>
            </a:r>
          </a:p>
        </p:txBody>
      </p:sp>
      <p:cxnSp>
        <p:nvCxnSpPr>
          <p:cNvPr id="12" name="Connector 85">
            <a:extLst>
              <a:ext uri="{FF2B5EF4-FFF2-40B4-BE49-F238E27FC236}">
                <a16:creationId xmlns:a16="http://schemas.microsoft.com/office/drawing/2014/main" id="{625F7EBD-3064-617C-C8AE-7F611F4E6B60}"/>
              </a:ext>
            </a:extLst>
          </p:cNvPr>
          <p:cNvCxnSpPr/>
          <p:nvPr/>
        </p:nvCxnSpPr>
        <p:spPr>
          <a:xfrm>
            <a:off x="6723890" y="4892876"/>
            <a:ext cx="4754880" cy="0"/>
          </a:xfrm>
          <a:prstGeom prst="line">
            <a:avLst/>
          </a:prstGeom>
          <a:ln w="9525">
            <a:solidFill>
              <a:srgbClr val="3A2A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604FF11-931E-546F-70CD-F8E9107A56AC}"/>
              </a:ext>
            </a:extLst>
          </p:cNvPr>
          <p:cNvSpPr txBox="1"/>
          <p:nvPr/>
        </p:nvSpPr>
        <p:spPr>
          <a:xfrm>
            <a:off x="713232" y="5340096"/>
            <a:ext cx="4937760" cy="6400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600" b="1" dirty="0">
                <a:solidFill>
                  <a:srgbClr val="F6ECE1"/>
                </a:solidFill>
                <a:latin typeface="Menlo"/>
              </a:rPr>
              <a:t>green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4AE38A-B85B-BF27-6BFF-658C9D6E87EA}"/>
              </a:ext>
            </a:extLst>
          </p:cNvPr>
          <p:cNvSpPr txBox="1"/>
          <p:nvPr/>
        </p:nvSpPr>
        <p:spPr>
          <a:xfrm>
            <a:off x="713232" y="5943601"/>
            <a:ext cx="475488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50" b="0" spc="140">
                <a:solidFill>
                  <a:srgbClr val="9C8375"/>
                </a:solidFill>
                <a:latin typeface="Menlo"/>
              </a:rPr>
              <a:t>WHAT THE POD ACTUALLY RAN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37F7040-7281-3C17-42D7-051EE0A529BD}"/>
              </a:ext>
            </a:extLst>
          </p:cNvPr>
          <p:cNvSpPr txBox="1"/>
          <p:nvPr/>
        </p:nvSpPr>
        <p:spPr>
          <a:xfrm>
            <a:off x="713232" y="6291073"/>
            <a:ext cx="4937760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1" dirty="0">
                <a:solidFill>
                  <a:srgbClr val="F6ECE1"/>
                </a:solidFill>
                <a:latin typeface="Menlo"/>
              </a:rPr>
              <a:t>sha256:6cf3f9b4…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BCD34C-F7A7-26F2-8332-70B10694646F}"/>
              </a:ext>
            </a:extLst>
          </p:cNvPr>
          <p:cNvSpPr txBox="1"/>
          <p:nvPr/>
        </p:nvSpPr>
        <p:spPr>
          <a:xfrm>
            <a:off x="6723890" y="5373452"/>
            <a:ext cx="4937760" cy="6400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600" b="1" dirty="0">
                <a:solidFill>
                  <a:srgbClr val="F6ECE1"/>
                </a:solidFill>
                <a:latin typeface="Menlo"/>
              </a:rPr>
              <a:t>green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8A0CE6-F3F3-63C0-1830-00237F7917F0}"/>
              </a:ext>
            </a:extLst>
          </p:cNvPr>
          <p:cNvSpPr txBox="1"/>
          <p:nvPr/>
        </p:nvSpPr>
        <p:spPr>
          <a:xfrm>
            <a:off x="6723890" y="5976957"/>
            <a:ext cx="475488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950" b="0" spc="140">
                <a:solidFill>
                  <a:srgbClr val="9C8375"/>
                </a:solidFill>
                <a:latin typeface="Menlo"/>
              </a:rPr>
              <a:t>WHAT THE POD ACTUALLY RAN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611EE4-6772-A783-4671-0A33A0576D7E}"/>
              </a:ext>
            </a:extLst>
          </p:cNvPr>
          <p:cNvSpPr txBox="1"/>
          <p:nvPr/>
        </p:nvSpPr>
        <p:spPr>
          <a:xfrm>
            <a:off x="6723890" y="6324429"/>
            <a:ext cx="4937760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1" dirty="0">
                <a:solidFill>
                  <a:srgbClr val="F6ECE1"/>
                </a:solidFill>
                <a:latin typeface="Menlo"/>
              </a:rPr>
              <a:t>sha256:2f76875a…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AF7A0D8-A986-4EA1-93EF-4F1B7D355CB4}"/>
              </a:ext>
            </a:extLst>
          </p:cNvPr>
          <p:cNvSpPr txBox="1"/>
          <p:nvPr/>
        </p:nvSpPr>
        <p:spPr>
          <a:xfrm>
            <a:off x="5650992" y="5385816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3000" b="0">
                <a:solidFill>
                  <a:srgbClr val="9C8375"/>
                </a:solidFill>
                <a:latin typeface="Menlo"/>
              </a:rPr>
              <a:t>≈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9A8366C-AF7C-B9E8-4408-EDE8CDD7E587}"/>
              </a:ext>
            </a:extLst>
          </p:cNvPr>
          <p:cNvSpPr txBox="1"/>
          <p:nvPr/>
        </p:nvSpPr>
        <p:spPr>
          <a:xfrm>
            <a:off x="5650992" y="6309360"/>
            <a:ext cx="548640" cy="54864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0">
                <a:solidFill>
                  <a:srgbClr val="7CD3E8"/>
                </a:solidFill>
                <a:latin typeface="Menlo"/>
              </a:rPr>
              <a:t>≠</a:t>
            </a:r>
          </a:p>
        </p:txBody>
      </p:sp>
    </p:spTree>
    <p:extLst>
      <p:ext uri="{BB962C8B-B14F-4D97-AF65-F5344CB8AC3E}">
        <p14:creationId xmlns:p14="http://schemas.microsoft.com/office/powerpoint/2010/main" val="223140761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AD89D6-E2A6-64EB-27D6-6F2D0F5DF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4EEE11-2BF4-ADD6-88A7-DCBA853D3257}"/>
              </a:ext>
            </a:extLst>
          </p:cNvPr>
          <p:cNvSpPr txBox="1"/>
          <p:nvPr/>
        </p:nvSpPr>
        <p:spPr>
          <a:xfrm>
            <a:off x="722548" y="620549"/>
            <a:ext cx="10765231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200" b="1" dirty="0">
                <a:solidFill>
                  <a:srgbClr val="F6ECE1"/>
                </a:solidFill>
                <a:latin typeface="Bodoni 72"/>
              </a:rPr>
              <a:t>The fix</a:t>
            </a:r>
            <a:r>
              <a:rPr lang="en-US" sz="3200" b="1" dirty="0">
                <a:solidFill>
                  <a:srgbClr val="F6ECE1"/>
                </a:solidFill>
                <a:latin typeface="Bodoni 72"/>
              </a:rPr>
              <a:t>: </a:t>
            </a:r>
            <a:r>
              <a:rPr lang="en-US" sz="3200" b="1" dirty="0">
                <a:solidFill>
                  <a:srgbClr val="77CADE"/>
                </a:solidFill>
                <a:latin typeface="Bodoni 72"/>
              </a:rPr>
              <a:t>proper tagging </a:t>
            </a:r>
            <a:r>
              <a:rPr lang="en-US" sz="3200" b="1" dirty="0">
                <a:solidFill>
                  <a:schemeClr val="bg1"/>
                </a:solidFill>
                <a:latin typeface="Bodoni 72"/>
              </a:rPr>
              <a:t>and</a:t>
            </a:r>
            <a:r>
              <a:rPr lang="en-US" sz="3200" b="1" dirty="0">
                <a:solidFill>
                  <a:srgbClr val="77CADE"/>
                </a:solidFill>
                <a:latin typeface="Bodoni 72"/>
              </a:rPr>
              <a:t> digest using</a:t>
            </a:r>
            <a:endParaRPr sz="3200" b="1" dirty="0">
              <a:solidFill>
                <a:srgbClr val="77CADE"/>
              </a:solidFill>
              <a:latin typeface="Bodoni 72"/>
            </a:endParaRPr>
          </a:p>
        </p:txBody>
      </p:sp>
    </p:spTree>
    <p:extLst>
      <p:ext uri="{BB962C8B-B14F-4D97-AF65-F5344CB8AC3E}">
        <p14:creationId xmlns:p14="http://schemas.microsoft.com/office/powerpoint/2010/main" val="187443485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4B63E0-79A3-9C16-0244-259543ECD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D9189DD-C027-CEC1-D999-21EB7D9E470D}"/>
              </a:ext>
            </a:extLst>
          </p:cNvPr>
          <p:cNvSpPr txBox="1"/>
          <p:nvPr/>
        </p:nvSpPr>
        <p:spPr>
          <a:xfrm>
            <a:off x="722548" y="620549"/>
            <a:ext cx="10765231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200" b="1" dirty="0">
                <a:solidFill>
                  <a:srgbClr val="F6ECE1"/>
                </a:solidFill>
                <a:latin typeface="Bodoni 72"/>
              </a:rPr>
              <a:t>The fix</a:t>
            </a:r>
            <a:r>
              <a:rPr lang="en-US" sz="3200" b="1" dirty="0">
                <a:solidFill>
                  <a:srgbClr val="F6ECE1"/>
                </a:solidFill>
                <a:latin typeface="Bodoni 72"/>
              </a:rPr>
              <a:t>: </a:t>
            </a:r>
            <a:r>
              <a:rPr lang="en-US" sz="3200" b="1" dirty="0">
                <a:solidFill>
                  <a:srgbClr val="77CADE"/>
                </a:solidFill>
                <a:latin typeface="Bodoni 72"/>
              </a:rPr>
              <a:t>proper tagging </a:t>
            </a:r>
            <a:r>
              <a:rPr lang="en-US" sz="3200" b="1" dirty="0">
                <a:solidFill>
                  <a:schemeClr val="bg1"/>
                </a:solidFill>
                <a:latin typeface="Bodoni 72"/>
              </a:rPr>
              <a:t>and</a:t>
            </a:r>
            <a:r>
              <a:rPr lang="en-US" sz="3200" b="1" dirty="0">
                <a:solidFill>
                  <a:srgbClr val="77CADE"/>
                </a:solidFill>
                <a:latin typeface="Bodoni 72"/>
              </a:rPr>
              <a:t> digest using</a:t>
            </a:r>
            <a:endParaRPr sz="3200" b="1" dirty="0">
              <a:solidFill>
                <a:srgbClr val="77CADE"/>
              </a:solidFill>
              <a:latin typeface="Bodoni 7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8422E4-F38D-05FC-0201-D2C9B0D22954}"/>
              </a:ext>
            </a:extLst>
          </p:cNvPr>
          <p:cNvSpPr/>
          <p:nvPr/>
        </p:nvSpPr>
        <p:spPr>
          <a:xfrm>
            <a:off x="713384" y="2889914"/>
            <a:ext cx="10765231" cy="1078172"/>
          </a:xfrm>
          <a:prstGeom prst="rect">
            <a:avLst/>
          </a:prstGeom>
          <a:solidFill>
            <a:srgbClr val="1E1611"/>
          </a:solidFill>
          <a:ln w="9525">
            <a:solidFill>
              <a:srgbClr val="3A2A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FA7C2A-F5A1-BA23-2C85-CAAC566A1566}"/>
              </a:ext>
            </a:extLst>
          </p:cNvPr>
          <p:cNvSpPr txBox="1"/>
          <p:nvPr/>
        </p:nvSpPr>
        <p:spPr>
          <a:xfrm>
            <a:off x="840689" y="3042338"/>
            <a:ext cx="5692264" cy="37702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>
              <a:spcAft>
                <a:spcPts val="300"/>
              </a:spcAft>
            </a:pPr>
            <a:r>
              <a:rPr lang="en-US" sz="1100" dirty="0">
                <a:solidFill>
                  <a:srgbClr val="9C8375"/>
                </a:solidFill>
                <a:latin typeface="Menlo"/>
              </a:rPr>
              <a:t>image: </a:t>
            </a:r>
            <a:r>
              <a:rPr lang="en-US" sz="1100" dirty="0" err="1">
                <a:solidFill>
                  <a:schemeClr val="bg1"/>
                </a:solidFill>
                <a:latin typeface="Menlo"/>
              </a:rPr>
              <a:t>public.ecr.aws</a:t>
            </a:r>
            <a:r>
              <a:rPr lang="en-US" sz="1100" dirty="0">
                <a:solidFill>
                  <a:schemeClr val="bg1"/>
                </a:solidFill>
                <a:latin typeface="Menlo"/>
              </a:rPr>
              <a:t>/c3m4o8g3/auntie-agent:&lt;</a:t>
            </a:r>
            <a:r>
              <a:rPr lang="en-US" sz="1100" dirty="0">
                <a:solidFill>
                  <a:srgbClr val="77CADE"/>
                </a:solidFill>
                <a:latin typeface="Menlo"/>
              </a:rPr>
              <a:t>tag</a:t>
            </a:r>
            <a:r>
              <a:rPr lang="en-US" sz="1100" dirty="0">
                <a:solidFill>
                  <a:schemeClr val="bg1"/>
                </a:solidFill>
                <a:latin typeface="Menlo"/>
              </a:rPr>
              <a:t>&gt;@sha256:&lt;</a:t>
            </a:r>
            <a:r>
              <a:rPr lang="en-US" sz="1100" dirty="0">
                <a:solidFill>
                  <a:srgbClr val="77CADE"/>
                </a:solidFill>
                <a:latin typeface="Menlo"/>
              </a:rPr>
              <a:t>digest</a:t>
            </a:r>
            <a:r>
              <a:rPr lang="en-US" sz="1100" dirty="0">
                <a:solidFill>
                  <a:schemeClr val="bg1"/>
                </a:solidFill>
                <a:latin typeface="Menlo"/>
              </a:rPr>
              <a:t>&gt;</a:t>
            </a:r>
          </a:p>
          <a:p>
            <a:pPr>
              <a:spcAft>
                <a:spcPts val="300"/>
              </a:spcAft>
            </a:pPr>
            <a:r>
              <a:rPr lang="en-US" sz="1100" dirty="0" err="1">
                <a:solidFill>
                  <a:srgbClr val="9C8375"/>
                </a:solidFill>
                <a:latin typeface="Menlo"/>
              </a:rPr>
              <a:t>imagePullPolicy</a:t>
            </a:r>
            <a:r>
              <a:rPr lang="en-US" sz="1100" dirty="0">
                <a:solidFill>
                  <a:srgbClr val="9C8375"/>
                </a:solidFill>
                <a:latin typeface="Menlo"/>
              </a:rPr>
              <a:t>: </a:t>
            </a:r>
            <a:r>
              <a:rPr lang="en-US" sz="1100" dirty="0" err="1">
                <a:solidFill>
                  <a:schemeClr val="bg1"/>
                </a:solidFill>
                <a:latin typeface="Menlo"/>
              </a:rPr>
              <a:t>IfNotPresent</a:t>
            </a:r>
            <a:endParaRPr sz="1100" b="0" dirty="0">
              <a:solidFill>
                <a:schemeClr val="bg1"/>
              </a:solidFill>
              <a:latin typeface="Menlo"/>
            </a:endParaRPr>
          </a:p>
        </p:txBody>
      </p:sp>
    </p:spTree>
    <p:extLst>
      <p:ext uri="{BB962C8B-B14F-4D97-AF65-F5344CB8AC3E}">
        <p14:creationId xmlns:p14="http://schemas.microsoft.com/office/powerpoint/2010/main" val="16167797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85722E-7C09-8A20-6EF0-339870BF1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or 74">
            <a:extLst>
              <a:ext uri="{FF2B5EF4-FFF2-40B4-BE49-F238E27FC236}">
                <a16:creationId xmlns:a16="http://schemas.microsoft.com/office/drawing/2014/main" id="{AD0F0B04-5BB5-0BDE-784E-242F28AEDC22}"/>
              </a:ext>
            </a:extLst>
          </p:cNvPr>
          <p:cNvCxnSpPr/>
          <p:nvPr/>
        </p:nvCxnSpPr>
        <p:spPr>
          <a:xfrm>
            <a:off x="713232" y="3931920"/>
            <a:ext cx="8138160" cy="0"/>
          </a:xfrm>
          <a:prstGeom prst="line">
            <a:avLst/>
          </a:prstGeom>
          <a:ln w="9525">
            <a:solidFill>
              <a:srgbClr val="3A2A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55C6462C-07BE-5475-8479-F1E1C6009183}"/>
              </a:ext>
            </a:extLst>
          </p:cNvPr>
          <p:cNvSpPr txBox="1"/>
          <p:nvPr/>
        </p:nvSpPr>
        <p:spPr>
          <a:xfrm>
            <a:off x="713232" y="4114800"/>
            <a:ext cx="10173304" cy="3563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000" dirty="0">
                <a:solidFill>
                  <a:schemeClr val="bg1"/>
                </a:solidFill>
                <a:latin typeface="Helvetica Neue"/>
              </a:rPr>
              <a:t>Faster inference ≠ more users to roast </a:t>
            </a:r>
            <a:endParaRPr lang="en-US" sz="2000" b="0" dirty="0">
              <a:solidFill>
                <a:srgbClr val="77CADE"/>
              </a:solidFill>
              <a:latin typeface="Helvetica Neue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C57ABE-BD77-5715-8B9B-DFA5209ABB6D}"/>
              </a:ext>
            </a:extLst>
          </p:cNvPr>
          <p:cNvSpPr txBox="1"/>
          <p:nvPr/>
        </p:nvSpPr>
        <p:spPr>
          <a:xfrm>
            <a:off x="726295" y="3100929"/>
            <a:ext cx="10173304" cy="687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en-US" sz="4400" b="1" dirty="0">
                <a:solidFill>
                  <a:srgbClr val="F6ECE1"/>
                </a:solidFill>
                <a:latin typeface="Bodoni 72"/>
              </a:rPr>
              <a:t>Bigger is not always the better</a:t>
            </a:r>
          </a:p>
        </p:txBody>
      </p:sp>
    </p:spTree>
    <p:extLst>
      <p:ext uri="{BB962C8B-B14F-4D97-AF65-F5344CB8AC3E}">
        <p14:creationId xmlns:p14="http://schemas.microsoft.com/office/powerpoint/2010/main" val="245735979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169693-1C73-8BD8-3BA9-5A4DA0656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B61A20-6CB2-1350-BDE5-43E6E53D3923}"/>
              </a:ext>
            </a:extLst>
          </p:cNvPr>
          <p:cNvSpPr txBox="1"/>
          <p:nvPr/>
        </p:nvSpPr>
        <p:spPr>
          <a:xfrm>
            <a:off x="733002" y="785645"/>
            <a:ext cx="324612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 dirty="0">
                <a:solidFill>
                  <a:srgbClr val="F6ECE1"/>
                </a:solidFill>
                <a:latin typeface="Bodoni 72"/>
              </a:rPr>
              <a:t>A </a:t>
            </a:r>
            <a:r>
              <a:rPr sz="2000" b="1" dirty="0">
                <a:solidFill>
                  <a:srgbClr val="77CADE"/>
                </a:solidFill>
                <a:latin typeface="Bodoni 72"/>
              </a:rPr>
              <a:t>faster </a:t>
            </a:r>
            <a:r>
              <a:rPr lang="en-US" sz="2000" b="1" dirty="0">
                <a:solidFill>
                  <a:srgbClr val="77CADE"/>
                </a:solidFill>
                <a:latin typeface="Bodoni 72"/>
              </a:rPr>
              <a:t>inference </a:t>
            </a:r>
            <a:r>
              <a:rPr lang="en-US" sz="2000" b="1" dirty="0">
                <a:solidFill>
                  <a:srgbClr val="F6ECE1"/>
                </a:solidFill>
                <a:latin typeface="Bodoni 72"/>
              </a:rPr>
              <a:t>(faster roast)</a:t>
            </a:r>
            <a:endParaRPr sz="2000" b="1" dirty="0">
              <a:solidFill>
                <a:srgbClr val="F6ECE1"/>
              </a:solidFill>
              <a:latin typeface="Bodoni 72"/>
            </a:endParaRPr>
          </a:p>
        </p:txBody>
      </p:sp>
      <p:cxnSp>
        <p:nvCxnSpPr>
          <p:cNvPr id="3" name="Connector 84">
            <a:extLst>
              <a:ext uri="{FF2B5EF4-FFF2-40B4-BE49-F238E27FC236}">
                <a16:creationId xmlns:a16="http://schemas.microsoft.com/office/drawing/2014/main" id="{B943198E-80D5-476E-1FA7-840C552191FE}"/>
              </a:ext>
            </a:extLst>
          </p:cNvPr>
          <p:cNvCxnSpPr>
            <a:cxnSpLocks/>
          </p:cNvCxnSpPr>
          <p:nvPr/>
        </p:nvCxnSpPr>
        <p:spPr>
          <a:xfrm>
            <a:off x="733002" y="1250855"/>
            <a:ext cx="4188551" cy="0"/>
          </a:xfrm>
          <a:prstGeom prst="line">
            <a:avLst/>
          </a:prstGeom>
          <a:ln w="9525">
            <a:solidFill>
              <a:srgbClr val="3A2A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74A63A8C-75C6-CF9B-4B21-165D2BAFAAD8}"/>
              </a:ext>
            </a:extLst>
          </p:cNvPr>
          <p:cNvSpPr txBox="1"/>
          <p:nvPr/>
        </p:nvSpPr>
        <p:spPr>
          <a:xfrm>
            <a:off x="733002" y="1332415"/>
            <a:ext cx="4188551" cy="5106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0" dirty="0">
                <a:solidFill>
                  <a:srgbClr val="F6ECE1"/>
                </a:solidFill>
                <a:latin typeface="Helvetica Neue"/>
              </a:rPr>
              <a:t>More cores, or faster cores, for the </a:t>
            </a:r>
            <a:r>
              <a:rPr sz="1400" b="0" dirty="0" err="1">
                <a:solidFill>
                  <a:srgbClr val="F6ECE1"/>
                </a:solidFill>
                <a:latin typeface="Helvetica Neue"/>
              </a:rPr>
              <a:t>on</a:t>
            </a:r>
            <a:r>
              <a:rPr lang="en-US" sz="1400" b="0" dirty="0" err="1">
                <a:solidFill>
                  <a:srgbClr val="F6ECE1"/>
                </a:solidFill>
                <a:latin typeface="Helvetica Neue"/>
              </a:rPr>
              <a:t>e</a:t>
            </a:r>
            <a:r>
              <a:rPr sz="1400" b="0" dirty="0" err="1">
                <a:solidFill>
                  <a:srgbClr val="F6ECE1"/>
                </a:solidFill>
                <a:latin typeface="Helvetica Neue"/>
              </a:rPr>
              <a:t>runtime</a:t>
            </a:r>
            <a:r>
              <a:rPr lang="en-US" sz="1400" dirty="0">
                <a:solidFill>
                  <a:srgbClr val="F6ECE1"/>
                </a:solidFill>
                <a:latin typeface="Helvetica Neue"/>
              </a:rPr>
              <a:t>.</a:t>
            </a:r>
          </a:p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0" dirty="0">
                <a:solidFill>
                  <a:srgbClr val="F6ECE1"/>
                </a:solidFill>
                <a:latin typeface="Helvetica Neue"/>
              </a:rPr>
              <a:t>Adding agent pods </a:t>
            </a:r>
            <a:r>
              <a:rPr sz="1400" b="0" dirty="0">
                <a:solidFill>
                  <a:srgbClr val="77CADE"/>
                </a:solidFill>
                <a:latin typeface="Helvetica Neue"/>
              </a:rPr>
              <a:t>does not</a:t>
            </a:r>
            <a:r>
              <a:rPr sz="1400" b="0" dirty="0">
                <a:solidFill>
                  <a:srgbClr val="F6ECE1"/>
                </a:solidFill>
                <a:latin typeface="Helvetica Neue"/>
              </a:rPr>
              <a:t> make one roast faster.</a:t>
            </a:r>
          </a:p>
        </p:txBody>
      </p:sp>
      <p:cxnSp>
        <p:nvCxnSpPr>
          <p:cNvPr id="5" name="Connector 97">
            <a:extLst>
              <a:ext uri="{FF2B5EF4-FFF2-40B4-BE49-F238E27FC236}">
                <a16:creationId xmlns:a16="http://schemas.microsoft.com/office/drawing/2014/main" id="{68A2E6EC-2026-B488-6E00-BC0828E31D2D}"/>
              </a:ext>
            </a:extLst>
          </p:cNvPr>
          <p:cNvCxnSpPr>
            <a:cxnSpLocks/>
          </p:cNvCxnSpPr>
          <p:nvPr/>
        </p:nvCxnSpPr>
        <p:spPr>
          <a:xfrm>
            <a:off x="733002" y="2026584"/>
            <a:ext cx="4188551" cy="0"/>
          </a:xfrm>
          <a:prstGeom prst="line">
            <a:avLst/>
          </a:prstGeom>
          <a:ln w="9525">
            <a:solidFill>
              <a:srgbClr val="3A2A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D9EFA1EC-E720-7D03-74E2-3063F2981B7D}"/>
              </a:ext>
            </a:extLst>
          </p:cNvPr>
          <p:cNvSpPr>
            <a:spLocks noGrp="1"/>
          </p:cNvSpPr>
          <p:nvPr/>
        </p:nvSpPr>
        <p:spPr>
          <a:xfrm>
            <a:off x="5691802" y="329783"/>
            <a:ext cx="2822612" cy="2563319"/>
          </a:xfrm>
          <a:prstGeom prst="rect">
            <a:avLst/>
          </a:prstGeom>
          <a:solidFill>
            <a:srgbClr val="FFF9F0"/>
          </a:solidFill>
          <a:ln w="14288">
            <a:solidFill>
              <a:srgbClr val="DEA965"/>
            </a:solidFill>
          </a:ln>
        </p:spPr>
        <p:txBody>
          <a:bodyPr/>
          <a:lstStyle/>
          <a:p>
            <a:endParaRPr sz="22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DCB1B3-880A-8045-0805-417B2E1C9E63}"/>
              </a:ext>
            </a:extLst>
          </p:cNvPr>
          <p:cNvSpPr>
            <a:spLocks noGrp="1"/>
          </p:cNvSpPr>
          <p:nvPr/>
        </p:nvSpPr>
        <p:spPr>
          <a:xfrm>
            <a:off x="5984586" y="860759"/>
            <a:ext cx="2250000" cy="1800000"/>
          </a:xfrm>
          <a:prstGeom prst="rect">
            <a:avLst/>
          </a:prstGeom>
          <a:solidFill>
            <a:srgbClr val="FFFFFF"/>
          </a:solidFill>
          <a:ln w="14288">
            <a:solidFill>
              <a:srgbClr val="B7C9E1"/>
            </a:solidFill>
          </a:ln>
        </p:spPr>
        <p:txBody>
          <a:bodyPr/>
          <a:lstStyle/>
          <a:p>
            <a:endParaRPr sz="2250"/>
          </a:p>
        </p:txBody>
      </p:sp>
      <p:pic>
        <p:nvPicPr>
          <p:cNvPr id="8" name="Picture 54">
            <a:extLst>
              <a:ext uri="{FF2B5EF4-FFF2-40B4-BE49-F238E27FC236}">
                <a16:creationId xmlns:a16="http://schemas.microsoft.com/office/drawing/2014/main" id="{6C22737A-23ED-E4DF-FE8B-A0DB46F1C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127461" y="1047726"/>
            <a:ext cx="714375" cy="69763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C7F4DDC-32AB-5F7B-D342-25BAD20074B3}"/>
              </a:ext>
            </a:extLst>
          </p:cNvPr>
          <p:cNvSpPr>
            <a:spLocks noGrp="1"/>
          </p:cNvSpPr>
          <p:nvPr/>
        </p:nvSpPr>
        <p:spPr>
          <a:xfrm>
            <a:off x="6841836" y="1028334"/>
            <a:ext cx="1793075" cy="47625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8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Model </a:t>
            </a:r>
            <a:endParaRPr lang="en-US" sz="2000" b="1" dirty="0">
              <a:solidFill>
                <a:srgbClr val="152C45"/>
              </a:solidFill>
              <a:latin typeface="Bodoni 72" pitchFamily="2" charset="0"/>
              <a:ea typeface="Helvetica Neue"/>
              <a:cs typeface="Helvetica Neue"/>
            </a:endParaRPr>
          </a:p>
          <a:p>
            <a:pPr>
              <a:buNone/>
              <a:defRPr sz="18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runtime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9578F1-EDEF-38D6-1739-F361B570AAA9}"/>
              </a:ext>
            </a:extLst>
          </p:cNvPr>
          <p:cNvSpPr>
            <a:spLocks noGrp="1"/>
          </p:cNvSpPr>
          <p:nvPr/>
        </p:nvSpPr>
        <p:spPr>
          <a:xfrm>
            <a:off x="6186993" y="1825166"/>
            <a:ext cx="2497593" cy="833438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 err="1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Ollama</a:t>
            </a: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 + Qwen3</a:t>
            </a:r>
          </a:p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Decision making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93C6FC-AE6B-CCA7-27D3-4D15DF120B2D}"/>
              </a:ext>
            </a:extLst>
          </p:cNvPr>
          <p:cNvSpPr txBox="1"/>
          <p:nvPr/>
        </p:nvSpPr>
        <p:spPr>
          <a:xfrm>
            <a:off x="5886213" y="410605"/>
            <a:ext cx="19112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  <a:defRPr sz="18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8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EC2 worker node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E73412-4144-181E-8796-2D320838058D}"/>
              </a:ext>
            </a:extLst>
          </p:cNvPr>
          <p:cNvSpPr txBox="1"/>
          <p:nvPr/>
        </p:nvSpPr>
        <p:spPr>
          <a:xfrm>
            <a:off x="8807198" y="1263647"/>
            <a:ext cx="934551" cy="1692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r>
              <a:rPr lang="en-US" sz="1100" dirty="0">
                <a:solidFill>
                  <a:srgbClr val="F6ECE1"/>
                </a:solidFill>
                <a:latin typeface="Menlo"/>
              </a:rPr>
              <a:t>c6a.4xlarge</a:t>
            </a:r>
            <a:endParaRPr sz="1100" b="0" dirty="0">
              <a:solidFill>
                <a:srgbClr val="F6ECE1"/>
              </a:solidFill>
              <a:latin typeface="Menlo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8E6D0D-F0B5-B6D9-02BD-FF2B67D30CC1}"/>
              </a:ext>
            </a:extLst>
          </p:cNvPr>
          <p:cNvSpPr txBox="1"/>
          <p:nvPr/>
        </p:nvSpPr>
        <p:spPr>
          <a:xfrm>
            <a:off x="8807198" y="1501391"/>
            <a:ext cx="4135831" cy="2226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50" dirty="0">
                <a:solidFill>
                  <a:srgbClr val="77CADE"/>
                </a:solidFill>
                <a:latin typeface="Helvetica Neue"/>
              </a:rPr>
              <a:t>16 vCPUs, 32 GiB RAM</a:t>
            </a:r>
            <a:endParaRPr sz="1250" b="0" dirty="0">
              <a:solidFill>
                <a:srgbClr val="77CADE"/>
              </a:solidFill>
              <a:latin typeface="Helvetica Neue"/>
            </a:endParaRPr>
          </a:p>
        </p:txBody>
      </p:sp>
      <p:cxnSp>
        <p:nvCxnSpPr>
          <p:cNvPr id="14" name="Connector 80">
            <a:extLst>
              <a:ext uri="{FF2B5EF4-FFF2-40B4-BE49-F238E27FC236}">
                <a16:creationId xmlns:a16="http://schemas.microsoft.com/office/drawing/2014/main" id="{34EA528C-35C2-1BD0-F453-E1D9CB285232}"/>
              </a:ext>
            </a:extLst>
          </p:cNvPr>
          <p:cNvCxnSpPr/>
          <p:nvPr/>
        </p:nvCxnSpPr>
        <p:spPr>
          <a:xfrm>
            <a:off x="8807198" y="1133667"/>
            <a:ext cx="4135832" cy="0"/>
          </a:xfrm>
          <a:prstGeom prst="line">
            <a:avLst/>
          </a:prstGeom>
          <a:ln w="9525">
            <a:solidFill>
              <a:srgbClr val="3A2A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FD00E1E-4C8D-1071-CE8E-662501130ED5}"/>
              </a:ext>
            </a:extLst>
          </p:cNvPr>
          <p:cNvSpPr txBox="1"/>
          <p:nvPr/>
        </p:nvSpPr>
        <p:spPr>
          <a:xfrm>
            <a:off x="8807199" y="481808"/>
            <a:ext cx="4135831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F6ECE1"/>
                </a:solidFill>
                <a:latin typeface="Menlo"/>
              </a:rPr>
              <a:t>c6a.2xlarge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153CFC4-71EC-2502-6CD1-7A9EEB385B2E}"/>
              </a:ext>
            </a:extLst>
          </p:cNvPr>
          <p:cNvSpPr txBox="1"/>
          <p:nvPr/>
        </p:nvSpPr>
        <p:spPr>
          <a:xfrm>
            <a:off x="8807199" y="719552"/>
            <a:ext cx="4135831" cy="2226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250" b="0" dirty="0">
                <a:solidFill>
                  <a:srgbClr val="77CADE"/>
                </a:solidFill>
                <a:latin typeface="Helvetica Neue"/>
              </a:rPr>
              <a:t>8 vCPU, 16 GiB</a:t>
            </a:r>
            <a:r>
              <a:rPr lang="en-US" sz="1250" b="0" dirty="0">
                <a:solidFill>
                  <a:srgbClr val="77CADE"/>
                </a:solidFill>
                <a:latin typeface="Helvetica Neue"/>
              </a:rPr>
              <a:t> RAM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4BE0A9C-E747-E7EB-7997-721141F86523}"/>
              </a:ext>
            </a:extLst>
          </p:cNvPr>
          <p:cNvSpPr txBox="1"/>
          <p:nvPr/>
        </p:nvSpPr>
        <p:spPr>
          <a:xfrm>
            <a:off x="8807198" y="2026584"/>
            <a:ext cx="934551" cy="1692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r>
              <a:rPr lang="en-US" sz="1100" dirty="0">
                <a:solidFill>
                  <a:srgbClr val="F6ECE1"/>
                </a:solidFill>
                <a:latin typeface="Menlo"/>
              </a:rPr>
              <a:t>g6.2xlarge </a:t>
            </a:r>
            <a:endParaRPr sz="1100" b="0" dirty="0">
              <a:solidFill>
                <a:srgbClr val="F6ECE1"/>
              </a:solidFill>
              <a:latin typeface="Menlo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8D141A-9B0B-B2F8-2079-B2D4A2E7AEE8}"/>
              </a:ext>
            </a:extLst>
          </p:cNvPr>
          <p:cNvSpPr txBox="1"/>
          <p:nvPr/>
        </p:nvSpPr>
        <p:spPr>
          <a:xfrm>
            <a:off x="8807198" y="2264328"/>
            <a:ext cx="4135831" cy="2226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50" dirty="0">
                <a:solidFill>
                  <a:srgbClr val="77CADE"/>
                </a:solidFill>
                <a:latin typeface="Helvetica Neue"/>
              </a:rPr>
              <a:t>8 vCPUs, 32 GiB RAM, 1 GPU of 24 GB</a:t>
            </a:r>
            <a:endParaRPr sz="1250" b="0" dirty="0">
              <a:solidFill>
                <a:srgbClr val="77CADE"/>
              </a:solidFill>
              <a:latin typeface="Helvetica Neue"/>
            </a:endParaRPr>
          </a:p>
        </p:txBody>
      </p:sp>
      <p:cxnSp>
        <p:nvCxnSpPr>
          <p:cNvPr id="19" name="Connector 80">
            <a:extLst>
              <a:ext uri="{FF2B5EF4-FFF2-40B4-BE49-F238E27FC236}">
                <a16:creationId xmlns:a16="http://schemas.microsoft.com/office/drawing/2014/main" id="{7C397F10-351A-A7BA-1907-8B2D4CA2E6D3}"/>
              </a:ext>
            </a:extLst>
          </p:cNvPr>
          <p:cNvCxnSpPr/>
          <p:nvPr/>
        </p:nvCxnSpPr>
        <p:spPr>
          <a:xfrm>
            <a:off x="8807198" y="1896604"/>
            <a:ext cx="4135832" cy="0"/>
          </a:xfrm>
          <a:prstGeom prst="line">
            <a:avLst/>
          </a:prstGeom>
          <a:ln w="9525">
            <a:solidFill>
              <a:srgbClr val="3A2A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890525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04CDCE-2A62-B2CF-C823-3573DAAFA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D29A7AC-9746-8567-1A1C-F723834F9B54}"/>
              </a:ext>
            </a:extLst>
          </p:cNvPr>
          <p:cNvSpPr txBox="1"/>
          <p:nvPr/>
        </p:nvSpPr>
        <p:spPr>
          <a:xfrm>
            <a:off x="733002" y="785645"/>
            <a:ext cx="324612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 dirty="0">
                <a:solidFill>
                  <a:srgbClr val="F6ECE1"/>
                </a:solidFill>
                <a:latin typeface="Bodoni 72"/>
              </a:rPr>
              <a:t>A </a:t>
            </a:r>
            <a:r>
              <a:rPr sz="2000" b="1" dirty="0">
                <a:solidFill>
                  <a:srgbClr val="77CADE"/>
                </a:solidFill>
                <a:latin typeface="Bodoni 72"/>
              </a:rPr>
              <a:t>faster </a:t>
            </a:r>
            <a:r>
              <a:rPr lang="en-US" sz="2000" b="1" dirty="0">
                <a:solidFill>
                  <a:srgbClr val="77CADE"/>
                </a:solidFill>
                <a:latin typeface="Bodoni 72"/>
              </a:rPr>
              <a:t>inference </a:t>
            </a:r>
            <a:r>
              <a:rPr lang="en-US" sz="2000" b="1" dirty="0">
                <a:solidFill>
                  <a:srgbClr val="F6ECE1"/>
                </a:solidFill>
                <a:latin typeface="Bodoni 72"/>
              </a:rPr>
              <a:t>(faster roast)</a:t>
            </a:r>
            <a:endParaRPr sz="2000" b="1" dirty="0">
              <a:solidFill>
                <a:srgbClr val="F6ECE1"/>
              </a:solidFill>
              <a:latin typeface="Bodoni 72"/>
            </a:endParaRPr>
          </a:p>
        </p:txBody>
      </p:sp>
      <p:cxnSp>
        <p:nvCxnSpPr>
          <p:cNvPr id="5" name="Connector 84">
            <a:extLst>
              <a:ext uri="{FF2B5EF4-FFF2-40B4-BE49-F238E27FC236}">
                <a16:creationId xmlns:a16="http://schemas.microsoft.com/office/drawing/2014/main" id="{31A14DDE-A4EE-BBB1-E4E1-6EB2C80128A1}"/>
              </a:ext>
            </a:extLst>
          </p:cNvPr>
          <p:cNvCxnSpPr>
            <a:cxnSpLocks/>
          </p:cNvCxnSpPr>
          <p:nvPr/>
        </p:nvCxnSpPr>
        <p:spPr>
          <a:xfrm>
            <a:off x="733002" y="1250855"/>
            <a:ext cx="4188551" cy="0"/>
          </a:xfrm>
          <a:prstGeom prst="line">
            <a:avLst/>
          </a:prstGeom>
          <a:ln w="9525">
            <a:solidFill>
              <a:srgbClr val="3A2A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00AFC70-AD6B-E465-23F4-5BFD37F9CA0D}"/>
              </a:ext>
            </a:extLst>
          </p:cNvPr>
          <p:cNvSpPr txBox="1"/>
          <p:nvPr/>
        </p:nvSpPr>
        <p:spPr>
          <a:xfrm>
            <a:off x="733002" y="1332415"/>
            <a:ext cx="4188551" cy="5106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0" dirty="0">
                <a:solidFill>
                  <a:srgbClr val="F6ECE1"/>
                </a:solidFill>
                <a:latin typeface="Helvetica Neue"/>
              </a:rPr>
              <a:t>More cores, or faster cores, for the </a:t>
            </a:r>
            <a:r>
              <a:rPr sz="1400" b="0" dirty="0" err="1">
                <a:solidFill>
                  <a:srgbClr val="F6ECE1"/>
                </a:solidFill>
                <a:latin typeface="Helvetica Neue"/>
              </a:rPr>
              <a:t>on</a:t>
            </a:r>
            <a:r>
              <a:rPr lang="en-US" sz="1400" b="0" dirty="0" err="1">
                <a:solidFill>
                  <a:srgbClr val="F6ECE1"/>
                </a:solidFill>
                <a:latin typeface="Helvetica Neue"/>
              </a:rPr>
              <a:t>e</a:t>
            </a:r>
            <a:r>
              <a:rPr sz="1400" b="0" dirty="0" err="1">
                <a:solidFill>
                  <a:srgbClr val="F6ECE1"/>
                </a:solidFill>
                <a:latin typeface="Helvetica Neue"/>
              </a:rPr>
              <a:t>runtime</a:t>
            </a:r>
            <a:r>
              <a:rPr lang="en-US" sz="1400" dirty="0">
                <a:solidFill>
                  <a:srgbClr val="F6ECE1"/>
                </a:solidFill>
                <a:latin typeface="Helvetica Neue"/>
              </a:rPr>
              <a:t>.</a:t>
            </a:r>
          </a:p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400" b="0" dirty="0">
                <a:solidFill>
                  <a:srgbClr val="F6ECE1"/>
                </a:solidFill>
                <a:latin typeface="Helvetica Neue"/>
              </a:rPr>
              <a:t>Adding agent pods </a:t>
            </a:r>
            <a:r>
              <a:rPr sz="1400" b="0" dirty="0">
                <a:solidFill>
                  <a:srgbClr val="77CADE"/>
                </a:solidFill>
                <a:latin typeface="Helvetica Neue"/>
              </a:rPr>
              <a:t>does not</a:t>
            </a:r>
            <a:r>
              <a:rPr sz="1400" b="0" dirty="0">
                <a:solidFill>
                  <a:srgbClr val="F6ECE1"/>
                </a:solidFill>
                <a:latin typeface="Helvetica Neue"/>
              </a:rPr>
              <a:t> make one roast faster.</a:t>
            </a:r>
          </a:p>
        </p:txBody>
      </p:sp>
      <p:cxnSp>
        <p:nvCxnSpPr>
          <p:cNvPr id="7" name="Connector 97">
            <a:extLst>
              <a:ext uri="{FF2B5EF4-FFF2-40B4-BE49-F238E27FC236}">
                <a16:creationId xmlns:a16="http://schemas.microsoft.com/office/drawing/2014/main" id="{6E952FA4-6029-F8F4-233B-1225E69EBCE0}"/>
              </a:ext>
            </a:extLst>
          </p:cNvPr>
          <p:cNvCxnSpPr>
            <a:cxnSpLocks/>
          </p:cNvCxnSpPr>
          <p:nvPr/>
        </p:nvCxnSpPr>
        <p:spPr>
          <a:xfrm>
            <a:off x="733002" y="2026584"/>
            <a:ext cx="4188551" cy="0"/>
          </a:xfrm>
          <a:prstGeom prst="line">
            <a:avLst/>
          </a:prstGeom>
          <a:ln w="9525">
            <a:solidFill>
              <a:srgbClr val="3A2A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DBF0F609-0D4A-9DD3-C23E-33ED9A85A109}"/>
              </a:ext>
            </a:extLst>
          </p:cNvPr>
          <p:cNvSpPr>
            <a:spLocks noGrp="1"/>
          </p:cNvSpPr>
          <p:nvPr/>
        </p:nvSpPr>
        <p:spPr>
          <a:xfrm>
            <a:off x="5691802" y="329783"/>
            <a:ext cx="2822612" cy="2563319"/>
          </a:xfrm>
          <a:prstGeom prst="rect">
            <a:avLst/>
          </a:prstGeom>
          <a:solidFill>
            <a:srgbClr val="FFF9F0"/>
          </a:solidFill>
          <a:ln w="14288">
            <a:solidFill>
              <a:srgbClr val="DEA965"/>
            </a:solidFill>
          </a:ln>
        </p:spPr>
        <p:txBody>
          <a:bodyPr/>
          <a:lstStyle/>
          <a:p>
            <a:endParaRPr sz="22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C88AE37-C0A1-E2AB-8AF2-1C61BC6ACC4E}"/>
              </a:ext>
            </a:extLst>
          </p:cNvPr>
          <p:cNvSpPr>
            <a:spLocks noGrp="1"/>
          </p:cNvSpPr>
          <p:nvPr/>
        </p:nvSpPr>
        <p:spPr>
          <a:xfrm>
            <a:off x="5984586" y="860759"/>
            <a:ext cx="2250000" cy="1800000"/>
          </a:xfrm>
          <a:prstGeom prst="rect">
            <a:avLst/>
          </a:prstGeom>
          <a:solidFill>
            <a:srgbClr val="FFFFFF"/>
          </a:solidFill>
          <a:ln w="14288">
            <a:solidFill>
              <a:srgbClr val="B7C9E1"/>
            </a:solidFill>
          </a:ln>
        </p:spPr>
        <p:txBody>
          <a:bodyPr/>
          <a:lstStyle/>
          <a:p>
            <a:endParaRPr sz="2250"/>
          </a:p>
        </p:txBody>
      </p:sp>
      <p:pic>
        <p:nvPicPr>
          <p:cNvPr id="15" name="Picture 54">
            <a:extLst>
              <a:ext uri="{FF2B5EF4-FFF2-40B4-BE49-F238E27FC236}">
                <a16:creationId xmlns:a16="http://schemas.microsoft.com/office/drawing/2014/main" id="{0B2B7EF4-B19B-CB35-92F6-EBC8E3670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127461" y="1047726"/>
            <a:ext cx="714375" cy="69763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F654DB8-08D2-07F2-0702-F2B2BD1D5E33}"/>
              </a:ext>
            </a:extLst>
          </p:cNvPr>
          <p:cNvSpPr>
            <a:spLocks noGrp="1"/>
          </p:cNvSpPr>
          <p:nvPr/>
        </p:nvSpPr>
        <p:spPr>
          <a:xfrm>
            <a:off x="6841836" y="1028334"/>
            <a:ext cx="1793075" cy="47625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8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Model </a:t>
            </a:r>
            <a:endParaRPr lang="en-US" sz="2000" b="1" dirty="0">
              <a:solidFill>
                <a:srgbClr val="152C45"/>
              </a:solidFill>
              <a:latin typeface="Bodoni 72" pitchFamily="2" charset="0"/>
              <a:ea typeface="Helvetica Neue"/>
              <a:cs typeface="Helvetica Neue"/>
            </a:endParaRPr>
          </a:p>
          <a:p>
            <a:pPr>
              <a:buNone/>
              <a:defRPr sz="18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runtime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0B79B9A-E489-9ECF-2717-0F3668C33204}"/>
              </a:ext>
            </a:extLst>
          </p:cNvPr>
          <p:cNvSpPr>
            <a:spLocks noGrp="1"/>
          </p:cNvSpPr>
          <p:nvPr/>
        </p:nvSpPr>
        <p:spPr>
          <a:xfrm>
            <a:off x="6186993" y="1825166"/>
            <a:ext cx="2497593" cy="833438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 err="1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Ollama</a:t>
            </a: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 + Qwen3</a:t>
            </a:r>
          </a:p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Decision making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5D2A53E-FAA5-BFB7-3B7D-D4C0AC3E7B11}"/>
              </a:ext>
            </a:extLst>
          </p:cNvPr>
          <p:cNvSpPr txBox="1"/>
          <p:nvPr/>
        </p:nvSpPr>
        <p:spPr>
          <a:xfrm>
            <a:off x="5886213" y="410605"/>
            <a:ext cx="19112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  <a:defRPr sz="18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8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EC2 worker node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B6DFE9-FB53-CEC3-5C3D-6A7E2657BB3A}"/>
              </a:ext>
            </a:extLst>
          </p:cNvPr>
          <p:cNvSpPr txBox="1"/>
          <p:nvPr/>
        </p:nvSpPr>
        <p:spPr>
          <a:xfrm>
            <a:off x="8807198" y="1263647"/>
            <a:ext cx="934551" cy="1692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r>
              <a:rPr lang="en-US" sz="1100" dirty="0">
                <a:solidFill>
                  <a:srgbClr val="F6ECE1"/>
                </a:solidFill>
                <a:latin typeface="Menlo"/>
              </a:rPr>
              <a:t>c6a.4xlarge</a:t>
            </a:r>
            <a:endParaRPr sz="1100" b="0" dirty="0">
              <a:solidFill>
                <a:srgbClr val="F6ECE1"/>
              </a:solidFill>
              <a:latin typeface="Menlo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B9E34B9-F237-9B0B-B622-746866119073}"/>
              </a:ext>
            </a:extLst>
          </p:cNvPr>
          <p:cNvSpPr txBox="1"/>
          <p:nvPr/>
        </p:nvSpPr>
        <p:spPr>
          <a:xfrm>
            <a:off x="8807198" y="1501391"/>
            <a:ext cx="4135831" cy="2226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50" dirty="0">
                <a:solidFill>
                  <a:srgbClr val="77CADE"/>
                </a:solidFill>
                <a:latin typeface="Helvetica Neue"/>
              </a:rPr>
              <a:t>16 vCPUs, 32 GiB RAM</a:t>
            </a:r>
            <a:endParaRPr sz="1250" b="0" dirty="0">
              <a:solidFill>
                <a:srgbClr val="77CADE"/>
              </a:solidFill>
              <a:latin typeface="Helvetica Neue"/>
            </a:endParaRPr>
          </a:p>
        </p:txBody>
      </p:sp>
      <p:cxnSp>
        <p:nvCxnSpPr>
          <p:cNvPr id="21" name="Connector 80">
            <a:extLst>
              <a:ext uri="{FF2B5EF4-FFF2-40B4-BE49-F238E27FC236}">
                <a16:creationId xmlns:a16="http://schemas.microsoft.com/office/drawing/2014/main" id="{5CCB6321-3ECF-7C44-2E76-8DDD8DD845DB}"/>
              </a:ext>
            </a:extLst>
          </p:cNvPr>
          <p:cNvCxnSpPr/>
          <p:nvPr/>
        </p:nvCxnSpPr>
        <p:spPr>
          <a:xfrm>
            <a:off x="8807198" y="1133667"/>
            <a:ext cx="4135832" cy="0"/>
          </a:xfrm>
          <a:prstGeom prst="line">
            <a:avLst/>
          </a:prstGeom>
          <a:ln w="9525">
            <a:solidFill>
              <a:srgbClr val="3A2A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2192E01-6F0C-9A60-E765-620D8BC4F41A}"/>
              </a:ext>
            </a:extLst>
          </p:cNvPr>
          <p:cNvSpPr txBox="1"/>
          <p:nvPr/>
        </p:nvSpPr>
        <p:spPr>
          <a:xfrm>
            <a:off x="8807199" y="481808"/>
            <a:ext cx="4135831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F6ECE1"/>
                </a:solidFill>
                <a:latin typeface="Menlo"/>
              </a:rPr>
              <a:t>c6a.2xlarge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069092E-7009-7317-6E70-46739F3C03C2}"/>
              </a:ext>
            </a:extLst>
          </p:cNvPr>
          <p:cNvSpPr txBox="1"/>
          <p:nvPr/>
        </p:nvSpPr>
        <p:spPr>
          <a:xfrm>
            <a:off x="8807199" y="719552"/>
            <a:ext cx="4135831" cy="2226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250" b="0" dirty="0">
                <a:solidFill>
                  <a:srgbClr val="77CADE"/>
                </a:solidFill>
                <a:latin typeface="Helvetica Neue"/>
              </a:rPr>
              <a:t>8 vCPU, 16 GiB</a:t>
            </a:r>
            <a:r>
              <a:rPr lang="en-US" sz="1250" b="0" dirty="0">
                <a:solidFill>
                  <a:srgbClr val="77CADE"/>
                </a:solidFill>
                <a:latin typeface="Helvetica Neue"/>
              </a:rPr>
              <a:t> RAM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EA097D0-D0A9-5175-6394-E58489BB708C}"/>
              </a:ext>
            </a:extLst>
          </p:cNvPr>
          <p:cNvSpPr txBox="1"/>
          <p:nvPr/>
        </p:nvSpPr>
        <p:spPr>
          <a:xfrm>
            <a:off x="8807198" y="2026584"/>
            <a:ext cx="934551" cy="1692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r>
              <a:rPr lang="en-US" sz="1100" dirty="0">
                <a:solidFill>
                  <a:srgbClr val="F6ECE1"/>
                </a:solidFill>
                <a:latin typeface="Menlo"/>
              </a:rPr>
              <a:t>g6.2xlarge </a:t>
            </a:r>
            <a:endParaRPr sz="1100" b="0" dirty="0">
              <a:solidFill>
                <a:srgbClr val="F6ECE1"/>
              </a:solidFill>
              <a:latin typeface="Menlo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BA57D89-220E-2107-C64D-34BFBBB7D824}"/>
              </a:ext>
            </a:extLst>
          </p:cNvPr>
          <p:cNvSpPr txBox="1"/>
          <p:nvPr/>
        </p:nvSpPr>
        <p:spPr>
          <a:xfrm>
            <a:off x="8807198" y="2264328"/>
            <a:ext cx="4135831" cy="2226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50" dirty="0">
                <a:solidFill>
                  <a:srgbClr val="77CADE"/>
                </a:solidFill>
                <a:latin typeface="Helvetica Neue"/>
              </a:rPr>
              <a:t>8 vCPUs, 32 GiB RAM, 1 GPU of 24 GB</a:t>
            </a:r>
            <a:endParaRPr sz="1250" b="0" dirty="0">
              <a:solidFill>
                <a:srgbClr val="77CADE"/>
              </a:solidFill>
              <a:latin typeface="Helvetica Neue"/>
            </a:endParaRPr>
          </a:p>
        </p:txBody>
      </p:sp>
      <p:cxnSp>
        <p:nvCxnSpPr>
          <p:cNvPr id="27" name="Connector 80">
            <a:extLst>
              <a:ext uri="{FF2B5EF4-FFF2-40B4-BE49-F238E27FC236}">
                <a16:creationId xmlns:a16="http://schemas.microsoft.com/office/drawing/2014/main" id="{CF832571-73A8-D329-0190-168253660638}"/>
              </a:ext>
            </a:extLst>
          </p:cNvPr>
          <p:cNvCxnSpPr/>
          <p:nvPr/>
        </p:nvCxnSpPr>
        <p:spPr>
          <a:xfrm>
            <a:off x="8807198" y="1896604"/>
            <a:ext cx="4135832" cy="0"/>
          </a:xfrm>
          <a:prstGeom prst="line">
            <a:avLst/>
          </a:prstGeom>
          <a:ln w="9525">
            <a:solidFill>
              <a:srgbClr val="3A2A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C1D507ED-5AC9-DBA3-7D4D-6A5A65F615F6}"/>
              </a:ext>
            </a:extLst>
          </p:cNvPr>
          <p:cNvSpPr txBox="1"/>
          <p:nvPr/>
        </p:nvSpPr>
        <p:spPr>
          <a:xfrm>
            <a:off x="733002" y="4531035"/>
            <a:ext cx="324612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lang="en-US" sz="2000" b="1" dirty="0">
                <a:solidFill>
                  <a:srgbClr val="F6ECE1"/>
                </a:solidFill>
                <a:latin typeface="Bodoni 72"/>
              </a:rPr>
              <a:t>Increased </a:t>
            </a:r>
            <a:r>
              <a:rPr lang="en-US" sz="2000" b="1" dirty="0">
                <a:solidFill>
                  <a:srgbClr val="77CADE"/>
                </a:solidFill>
                <a:latin typeface="Bodoni 72"/>
              </a:rPr>
              <a:t>users capacity</a:t>
            </a:r>
            <a:endParaRPr sz="2000" b="1" dirty="0">
              <a:solidFill>
                <a:srgbClr val="77CADE"/>
              </a:solidFill>
              <a:latin typeface="Bodoni 72"/>
            </a:endParaRPr>
          </a:p>
        </p:txBody>
      </p:sp>
      <p:cxnSp>
        <p:nvCxnSpPr>
          <p:cNvPr id="32" name="Connector 84">
            <a:extLst>
              <a:ext uri="{FF2B5EF4-FFF2-40B4-BE49-F238E27FC236}">
                <a16:creationId xmlns:a16="http://schemas.microsoft.com/office/drawing/2014/main" id="{C2D863F6-8466-9978-877C-8D952F5AD9E2}"/>
              </a:ext>
            </a:extLst>
          </p:cNvPr>
          <p:cNvCxnSpPr>
            <a:cxnSpLocks/>
          </p:cNvCxnSpPr>
          <p:nvPr/>
        </p:nvCxnSpPr>
        <p:spPr>
          <a:xfrm>
            <a:off x="733002" y="4996245"/>
            <a:ext cx="4188551" cy="0"/>
          </a:xfrm>
          <a:prstGeom prst="line">
            <a:avLst/>
          </a:prstGeom>
          <a:ln w="9525">
            <a:solidFill>
              <a:srgbClr val="3A2A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B09860BE-8C96-ABFD-5849-1BDD72F97F5D}"/>
              </a:ext>
            </a:extLst>
          </p:cNvPr>
          <p:cNvSpPr txBox="1"/>
          <p:nvPr/>
        </p:nvSpPr>
        <p:spPr>
          <a:xfrm>
            <a:off x="733003" y="5077804"/>
            <a:ext cx="3851190" cy="2500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lang="en-US" sz="1400" b="0" dirty="0">
                <a:solidFill>
                  <a:srgbClr val="F6ECE1"/>
                </a:solidFill>
                <a:latin typeface="Helvetica Neue"/>
              </a:rPr>
              <a:t>More </a:t>
            </a:r>
            <a:r>
              <a:rPr lang="en-US" sz="1400" dirty="0">
                <a:solidFill>
                  <a:srgbClr val="F6ECE1"/>
                </a:solidFill>
                <a:latin typeface="Helvetica Neue"/>
              </a:rPr>
              <a:t>model pods or increased model slots</a:t>
            </a:r>
            <a:endParaRPr sz="1400" b="0" dirty="0">
              <a:solidFill>
                <a:srgbClr val="F6ECE1"/>
              </a:solidFill>
              <a:latin typeface="Helvetica Neue"/>
            </a:endParaRPr>
          </a:p>
        </p:txBody>
      </p:sp>
      <p:cxnSp>
        <p:nvCxnSpPr>
          <p:cNvPr id="34" name="Connector 97">
            <a:extLst>
              <a:ext uri="{FF2B5EF4-FFF2-40B4-BE49-F238E27FC236}">
                <a16:creationId xmlns:a16="http://schemas.microsoft.com/office/drawing/2014/main" id="{BDEF454A-7480-C1EC-F0A6-7007B1BDBB8A}"/>
              </a:ext>
            </a:extLst>
          </p:cNvPr>
          <p:cNvCxnSpPr>
            <a:cxnSpLocks/>
          </p:cNvCxnSpPr>
          <p:nvPr/>
        </p:nvCxnSpPr>
        <p:spPr>
          <a:xfrm>
            <a:off x="733002" y="5515439"/>
            <a:ext cx="4188551" cy="0"/>
          </a:xfrm>
          <a:prstGeom prst="line">
            <a:avLst/>
          </a:prstGeom>
          <a:ln w="9525">
            <a:solidFill>
              <a:srgbClr val="3A2A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83F17643-ECEB-E7D8-CF23-9DD7D93AEA3D}"/>
              </a:ext>
            </a:extLst>
          </p:cNvPr>
          <p:cNvSpPr>
            <a:spLocks noGrp="1"/>
          </p:cNvSpPr>
          <p:nvPr/>
        </p:nvSpPr>
        <p:spPr>
          <a:xfrm>
            <a:off x="5642127" y="4199397"/>
            <a:ext cx="2822612" cy="2563319"/>
          </a:xfrm>
          <a:prstGeom prst="rect">
            <a:avLst/>
          </a:prstGeom>
          <a:solidFill>
            <a:srgbClr val="FFF9F0"/>
          </a:solidFill>
          <a:ln w="14288">
            <a:solidFill>
              <a:srgbClr val="DEA965"/>
            </a:solidFill>
          </a:ln>
        </p:spPr>
        <p:txBody>
          <a:bodyPr/>
          <a:lstStyle/>
          <a:p>
            <a:endParaRPr sz="225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5619BA5-0A6D-31A2-0255-B53A31DAA130}"/>
              </a:ext>
            </a:extLst>
          </p:cNvPr>
          <p:cNvSpPr>
            <a:spLocks noGrp="1"/>
          </p:cNvSpPr>
          <p:nvPr/>
        </p:nvSpPr>
        <p:spPr>
          <a:xfrm>
            <a:off x="5934911" y="4730373"/>
            <a:ext cx="2250000" cy="1800000"/>
          </a:xfrm>
          <a:prstGeom prst="rect">
            <a:avLst/>
          </a:prstGeom>
          <a:solidFill>
            <a:srgbClr val="FFFFFF"/>
          </a:solidFill>
          <a:ln w="14288">
            <a:solidFill>
              <a:srgbClr val="B7C9E1"/>
            </a:solidFill>
          </a:ln>
        </p:spPr>
        <p:txBody>
          <a:bodyPr/>
          <a:lstStyle/>
          <a:p>
            <a:endParaRPr sz="2250"/>
          </a:p>
        </p:txBody>
      </p:sp>
      <p:pic>
        <p:nvPicPr>
          <p:cNvPr id="42" name="Picture 54">
            <a:extLst>
              <a:ext uri="{FF2B5EF4-FFF2-40B4-BE49-F238E27FC236}">
                <a16:creationId xmlns:a16="http://schemas.microsoft.com/office/drawing/2014/main" id="{37551752-7194-38C3-79F8-9851065AC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077786" y="4917340"/>
            <a:ext cx="714375" cy="697631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837AC8E2-D24A-BA02-E622-9000B661EA00}"/>
              </a:ext>
            </a:extLst>
          </p:cNvPr>
          <p:cNvSpPr>
            <a:spLocks noGrp="1"/>
          </p:cNvSpPr>
          <p:nvPr/>
        </p:nvSpPr>
        <p:spPr>
          <a:xfrm>
            <a:off x="6792161" y="4897948"/>
            <a:ext cx="1793075" cy="47625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8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Model </a:t>
            </a:r>
            <a:endParaRPr lang="en-US" sz="2000" b="1" dirty="0">
              <a:solidFill>
                <a:srgbClr val="152C45"/>
              </a:solidFill>
              <a:latin typeface="Bodoni 72" pitchFamily="2" charset="0"/>
              <a:ea typeface="Helvetica Neue"/>
              <a:cs typeface="Helvetica Neue"/>
            </a:endParaRPr>
          </a:p>
          <a:p>
            <a:pPr>
              <a:buNone/>
              <a:defRPr sz="18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runtime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1120566-5DCB-ABB1-8A13-4DBA230E1B79}"/>
              </a:ext>
            </a:extLst>
          </p:cNvPr>
          <p:cNvSpPr>
            <a:spLocks noGrp="1"/>
          </p:cNvSpPr>
          <p:nvPr/>
        </p:nvSpPr>
        <p:spPr>
          <a:xfrm>
            <a:off x="6137318" y="5694780"/>
            <a:ext cx="2497593" cy="833438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 err="1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Ollama</a:t>
            </a: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 + Qwen3</a:t>
            </a:r>
          </a:p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Decision making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D55D3DB-0821-CF57-B2BF-552CF5E64783}"/>
              </a:ext>
            </a:extLst>
          </p:cNvPr>
          <p:cNvSpPr txBox="1"/>
          <p:nvPr/>
        </p:nvSpPr>
        <p:spPr>
          <a:xfrm>
            <a:off x="5836538" y="4280219"/>
            <a:ext cx="19112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  <a:defRPr sz="18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8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EC2 worker node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D7B6B73-88B9-99B2-23BE-F6ABC3189779}"/>
              </a:ext>
            </a:extLst>
          </p:cNvPr>
          <p:cNvSpPr>
            <a:spLocks noGrp="1"/>
          </p:cNvSpPr>
          <p:nvPr/>
        </p:nvSpPr>
        <p:spPr>
          <a:xfrm>
            <a:off x="6253416" y="3966130"/>
            <a:ext cx="2822612" cy="2563319"/>
          </a:xfrm>
          <a:prstGeom prst="rect">
            <a:avLst/>
          </a:prstGeom>
          <a:solidFill>
            <a:srgbClr val="FFF9F0"/>
          </a:solidFill>
          <a:ln w="14288">
            <a:solidFill>
              <a:srgbClr val="DEA965"/>
            </a:solidFill>
          </a:ln>
        </p:spPr>
        <p:txBody>
          <a:bodyPr/>
          <a:lstStyle/>
          <a:p>
            <a:endParaRPr sz="225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7563308-6A28-4D86-F9F3-6CE37860C905}"/>
              </a:ext>
            </a:extLst>
          </p:cNvPr>
          <p:cNvSpPr>
            <a:spLocks noGrp="1"/>
          </p:cNvSpPr>
          <p:nvPr/>
        </p:nvSpPr>
        <p:spPr>
          <a:xfrm>
            <a:off x="6546200" y="4497106"/>
            <a:ext cx="2250000" cy="1800000"/>
          </a:xfrm>
          <a:prstGeom prst="rect">
            <a:avLst/>
          </a:prstGeom>
          <a:solidFill>
            <a:srgbClr val="FFFFFF"/>
          </a:solidFill>
          <a:ln w="14288">
            <a:solidFill>
              <a:srgbClr val="B7C9E1"/>
            </a:solidFill>
          </a:ln>
        </p:spPr>
        <p:txBody>
          <a:bodyPr/>
          <a:lstStyle/>
          <a:p>
            <a:endParaRPr sz="2250"/>
          </a:p>
        </p:txBody>
      </p:sp>
      <p:pic>
        <p:nvPicPr>
          <p:cNvPr id="48" name="Picture 54">
            <a:extLst>
              <a:ext uri="{FF2B5EF4-FFF2-40B4-BE49-F238E27FC236}">
                <a16:creationId xmlns:a16="http://schemas.microsoft.com/office/drawing/2014/main" id="{EAB91567-B0DC-A2AB-047D-E3056AF34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689075" y="4684073"/>
            <a:ext cx="714375" cy="697631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60D90176-71CC-53F9-B7E9-86F839E36B6B}"/>
              </a:ext>
            </a:extLst>
          </p:cNvPr>
          <p:cNvSpPr>
            <a:spLocks noGrp="1"/>
          </p:cNvSpPr>
          <p:nvPr/>
        </p:nvSpPr>
        <p:spPr>
          <a:xfrm>
            <a:off x="7403450" y="4664681"/>
            <a:ext cx="1793075" cy="47625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8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Model </a:t>
            </a:r>
            <a:endParaRPr lang="en-US" sz="2000" b="1" dirty="0">
              <a:solidFill>
                <a:srgbClr val="152C45"/>
              </a:solidFill>
              <a:latin typeface="Bodoni 72" pitchFamily="2" charset="0"/>
              <a:ea typeface="Helvetica Neue"/>
              <a:cs typeface="Helvetica Neue"/>
            </a:endParaRPr>
          </a:p>
          <a:p>
            <a:pPr>
              <a:buNone/>
              <a:defRPr sz="18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runtime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4C17C4C-4890-5771-1B27-55D60E24847D}"/>
              </a:ext>
            </a:extLst>
          </p:cNvPr>
          <p:cNvSpPr>
            <a:spLocks noGrp="1"/>
          </p:cNvSpPr>
          <p:nvPr/>
        </p:nvSpPr>
        <p:spPr>
          <a:xfrm>
            <a:off x="6748607" y="5461513"/>
            <a:ext cx="2497593" cy="833438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 err="1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Ollama</a:t>
            </a: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 + Qwen3</a:t>
            </a:r>
          </a:p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Decision making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7769827-EB99-D2CE-02A3-9314AD28E89B}"/>
              </a:ext>
            </a:extLst>
          </p:cNvPr>
          <p:cNvSpPr txBox="1"/>
          <p:nvPr/>
        </p:nvSpPr>
        <p:spPr>
          <a:xfrm>
            <a:off x="6447827" y="4046952"/>
            <a:ext cx="19112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  <a:defRPr sz="18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8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EC2 worker node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938D3FD-AC21-024D-F37C-91F8E13561E2}"/>
              </a:ext>
            </a:extLst>
          </p:cNvPr>
          <p:cNvSpPr>
            <a:spLocks noGrp="1"/>
          </p:cNvSpPr>
          <p:nvPr/>
        </p:nvSpPr>
        <p:spPr>
          <a:xfrm>
            <a:off x="6889703" y="3731632"/>
            <a:ext cx="2822612" cy="2563319"/>
          </a:xfrm>
          <a:prstGeom prst="rect">
            <a:avLst/>
          </a:prstGeom>
          <a:solidFill>
            <a:srgbClr val="FFF9F0"/>
          </a:solidFill>
          <a:ln w="14288">
            <a:solidFill>
              <a:srgbClr val="DEA965"/>
            </a:solidFill>
          </a:ln>
        </p:spPr>
        <p:txBody>
          <a:bodyPr/>
          <a:lstStyle/>
          <a:p>
            <a:endParaRPr sz="225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DBEE442-F12B-F1D0-934F-752D23A2C880}"/>
              </a:ext>
            </a:extLst>
          </p:cNvPr>
          <p:cNvSpPr>
            <a:spLocks noGrp="1"/>
          </p:cNvSpPr>
          <p:nvPr/>
        </p:nvSpPr>
        <p:spPr>
          <a:xfrm>
            <a:off x="7182487" y="4262608"/>
            <a:ext cx="2250000" cy="1800000"/>
          </a:xfrm>
          <a:prstGeom prst="rect">
            <a:avLst/>
          </a:prstGeom>
          <a:solidFill>
            <a:srgbClr val="FFFFFF"/>
          </a:solidFill>
          <a:ln w="14288">
            <a:solidFill>
              <a:srgbClr val="B7C9E1"/>
            </a:solidFill>
          </a:ln>
        </p:spPr>
        <p:txBody>
          <a:bodyPr/>
          <a:lstStyle/>
          <a:p>
            <a:endParaRPr sz="2250"/>
          </a:p>
        </p:txBody>
      </p:sp>
      <p:pic>
        <p:nvPicPr>
          <p:cNvPr id="54" name="Picture 54">
            <a:extLst>
              <a:ext uri="{FF2B5EF4-FFF2-40B4-BE49-F238E27FC236}">
                <a16:creationId xmlns:a16="http://schemas.microsoft.com/office/drawing/2014/main" id="{BC0A25D3-C711-D987-ACD2-03DF4C0117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325362" y="4449575"/>
            <a:ext cx="714375" cy="697631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BB323AAF-86DF-D2B5-5EA4-162378A7EA8F}"/>
              </a:ext>
            </a:extLst>
          </p:cNvPr>
          <p:cNvSpPr>
            <a:spLocks noGrp="1"/>
          </p:cNvSpPr>
          <p:nvPr/>
        </p:nvSpPr>
        <p:spPr>
          <a:xfrm>
            <a:off x="8039737" y="4430183"/>
            <a:ext cx="1793075" cy="476250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8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Model </a:t>
            </a:r>
            <a:endParaRPr lang="en-US" sz="2000" b="1" dirty="0">
              <a:solidFill>
                <a:srgbClr val="152C45"/>
              </a:solidFill>
              <a:latin typeface="Bodoni 72" pitchFamily="2" charset="0"/>
              <a:ea typeface="Helvetica Neue"/>
              <a:cs typeface="Helvetica Neue"/>
            </a:endParaRPr>
          </a:p>
          <a:p>
            <a:pPr>
              <a:buNone/>
              <a:defRPr sz="18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runtime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AF8DFBE-A53D-9D26-85A9-CE1B2BF29F5E}"/>
              </a:ext>
            </a:extLst>
          </p:cNvPr>
          <p:cNvSpPr>
            <a:spLocks noGrp="1"/>
          </p:cNvSpPr>
          <p:nvPr/>
        </p:nvSpPr>
        <p:spPr>
          <a:xfrm>
            <a:off x="7384894" y="5227015"/>
            <a:ext cx="2497593" cy="833438"/>
          </a:xfrm>
          <a:prstGeom prst="rect">
            <a:avLst/>
          </a:prstGeom>
          <a:noFill/>
          <a:ln w="14288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dirty="0" err="1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Ollama</a:t>
            </a:r>
            <a:r>
              <a:rPr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 + Qwen3</a:t>
            </a:r>
          </a:p>
          <a:p>
            <a:pPr>
              <a:buNone/>
              <a:defRPr sz="1575" b="0">
                <a:solidFill>
                  <a:srgbClr val="53687D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400" dirty="0">
                <a:solidFill>
                  <a:srgbClr val="53687D"/>
                </a:solidFill>
                <a:latin typeface="Bodoni 72 Book" pitchFamily="2" charset="0"/>
                <a:ea typeface="Helvetica Neue"/>
                <a:cs typeface="Helvetica Neue"/>
              </a:rPr>
              <a:t>Decision making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AF4EFC8-CFDD-5D8C-3615-2B5DA7C2D634}"/>
              </a:ext>
            </a:extLst>
          </p:cNvPr>
          <p:cNvSpPr txBox="1"/>
          <p:nvPr/>
        </p:nvSpPr>
        <p:spPr>
          <a:xfrm>
            <a:off x="7084114" y="3812454"/>
            <a:ext cx="19112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  <a:defRPr sz="1800" b="1">
                <a:solidFill>
                  <a:srgbClr val="152C45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800" b="1" dirty="0">
                <a:solidFill>
                  <a:srgbClr val="152C45"/>
                </a:solidFill>
                <a:latin typeface="Bodoni 72" pitchFamily="2" charset="0"/>
                <a:ea typeface="Helvetica Neue"/>
                <a:cs typeface="Helvetica Neue"/>
              </a:rPr>
              <a:t>EC2 worker node</a:t>
            </a:r>
          </a:p>
        </p:txBody>
      </p:sp>
    </p:spTree>
    <p:extLst>
      <p:ext uri="{BB962C8B-B14F-4D97-AF65-F5344CB8AC3E}">
        <p14:creationId xmlns:p14="http://schemas.microsoft.com/office/powerpoint/2010/main" val="169746692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D6073-683B-50DD-8CA1-2CA63AFFF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or 74">
            <a:extLst>
              <a:ext uri="{FF2B5EF4-FFF2-40B4-BE49-F238E27FC236}">
                <a16:creationId xmlns:a16="http://schemas.microsoft.com/office/drawing/2014/main" id="{A198AC9C-4DC6-C336-E66D-C24C713F84EC}"/>
              </a:ext>
            </a:extLst>
          </p:cNvPr>
          <p:cNvCxnSpPr/>
          <p:nvPr/>
        </p:nvCxnSpPr>
        <p:spPr>
          <a:xfrm>
            <a:off x="713232" y="3931920"/>
            <a:ext cx="8138160" cy="0"/>
          </a:xfrm>
          <a:prstGeom prst="line">
            <a:avLst/>
          </a:prstGeom>
          <a:ln w="9525">
            <a:solidFill>
              <a:srgbClr val="3A2A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CAA80E83-07E4-DBB3-8BAA-F39AE4ED840E}"/>
              </a:ext>
            </a:extLst>
          </p:cNvPr>
          <p:cNvSpPr txBox="1"/>
          <p:nvPr/>
        </p:nvSpPr>
        <p:spPr>
          <a:xfrm>
            <a:off x="713232" y="4114800"/>
            <a:ext cx="10173304" cy="3563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000" dirty="0">
                <a:solidFill>
                  <a:schemeClr val="bg1"/>
                </a:solidFill>
                <a:latin typeface="Helvetica Neue"/>
              </a:rPr>
              <a:t>Not every good idea is a good idea</a:t>
            </a:r>
            <a:endParaRPr lang="en-US" sz="2000" b="0" dirty="0">
              <a:solidFill>
                <a:srgbClr val="77CADE"/>
              </a:solidFill>
              <a:latin typeface="Helvetica Neue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5AC068-172E-3D36-E28B-69D01DE53ECB}"/>
              </a:ext>
            </a:extLst>
          </p:cNvPr>
          <p:cNvSpPr txBox="1"/>
          <p:nvPr/>
        </p:nvSpPr>
        <p:spPr>
          <a:xfrm>
            <a:off x="726295" y="3100929"/>
            <a:ext cx="10173304" cy="687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en-US" sz="4400" b="1" dirty="0">
                <a:solidFill>
                  <a:srgbClr val="F6ECE1"/>
                </a:solidFill>
                <a:latin typeface="Bodoni 72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37882919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0D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0C6528-171C-ED43-2ACA-5BD2E388B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0DB0F7-2582-C812-75FD-C9AD957612C3}"/>
              </a:ext>
            </a:extLst>
          </p:cNvPr>
          <p:cNvSpPr txBox="1"/>
          <p:nvPr/>
        </p:nvSpPr>
        <p:spPr>
          <a:xfrm>
            <a:off x="0" y="861732"/>
            <a:ext cx="12192000" cy="13542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defRPr/>
            </a:pPr>
            <a:r>
              <a:rPr kumimoji="0" lang="en-US" sz="8800" b="1" u="none" strike="noStrike" kern="1200" cap="none" spc="0" normalizeH="0" baseline="0" noProof="0" dirty="0">
                <a:ln>
                  <a:noFill/>
                </a:ln>
                <a:solidFill>
                  <a:srgbClr val="77CADE"/>
                </a:solidFill>
                <a:effectLst/>
                <a:uLnTx/>
                <a:uFillTx/>
                <a:latin typeface="Bodoni 72" pitchFamily="2" charset="0"/>
                <a:ea typeface="Amazon Ember" panose="020B0603020204020204" pitchFamily="34" charset="0"/>
                <a:cs typeface="Amazon Ember" panose="020B0603020204020204" pitchFamily="34" charset="0"/>
              </a:rPr>
              <a:t>THANK  YOU</a:t>
            </a:r>
          </a:p>
        </p:txBody>
      </p:sp>
      <p:pic>
        <p:nvPicPr>
          <p:cNvPr id="3" name="Picture 2" descr="A person with a beard and glasses&#10;&#10;Description automatically generated">
            <a:extLst>
              <a:ext uri="{FF2B5EF4-FFF2-40B4-BE49-F238E27FC236}">
                <a16:creationId xmlns:a16="http://schemas.microsoft.com/office/drawing/2014/main" id="{DCE9F770-64B0-2D34-51B5-7FF80AA7FC0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-249" t="11632" b="15244"/>
          <a:stretch/>
        </p:blipFill>
        <p:spPr>
          <a:xfrm>
            <a:off x="474998" y="2829464"/>
            <a:ext cx="2519969" cy="2489695"/>
          </a:xfrm>
          <a:prstGeom prst="rect">
            <a:avLst/>
          </a:prstGeom>
          <a:ln>
            <a:noFill/>
          </a:ln>
          <a:effectLst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FC2C91-E068-AD2F-51AF-0D4202BD1B06}"/>
              </a:ext>
            </a:extLst>
          </p:cNvPr>
          <p:cNvSpPr txBox="1"/>
          <p:nvPr/>
        </p:nvSpPr>
        <p:spPr>
          <a:xfrm>
            <a:off x="474998" y="5620949"/>
            <a:ext cx="2684720" cy="5106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lang="en-US" sz="1400" b="1" dirty="0">
                <a:solidFill>
                  <a:srgbClr val="F6ECE1"/>
                </a:solidFill>
                <a:latin typeface="Helvetica Neue"/>
              </a:rPr>
              <a:t>Michal Salanci</a:t>
            </a:r>
          </a:p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lang="en-US" sz="1400" dirty="0">
                <a:solidFill>
                  <a:srgbClr val="F6ECE1"/>
                </a:solidFill>
                <a:latin typeface="Helvetica Neue"/>
              </a:rPr>
              <a:t>Senior System Engineer @ESET</a:t>
            </a:r>
            <a:endParaRPr sz="1400" b="0" dirty="0">
              <a:solidFill>
                <a:srgbClr val="F6ECE1"/>
              </a:solidFill>
              <a:latin typeface="Helvetica Neue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D1E4344-F0AC-EDDE-AF22-0CE54046BC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4660" y="2829464"/>
            <a:ext cx="2519969" cy="251996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022B229-1FFE-04B2-6E03-6F3A305DC8E8}"/>
              </a:ext>
            </a:extLst>
          </p:cNvPr>
          <p:cNvSpPr txBox="1"/>
          <p:nvPr/>
        </p:nvSpPr>
        <p:spPr>
          <a:xfrm>
            <a:off x="9032284" y="5394739"/>
            <a:ext cx="2684720" cy="2413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lang="en-US" sz="1400" b="1" dirty="0" err="1">
                <a:solidFill>
                  <a:srgbClr val="F6ECE1"/>
                </a:solidFill>
                <a:latin typeface="Helvetica Neue"/>
              </a:rPr>
              <a:t>www.michalsalanci.com</a:t>
            </a:r>
            <a:endParaRPr sz="1400" b="0" dirty="0">
              <a:solidFill>
                <a:srgbClr val="F6ECE1"/>
              </a:solidFill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632039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6467</TotalTime>
  <Words>2454</Words>
  <Application>Microsoft Macintosh PowerPoint</Application>
  <PresentationFormat>Widescreen</PresentationFormat>
  <Paragraphs>554</Paragraphs>
  <Slides>67</Slides>
  <Notes>61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5" baseType="lpstr">
      <vt:lpstr>Aptos</vt:lpstr>
      <vt:lpstr>Arial</vt:lpstr>
      <vt:lpstr>Bodoni 72</vt:lpstr>
      <vt:lpstr>Bodoni 72 Book</vt:lpstr>
      <vt:lpstr>Calibri</vt:lpstr>
      <vt:lpstr>Helvetica Neue</vt:lpstr>
      <vt:lpstr>Menlo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michal salanci</cp:lastModifiedBy>
  <cp:revision>91</cp:revision>
  <dcterms:created xsi:type="dcterms:W3CDTF">2013-01-27T09:14:16Z</dcterms:created>
  <dcterms:modified xsi:type="dcterms:W3CDTF">2026-09-24T23:47:08Z</dcterms:modified>
  <cp:category/>
</cp:coreProperties>
</file>